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256" r:id="rId2"/>
    <p:sldId id="257" r:id="rId3"/>
    <p:sldId id="318" r:id="rId4"/>
    <p:sldId id="341" r:id="rId5"/>
    <p:sldId id="260" r:id="rId6"/>
    <p:sldId id="342" r:id="rId7"/>
    <p:sldId id="267" r:id="rId8"/>
    <p:sldId id="269" r:id="rId9"/>
    <p:sldId id="270" r:id="rId10"/>
    <p:sldId id="271" r:id="rId11"/>
    <p:sldId id="259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5" r:id="rId20"/>
    <p:sldId id="327" r:id="rId21"/>
    <p:sldId id="328" r:id="rId22"/>
    <p:sldId id="330" r:id="rId23"/>
    <p:sldId id="329" r:id="rId24"/>
    <p:sldId id="331" r:id="rId25"/>
    <p:sldId id="332" r:id="rId26"/>
    <p:sldId id="333" r:id="rId27"/>
    <p:sldId id="334" r:id="rId28"/>
    <p:sldId id="335" r:id="rId29"/>
    <p:sldId id="337" r:id="rId30"/>
    <p:sldId id="338" r:id="rId31"/>
    <p:sldId id="336" r:id="rId32"/>
    <p:sldId id="339" r:id="rId33"/>
    <p:sldId id="340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1" r:id="rId42"/>
    <p:sldId id="352" r:id="rId43"/>
    <p:sldId id="353" r:id="rId44"/>
    <p:sldId id="354" r:id="rId45"/>
    <p:sldId id="355" r:id="rId46"/>
    <p:sldId id="358" r:id="rId47"/>
    <p:sldId id="357" r:id="rId48"/>
    <p:sldId id="359" r:id="rId49"/>
    <p:sldId id="360" r:id="rId50"/>
    <p:sldId id="361" r:id="rId51"/>
    <p:sldId id="362" r:id="rId52"/>
    <p:sldId id="363" r:id="rId53"/>
    <p:sldId id="364" r:id="rId54"/>
    <p:sldId id="366" r:id="rId55"/>
    <p:sldId id="370" r:id="rId56"/>
    <p:sldId id="369" r:id="rId57"/>
    <p:sldId id="367" r:id="rId58"/>
    <p:sldId id="368" r:id="rId59"/>
    <p:sldId id="371" r:id="rId60"/>
    <p:sldId id="394" r:id="rId61"/>
    <p:sldId id="395" r:id="rId62"/>
    <p:sldId id="396" r:id="rId63"/>
    <p:sldId id="397" r:id="rId64"/>
    <p:sldId id="399" r:id="rId65"/>
    <p:sldId id="400" r:id="rId66"/>
    <p:sldId id="404" r:id="rId67"/>
    <p:sldId id="372" r:id="rId68"/>
    <p:sldId id="374" r:id="rId69"/>
    <p:sldId id="373" r:id="rId70"/>
    <p:sldId id="375" r:id="rId71"/>
    <p:sldId id="376" r:id="rId72"/>
    <p:sldId id="378" r:id="rId73"/>
    <p:sldId id="379" r:id="rId74"/>
    <p:sldId id="380" r:id="rId75"/>
    <p:sldId id="377" r:id="rId76"/>
    <p:sldId id="381" r:id="rId77"/>
    <p:sldId id="382" r:id="rId78"/>
    <p:sldId id="384" r:id="rId79"/>
    <p:sldId id="383" r:id="rId80"/>
    <p:sldId id="385" r:id="rId81"/>
    <p:sldId id="386" r:id="rId82"/>
    <p:sldId id="387" r:id="rId83"/>
    <p:sldId id="388" r:id="rId84"/>
    <p:sldId id="390" r:id="rId85"/>
    <p:sldId id="391" r:id="rId86"/>
    <p:sldId id="392" r:id="rId87"/>
    <p:sldId id="393" r:id="rId88"/>
    <p:sldId id="402" r:id="rId89"/>
    <p:sldId id="432" r:id="rId90"/>
    <p:sldId id="401" r:id="rId91"/>
    <p:sldId id="389" r:id="rId92"/>
    <p:sldId id="398" r:id="rId93"/>
    <p:sldId id="403" r:id="rId94"/>
    <p:sldId id="405" r:id="rId95"/>
    <p:sldId id="406" r:id="rId96"/>
    <p:sldId id="407" r:id="rId97"/>
    <p:sldId id="408" r:id="rId98"/>
    <p:sldId id="409" r:id="rId99"/>
    <p:sldId id="410" r:id="rId100"/>
    <p:sldId id="414" r:id="rId101"/>
    <p:sldId id="412" r:id="rId102"/>
    <p:sldId id="416" r:id="rId103"/>
    <p:sldId id="415" r:id="rId104"/>
    <p:sldId id="413" r:id="rId105"/>
    <p:sldId id="418" r:id="rId106"/>
    <p:sldId id="419" r:id="rId107"/>
    <p:sldId id="420" r:id="rId108"/>
    <p:sldId id="421" r:id="rId109"/>
    <p:sldId id="422" r:id="rId110"/>
    <p:sldId id="423" r:id="rId111"/>
    <p:sldId id="424" r:id="rId112"/>
    <p:sldId id="411" r:id="rId113"/>
    <p:sldId id="417" r:id="rId114"/>
    <p:sldId id="426" r:id="rId115"/>
    <p:sldId id="427" r:id="rId116"/>
    <p:sldId id="428" r:id="rId117"/>
    <p:sldId id="429" r:id="rId118"/>
    <p:sldId id="430" r:id="rId119"/>
    <p:sldId id="431" r:id="rId120"/>
    <p:sldId id="433" r:id="rId121"/>
    <p:sldId id="434" r:id="rId122"/>
    <p:sldId id="439" r:id="rId123"/>
    <p:sldId id="440" r:id="rId124"/>
    <p:sldId id="443" r:id="rId125"/>
    <p:sldId id="444" r:id="rId126"/>
    <p:sldId id="445" r:id="rId127"/>
    <p:sldId id="446" r:id="rId128"/>
    <p:sldId id="448" r:id="rId129"/>
    <p:sldId id="447" r:id="rId130"/>
    <p:sldId id="450" r:id="rId131"/>
    <p:sldId id="449" r:id="rId132"/>
    <p:sldId id="438" r:id="rId133"/>
    <p:sldId id="435" r:id="rId134"/>
    <p:sldId id="436" r:id="rId135"/>
    <p:sldId id="437" r:id="rId1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0182" autoAdjust="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F1D4F-7A98-4BCB-BFEE-D6FCC419D4F2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34E-0F72-4451-951C-5256E65F83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7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40152" y="548680"/>
            <a:ext cx="3209660" cy="5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5868144" y="21012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sheep’s programming class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5868144" y="600943"/>
            <a:ext cx="3281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530</a:t>
            </a:r>
            <a:r>
              <a:rPr lang="en-US" altLang="zh-TW" sz="1400" baseline="0" dirty="0" smtClean="0">
                <a:solidFill>
                  <a:schemeClr val="accent5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Competitive Programming Lab</a:t>
            </a:r>
            <a:endParaRPr lang="zh-TW" altLang="en-US" sz="1400" dirty="0">
              <a:solidFill>
                <a:schemeClr val="accent5">
                  <a:lumMod val="75000"/>
                </a:schemeClr>
              </a:solidFill>
              <a:latin typeface="Segoe UI Black" pitchFamily="34" charset="0"/>
              <a:cs typeface="Segoe UI Black" pitchFamily="34" charset="0"/>
            </a:endParaRPr>
          </a:p>
        </p:txBody>
      </p:sp>
      <p:pic>
        <p:nvPicPr>
          <p:cNvPr id="9" name="Picture 2" descr="http://www.egbertjalink.com/wp-content/uploads/2015/09/Pro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47048"/>
            <a:ext cx="3073673" cy="233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5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40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7704187" y="5324728"/>
            <a:ext cx="1476686" cy="1035114"/>
            <a:chOff x="7631818" y="5324728"/>
            <a:chExt cx="1476686" cy="1035114"/>
          </a:xfrm>
        </p:grpSpPr>
        <p:pic>
          <p:nvPicPr>
            <p:cNvPr id="3074" name="Picture 2" descr="http://friendoprod.blob.core.windows.net/missionpics/images/3172/member/5ac26516-8972-41ea-8123-59d1b55d8ae6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691" y="5324728"/>
              <a:ext cx="1007765" cy="76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群組 9"/>
            <p:cNvGrpSpPr/>
            <p:nvPr userDrawn="1"/>
          </p:nvGrpSpPr>
          <p:grpSpPr>
            <a:xfrm>
              <a:off x="7631818" y="6021288"/>
              <a:ext cx="1476686" cy="338554"/>
              <a:chOff x="7703826" y="5826750"/>
              <a:chExt cx="1476686" cy="33855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" name="矩形 6"/>
              <p:cNvSpPr/>
              <p:nvPr userDrawn="1"/>
            </p:nvSpPr>
            <p:spPr>
              <a:xfrm>
                <a:off x="7703826" y="5877272"/>
                <a:ext cx="1476686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 userDrawn="1"/>
            </p:nvSpPr>
            <p:spPr>
              <a:xfrm>
                <a:off x="7703826" y="5826750"/>
                <a:ext cx="1476686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bg1"/>
                    </a:solidFill>
                    <a:latin typeface="Segoe UI Black" pitchFamily="34" charset="0"/>
                    <a:ea typeface="Segoe UI Black" pitchFamily="34" charset="0"/>
                    <a:cs typeface="Segoe UI Black" pitchFamily="34" charset="0"/>
                  </a:rPr>
                  <a:t>sheep’s class</a:t>
                </a:r>
                <a:endParaRPr lang="zh-TW" altLang="en-US" sz="1600" dirty="0">
                  <a:solidFill>
                    <a:schemeClr val="bg1"/>
                  </a:solidFill>
                  <a:latin typeface="Segoe UI Black" pitchFamily="34" charset="0"/>
                  <a:cs typeface="Segoe UI Black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30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11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9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1740B8CC-8591-4BC1-B62A-A281D71C625B}" type="datetimeFigureOut">
              <a:rPr lang="zh-TW" altLang="en-US" smtClean="0"/>
              <a:pPr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CBED09F-39DA-4D7C-B448-7C9788C16E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4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yZQPjUT5B4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uD6iUe3Pc" TargetMode="External"/><Relationship Id="rId2" Type="http://schemas.openxmlformats.org/officeDocument/2006/relationships/hyperlink" Target="https://www.youtube.com/watch?v=kPRA0W1kECg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從入門到設計程式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CSIE105A		sheep	TA/SA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6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表示靜態，如果執行其他函式並不會影響主程式執行的順序，會先存在記憶體當中之後繼續執行。</a:t>
            </a:r>
            <a:endParaRPr lang="en-US" altLang="zh-TW" dirty="0" smtClean="0"/>
          </a:p>
          <a:p>
            <a:r>
              <a:rPr lang="en-US" altLang="zh-TW" b="1" dirty="0" smtClean="0"/>
              <a:t>public class Main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/>
              <a:t>	</a:t>
            </a:r>
            <a:r>
              <a:rPr lang="zh-TW" altLang="en-US" b="1" dirty="0" smtClean="0"/>
              <a:t>公開　 靜態　沒有回傳值的主程式　　　　　　　　　</a:t>
            </a:r>
            <a:endParaRPr lang="en-US" altLang="zh-TW" b="1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public static void main(String[]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args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	……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509802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1789249" y="3055527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323011" y="1872148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solidFill>
                  <a:srgbClr val="002060"/>
                </a:solidFill>
              </a:rPr>
              <a:t>Yo</a:t>
            </a:r>
            <a:r>
              <a:rPr lang="en-US" altLang="zh-TW" sz="2400" dirty="0" smtClean="0">
                <a:solidFill>
                  <a:srgbClr val="002060"/>
                </a:solidFill>
              </a:rPr>
              <a:t>~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323011" y="3861048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弧形接點 8"/>
          <p:cNvCxnSpPr>
            <a:stCxn id="4" idx="3"/>
            <a:endCxn id="6" idx="1"/>
          </p:cNvCxnSpPr>
          <p:nvPr/>
        </p:nvCxnSpPr>
        <p:spPr>
          <a:xfrm flipV="1">
            <a:off x="3157401" y="2268192"/>
            <a:ext cx="1165610" cy="1003359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3203848" y="2268192"/>
            <a:ext cx="936104" cy="1219383"/>
            <a:chOff x="3203848" y="2268192"/>
            <a:chExt cx="936104" cy="1219383"/>
          </a:xfrm>
        </p:grpSpPr>
        <p:cxnSp>
          <p:nvCxnSpPr>
            <p:cNvPr id="8" name="直線接點 7"/>
            <p:cNvCxnSpPr/>
            <p:nvPr/>
          </p:nvCxnSpPr>
          <p:spPr>
            <a:xfrm>
              <a:off x="3203848" y="2268192"/>
              <a:ext cx="936104" cy="12193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3671900" y="2420888"/>
              <a:ext cx="0" cy="8506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弧形接點 14"/>
          <p:cNvCxnSpPr>
            <a:stCxn id="4" idx="3"/>
            <a:endCxn id="7" idx="1"/>
          </p:cNvCxnSpPr>
          <p:nvPr/>
        </p:nvCxnSpPr>
        <p:spPr>
          <a:xfrm>
            <a:off x="3157401" y="3271551"/>
            <a:ext cx="1165610" cy="985541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3977" y="5733256"/>
            <a:ext cx="5196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懸浮的物件會被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垃圾車載走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9744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對字串來說，用運算子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就相當於是鏈結在一起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/>
          </a:p>
          <a:p>
            <a:r>
              <a:rPr lang="en-US" altLang="zh-TW" dirty="0"/>
              <a:t>String </a:t>
            </a:r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String</a:t>
            </a:r>
            <a:r>
              <a:rPr lang="en-US" altLang="zh-TW" dirty="0" smtClean="0"/>
              <a:t>(“I want to … ”);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a+”sleep</a:t>
            </a:r>
            <a:r>
              <a:rPr lang="en-US" altLang="zh-TW" dirty="0" smtClean="0"/>
              <a:t>”;</a:t>
            </a:r>
          </a:p>
          <a:p>
            <a:endParaRPr lang="en-US" altLang="zh-TW" dirty="0"/>
          </a:p>
          <a:p>
            <a:r>
              <a:rPr lang="zh-TW" altLang="en-US" dirty="0" smtClean="0"/>
              <a:t>這樣</a:t>
            </a:r>
            <a:r>
              <a:rPr lang="en-US" altLang="zh-TW" dirty="0" smtClean="0"/>
              <a:t>a</a:t>
            </a:r>
            <a:r>
              <a:rPr lang="zh-TW" altLang="en-US" dirty="0" smtClean="0"/>
              <a:t>會變成：</a:t>
            </a:r>
            <a:r>
              <a:rPr lang="en-US" altLang="zh-TW" dirty="0" smtClean="0"/>
              <a:t>I want to … sleep</a:t>
            </a:r>
          </a:p>
          <a:p>
            <a:r>
              <a:rPr lang="zh-TW" altLang="en-US" dirty="0" smtClean="0"/>
              <a:t>事實上是鏈結，也並非改內部的值</a:t>
            </a:r>
            <a:r>
              <a:rPr lang="en-US" altLang="zh-TW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659920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755576" y="1592796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19672" y="3568979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I want to …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520302" y="2204864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e</a:t>
            </a:r>
            <a:r>
              <a:rPr lang="en-US" altLang="zh-TW" sz="2400" dirty="0" smtClean="0">
                <a:solidFill>
                  <a:srgbClr val="002060"/>
                </a:solidFill>
              </a:rPr>
              <a:t>at something~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弧形接點 8"/>
          <p:cNvCxnSpPr>
            <a:stCxn id="4" idx="3"/>
            <a:endCxn id="6" idx="1"/>
          </p:cNvCxnSpPr>
          <p:nvPr/>
        </p:nvCxnSpPr>
        <p:spPr>
          <a:xfrm flipH="1">
            <a:off x="1619672" y="1808820"/>
            <a:ext cx="504056" cy="2156203"/>
          </a:xfrm>
          <a:prstGeom prst="curvedConnector5">
            <a:avLst>
              <a:gd name="adj1" fmla="val -45352"/>
              <a:gd name="adj2" fmla="val 45826"/>
              <a:gd name="adj3" fmla="val 145352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弧形接點 7"/>
          <p:cNvCxnSpPr>
            <a:stCxn id="6" idx="3"/>
            <a:endCxn id="7" idx="1"/>
          </p:cNvCxnSpPr>
          <p:nvPr/>
        </p:nvCxnSpPr>
        <p:spPr>
          <a:xfrm flipV="1">
            <a:off x="4283968" y="2600908"/>
            <a:ext cx="1236334" cy="136411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589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對字串來說，用運算子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就相當於是鏈結在一起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/>
          </a:p>
          <a:p>
            <a:r>
              <a:rPr lang="en-US" altLang="zh-TW" dirty="0"/>
              <a:t>String </a:t>
            </a:r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String</a:t>
            </a:r>
            <a:r>
              <a:rPr lang="en-US" altLang="zh-TW" dirty="0" smtClean="0"/>
              <a:t>(“I want to ”);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 = a+”…”;</a:t>
            </a:r>
          </a:p>
          <a:p>
            <a:r>
              <a:rPr lang="en-US" altLang="zh-TW" dirty="0"/>
              <a:t>String </a:t>
            </a:r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String</a:t>
            </a:r>
            <a:r>
              <a:rPr lang="en-US" altLang="zh-TW" dirty="0" smtClean="0"/>
              <a:t>(“eat something~”);</a:t>
            </a:r>
            <a:endParaRPr lang="en-US" altLang="zh-TW" dirty="0"/>
          </a:p>
          <a:p>
            <a:r>
              <a:rPr lang="en-US" altLang="zh-TW" dirty="0" smtClean="0"/>
              <a:t>String result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這樣</a:t>
            </a:r>
            <a:r>
              <a:rPr lang="en-US" altLang="zh-TW" dirty="0" smtClean="0"/>
              <a:t>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</a:t>
            </a:r>
            <a:r>
              <a:rPr lang="zh-TW" altLang="en-US" dirty="0" smtClean="0"/>
              <a:t>就合在一起是一句了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972023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1115616" y="4013714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五邊形 4"/>
          <p:cNvSpPr/>
          <p:nvPr/>
        </p:nvSpPr>
        <p:spPr>
          <a:xfrm>
            <a:off x="1162063" y="5229200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649378" y="2830335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I want to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851920" y="4445762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e</a:t>
            </a:r>
            <a:r>
              <a:rPr lang="en-US" altLang="zh-TW" sz="2400" dirty="0" smtClean="0">
                <a:solidFill>
                  <a:srgbClr val="002060"/>
                </a:solidFill>
              </a:rPr>
              <a:t>at something~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弧形接點 8"/>
          <p:cNvCxnSpPr>
            <a:stCxn id="4" idx="3"/>
            <a:endCxn id="6" idx="1"/>
          </p:cNvCxnSpPr>
          <p:nvPr/>
        </p:nvCxnSpPr>
        <p:spPr>
          <a:xfrm flipV="1">
            <a:off x="2483768" y="3226379"/>
            <a:ext cx="1165610" cy="1003359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5" idx="3"/>
            <a:endCxn id="7" idx="1"/>
          </p:cNvCxnSpPr>
          <p:nvPr/>
        </p:nvCxnSpPr>
        <p:spPr>
          <a:xfrm flipV="1">
            <a:off x="2530215" y="4841806"/>
            <a:ext cx="1321705" cy="603418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五邊形 14"/>
          <p:cNvSpPr/>
          <p:nvPr/>
        </p:nvSpPr>
        <p:spPr>
          <a:xfrm>
            <a:off x="179512" y="1844824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弧形接點 18"/>
          <p:cNvCxnSpPr>
            <a:stCxn id="15" idx="3"/>
            <a:endCxn id="6" idx="0"/>
          </p:cNvCxnSpPr>
          <p:nvPr/>
        </p:nvCxnSpPr>
        <p:spPr>
          <a:xfrm>
            <a:off x="1547664" y="2060848"/>
            <a:ext cx="3433862" cy="769487"/>
          </a:xfrm>
          <a:prstGeom prst="curved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20"/>
          <p:cNvCxnSpPr>
            <a:stCxn id="6" idx="2"/>
            <a:endCxn id="7" idx="0"/>
          </p:cNvCxnSpPr>
          <p:nvPr/>
        </p:nvCxnSpPr>
        <p:spPr>
          <a:xfrm rot="16200000" flipH="1">
            <a:off x="4671128" y="3932821"/>
            <a:ext cx="823339" cy="202542"/>
          </a:xfrm>
          <a:prstGeom prst="curvedConnector3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012160" y="1484784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…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27" name="弧形接點 26"/>
          <p:cNvCxnSpPr>
            <a:stCxn id="6" idx="3"/>
            <a:endCxn id="25" idx="2"/>
          </p:cNvCxnSpPr>
          <p:nvPr/>
        </p:nvCxnSpPr>
        <p:spPr>
          <a:xfrm flipV="1">
            <a:off x="6313674" y="2276872"/>
            <a:ext cx="1030634" cy="949507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4788" y="607413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因為都是獨立的，所以互相不會影響到彼此的值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6606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你知道嗎？要如何判斷２個字串是否相同？</a:t>
            </a:r>
            <a:endParaRPr lang="en-US" altLang="zh-TW" dirty="0" smtClean="0"/>
          </a:p>
          <a:p>
            <a:r>
              <a:rPr lang="zh-TW" altLang="en-US" dirty="0" smtClean="0"/>
              <a:t>舉例：</a:t>
            </a:r>
            <a:endParaRPr lang="en-US" altLang="zh-TW" dirty="0" smtClean="0"/>
          </a:p>
          <a:p>
            <a:r>
              <a:rPr lang="en-US" altLang="zh-TW" dirty="0" smtClean="0"/>
              <a:t>String s1 = “123”;</a:t>
            </a:r>
          </a:p>
          <a:p>
            <a:r>
              <a:rPr lang="en-US" altLang="zh-TW" dirty="0" smtClean="0"/>
              <a:t>String s2 = “123”;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謎：我知道我知道～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if(s1==s2)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相等</a:t>
            </a:r>
            <a:r>
              <a:rPr lang="en-US" altLang="zh-TW" dirty="0" smtClean="0"/>
              <a:t>”);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else</a:t>
            </a:r>
          </a:p>
          <a:p>
            <a:r>
              <a:rPr lang="en-US" altLang="zh-TW" dirty="0"/>
              <a:t>		 </a:t>
            </a:r>
            <a:r>
              <a:rPr lang="en-US" altLang="zh-TW" dirty="0" err="1"/>
              <a:t>System.out.println</a:t>
            </a:r>
            <a:r>
              <a:rPr lang="en-US" altLang="zh-TW" dirty="0" smtClean="0"/>
              <a:t>(“</a:t>
            </a:r>
            <a:r>
              <a:rPr lang="zh-TW" altLang="en-US" dirty="0"/>
              <a:t>不</a:t>
            </a:r>
            <a:r>
              <a:rPr lang="zh-TW" altLang="en-US" dirty="0" smtClean="0"/>
              <a:t>相等</a:t>
            </a:r>
            <a:r>
              <a:rPr lang="en-US" altLang="zh-TW" dirty="0"/>
              <a:t>”);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739615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String </a:t>
            </a:r>
            <a:r>
              <a:rPr lang="en-US" altLang="zh-TW" dirty="0"/>
              <a:t>s1 = “123”;</a:t>
            </a:r>
          </a:p>
          <a:p>
            <a:r>
              <a:rPr lang="en-US" altLang="zh-TW" dirty="0"/>
              <a:t>String s2 = “123</a:t>
            </a:r>
            <a:r>
              <a:rPr lang="en-US" altLang="zh-TW" dirty="0" smtClean="0"/>
              <a:t>”;</a:t>
            </a:r>
          </a:p>
          <a:p>
            <a:r>
              <a:rPr lang="en-US" altLang="zh-TW" dirty="0" smtClean="0"/>
              <a:t>if(s1</a:t>
            </a:r>
            <a:r>
              <a:rPr lang="en-US" altLang="zh-TW" dirty="0"/>
              <a:t>==s2)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(“</a:t>
            </a:r>
            <a:r>
              <a:rPr lang="zh-TW" altLang="en-US" dirty="0"/>
              <a:t>相等</a:t>
            </a:r>
            <a:r>
              <a:rPr lang="en-US" altLang="zh-TW" dirty="0"/>
              <a:t>”);</a:t>
            </a:r>
          </a:p>
          <a:p>
            <a:r>
              <a:rPr lang="en-US" altLang="zh-TW" dirty="0"/>
              <a:t>	else</a:t>
            </a:r>
          </a:p>
          <a:p>
            <a:r>
              <a:rPr lang="en-US" altLang="zh-TW" dirty="0"/>
              <a:t>		 </a:t>
            </a:r>
            <a:r>
              <a:rPr lang="en-US" altLang="zh-TW" dirty="0" err="1"/>
              <a:t>System.out.println</a:t>
            </a:r>
            <a:r>
              <a:rPr lang="en-US" altLang="zh-TW" dirty="0"/>
              <a:t>(“</a:t>
            </a:r>
            <a:r>
              <a:rPr lang="zh-TW" altLang="en-US" dirty="0"/>
              <a:t>不相等</a:t>
            </a:r>
            <a:r>
              <a:rPr lang="en-US" altLang="zh-TW" dirty="0"/>
              <a:t>”);</a:t>
            </a:r>
          </a:p>
          <a:p>
            <a:r>
              <a:rPr lang="zh-TW" altLang="en-US" dirty="0" smtClean="0"/>
              <a:t>上面會輸出什麼呢？是相等嗎？</a:t>
            </a:r>
            <a:endParaRPr lang="en-US" altLang="zh-TW" dirty="0" smtClean="0"/>
          </a:p>
          <a:p>
            <a:r>
              <a:rPr lang="zh-TW" altLang="en-US" dirty="0"/>
              <a:t>答案</a:t>
            </a:r>
            <a:r>
              <a:rPr lang="zh-TW" altLang="en-US" dirty="0" smtClean="0"/>
              <a:t>是：不相等　　</a:t>
            </a:r>
            <a:r>
              <a:rPr lang="zh-TW" altLang="en-US" b="1" dirty="0" smtClean="0">
                <a:solidFill>
                  <a:srgbClr val="FF0000"/>
                </a:solidFill>
              </a:rPr>
              <a:t>（什麼！？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193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原因很簡單，如果你已經有上面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的一些背景知識熟悉的話，大概知道為什麼</a:t>
            </a:r>
            <a:endParaRPr lang="en-US" altLang="zh-TW" dirty="0" smtClean="0"/>
          </a:p>
          <a:p>
            <a:r>
              <a:rPr lang="zh-TW" altLang="en-US" dirty="0"/>
              <a:t>對物件來</a:t>
            </a:r>
            <a:r>
              <a:rPr lang="zh-TW" altLang="en-US" dirty="0" smtClean="0"/>
              <a:t>說，運算子的運算都是跟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相關</a:t>
            </a:r>
            <a:endParaRPr lang="en-US" altLang="zh-TW" dirty="0" smtClean="0"/>
          </a:p>
          <a:p>
            <a:r>
              <a:rPr lang="zh-TW" altLang="en-US" dirty="0" smtClean="0"/>
              <a:t>所以你比較的是什麼？知道了嗎？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答案在下一頁喔，再想一下～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22173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因為運算子等號他比較的是物件的參考位址</a:t>
            </a:r>
            <a:endParaRPr lang="en-US" altLang="zh-TW" dirty="0" smtClean="0"/>
          </a:p>
          <a:p>
            <a:r>
              <a:rPr lang="zh-TW" altLang="en-US" dirty="0" smtClean="0"/>
              <a:t>也就是說，這２個物件是不是指向同一個參考位址</a:t>
            </a:r>
            <a:endParaRPr lang="en-US" altLang="zh-TW" dirty="0" smtClean="0"/>
          </a:p>
          <a:p>
            <a:r>
              <a:rPr lang="zh-TW" altLang="en-US" dirty="0"/>
              <a:t>但是很明顯</a:t>
            </a:r>
            <a:r>
              <a:rPr lang="zh-TW" altLang="en-US" dirty="0" smtClean="0"/>
              <a:t>的，這２個物件都是額外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出來的</a:t>
            </a:r>
            <a:endParaRPr lang="en-US" altLang="zh-TW" dirty="0" smtClean="0"/>
          </a:p>
          <a:p>
            <a:r>
              <a:rPr lang="zh-TW" altLang="en-US" dirty="0" smtClean="0"/>
              <a:t>所以是２個不相關的物件～</a:t>
            </a:r>
            <a:endParaRPr lang="en-US" altLang="zh-TW" dirty="0" smtClean="0"/>
          </a:p>
        </p:txBody>
      </p:sp>
      <p:sp>
        <p:nvSpPr>
          <p:cNvPr id="4" name="五邊形 3"/>
          <p:cNvSpPr/>
          <p:nvPr/>
        </p:nvSpPr>
        <p:spPr>
          <a:xfrm>
            <a:off x="1187624" y="5093834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s1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五邊形 4"/>
          <p:cNvSpPr/>
          <p:nvPr/>
        </p:nvSpPr>
        <p:spPr>
          <a:xfrm>
            <a:off x="1234071" y="6309320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s2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721386" y="3910455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123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23928" y="5525882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123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8" name="弧形接點 7"/>
          <p:cNvCxnSpPr>
            <a:stCxn id="4" idx="3"/>
            <a:endCxn id="6" idx="1"/>
          </p:cNvCxnSpPr>
          <p:nvPr/>
        </p:nvCxnSpPr>
        <p:spPr>
          <a:xfrm flipV="1">
            <a:off x="2555776" y="4306499"/>
            <a:ext cx="1165610" cy="1003359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8"/>
          <p:cNvCxnSpPr>
            <a:stCxn id="5" idx="3"/>
            <a:endCxn id="7" idx="1"/>
          </p:cNvCxnSpPr>
          <p:nvPr/>
        </p:nvCxnSpPr>
        <p:spPr>
          <a:xfrm flipV="1">
            <a:off x="2602223" y="5921926"/>
            <a:ext cx="1321705" cy="603418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418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那．．．要怎麼比較２個字串是否相等呢？</a:t>
            </a:r>
            <a:endParaRPr lang="en-US" altLang="zh-TW" dirty="0" smtClean="0"/>
          </a:p>
          <a:p>
            <a:r>
              <a:rPr lang="zh-TW" altLang="en-US" dirty="0"/>
              <a:t>你</a:t>
            </a:r>
            <a:r>
              <a:rPr lang="zh-TW" altLang="en-US" dirty="0" smtClean="0"/>
              <a:t>可以：</a:t>
            </a:r>
            <a:endParaRPr lang="en-US" altLang="zh-TW" dirty="0" smtClean="0"/>
          </a:p>
          <a:p>
            <a:r>
              <a:rPr lang="zh-TW" altLang="en-US" dirty="0" smtClean="0"/>
              <a:t>１＞跑迴圈取出字元慢慢比較</a:t>
            </a:r>
            <a:endParaRPr lang="en-US" altLang="zh-TW" dirty="0" smtClean="0"/>
          </a:p>
          <a:p>
            <a:r>
              <a:rPr lang="zh-TW" altLang="en-US" dirty="0" smtClean="0"/>
              <a:t>２＞用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　</a:t>
            </a:r>
            <a:r>
              <a:rPr lang="en-US" altLang="zh-TW" dirty="0" smtClean="0"/>
              <a:t>equals()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193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Chap.1</a:t>
            </a:r>
            <a:r>
              <a:rPr lang="zh-TW" altLang="en-US" dirty="0" smtClean="0"/>
              <a:t>　認識</a:t>
            </a:r>
            <a:r>
              <a:rPr lang="zh-TW" altLang="en-US" dirty="0"/>
              <a:t>類別</a:t>
            </a:r>
          </a:p>
        </p:txBody>
      </p:sp>
    </p:spTree>
    <p:extLst>
      <p:ext uri="{BB962C8B-B14F-4D97-AF65-F5344CB8AC3E}">
        <p14:creationId xmlns:p14="http://schemas.microsoft.com/office/powerpoint/2010/main" val="23182717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１＞跑迴圈取出字元慢慢比較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確保不會拋出</a:t>
            </a:r>
            <a:r>
              <a:rPr lang="en-US" altLang="zh-TW" dirty="0" err="1" smtClean="0"/>
              <a:t>IndexOutOfBoundException</a:t>
            </a:r>
            <a:r>
              <a:rPr lang="zh-TW" altLang="en-US" dirty="0" smtClean="0"/>
              <a:t>異常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size = </a:t>
            </a:r>
            <a:r>
              <a:rPr lang="en-US" altLang="zh-TW" dirty="0" err="1" smtClean="0"/>
              <a:t>Math.min</a:t>
            </a:r>
            <a:r>
              <a:rPr lang="en-US" altLang="zh-TW" dirty="0" smtClean="0"/>
              <a:t>(</a:t>
            </a:r>
            <a:r>
              <a:rPr lang="en-US" altLang="zh-TW" dirty="0"/>
              <a:t>s1.length</a:t>
            </a:r>
            <a:r>
              <a:rPr lang="en-US" altLang="zh-TW" dirty="0" smtClean="0"/>
              <a:t>(),s2.length());</a:t>
            </a:r>
          </a:p>
          <a:p>
            <a:r>
              <a:rPr lang="en-US" altLang="zh-TW" dirty="0" err="1"/>
              <a:t>b</a:t>
            </a:r>
            <a:r>
              <a:rPr lang="en-US" altLang="zh-TW" dirty="0" err="1" smtClean="0"/>
              <a:t>oolean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isEquals</a:t>
            </a:r>
            <a:r>
              <a:rPr lang="en-US" altLang="zh-TW" dirty="0" smtClean="0"/>
              <a:t> = true;</a:t>
            </a:r>
          </a:p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err="1" smtClean="0"/>
              <a:t>size;i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	if(s1.charAt(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)!=s2.charAt(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)){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isEquals</a:t>
            </a:r>
            <a:r>
              <a:rPr lang="en-US" altLang="zh-TW" dirty="0" smtClean="0"/>
              <a:t> = false;</a:t>
            </a:r>
          </a:p>
          <a:p>
            <a:r>
              <a:rPr lang="en-US" altLang="zh-TW" dirty="0" smtClean="0"/>
              <a:t>		break;</a:t>
            </a:r>
            <a:endParaRPr lang="en-US" altLang="zh-TW" dirty="0"/>
          </a:p>
          <a:p>
            <a:r>
              <a:rPr lang="en-US" altLang="zh-TW" dirty="0" smtClean="0"/>
              <a:t>	}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if(</a:t>
            </a:r>
            <a:r>
              <a:rPr lang="en-US" altLang="zh-TW" dirty="0" err="1"/>
              <a:t>isEquals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System.out.println</a:t>
            </a:r>
            <a:r>
              <a:rPr lang="en-US" altLang="zh-TW" dirty="0"/>
              <a:t>(“</a:t>
            </a:r>
            <a:r>
              <a:rPr lang="zh-TW" altLang="en-US" dirty="0"/>
              <a:t>相等</a:t>
            </a:r>
            <a:r>
              <a:rPr lang="en-US" altLang="zh-TW" dirty="0"/>
              <a:t>”);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 </a:t>
            </a:r>
            <a:r>
              <a:rPr lang="en-US" altLang="zh-TW" dirty="0" err="1"/>
              <a:t>System.out.println</a:t>
            </a:r>
            <a:r>
              <a:rPr lang="en-US" altLang="zh-TW" dirty="0"/>
              <a:t>(“</a:t>
            </a:r>
            <a:r>
              <a:rPr lang="zh-TW" altLang="en-US" dirty="0"/>
              <a:t>不相等</a:t>
            </a:r>
            <a:r>
              <a:rPr lang="en-US" altLang="zh-TW" dirty="0" smtClean="0"/>
              <a:t>”);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86130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２＞用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　</a:t>
            </a:r>
            <a:r>
              <a:rPr lang="en-US" altLang="zh-TW" dirty="0" smtClean="0"/>
              <a:t>equals()</a:t>
            </a:r>
          </a:p>
          <a:p>
            <a:endParaRPr lang="en-US" altLang="zh-TW" dirty="0"/>
          </a:p>
          <a:p>
            <a:r>
              <a:rPr lang="en-US" altLang="zh-TW" dirty="0"/>
              <a:t>i</a:t>
            </a:r>
            <a:r>
              <a:rPr lang="en-US" altLang="zh-TW" dirty="0" smtClean="0"/>
              <a:t>f(s1.equals(s2))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(“</a:t>
            </a:r>
            <a:r>
              <a:rPr lang="zh-TW" altLang="en-US" dirty="0"/>
              <a:t>相等</a:t>
            </a:r>
            <a:r>
              <a:rPr lang="en-US" altLang="zh-TW" dirty="0" smtClean="0"/>
              <a:t>”);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lse</a:t>
            </a:r>
          </a:p>
          <a:p>
            <a:r>
              <a:rPr lang="en-US" altLang="zh-TW" dirty="0"/>
              <a:t>	 </a:t>
            </a:r>
            <a:r>
              <a:rPr lang="en-US" altLang="zh-TW" dirty="0" err="1"/>
              <a:t>System.out.println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不相等</a:t>
            </a:r>
            <a:r>
              <a:rPr lang="en-US" altLang="zh-TW" dirty="0" smtClean="0"/>
              <a:t>”);</a:t>
            </a:r>
          </a:p>
          <a:p>
            <a:endParaRPr lang="en-US" altLang="zh-TW" dirty="0"/>
          </a:p>
          <a:p>
            <a:r>
              <a:rPr lang="zh-TW" altLang="en-US" dirty="0" smtClean="0"/>
              <a:t>是不是很快呢？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17539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 API</a:t>
            </a:r>
            <a:r>
              <a:rPr lang="zh-TW" altLang="en-US" dirty="0"/>
              <a:t>提供</a:t>
            </a:r>
            <a:r>
              <a:rPr lang="zh-TW" altLang="en-US" dirty="0" smtClean="0"/>
              <a:t>字串很多不錯的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可以用</a:t>
            </a:r>
            <a:endParaRPr lang="en-US" altLang="zh-TW" dirty="0" smtClean="0"/>
          </a:p>
          <a:p>
            <a:r>
              <a:rPr lang="zh-TW" altLang="en-US" dirty="0"/>
              <a:t>比較重要一定要</a:t>
            </a:r>
            <a:r>
              <a:rPr lang="zh-TW" altLang="en-US" dirty="0" smtClean="0"/>
              <a:t>知道的如下：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10799"/>
              </p:ext>
            </p:extLst>
          </p:nvPr>
        </p:nvGraphicFramePr>
        <p:xfrm>
          <a:off x="395536" y="2987176"/>
          <a:ext cx="8424936" cy="346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4031"/>
                <a:gridCol w="6990905"/>
              </a:tblGrid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回傳型態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方法名稱與描述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charAt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index)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：取出字串中的第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contains(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CharSequence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：該字串中是否包含字串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equals(Object o)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：判斷兩個字串是否相等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length()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：回傳字串的長度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substring(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begin,int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end)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：回傳子字串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2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indexOf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(String</a:t>
                      </a:r>
                      <a:r>
                        <a:rPr lang="en-US" altLang="zh-TW" sz="2200" baseline="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：尋找找到的字串，回傳索引值</a:t>
                      </a:r>
                      <a:endParaRPr lang="en-US" altLang="zh-TW" sz="2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但是只會回傳先找到的字串，找不到就回傳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133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字串的疑問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你一定會</a:t>
            </a:r>
            <a:r>
              <a:rPr lang="zh-TW" altLang="en-US" dirty="0" smtClean="0"/>
              <a:t>問，可是我如果</a:t>
            </a:r>
            <a:r>
              <a:rPr lang="zh-TW" altLang="en-US" dirty="0" smtClean="0">
                <a:solidFill>
                  <a:srgbClr val="FF0000"/>
                </a:solidFill>
              </a:rPr>
              <a:t>必須</a:t>
            </a:r>
            <a:r>
              <a:rPr lang="zh-TW" altLang="en-US" dirty="0" smtClean="0"/>
              <a:t>要更改字串內的資料</a:t>
            </a:r>
            <a:endParaRPr lang="en-US" altLang="zh-TW" dirty="0" smtClean="0"/>
          </a:p>
          <a:p>
            <a:r>
              <a:rPr lang="zh-TW" altLang="en-US" dirty="0" smtClean="0"/>
              <a:t>該怎麼做呢？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接下來，讓</a:t>
            </a:r>
            <a:r>
              <a:rPr lang="zh-TW" altLang="en-US" dirty="0"/>
              <a:t>我來跟</a:t>
            </a:r>
            <a:r>
              <a:rPr lang="zh-TW" altLang="en-US" dirty="0" smtClean="0"/>
              <a:t>你鄭重的介紹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StringBuffer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StringBuilder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704493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字串家族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名稱</a:t>
            </a:r>
            <a:r>
              <a:rPr lang="en-US" altLang="zh-TW" dirty="0" smtClean="0"/>
              <a:t>						</a:t>
            </a:r>
            <a:r>
              <a:rPr lang="zh-TW" altLang="en-US" dirty="0" smtClean="0"/>
              <a:t>推出時間</a:t>
            </a:r>
            <a:r>
              <a:rPr lang="en-US" altLang="zh-TW" dirty="0" smtClean="0"/>
              <a:t>	</a:t>
            </a:r>
            <a:r>
              <a:rPr lang="zh-TW" altLang="en-US" dirty="0" smtClean="0"/>
              <a:t>執行速度</a:t>
            </a:r>
            <a:endParaRPr lang="en-US" altLang="zh-TW" dirty="0" smtClean="0"/>
          </a:p>
          <a:p>
            <a:r>
              <a:rPr lang="en-US" altLang="zh-TW" dirty="0" smtClean="0"/>
              <a:t>String		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			Java</a:t>
            </a:r>
            <a:r>
              <a:rPr lang="zh-TW" altLang="en-US" dirty="0"/>
              <a:t> </a:t>
            </a:r>
            <a:r>
              <a:rPr lang="en-US" altLang="zh-TW" dirty="0" smtClean="0"/>
              <a:t>SE2		</a:t>
            </a:r>
            <a:r>
              <a:rPr lang="zh-TW" altLang="en-US" dirty="0" smtClean="0"/>
              <a:t>慢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StringBuffer</a:t>
            </a: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字串緩衝</a:t>
            </a:r>
            <a:r>
              <a:rPr lang="en-US" altLang="zh-TW" dirty="0" smtClean="0">
                <a:solidFill>
                  <a:srgbClr val="FF0000"/>
                </a:solidFill>
              </a:rPr>
              <a:t>		</a:t>
            </a:r>
            <a:r>
              <a:rPr lang="en-US" altLang="zh-TW" dirty="0" smtClean="0"/>
              <a:t>Java SE2		</a:t>
            </a:r>
            <a:r>
              <a:rPr lang="zh-TW" altLang="en-US" dirty="0" smtClean="0"/>
              <a:t>中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StringBuilder</a:t>
            </a: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字串建構者</a:t>
            </a: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smtClean="0"/>
              <a:t>Java SE5		</a:t>
            </a:r>
            <a:r>
              <a:rPr lang="zh-TW" altLang="en-US" dirty="0" smtClean="0"/>
              <a:t>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StringBuffer</a:t>
            </a:r>
            <a:r>
              <a:rPr lang="zh-TW" altLang="en-US" dirty="0"/>
              <a:t>與</a:t>
            </a:r>
            <a:r>
              <a:rPr lang="en-US" altLang="zh-TW" dirty="0" err="1" smtClean="0"/>
              <a:t>StringBuilder</a:t>
            </a:r>
            <a:r>
              <a:rPr lang="zh-TW" altLang="en-US" dirty="0" smtClean="0"/>
              <a:t>的優點在</a:t>
            </a:r>
            <a:endParaRPr lang="en-US" altLang="zh-TW" dirty="0" smtClean="0"/>
          </a:p>
          <a:p>
            <a:r>
              <a:rPr lang="zh-TW" altLang="en-US" dirty="0"/>
              <a:t>他不僅</a:t>
            </a:r>
            <a:r>
              <a:rPr lang="zh-TW" altLang="en-US" dirty="0" smtClean="0"/>
              <a:t>可以增加與修改字串</a:t>
            </a:r>
            <a:endParaRPr lang="en-US" altLang="zh-TW" dirty="0" smtClean="0"/>
          </a:p>
          <a:p>
            <a:r>
              <a:rPr lang="zh-TW" altLang="en-US" dirty="0" smtClean="0"/>
              <a:t>而且速度也比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快很多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47126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</a:t>
            </a:r>
            <a:r>
              <a:rPr lang="zh-TW" altLang="en-US" dirty="0"/>
              <a:t>建構者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使用方式與字串差不多</a:t>
            </a:r>
            <a:endParaRPr lang="en-US" altLang="zh-TW" dirty="0" smtClean="0"/>
          </a:p>
          <a:p>
            <a:r>
              <a:rPr lang="zh-TW" altLang="en-US" dirty="0" smtClean="0"/>
              <a:t>只是他的型態不是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，而是</a:t>
            </a:r>
            <a:r>
              <a:rPr lang="en-US" altLang="zh-TW" dirty="0" err="1" smtClean="0"/>
              <a:t>StringBuilder</a:t>
            </a:r>
            <a:endParaRPr lang="en-US" altLang="zh-TW" dirty="0" smtClean="0"/>
          </a:p>
          <a:p>
            <a:r>
              <a:rPr lang="zh-TW" altLang="en-US" dirty="0"/>
              <a:t>所以你</a:t>
            </a:r>
            <a:r>
              <a:rPr lang="zh-TW" altLang="en-US" dirty="0" smtClean="0"/>
              <a:t>不能：</a:t>
            </a:r>
            <a:endParaRPr lang="en-US" altLang="zh-TW" dirty="0" smtClean="0"/>
          </a:p>
          <a:p>
            <a:r>
              <a:rPr lang="en-US" altLang="zh-TW" dirty="0" err="1" smtClean="0"/>
              <a:t>StringBuilder</a:t>
            </a:r>
            <a:r>
              <a:rPr lang="zh-TW" altLang="en-US" dirty="0"/>
              <a:t> </a:t>
            </a:r>
            <a:r>
              <a:rPr lang="en-US" altLang="zh-TW" dirty="0" err="1" smtClean="0"/>
              <a:t>sb</a:t>
            </a:r>
            <a:r>
              <a:rPr lang="en-US" altLang="zh-TW" dirty="0" smtClean="0"/>
              <a:t> = “123”;</a:t>
            </a:r>
          </a:p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 </a:t>
            </a:r>
            <a:r>
              <a:rPr lang="en-US" altLang="zh-TW" dirty="0" err="1"/>
              <a:t>sb</a:t>
            </a:r>
            <a:r>
              <a:rPr lang="en-US" altLang="zh-TW" dirty="0"/>
              <a:t> = </a:t>
            </a:r>
            <a:r>
              <a:rPr lang="en-US" altLang="zh-TW" dirty="0" smtClean="0"/>
              <a:t>new String(“123”);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你要這樣：</a:t>
            </a:r>
            <a:endParaRPr lang="en-US" altLang="zh-TW" dirty="0" smtClean="0"/>
          </a:p>
          <a:p>
            <a:r>
              <a:rPr lang="en-US" altLang="zh-TW" dirty="0" err="1"/>
              <a:t>StringBuilder</a:t>
            </a:r>
            <a:r>
              <a:rPr lang="zh-TW" altLang="en-US" dirty="0"/>
              <a:t> </a:t>
            </a:r>
            <a:r>
              <a:rPr lang="en-US" altLang="zh-TW" dirty="0" err="1"/>
              <a:t>sb</a:t>
            </a:r>
            <a:r>
              <a:rPr lang="en-US" altLang="zh-TW" dirty="0"/>
              <a:t> = 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(“123”);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03245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</a:t>
            </a:r>
            <a:r>
              <a:rPr lang="zh-TW" altLang="en-US" dirty="0"/>
              <a:t>建構者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要加字串、整數、字元等變數　需使用</a:t>
            </a:r>
            <a:r>
              <a:rPr lang="en-US" altLang="zh-TW" dirty="0" smtClean="0"/>
              <a:t>method</a:t>
            </a:r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en-US" altLang="zh-TW" dirty="0" err="1" smtClean="0"/>
              <a:t>StringBuilder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sb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(“”);</a:t>
            </a:r>
          </a:p>
          <a:p>
            <a:r>
              <a:rPr lang="en-US" altLang="zh-TW" dirty="0" err="1" smtClean="0"/>
              <a:t>sb.append</a:t>
            </a:r>
            <a:r>
              <a:rPr lang="en-US" altLang="zh-TW" dirty="0" smtClean="0"/>
              <a:t>(123);</a:t>
            </a:r>
          </a:p>
          <a:p>
            <a:r>
              <a:rPr lang="en-US" altLang="zh-TW" dirty="0" err="1" smtClean="0"/>
              <a:t>sb.append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yo</a:t>
            </a:r>
            <a:r>
              <a:rPr lang="en-US" altLang="zh-TW" dirty="0" smtClean="0"/>
              <a:t>~”);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14947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</a:t>
            </a:r>
            <a:r>
              <a:rPr lang="zh-TW" altLang="en-US" dirty="0"/>
              <a:t>建構者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如果</a:t>
            </a:r>
            <a:r>
              <a:rPr lang="zh-TW" altLang="en-US" dirty="0" smtClean="0"/>
              <a:t>要刪除第</a:t>
            </a:r>
            <a:r>
              <a:rPr lang="en-US" altLang="zh-TW" dirty="0" smtClean="0"/>
              <a:t>?</a:t>
            </a:r>
            <a:r>
              <a:rPr lang="zh-TW" altLang="en-US" dirty="0" smtClean="0"/>
              <a:t>個字元，可以用：</a:t>
            </a:r>
            <a:endParaRPr lang="en-US" altLang="zh-TW" dirty="0" smtClean="0"/>
          </a:p>
          <a:p>
            <a:r>
              <a:rPr lang="en-US" altLang="zh-TW" dirty="0" err="1" smtClean="0"/>
              <a:t>StringBuilder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sb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(“”);</a:t>
            </a:r>
          </a:p>
          <a:p>
            <a:r>
              <a:rPr lang="en-US" altLang="zh-TW" dirty="0" err="1" smtClean="0"/>
              <a:t>sb.append</a:t>
            </a:r>
            <a:r>
              <a:rPr lang="en-US" altLang="zh-TW" dirty="0" smtClean="0"/>
              <a:t>(123456);</a:t>
            </a:r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b.deleteChatAt</a:t>
            </a:r>
            <a:r>
              <a:rPr lang="en-US" altLang="zh-TW" dirty="0" smtClean="0"/>
              <a:t>(0);</a:t>
            </a:r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b.deleteChatAt</a:t>
            </a:r>
            <a:r>
              <a:rPr lang="en-US" altLang="zh-TW" dirty="0" smtClean="0"/>
              <a:t>(2);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裡面放索引值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7258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</a:t>
            </a:r>
            <a:r>
              <a:rPr lang="zh-TW" altLang="en-US" dirty="0"/>
              <a:t>建構者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如果你希望讓某一個字串反轉過來</a:t>
            </a:r>
            <a:endParaRPr lang="en-US" altLang="zh-TW" dirty="0" smtClean="0"/>
          </a:p>
          <a:p>
            <a:r>
              <a:rPr lang="zh-TW" altLang="en-US" dirty="0"/>
              <a:t>其實你可以</a:t>
            </a:r>
            <a:r>
              <a:rPr lang="zh-TW" altLang="en-US" dirty="0" smtClean="0"/>
              <a:t>借助</a:t>
            </a:r>
            <a:r>
              <a:rPr lang="en-US" altLang="zh-TW" dirty="0" err="1" smtClean="0"/>
              <a:t>StringBuilder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輕鬆辦到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/>
              <a:t>s = "12345";</a:t>
            </a:r>
          </a:p>
          <a:p>
            <a:r>
              <a:rPr lang="en-US" altLang="zh-TW" dirty="0" err="1"/>
              <a:t>StringBuilder</a:t>
            </a:r>
            <a:r>
              <a:rPr lang="en-US" altLang="zh-TW" dirty="0"/>
              <a:t> </a:t>
            </a:r>
            <a:r>
              <a:rPr lang="en-US" altLang="zh-TW" dirty="0" err="1"/>
              <a:t>sb</a:t>
            </a:r>
            <a:r>
              <a:rPr lang="en-US" altLang="zh-TW" dirty="0"/>
              <a:t> = new </a:t>
            </a:r>
            <a:r>
              <a:rPr lang="en-US" altLang="zh-TW" dirty="0" err="1"/>
              <a:t>StringBuilder</a:t>
            </a:r>
            <a:r>
              <a:rPr lang="en-US" altLang="zh-TW" dirty="0"/>
              <a:t>(s);</a:t>
            </a:r>
          </a:p>
          <a:p>
            <a:r>
              <a:rPr lang="en-US" altLang="zh-TW" dirty="0" err="1"/>
              <a:t>sb.reverse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s = </a:t>
            </a:r>
            <a:r>
              <a:rPr lang="en-US" altLang="zh-TW" dirty="0" err="1"/>
              <a:t>sb.toString</a:t>
            </a:r>
            <a:r>
              <a:rPr lang="en-US" altLang="zh-TW" dirty="0" smtClean="0"/>
              <a:t>();	//</a:t>
            </a:r>
            <a:r>
              <a:rPr lang="en-US" altLang="zh-TW" dirty="0"/>
              <a:t> </a:t>
            </a:r>
            <a:r>
              <a:rPr lang="en-US" altLang="zh-TW" dirty="0" err="1" smtClean="0"/>
              <a:t>StringBuilder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String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55553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字串建構者的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在字串修改上，扮演很重要的角色</a:t>
            </a:r>
            <a:endParaRPr lang="en-US" altLang="zh-TW" dirty="0" smtClean="0"/>
          </a:p>
          <a:p>
            <a:r>
              <a:rPr lang="zh-TW" altLang="en-US" dirty="0" smtClean="0"/>
              <a:t>以下是較重要的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38868"/>
              </p:ext>
            </p:extLst>
          </p:nvPr>
        </p:nvGraphicFramePr>
        <p:xfrm>
          <a:off x="395536" y="2987176"/>
          <a:ext cx="8424936" cy="3580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216"/>
                <a:gridCol w="6480720"/>
              </a:tblGrid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回傳型態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方法名稱與描述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StringBuilder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append(?)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：加入資料於後面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StringBuilder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insert(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offset , ?)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：從哪裡插入資料</a:t>
                      </a:r>
                      <a:endParaRPr lang="en-US" altLang="zh-TW" sz="2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StringBuilder</a:t>
                      </a:r>
                      <a:endParaRPr lang="zh-TW" altLang="en-US" sz="2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delete(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start,int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end)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：刪除一個片段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StringBuilder</a:t>
                      </a:r>
                      <a:endParaRPr lang="zh-TW" altLang="en-US" sz="2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deleteCharAt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index)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：刪除第幾個字元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StringBuilder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reverse()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：反轉整個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StringBuilder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substring(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begin,int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end)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：回傳子字串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toString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：轉成字串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20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之前都是在函式中撰寫程式，現在試著了解其他</a:t>
            </a:r>
            <a:endParaRPr lang="en-US" altLang="zh-TW" dirty="0" smtClean="0"/>
          </a:p>
          <a:p>
            <a:r>
              <a:rPr lang="en-US" altLang="zh-TW" b="1" dirty="0" smtClean="0"/>
              <a:t>public class Main</a:t>
            </a:r>
          </a:p>
          <a:p>
            <a:r>
              <a:rPr lang="en-US" altLang="zh-TW" b="1" dirty="0" smtClean="0"/>
              <a:t>{</a:t>
            </a:r>
            <a:r>
              <a:rPr lang="zh-TW" altLang="en-US" b="1" dirty="0" smtClean="0"/>
              <a:t>　　　　　　　　　</a:t>
            </a:r>
            <a:endParaRPr lang="en-US" altLang="zh-TW" b="1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public static void main(String[]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args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	……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8224420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字串建構者的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也有和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相同的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可以用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62128"/>
              </p:ext>
            </p:extLst>
          </p:nvPr>
        </p:nvGraphicFramePr>
        <p:xfrm>
          <a:off x="395536" y="2987176"/>
          <a:ext cx="8424936" cy="346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4031"/>
                <a:gridCol w="6990905"/>
              </a:tblGrid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回傳型態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方法名稱與描述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charAt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index)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：取出字串中的第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contains(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CharSequence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：該字串中是否包含字串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equals(Object o)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：判斷兩個字串是否相等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length()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：回傳字串的長度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substring(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begin,int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end)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：回傳子字串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2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 err="1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indexOf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(String</a:t>
                      </a:r>
                      <a:r>
                        <a:rPr lang="en-US" altLang="zh-TW" sz="2200" baseline="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：尋找找到的字串，回傳索引值</a:t>
                      </a:r>
                      <a:endParaRPr lang="en-US" altLang="zh-TW" sz="2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但是只會回傳先找到的字串，找不到就回傳</a:t>
                      </a:r>
                      <a:r>
                        <a:rPr lang="en-US" altLang="zh-TW" sz="2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sz="22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0353" marR="110353" marT="55177" marB="551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5342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</a:t>
            </a:r>
            <a:r>
              <a:rPr lang="en-US" altLang="zh-TW" dirty="0"/>
              <a:t>6</a:t>
            </a:r>
            <a:r>
              <a:rPr lang="zh-TW" altLang="en-US" dirty="0" smtClean="0"/>
              <a:t>　</a:t>
            </a:r>
            <a:r>
              <a:rPr lang="zh-TW" altLang="en-US" dirty="0" smtClean="0"/>
              <a:t>函式設計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24368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將一個解決問題的</a:t>
            </a:r>
            <a:r>
              <a:rPr lang="zh-TW" altLang="en-US" dirty="0" smtClean="0"/>
              <a:t>方法（演算法）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包裝成一個函式，是在程式中很常見的事情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4231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例如主程式如下：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喝（</a:t>
            </a:r>
            <a:r>
              <a:rPr lang="en-US" altLang="zh-TW" dirty="0" smtClean="0"/>
              <a:t>water</a:t>
            </a:r>
            <a:r>
              <a:rPr lang="zh-TW" altLang="en-US" dirty="0" smtClean="0"/>
              <a:t>）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吃（</a:t>
            </a:r>
            <a:r>
              <a:rPr lang="en-US" altLang="zh-TW" dirty="0" smtClean="0"/>
              <a:t>rice</a:t>
            </a:r>
            <a:r>
              <a:rPr lang="zh-TW" altLang="en-US" dirty="0" smtClean="0"/>
              <a:t>）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收拾（餐具）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65609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設計一個函式給予起始和結束的數字累加的結果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1~10 = 55</a:t>
            </a:r>
          </a:p>
          <a:p>
            <a:endParaRPr lang="en-US" altLang="zh-TW" dirty="0"/>
          </a:p>
          <a:p>
            <a:r>
              <a:rPr lang="zh-TW" altLang="en-US" dirty="0" smtClean="0"/>
              <a:t>首先先給函式取名字，再放置參數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這個函式是放置在主程式用的：</a:t>
            </a:r>
            <a:endParaRPr lang="en-US" altLang="zh-TW" dirty="0" smtClean="0"/>
          </a:p>
          <a:p>
            <a:r>
              <a:rPr lang="en-US" altLang="zh-TW" dirty="0" smtClean="0"/>
              <a:t>count(</a:t>
            </a:r>
            <a:r>
              <a:rPr lang="en-US" altLang="zh-TW" dirty="0"/>
              <a:t> </a:t>
            </a:r>
            <a:r>
              <a:rPr lang="en-US" altLang="zh-TW" dirty="0" smtClean="0"/>
              <a:t>from , to );</a:t>
            </a:r>
          </a:p>
        </p:txBody>
      </p:sp>
    </p:spTree>
    <p:extLst>
      <p:ext uri="{BB962C8B-B14F-4D97-AF65-F5344CB8AC3E}">
        <p14:creationId xmlns:p14="http://schemas.microsoft.com/office/powerpoint/2010/main" val="4417488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再來設計你專屬的函式：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p</a:t>
            </a:r>
            <a:r>
              <a:rPr lang="en-US" altLang="zh-TW" dirty="0" smtClean="0"/>
              <a:t>ublic 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count(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from,int</a:t>
            </a:r>
            <a:r>
              <a:rPr lang="en-US" altLang="zh-TW" dirty="0" smtClean="0"/>
              <a:t> to)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//</a:t>
            </a:r>
            <a:r>
              <a:rPr lang="zh-TW" altLang="en-US" dirty="0" smtClean="0"/>
              <a:t>裡面放　解決問題的程式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zh-TW" altLang="en-US" dirty="0" smtClean="0"/>
              <a:t>注意：</a:t>
            </a:r>
            <a:r>
              <a:rPr lang="en-US" altLang="zh-TW" dirty="0" smtClean="0"/>
              <a:t>void</a:t>
            </a:r>
            <a:r>
              <a:rPr lang="zh-TW" altLang="en-US" dirty="0" smtClean="0"/>
              <a:t>不用</a:t>
            </a:r>
            <a:r>
              <a:rPr lang="en-US" altLang="zh-TW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73775055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你可以想像寫函式的</a:t>
            </a:r>
            <a:r>
              <a:rPr lang="zh-TW" altLang="en-US" dirty="0" smtClean="0"/>
              <a:t>時候就像是在寫主程式一樣</a:t>
            </a:r>
            <a:endParaRPr lang="en-US" altLang="zh-TW" dirty="0" smtClean="0"/>
          </a:p>
          <a:p>
            <a:r>
              <a:rPr lang="zh-TW" altLang="en-US" dirty="0" smtClean="0"/>
              <a:t>參數是已經放進去的變數，不用再宣告</a:t>
            </a:r>
            <a:endParaRPr lang="en-US" altLang="zh-TW" dirty="0" smtClean="0"/>
          </a:p>
          <a:p>
            <a:r>
              <a:rPr lang="en-US" altLang="zh-TW" dirty="0" smtClean="0"/>
              <a:t>public static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count(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from,int</a:t>
            </a:r>
            <a:r>
              <a:rPr lang="en-US" altLang="zh-TW" dirty="0" smtClean="0"/>
              <a:t> to)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sum = 0;</a:t>
            </a:r>
          </a:p>
          <a:p>
            <a:r>
              <a:rPr lang="en-US" altLang="zh-TW" dirty="0" smtClean="0"/>
              <a:t>	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from;i</a:t>
            </a:r>
            <a:r>
              <a:rPr lang="en-US" altLang="zh-TW" dirty="0" smtClean="0"/>
              <a:t>&lt;=</a:t>
            </a:r>
            <a:r>
              <a:rPr lang="en-US" altLang="zh-TW" dirty="0" err="1" smtClean="0"/>
              <a:t>to;i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sum+=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	return sum;//</a:t>
            </a:r>
            <a:r>
              <a:rPr lang="zh-TW" altLang="en-US" dirty="0" smtClean="0"/>
              <a:t>最後回傳結果，型態是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7108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寫完函式之後，你就可以根據你的需求</a:t>
            </a:r>
            <a:endParaRPr lang="en-US" altLang="zh-TW" dirty="0" smtClean="0"/>
          </a:p>
          <a:p>
            <a:r>
              <a:rPr lang="zh-TW" altLang="en-US" dirty="0" smtClean="0"/>
              <a:t>彈性的呼叫函式來撰寫主程式囉～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 = count(1,10);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smtClean="0"/>
              <a:t>count(15,100);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54859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如果你想要在函式只做輸出的功能：</a:t>
            </a:r>
            <a:endParaRPr lang="en-US" altLang="zh-TW" dirty="0" smtClean="0"/>
          </a:p>
          <a:p>
            <a:r>
              <a:rPr lang="en-US" altLang="zh-TW" dirty="0" smtClean="0"/>
              <a:t>public static </a:t>
            </a:r>
            <a:r>
              <a:rPr lang="en-US" altLang="zh-TW" dirty="0" smtClean="0">
                <a:solidFill>
                  <a:srgbClr val="FF0000"/>
                </a:solidFill>
              </a:rPr>
              <a:t>void</a:t>
            </a:r>
            <a:r>
              <a:rPr lang="en-US" altLang="zh-TW" dirty="0" smtClean="0"/>
              <a:t> count(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from,int</a:t>
            </a:r>
            <a:r>
              <a:rPr lang="en-US" altLang="zh-TW" dirty="0" smtClean="0"/>
              <a:t> to)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sum = 0;</a:t>
            </a:r>
          </a:p>
          <a:p>
            <a:r>
              <a:rPr lang="en-US" altLang="zh-TW" dirty="0" smtClean="0"/>
              <a:t>	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from;i</a:t>
            </a:r>
            <a:r>
              <a:rPr lang="en-US" altLang="zh-TW" dirty="0" smtClean="0"/>
              <a:t>&lt;=</a:t>
            </a:r>
            <a:r>
              <a:rPr lang="en-US" altLang="zh-TW" dirty="0" err="1" smtClean="0"/>
              <a:t>to;i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		sum+=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(sum);</a:t>
            </a:r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6434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函數的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設計→從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加到</a:t>
            </a:r>
            <a:r>
              <a:rPr lang="en-US" altLang="zh-TW" b="1" dirty="0" smtClean="0"/>
              <a:t>N</a:t>
            </a:r>
            <a:r>
              <a:rPr lang="zh-TW" altLang="en-US" b="1" dirty="0" smtClean="0"/>
              <a:t>的函數</a:t>
            </a:r>
            <a:r>
              <a:rPr lang="en-US" altLang="zh-TW" b="1" dirty="0" smtClean="0"/>
              <a:t>	</a:t>
            </a:r>
            <a:r>
              <a:rPr lang="zh-TW" altLang="en-US" b="1" dirty="0" smtClean="0"/>
              <a:t>　  </a:t>
            </a:r>
            <a:r>
              <a:rPr lang="zh-TW" altLang="en-US" b="1" dirty="0" smtClean="0">
                <a:solidFill>
                  <a:srgbClr val="0070C0"/>
                </a:solidFill>
              </a:rPr>
              <a:t>參數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p</a:t>
            </a:r>
            <a:r>
              <a:rPr lang="en-US" altLang="zh-TW" b="1" dirty="0" smtClean="0"/>
              <a:t>ublic static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dirty="0" smtClean="0"/>
              <a:t>  </a:t>
            </a:r>
            <a:r>
              <a:rPr lang="en-US" altLang="zh-TW" b="1" dirty="0" err="1"/>
              <a:t>sumToN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int</a:t>
            </a:r>
            <a:r>
              <a:rPr lang="en-US" altLang="zh-TW" b="1" dirty="0">
                <a:solidFill>
                  <a:srgbClr val="FF0000"/>
                </a:solidFill>
              </a:rPr>
              <a:t> N</a:t>
            </a:r>
            <a:r>
              <a:rPr lang="en-US" altLang="zh-TW" b="1" dirty="0" smtClean="0"/>
              <a:t>)</a:t>
            </a:r>
            <a:endParaRPr lang="en-US" altLang="zh-TW" b="1" dirty="0"/>
          </a:p>
          <a:p>
            <a:r>
              <a:rPr lang="en-US" altLang="zh-TW" b="1" dirty="0" smtClean="0"/>
              <a:t>{</a:t>
            </a:r>
            <a:r>
              <a:rPr lang="en-US" altLang="zh-TW" b="1" dirty="0"/>
              <a:t> </a:t>
            </a:r>
            <a:r>
              <a:rPr lang="en-US" altLang="zh-TW" b="1" dirty="0" smtClean="0"/>
              <a:t>  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回傳值資料型態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b="1" dirty="0" smtClean="0"/>
              <a:t>	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/>
              <a:t>sum = 0;</a:t>
            </a:r>
          </a:p>
          <a:p>
            <a:r>
              <a:rPr lang="en-US" altLang="zh-TW" b="1" dirty="0" smtClean="0"/>
              <a:t>	for(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i</a:t>
            </a:r>
            <a:r>
              <a:rPr lang="en-US" altLang="zh-TW" b="1" dirty="0"/>
              <a:t>=1;i&lt;=</a:t>
            </a:r>
            <a:r>
              <a:rPr lang="en-US" altLang="zh-TW" b="1" dirty="0" err="1"/>
              <a:t>N;i</a:t>
            </a:r>
            <a:r>
              <a:rPr lang="en-US" altLang="zh-TW" b="1" dirty="0"/>
              <a:t>++)</a:t>
            </a:r>
          </a:p>
          <a:p>
            <a:r>
              <a:rPr lang="en-US" altLang="zh-TW" b="1" dirty="0" smtClean="0"/>
              <a:t>		sum</a:t>
            </a:r>
            <a:r>
              <a:rPr lang="en-US" altLang="zh-TW" b="1" dirty="0"/>
              <a:t>+=</a:t>
            </a:r>
            <a:r>
              <a:rPr lang="en-US" altLang="zh-TW" b="1" dirty="0" err="1"/>
              <a:t>i</a:t>
            </a:r>
            <a:r>
              <a:rPr lang="en-US" altLang="zh-TW" b="1" dirty="0"/>
              <a:t>;</a:t>
            </a:r>
          </a:p>
          <a:p>
            <a:r>
              <a:rPr lang="en-US" altLang="zh-TW" b="1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return </a:t>
            </a:r>
            <a:r>
              <a:rPr lang="en-US" altLang="zh-TW" b="1" dirty="0">
                <a:solidFill>
                  <a:srgbClr val="FF0000"/>
                </a:solidFill>
              </a:rPr>
              <a:t>sum</a:t>
            </a:r>
            <a:r>
              <a:rPr lang="en-US" altLang="zh-TW" b="1" dirty="0" smtClean="0">
                <a:solidFill>
                  <a:srgbClr val="FF0000"/>
                </a:solidFill>
              </a:rPr>
              <a:t>; 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/>
              <a:t>}  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回傳的變數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在類別中撰寫程式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/>
              <a:t>注意</a:t>
            </a:r>
            <a:r>
              <a:rPr lang="en-US" altLang="zh-TW" b="1" dirty="0" smtClean="0"/>
              <a:t>Global</a:t>
            </a:r>
            <a:r>
              <a:rPr lang="zh-TW" altLang="en-US" b="1" dirty="0" smtClean="0"/>
              <a:t>與</a:t>
            </a:r>
            <a:r>
              <a:rPr lang="en-US" altLang="zh-TW" b="1" dirty="0" smtClean="0"/>
              <a:t>Instance</a:t>
            </a:r>
            <a:r>
              <a:rPr lang="zh-TW" altLang="en-US" b="1" dirty="0" smtClean="0"/>
              <a:t>的差別</a:t>
            </a:r>
            <a:endParaRPr lang="en-US" altLang="zh-TW" b="1" dirty="0" smtClean="0"/>
          </a:p>
          <a:p>
            <a:r>
              <a:rPr lang="en-US" altLang="zh-TW" b="1" dirty="0" smtClean="0"/>
              <a:t>public class Main</a:t>
            </a:r>
          </a:p>
          <a:p>
            <a:r>
              <a:rPr lang="en-US" altLang="zh-TW" b="1" dirty="0" smtClean="0"/>
              <a:t>{</a:t>
            </a:r>
            <a:r>
              <a:rPr lang="zh-TW" altLang="en-US" b="1" dirty="0" smtClean="0"/>
              <a:t>　　　　　　　　　</a:t>
            </a:r>
            <a:endParaRPr lang="en-US" altLang="zh-TW" b="1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zh-TW" altLang="en-US" b="1" dirty="0" smtClean="0">
                <a:solidFill>
                  <a:srgbClr val="FF0000"/>
                </a:solidFill>
              </a:rPr>
              <a:t>這裡宣告的變數，類別內的函數皆可用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en-US" altLang="zh-TW" b="1" dirty="0" smtClean="0"/>
              <a:t>public static void main(String[] </a:t>
            </a:r>
            <a:r>
              <a:rPr lang="en-US" altLang="zh-TW" b="1" dirty="0" err="1" smtClean="0"/>
              <a:t>args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	//</a:t>
            </a:r>
            <a:r>
              <a:rPr lang="zh-TW" altLang="en-US" b="1" dirty="0" smtClean="0">
                <a:solidFill>
                  <a:srgbClr val="FF0000"/>
                </a:solidFill>
              </a:rPr>
              <a:t>這裡宣告的變數</a:t>
            </a:r>
            <a:r>
              <a:rPr lang="zh-TW" altLang="en-US" b="1" dirty="0">
                <a:solidFill>
                  <a:srgbClr val="FF0000"/>
                </a:solidFill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只有此函數可用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/>
              <a:t>}</a:t>
            </a:r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77098476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判斷質數的例子：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ublic static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isPrime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=2;i&lt;=</a:t>
            </a:r>
            <a:r>
              <a:rPr lang="en-US" altLang="zh-TW" dirty="0" err="1" smtClean="0"/>
              <a:t>Math.sqrt</a:t>
            </a:r>
            <a:r>
              <a:rPr lang="en-US" altLang="zh-TW" dirty="0" smtClean="0"/>
              <a:t>(n);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if(</a:t>
            </a:r>
            <a:r>
              <a:rPr lang="en-US" altLang="zh-TW" dirty="0" err="1" smtClean="0"/>
              <a:t>n%i</a:t>
            </a:r>
            <a:r>
              <a:rPr lang="en-US" altLang="zh-TW" dirty="0" smtClean="0"/>
              <a:t>==0)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return false;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}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return true;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382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還不</a:t>
            </a:r>
            <a:r>
              <a:rPr lang="zh-TW" altLang="en-US" dirty="0" smtClean="0"/>
              <a:t>懂？多看幾個別人寫的例子你就懂了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你可以多去網路上搜尋別人寫的函式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再試著去撰寫，寫不出來就表示觀念不夠好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先去看書或是網路上了解基本架構再撰寫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604323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</a:t>
            </a:r>
            <a:r>
              <a:rPr lang="en-US" altLang="zh-TW" dirty="0"/>
              <a:t>7</a:t>
            </a:r>
            <a:r>
              <a:rPr lang="zh-TW" altLang="en-US" dirty="0" smtClean="0"/>
              <a:t>　其他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766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三元運算子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可以用三元運算子來縮短程式的行數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en-US" altLang="zh-TW" dirty="0"/>
              <a:t>i</a:t>
            </a:r>
            <a:r>
              <a:rPr lang="en-US" altLang="zh-TW" dirty="0" smtClean="0"/>
              <a:t>f(a&gt;b)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a = b;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lse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a = 100;</a:t>
            </a:r>
          </a:p>
          <a:p>
            <a:endParaRPr lang="en-US" altLang="zh-TW" dirty="0" smtClean="0"/>
          </a:p>
          <a:p>
            <a:r>
              <a:rPr lang="zh-TW" altLang="en-US" dirty="0"/>
              <a:t>可以</a:t>
            </a:r>
            <a:r>
              <a:rPr lang="zh-TW" altLang="en-US" dirty="0" smtClean="0"/>
              <a:t>變成：</a:t>
            </a:r>
            <a:endParaRPr lang="en-US" altLang="zh-TW" dirty="0" smtClean="0"/>
          </a:p>
          <a:p>
            <a:r>
              <a:rPr lang="en-US" altLang="zh-TW" dirty="0"/>
              <a:t>a</a:t>
            </a:r>
            <a:r>
              <a:rPr lang="en-US" altLang="zh-TW" dirty="0" smtClean="0"/>
              <a:t> = (a&gt;b)?b:100;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31674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or each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 each</a:t>
            </a:r>
            <a:r>
              <a:rPr lang="zh-TW" altLang="en-US" dirty="0" smtClean="0"/>
              <a:t>是在</a:t>
            </a:r>
            <a:r>
              <a:rPr lang="en-US" altLang="zh-TW" dirty="0" smtClean="0"/>
              <a:t>Java SE5</a:t>
            </a:r>
            <a:r>
              <a:rPr lang="zh-TW" altLang="en-US" dirty="0" smtClean="0"/>
              <a:t>之後提供的編譯器蜜糖</a:t>
            </a:r>
            <a:endParaRPr lang="en-US" altLang="zh-TW" dirty="0" smtClean="0"/>
          </a:p>
          <a:p>
            <a:r>
              <a:rPr lang="zh-TW" altLang="en-US" dirty="0" smtClean="0"/>
              <a:t>提供開發者若又取出元素，不用再打長長的字</a:t>
            </a:r>
            <a:endParaRPr lang="en-US" altLang="zh-TW" dirty="0" smtClean="0"/>
          </a:p>
          <a:p>
            <a:r>
              <a:rPr lang="zh-TW" altLang="en-US" dirty="0"/>
              <a:t>只需要</a:t>
            </a:r>
            <a:r>
              <a:rPr lang="zh-TW" altLang="en-US" dirty="0" smtClean="0"/>
              <a:t>打出從哪裡取出，變數該取什麼即可</a:t>
            </a:r>
            <a:endParaRPr lang="en-US" altLang="zh-TW" dirty="0" smtClean="0"/>
          </a:p>
          <a:p>
            <a:r>
              <a:rPr lang="zh-TW" altLang="en-US" dirty="0" smtClean="0"/>
              <a:t>目前支援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和</a:t>
            </a:r>
            <a:r>
              <a:rPr lang="en-US" altLang="zh-TW" dirty="0" smtClean="0"/>
              <a:t>Java Collection Framework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en-US" altLang="zh-TW" dirty="0" smtClean="0"/>
              <a:t>for(</a:t>
            </a:r>
            <a:r>
              <a:rPr lang="zh-TW" altLang="en-US" dirty="0"/>
              <a:t>變數宣告</a:t>
            </a:r>
            <a:r>
              <a:rPr lang="zh-TW" altLang="en-US" dirty="0" smtClean="0"/>
              <a:t>：取出的來源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{</a:t>
            </a:r>
            <a:endParaRPr lang="en-US" altLang="zh-TW" dirty="0" smtClean="0"/>
          </a:p>
          <a:p>
            <a:r>
              <a:rPr lang="en-US" altLang="zh-TW" dirty="0" smtClean="0"/>
              <a:t>	//</a:t>
            </a:r>
            <a:r>
              <a:rPr lang="zh-TW" altLang="en-US" dirty="0" smtClean="0"/>
              <a:t>輸出變數</a:t>
            </a:r>
            <a:r>
              <a:rPr lang="en-US" altLang="zh-TW" dirty="0" smtClean="0"/>
              <a:t>	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31674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or each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[] n = {1,2,3,4};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sum = 0;</a:t>
            </a:r>
          </a:p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i:n)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sum+=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873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類別中的成員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 smtClean="0"/>
              <a:t>在主要類別內，宣告的變數與函數皆須宣告成靜態</a:t>
            </a:r>
            <a:endParaRPr lang="en-US" altLang="zh-TW" b="1" dirty="0" smtClean="0"/>
          </a:p>
          <a:p>
            <a:r>
              <a:rPr lang="zh-TW" altLang="en-US" b="1" dirty="0"/>
              <a:t>才可以</a:t>
            </a:r>
            <a:r>
              <a:rPr lang="zh-TW" altLang="en-US" b="1" dirty="0" smtClean="0"/>
              <a:t>被主要函式呼叫資料</a:t>
            </a:r>
            <a:endParaRPr lang="en-US" altLang="zh-TW" b="1" dirty="0" smtClean="0"/>
          </a:p>
          <a:p>
            <a:r>
              <a:rPr lang="en-US" altLang="zh-TW" b="1" dirty="0" smtClean="0"/>
              <a:t>public class Main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public static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 t = 0;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public static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fib(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n)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{……}</a:t>
            </a:r>
            <a:r>
              <a:rPr lang="zh-TW" altLang="en-US" b="1" dirty="0" smtClean="0"/>
              <a:t>　</a:t>
            </a:r>
            <a:endParaRPr lang="en-US" altLang="zh-TW" b="1" dirty="0" smtClean="0"/>
          </a:p>
          <a:p>
            <a:r>
              <a:rPr lang="en-US" altLang="zh-TW" b="1" dirty="0" smtClean="0"/>
              <a:t>	public </a:t>
            </a:r>
            <a:r>
              <a:rPr lang="en-US" altLang="zh-TW" b="1" dirty="0"/>
              <a:t>static void main(String[] </a:t>
            </a:r>
            <a:r>
              <a:rPr lang="en-US" altLang="zh-TW" b="1" dirty="0" err="1"/>
              <a:t>args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smtClean="0"/>
              <a:t>	{</a:t>
            </a:r>
            <a:r>
              <a:rPr lang="en-US" altLang="zh-TW" b="1" dirty="0" smtClean="0">
                <a:solidFill>
                  <a:srgbClr val="FF0000"/>
                </a:solidFill>
              </a:rPr>
              <a:t>……</a:t>
            </a:r>
            <a:r>
              <a:rPr lang="en-US" altLang="zh-TW" b="1" dirty="0" smtClean="0"/>
              <a:t>}</a:t>
            </a:r>
            <a:r>
              <a:rPr lang="zh-TW" altLang="en-US" b="1" dirty="0" smtClean="0"/>
              <a:t>　　　　　　　　</a:t>
            </a:r>
            <a:endParaRPr lang="en-US" altLang="zh-TW" b="1" dirty="0" smtClean="0"/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8532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類別中的成員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非主要類別，則不須加上靜態</a:t>
            </a:r>
            <a:endParaRPr lang="en-US" altLang="zh-TW" b="1" dirty="0" smtClean="0"/>
          </a:p>
          <a:p>
            <a:r>
              <a:rPr lang="en-US" altLang="zh-TW" b="1" dirty="0" smtClean="0"/>
              <a:t>public class Color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red 	= 0;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green = 122;</a:t>
            </a:r>
          </a:p>
          <a:p>
            <a:r>
              <a:rPr lang="en-US" altLang="zh-TW" b="1" dirty="0" smtClean="0"/>
              <a:t>	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blue 	= 255;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public Color(……){……}</a:t>
            </a:r>
            <a:r>
              <a:rPr lang="zh-TW" altLang="en-US" b="1" dirty="0" smtClean="0"/>
              <a:t>　　　　　　　　</a:t>
            </a:r>
            <a:endParaRPr lang="en-US" altLang="zh-TW" b="1" dirty="0" smtClean="0"/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50905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</a:t>
            </a:r>
            <a:r>
              <a:rPr lang="en-US" altLang="zh-TW" dirty="0"/>
              <a:t>2</a:t>
            </a:r>
            <a:r>
              <a:rPr lang="zh-TW" altLang="en-US" dirty="0" smtClean="0"/>
              <a:t>　設計類別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56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類別與設計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其實類別最核心的就是設計</a:t>
            </a:r>
            <a:endParaRPr lang="en-US" altLang="zh-TW" b="1" dirty="0" smtClean="0"/>
          </a:p>
          <a:p>
            <a:r>
              <a:rPr lang="zh-TW" altLang="en-US" b="1" dirty="0"/>
              <a:t>該如何去</a:t>
            </a:r>
            <a:r>
              <a:rPr lang="zh-TW" altLang="en-US" b="1" dirty="0" smtClean="0"/>
              <a:t>設計一個類別才可使程式看起來更完美</a:t>
            </a:r>
            <a:endParaRPr lang="en-US" altLang="zh-TW" b="1" dirty="0" smtClean="0"/>
          </a:p>
          <a:p>
            <a:r>
              <a:rPr lang="zh-TW" altLang="en-US" b="1" dirty="0" smtClean="0"/>
              <a:t>更容易讓大家看懂程式到底是在做什麼</a:t>
            </a:r>
            <a:endParaRPr lang="en-US" altLang="zh-TW" b="1" dirty="0" smtClean="0"/>
          </a:p>
          <a:p>
            <a:r>
              <a:rPr lang="zh-TW" altLang="en-US" b="1" dirty="0" smtClean="0"/>
              <a:t>尤其是高階語言中的物件導向概念更是重要</a:t>
            </a:r>
            <a:endParaRPr lang="en-US" altLang="zh-TW" b="1" dirty="0" smtClean="0"/>
          </a:p>
          <a:p>
            <a:r>
              <a:rPr lang="zh-TW" altLang="en-US" b="1" dirty="0"/>
              <a:t>在設計類別</a:t>
            </a:r>
            <a:r>
              <a:rPr lang="zh-TW" altLang="en-US" b="1" dirty="0" smtClean="0"/>
              <a:t>前，可先好好思考如何設計</a:t>
            </a:r>
            <a:endParaRPr lang="en-US" altLang="zh-TW" b="1" dirty="0" smtClean="0"/>
          </a:p>
          <a:p>
            <a:r>
              <a:rPr lang="zh-TW" altLang="en-US" b="1" dirty="0"/>
              <a:t>設計的</a:t>
            </a:r>
            <a:r>
              <a:rPr lang="zh-TW" altLang="en-US" b="1" dirty="0" smtClean="0"/>
              <a:t>好，就是漂亮的程式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9105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類別與設計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ＯＯＰ強調設計類別以產生相似特性的物件</a:t>
            </a:r>
            <a:endParaRPr lang="en-US" altLang="zh-TW" b="1" dirty="0"/>
          </a:p>
        </p:txBody>
      </p:sp>
      <p:sp>
        <p:nvSpPr>
          <p:cNvPr id="5" name="圓角矩形 4"/>
          <p:cNvSpPr/>
          <p:nvPr/>
        </p:nvSpPr>
        <p:spPr>
          <a:xfrm>
            <a:off x="467544" y="2636912"/>
            <a:ext cx="1584176" cy="9361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2339752" y="2924944"/>
            <a:ext cx="936104" cy="39604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594262" y="2420888"/>
            <a:ext cx="1368152" cy="13681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292080" y="2438890"/>
            <a:ext cx="1368152" cy="13681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948264" y="2438890"/>
            <a:ext cx="1368152" cy="13681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://mart.ibon.com.tw/mdz_file/item/22/03/02/5212/52120000009G_char_9_1301110952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4680"/>
            <a:ext cx="2690664" cy="26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udn.com/image/product/S0001126/APPROVED/U005223493/20140921174859950_300.jpg?t=201411101923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50" y="3861048"/>
            <a:ext cx="2518296" cy="251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.blog.xuite.net/d/d/b/e/24546173/blog_2161836/txt/38455411/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54" y="4045572"/>
            <a:ext cx="1696155" cy="226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2339752" y="4941168"/>
            <a:ext cx="936104" cy="39604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90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類別與設計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假如你要設計的是</a:t>
            </a:r>
            <a:r>
              <a:rPr lang="zh-TW" altLang="en-US" b="1" dirty="0"/>
              <a:t>糖果</a:t>
            </a:r>
            <a:r>
              <a:rPr lang="zh-TW" altLang="en-US" b="1" dirty="0" smtClean="0"/>
              <a:t>，那你應該思考它的特性</a:t>
            </a:r>
            <a:endParaRPr lang="en-US" altLang="zh-TW" b="1" dirty="0" smtClean="0"/>
          </a:p>
          <a:p>
            <a:r>
              <a:rPr lang="zh-TW" altLang="en-US" b="1" dirty="0" smtClean="0"/>
              <a:t>他有：顏色、內含物、形狀、價格等等</a:t>
            </a:r>
            <a:endParaRPr lang="en-US" altLang="zh-TW" b="1" dirty="0" smtClean="0"/>
          </a:p>
          <a:p>
            <a:r>
              <a:rPr lang="zh-TW" altLang="en-US" b="1" dirty="0" smtClean="0"/>
              <a:t>經過這麼多分析後，你就可以開始設計了！</a:t>
            </a:r>
            <a:endParaRPr lang="en-US" altLang="zh-TW" b="1" dirty="0" smtClean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6794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Chap.0</a:t>
            </a:r>
            <a:r>
              <a:rPr lang="zh-TW" altLang="en-US" dirty="0"/>
              <a:t>　</a:t>
            </a:r>
            <a:r>
              <a:rPr lang="zh-TW" altLang="en-US" dirty="0" smtClean="0"/>
              <a:t>上路</a:t>
            </a:r>
            <a:r>
              <a:rPr lang="zh-TW" altLang="en-US" dirty="0" smtClean="0"/>
              <a:t>須知</a:t>
            </a:r>
            <a:endParaRPr lang="en-US" altLang="zh-TW" dirty="0" smtClean="0"/>
          </a:p>
          <a:p>
            <a:r>
              <a:rPr lang="en-US" altLang="zh-TW" dirty="0" smtClean="0"/>
              <a:t>Chap.1</a:t>
            </a:r>
            <a:r>
              <a:rPr lang="zh-TW" altLang="en-US" dirty="0" smtClean="0"/>
              <a:t>　認識類別</a:t>
            </a:r>
            <a:endParaRPr lang="en-US" altLang="zh-TW" dirty="0"/>
          </a:p>
          <a:p>
            <a:r>
              <a:rPr lang="en-US" altLang="zh-TW" dirty="0" smtClean="0"/>
              <a:t>Chap.2</a:t>
            </a:r>
            <a:r>
              <a:rPr lang="zh-TW" altLang="en-US" dirty="0"/>
              <a:t>　</a:t>
            </a:r>
            <a:r>
              <a:rPr lang="zh-TW" altLang="en-US" dirty="0" smtClean="0"/>
              <a:t>設計類別</a:t>
            </a:r>
            <a:endParaRPr lang="en-US" altLang="zh-TW" dirty="0" smtClean="0"/>
          </a:p>
          <a:p>
            <a:r>
              <a:rPr lang="en-US" altLang="zh-TW" dirty="0" smtClean="0"/>
              <a:t>Chap.3</a:t>
            </a:r>
            <a:r>
              <a:rPr lang="zh-TW" altLang="en-US" dirty="0"/>
              <a:t>　</a:t>
            </a:r>
            <a:r>
              <a:rPr lang="zh-TW" altLang="en-US" dirty="0" smtClean="0"/>
              <a:t>陣列介紹</a:t>
            </a:r>
            <a:endParaRPr lang="en-US" altLang="zh-TW" dirty="0"/>
          </a:p>
          <a:p>
            <a:r>
              <a:rPr lang="en-US" altLang="zh-TW" dirty="0"/>
              <a:t>Chap.4</a:t>
            </a:r>
            <a:r>
              <a:rPr lang="zh-TW" altLang="en-US" dirty="0"/>
              <a:t>　交換</a:t>
            </a:r>
            <a:r>
              <a:rPr lang="zh-TW" altLang="en-US" dirty="0" smtClean="0"/>
              <a:t>與排序</a:t>
            </a:r>
            <a:endParaRPr lang="en-US" altLang="zh-TW" dirty="0"/>
          </a:p>
          <a:p>
            <a:r>
              <a:rPr lang="en-US" altLang="zh-TW" dirty="0" smtClean="0"/>
              <a:t>Chap.5</a:t>
            </a:r>
            <a:r>
              <a:rPr lang="zh-TW" altLang="en-US" dirty="0"/>
              <a:t>　</a:t>
            </a:r>
            <a:r>
              <a:rPr lang="zh-TW" altLang="en-US" dirty="0" smtClean="0"/>
              <a:t>字串與字串建構</a:t>
            </a:r>
            <a:r>
              <a:rPr lang="zh-TW" altLang="en-US" dirty="0" smtClean="0"/>
              <a:t>者</a:t>
            </a:r>
            <a:endParaRPr lang="en-US" altLang="zh-TW" dirty="0" smtClean="0"/>
          </a:p>
          <a:p>
            <a:r>
              <a:rPr lang="en-US" altLang="zh-TW" dirty="0" smtClean="0"/>
              <a:t>Chap.6</a:t>
            </a:r>
            <a:r>
              <a:rPr lang="zh-TW" altLang="en-US" dirty="0"/>
              <a:t>　</a:t>
            </a:r>
            <a:r>
              <a:rPr lang="zh-TW" altLang="en-US" dirty="0" smtClean="0"/>
              <a:t>函式設計</a:t>
            </a:r>
            <a:endParaRPr lang="en-US" altLang="zh-TW" dirty="0" smtClean="0"/>
          </a:p>
          <a:p>
            <a:r>
              <a:rPr lang="en-US" altLang="zh-TW" dirty="0" smtClean="0"/>
              <a:t>Chap.7</a:t>
            </a:r>
            <a:r>
              <a:rPr lang="zh-TW" altLang="en-US" dirty="0"/>
              <a:t>　</a:t>
            </a:r>
            <a:r>
              <a:rPr lang="zh-TW" altLang="en-US" dirty="0" smtClean="0"/>
              <a:t>其他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4091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類別與設計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設計一個屬於自己的糖果</a:t>
            </a:r>
            <a:endParaRPr lang="en-US" altLang="zh-TW" b="1" dirty="0" smtClean="0"/>
          </a:p>
          <a:p>
            <a:r>
              <a:rPr lang="en-US" altLang="zh-TW" b="1" dirty="0" smtClean="0"/>
              <a:t>class Candy  </a:t>
            </a:r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zh-TW" altLang="en-US" b="1" dirty="0" smtClean="0">
                <a:solidFill>
                  <a:srgbClr val="FF0000"/>
                </a:solidFill>
              </a:rPr>
              <a:t>通常類別第一個字大寫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 smtClean="0"/>
              <a:t>	String color 		= “red”;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String include 	= “chocolate”;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String shape 		= “ball”;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price = 5;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6340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類別與設計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設計完後，就可以在主要函數產生糖果了！</a:t>
            </a:r>
            <a:endParaRPr lang="en-US" altLang="zh-TW" b="1" dirty="0" smtClean="0"/>
          </a:p>
          <a:p>
            <a:r>
              <a:rPr lang="en-US" altLang="zh-TW" b="1" dirty="0" smtClean="0"/>
              <a:t>Candy </a:t>
            </a:r>
            <a:r>
              <a:rPr lang="en-US" altLang="zh-TW" b="1" dirty="0" err="1" smtClean="0"/>
              <a:t>candy</a:t>
            </a:r>
            <a:r>
              <a:rPr lang="en-US" altLang="zh-TW" b="1" dirty="0" smtClean="0"/>
              <a:t> = new Candy();</a:t>
            </a:r>
          </a:p>
          <a:p>
            <a:r>
              <a:rPr lang="zh-TW" altLang="en-US" b="1" dirty="0" smtClean="0"/>
              <a:t>我要知道糖果的顏色，我就：</a:t>
            </a:r>
            <a:endParaRPr lang="en-US" altLang="zh-TW" b="1" dirty="0" smtClean="0"/>
          </a:p>
          <a:p>
            <a:r>
              <a:rPr lang="en-US" altLang="zh-TW" b="1" dirty="0" smtClean="0"/>
              <a:t>String c = </a:t>
            </a:r>
            <a:r>
              <a:rPr lang="en-US" altLang="zh-TW" b="1" dirty="0" err="1" smtClean="0"/>
              <a:t>candy.color</a:t>
            </a:r>
            <a:r>
              <a:rPr lang="en-US" altLang="zh-TW" b="1" dirty="0" smtClean="0"/>
              <a:t>;  // </a:t>
            </a:r>
            <a:r>
              <a:rPr lang="zh-TW" altLang="en-US" b="1" dirty="0" smtClean="0"/>
              <a:t>點，代表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/>
              <a:t>我想知道價格，我就：</a:t>
            </a:r>
            <a:endParaRPr lang="en-US" altLang="zh-TW" b="1" dirty="0"/>
          </a:p>
          <a:p>
            <a:r>
              <a:rPr lang="en-US" altLang="zh-TW" b="1" dirty="0" err="1"/>
              <a:t>i</a:t>
            </a:r>
            <a:r>
              <a:rPr lang="en-US" altLang="zh-TW" b="1" dirty="0" err="1" smtClean="0"/>
              <a:t>nt</a:t>
            </a:r>
            <a:r>
              <a:rPr lang="en-US" altLang="zh-TW" b="1" dirty="0" smtClean="0"/>
              <a:t> p = </a:t>
            </a:r>
            <a:r>
              <a:rPr lang="en-US" altLang="zh-TW" b="1" dirty="0" err="1" smtClean="0"/>
              <a:t>candy.price</a:t>
            </a:r>
            <a:r>
              <a:rPr lang="en-US" altLang="zh-TW" b="1" dirty="0" smtClean="0"/>
              <a:t>;</a:t>
            </a:r>
          </a:p>
          <a:p>
            <a:endParaRPr lang="en-US" altLang="zh-TW" b="1" dirty="0"/>
          </a:p>
          <a:p>
            <a:r>
              <a:rPr lang="zh-TW" altLang="en-US" b="1" dirty="0" smtClean="0"/>
              <a:t>是不是很簡單呢？</a:t>
            </a:r>
            <a:endParaRPr lang="en-US" altLang="zh-TW" b="1" dirty="0" smtClean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08054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類別與設計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你也可以修改物件內的變數</a:t>
            </a:r>
            <a:endParaRPr lang="en-US" altLang="zh-TW" b="1" dirty="0" smtClean="0"/>
          </a:p>
          <a:p>
            <a:r>
              <a:rPr lang="en-US" altLang="zh-TW" b="1" dirty="0" smtClean="0"/>
              <a:t>Candy </a:t>
            </a:r>
            <a:r>
              <a:rPr lang="en-US" altLang="zh-TW" b="1" dirty="0" err="1" smtClean="0"/>
              <a:t>candy</a:t>
            </a:r>
            <a:r>
              <a:rPr lang="en-US" altLang="zh-TW" b="1" dirty="0" smtClean="0"/>
              <a:t> = new Candy();</a:t>
            </a:r>
          </a:p>
          <a:p>
            <a:r>
              <a:rPr lang="en-US" altLang="zh-TW" b="1" dirty="0" err="1" smtClean="0"/>
              <a:t>candy.color</a:t>
            </a:r>
            <a:r>
              <a:rPr lang="en-US" altLang="zh-TW" b="1" dirty="0" smtClean="0"/>
              <a:t>  = “blue”;</a:t>
            </a:r>
          </a:p>
          <a:p>
            <a:r>
              <a:rPr lang="en-US" altLang="zh-TW" b="1" dirty="0" smtClean="0"/>
              <a:t> </a:t>
            </a:r>
            <a:r>
              <a:rPr lang="en-US" altLang="zh-TW" b="1" dirty="0" err="1" smtClean="0"/>
              <a:t>candy.price</a:t>
            </a:r>
            <a:r>
              <a:rPr lang="en-US" altLang="zh-TW" b="1" dirty="0" smtClean="0"/>
              <a:t> = 1;</a:t>
            </a:r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74621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類別與設計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你也可以自行生成好多個物件</a:t>
            </a:r>
            <a:endParaRPr lang="en-US" altLang="zh-TW" b="1" dirty="0" smtClean="0"/>
          </a:p>
          <a:p>
            <a:r>
              <a:rPr lang="en-US" altLang="zh-TW" b="1" dirty="0" smtClean="0"/>
              <a:t>Candy candy1 = new Candy();</a:t>
            </a:r>
          </a:p>
          <a:p>
            <a:r>
              <a:rPr lang="en-US" altLang="zh-TW" b="1" dirty="0"/>
              <a:t>Candy </a:t>
            </a:r>
            <a:r>
              <a:rPr lang="en-US" altLang="zh-TW" b="1" dirty="0" smtClean="0"/>
              <a:t>candy2 = </a:t>
            </a:r>
            <a:r>
              <a:rPr lang="en-US" altLang="zh-TW" b="1" dirty="0"/>
              <a:t>new Candy();</a:t>
            </a:r>
          </a:p>
          <a:p>
            <a:r>
              <a:rPr lang="en-US" altLang="zh-TW" b="1" dirty="0" smtClean="0"/>
              <a:t>……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但是這些生成出來的物件，特性都是一樣的</a:t>
            </a:r>
            <a:endParaRPr lang="en-US" altLang="zh-TW" b="1" dirty="0" smtClean="0"/>
          </a:p>
          <a:p>
            <a:r>
              <a:rPr lang="zh-TW" altLang="en-US" b="1" dirty="0" smtClean="0"/>
              <a:t>每產生一次物件就要寫很多行來修改</a:t>
            </a:r>
            <a:endParaRPr lang="en-US" altLang="zh-TW" b="1" dirty="0" smtClean="0"/>
          </a:p>
          <a:p>
            <a:r>
              <a:rPr lang="zh-TW" altLang="en-US" b="1" dirty="0"/>
              <a:t>是不是很</a:t>
            </a:r>
            <a:r>
              <a:rPr lang="zh-TW" altLang="en-US" b="1" dirty="0" smtClean="0"/>
              <a:t>麻煩</a:t>
            </a:r>
            <a:r>
              <a:rPr lang="zh-TW" altLang="en-US" b="1" dirty="0"/>
              <a:t>？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45374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建構值的設計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於是建構函數就這麼出現了！</a:t>
            </a:r>
            <a:endParaRPr lang="en-US" altLang="zh-TW" b="1" dirty="0" smtClean="0"/>
          </a:p>
          <a:p>
            <a:r>
              <a:rPr lang="en-US" altLang="zh-TW" b="1" dirty="0" smtClean="0"/>
              <a:t>Constructor</a:t>
            </a:r>
            <a:r>
              <a:rPr lang="zh-TW" altLang="en-US" b="1" dirty="0" smtClean="0"/>
              <a:t>　（建構值／建構元／建構函數）</a:t>
            </a:r>
            <a:endParaRPr lang="en-US" altLang="zh-TW" b="1" dirty="0" smtClean="0"/>
          </a:p>
          <a:p>
            <a:r>
              <a:rPr lang="zh-TW" altLang="en-US" b="1" dirty="0" smtClean="0"/>
              <a:t>只要每產生出物件，建構值就會馬上被呼叫</a:t>
            </a:r>
            <a:endParaRPr lang="en-US" altLang="zh-TW" b="1" dirty="0" smtClean="0"/>
          </a:p>
          <a:p>
            <a:r>
              <a:rPr lang="zh-TW" altLang="en-US" b="1" dirty="0" smtClean="0"/>
              <a:t>它主要在程式中，是擔任初始化的角色</a:t>
            </a:r>
            <a:endParaRPr lang="en-US" altLang="zh-TW" b="1" dirty="0" smtClean="0"/>
          </a:p>
          <a:p>
            <a:r>
              <a:rPr lang="zh-TW" altLang="en-US" b="1" dirty="0" smtClean="0"/>
              <a:t>經過建構值的初始化，物件才會正式被產生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42821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建構值的設計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 smtClean="0"/>
              <a:t>事實上，沒有寫建構值的類別</a:t>
            </a:r>
            <a:endParaRPr lang="en-US" altLang="zh-TW" b="1" dirty="0" smtClean="0"/>
          </a:p>
          <a:p>
            <a:r>
              <a:rPr lang="zh-TW" altLang="en-US" b="1" dirty="0" smtClean="0"/>
              <a:t>程式會自動補上空的建構值</a:t>
            </a:r>
            <a:endParaRPr lang="en-US" altLang="zh-TW" b="1" dirty="0" smtClean="0"/>
          </a:p>
          <a:p>
            <a:r>
              <a:rPr lang="en-US" altLang="zh-TW" b="1" dirty="0"/>
              <a:t>class </a:t>
            </a:r>
            <a:r>
              <a:rPr lang="en-US" altLang="zh-TW" b="1" dirty="0" smtClean="0"/>
              <a:t>Candy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{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String </a:t>
            </a:r>
            <a:r>
              <a:rPr lang="en-US" altLang="zh-TW" b="1" dirty="0"/>
              <a:t>color 		= “red”;</a:t>
            </a:r>
          </a:p>
          <a:p>
            <a:r>
              <a:rPr lang="en-US" altLang="zh-TW" b="1" dirty="0"/>
              <a:t>	String include </a:t>
            </a:r>
            <a:r>
              <a:rPr lang="en-US" altLang="zh-TW" b="1" dirty="0" smtClean="0"/>
              <a:t>	</a:t>
            </a:r>
            <a:r>
              <a:rPr lang="en-US" altLang="zh-TW" b="1" dirty="0"/>
              <a:t>	= “chocolate”;</a:t>
            </a:r>
          </a:p>
          <a:p>
            <a:r>
              <a:rPr lang="en-US" altLang="zh-TW" b="1" dirty="0"/>
              <a:t>	String shape 		= “ball”;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int</a:t>
            </a:r>
            <a:r>
              <a:rPr lang="en-US" altLang="zh-TW" b="1" dirty="0"/>
              <a:t> price = 5;</a:t>
            </a:r>
          </a:p>
          <a:p>
            <a:r>
              <a:rPr lang="en-US" altLang="zh-TW" b="1" dirty="0" smtClean="0"/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public Candy() {  </a:t>
            </a:r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  <a:endParaRPr lang="en-US" altLang="zh-TW" b="1" dirty="0" smtClean="0"/>
          </a:p>
          <a:p>
            <a:r>
              <a:rPr lang="en-US" altLang="zh-TW" b="1" dirty="0" smtClean="0"/>
              <a:t>}</a:t>
            </a:r>
            <a:endParaRPr lang="en-US" altLang="zh-TW" b="1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907393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建構值的設計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撰寫建構值的時候，需思考哪些變數需要被初始化</a:t>
            </a:r>
            <a:endParaRPr lang="en-US" altLang="zh-TW" b="1" dirty="0" smtClean="0"/>
          </a:p>
          <a:p>
            <a:r>
              <a:rPr lang="zh-TW" altLang="en-US" b="1" dirty="0" smtClean="0"/>
              <a:t>例如：設計的糖果只有顏色和形狀會不相同</a:t>
            </a:r>
            <a:endParaRPr lang="en-US" altLang="zh-TW" b="1" dirty="0" smtClean="0"/>
          </a:p>
          <a:p>
            <a:r>
              <a:rPr lang="zh-TW" altLang="en-US" b="1" dirty="0"/>
              <a:t>那</a:t>
            </a:r>
            <a:r>
              <a:rPr lang="zh-TW" altLang="en-US" b="1" dirty="0" smtClean="0"/>
              <a:t>你的建構值就只需要放入這２個進行初始化</a:t>
            </a:r>
            <a:endParaRPr lang="en-US" altLang="zh-TW" b="1" dirty="0" smtClean="0"/>
          </a:p>
          <a:p>
            <a:r>
              <a:rPr lang="en-US" altLang="zh-TW" b="1" dirty="0"/>
              <a:t>p</a:t>
            </a:r>
            <a:r>
              <a:rPr lang="en-US" altLang="zh-TW" b="1" dirty="0" smtClean="0"/>
              <a:t>ublic Candy(String </a:t>
            </a:r>
            <a:r>
              <a:rPr lang="en-US" altLang="zh-TW" b="1" dirty="0" err="1" smtClean="0"/>
              <a:t>c,String</a:t>
            </a:r>
            <a:r>
              <a:rPr lang="en-US" altLang="zh-TW" b="1" dirty="0" smtClean="0"/>
              <a:t> s)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 smtClean="0"/>
              <a:t>	color   = c;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shape = s;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198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建構值的設計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最適當的寫法如下：</a:t>
            </a:r>
            <a:endParaRPr lang="en-US" altLang="zh-TW" b="1" dirty="0" smtClean="0"/>
          </a:p>
          <a:p>
            <a:r>
              <a:rPr lang="en-US" altLang="zh-TW" b="1" dirty="0"/>
              <a:t>p</a:t>
            </a:r>
            <a:r>
              <a:rPr lang="en-US" altLang="zh-TW" b="1" dirty="0" smtClean="0"/>
              <a:t>ublic Candy(String </a:t>
            </a:r>
            <a:r>
              <a:rPr lang="en-US" altLang="zh-TW" b="1" dirty="0" err="1" smtClean="0"/>
              <a:t>color,String</a:t>
            </a:r>
            <a:r>
              <a:rPr lang="en-US" altLang="zh-TW" b="1" dirty="0" smtClean="0"/>
              <a:t> shape)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 smtClean="0"/>
              <a:t>	</a:t>
            </a:r>
            <a:r>
              <a:rPr lang="en-US" altLang="zh-TW" b="1" dirty="0" err="1" smtClean="0"/>
              <a:t>this.color</a:t>
            </a:r>
            <a:r>
              <a:rPr lang="en-US" altLang="zh-TW" b="1" dirty="0" smtClean="0"/>
              <a:t>   = color;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this.</a:t>
            </a:r>
            <a:r>
              <a:rPr lang="en-US" altLang="zh-TW" b="1" dirty="0" err="1" smtClean="0"/>
              <a:t>shape</a:t>
            </a:r>
            <a:r>
              <a:rPr lang="en-US" altLang="zh-TW" b="1" dirty="0" smtClean="0"/>
              <a:t> = shape;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  <a:p>
            <a:endParaRPr lang="en-US" altLang="zh-TW" b="1" dirty="0"/>
          </a:p>
          <a:p>
            <a:r>
              <a:rPr lang="en-US" altLang="zh-TW" b="1" dirty="0"/>
              <a:t>t</a:t>
            </a:r>
            <a:r>
              <a:rPr lang="en-US" altLang="zh-TW" b="1" dirty="0" smtClean="0"/>
              <a:t>his</a:t>
            </a:r>
            <a:r>
              <a:rPr lang="zh-TW" altLang="en-US" b="1" dirty="0" smtClean="0"/>
              <a:t>表示類別裏面的變數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3057842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建構值的設計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1" dirty="0" smtClean="0"/>
              <a:t>當你撰寫完建構值時，空的建構值就會馬上消失</a:t>
            </a:r>
            <a:endParaRPr lang="en-US" altLang="zh-TW" b="1" dirty="0" smtClean="0"/>
          </a:p>
          <a:p>
            <a:r>
              <a:rPr lang="zh-TW" altLang="en-US" b="1" dirty="0"/>
              <a:t>如果你希望</a:t>
            </a:r>
            <a:r>
              <a:rPr lang="zh-TW" altLang="en-US" b="1" dirty="0" smtClean="0"/>
              <a:t>無參數的建構值也要用到的話</a:t>
            </a:r>
            <a:endParaRPr lang="en-US" altLang="zh-TW" b="1" dirty="0" smtClean="0"/>
          </a:p>
          <a:p>
            <a:r>
              <a:rPr lang="zh-TW" altLang="en-US" b="1" dirty="0" smtClean="0"/>
              <a:t>可以呼叫已經寫好的建構值，是不是更方便呢？：</a:t>
            </a:r>
            <a:endParaRPr lang="en-US" altLang="zh-TW" b="1" dirty="0" smtClean="0"/>
          </a:p>
          <a:p>
            <a:r>
              <a:rPr lang="en-US" altLang="zh-TW" b="1" dirty="0"/>
              <a:t>p</a:t>
            </a:r>
            <a:r>
              <a:rPr lang="en-US" altLang="zh-TW" b="1" dirty="0" smtClean="0"/>
              <a:t>ublic Candy()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 smtClean="0"/>
              <a:t>	this(“</a:t>
            </a:r>
            <a:r>
              <a:rPr lang="en-US" altLang="zh-TW" b="1" dirty="0" err="1" smtClean="0"/>
              <a:t>black”,”square</a:t>
            </a:r>
            <a:r>
              <a:rPr lang="en-US" altLang="zh-TW" b="1" dirty="0" smtClean="0"/>
              <a:t>”); 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  <a:p>
            <a:r>
              <a:rPr lang="en-US" altLang="zh-TW" b="1" dirty="0"/>
              <a:t>p</a:t>
            </a:r>
            <a:r>
              <a:rPr lang="en-US" altLang="zh-TW" b="1" dirty="0" smtClean="0"/>
              <a:t>ublic Candy(String </a:t>
            </a:r>
            <a:r>
              <a:rPr lang="en-US" altLang="zh-TW" b="1" dirty="0" err="1" smtClean="0"/>
              <a:t>color,String</a:t>
            </a:r>
            <a:r>
              <a:rPr lang="en-US" altLang="zh-TW" b="1" dirty="0" smtClean="0"/>
              <a:t> shape)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 smtClean="0"/>
              <a:t>	</a:t>
            </a:r>
            <a:r>
              <a:rPr lang="en-US" altLang="zh-TW" b="1" dirty="0" err="1" smtClean="0"/>
              <a:t>this.color</a:t>
            </a:r>
            <a:r>
              <a:rPr lang="en-US" altLang="zh-TW" b="1" dirty="0" smtClean="0"/>
              <a:t>   = color;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this.</a:t>
            </a:r>
            <a:r>
              <a:rPr lang="en-US" altLang="zh-TW" b="1" dirty="0" err="1" smtClean="0"/>
              <a:t>shape</a:t>
            </a:r>
            <a:r>
              <a:rPr lang="en-US" altLang="zh-TW" b="1" dirty="0" smtClean="0"/>
              <a:t> = shape;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236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建構值的設計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b="1" dirty="0" smtClean="0"/>
              <a:t>於是糖果的程式碼幾乎是完成了</a:t>
            </a:r>
            <a:endParaRPr lang="en-US" altLang="zh-TW" b="1" dirty="0" smtClean="0"/>
          </a:p>
          <a:p>
            <a:r>
              <a:rPr lang="en-US" altLang="zh-TW" b="1" dirty="0"/>
              <a:t>class Candy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{</a:t>
            </a:r>
          </a:p>
          <a:p>
            <a:r>
              <a:rPr lang="en-US" altLang="zh-TW" b="1" dirty="0"/>
              <a:t>	String color 		= “red”;</a:t>
            </a:r>
          </a:p>
          <a:p>
            <a:r>
              <a:rPr lang="en-US" altLang="zh-TW" b="1" dirty="0"/>
              <a:t>	String include 		= “chocolate”;</a:t>
            </a:r>
          </a:p>
          <a:p>
            <a:r>
              <a:rPr lang="en-US" altLang="zh-TW" b="1" dirty="0"/>
              <a:t>	String shape 		= “ball”;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int</a:t>
            </a:r>
            <a:r>
              <a:rPr lang="en-US" altLang="zh-TW" b="1" dirty="0"/>
              <a:t> price </a:t>
            </a:r>
            <a:r>
              <a:rPr lang="en-US" altLang="zh-TW" b="1" dirty="0" smtClean="0"/>
              <a:t>		= </a:t>
            </a:r>
            <a:r>
              <a:rPr lang="en-US" altLang="zh-TW" b="1" dirty="0"/>
              <a:t>5;</a:t>
            </a:r>
          </a:p>
          <a:p>
            <a:r>
              <a:rPr lang="en-US" altLang="zh-TW" b="1" dirty="0"/>
              <a:t>	public Candy()</a:t>
            </a:r>
          </a:p>
          <a:p>
            <a:r>
              <a:rPr lang="en-US" altLang="zh-TW" b="1" dirty="0" smtClean="0"/>
              <a:t>	{</a:t>
            </a:r>
            <a:endParaRPr lang="en-US" altLang="zh-TW" b="1" dirty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this</a:t>
            </a:r>
            <a:r>
              <a:rPr lang="en-US" altLang="zh-TW" b="1" dirty="0"/>
              <a:t>(“</a:t>
            </a:r>
            <a:r>
              <a:rPr lang="en-US" altLang="zh-TW" b="1" dirty="0" err="1"/>
              <a:t>black”,”square</a:t>
            </a:r>
            <a:r>
              <a:rPr lang="en-US" altLang="zh-TW" b="1" dirty="0"/>
              <a:t>”); </a:t>
            </a:r>
          </a:p>
          <a:p>
            <a:r>
              <a:rPr lang="en-US" altLang="zh-TW" b="1" dirty="0" smtClean="0"/>
              <a:t>	}</a:t>
            </a:r>
            <a:endParaRPr lang="en-US" altLang="zh-TW" b="1" dirty="0"/>
          </a:p>
          <a:p>
            <a:r>
              <a:rPr lang="en-US" altLang="zh-TW" b="1" dirty="0" smtClean="0"/>
              <a:t>	public </a:t>
            </a:r>
            <a:r>
              <a:rPr lang="en-US" altLang="zh-TW" b="1" dirty="0"/>
              <a:t>Candy(String </a:t>
            </a:r>
            <a:r>
              <a:rPr lang="en-US" altLang="zh-TW" b="1" dirty="0" err="1"/>
              <a:t>color,String</a:t>
            </a:r>
            <a:r>
              <a:rPr lang="en-US" altLang="zh-TW" b="1" dirty="0"/>
              <a:t> shape)</a:t>
            </a:r>
          </a:p>
          <a:p>
            <a:r>
              <a:rPr lang="en-US" altLang="zh-TW" b="1" dirty="0" smtClean="0"/>
              <a:t>	{</a:t>
            </a:r>
            <a:endParaRPr lang="en-US" altLang="zh-TW" b="1" dirty="0"/>
          </a:p>
          <a:p>
            <a:r>
              <a:rPr lang="en-US" altLang="zh-TW" b="1" dirty="0" smtClean="0"/>
              <a:t>	</a:t>
            </a:r>
            <a:r>
              <a:rPr lang="en-US" altLang="zh-TW" b="1" dirty="0"/>
              <a:t>	</a:t>
            </a:r>
            <a:r>
              <a:rPr lang="en-US" altLang="zh-TW" b="1" dirty="0" err="1"/>
              <a:t>this.color</a:t>
            </a:r>
            <a:r>
              <a:rPr lang="en-US" altLang="zh-TW" b="1" dirty="0"/>
              <a:t>   = color;</a:t>
            </a:r>
          </a:p>
          <a:p>
            <a:r>
              <a:rPr lang="en-US" altLang="zh-TW" b="1" dirty="0" smtClean="0"/>
              <a:t>	</a:t>
            </a:r>
            <a:r>
              <a:rPr lang="en-US" altLang="zh-TW" b="1" dirty="0"/>
              <a:t>	</a:t>
            </a:r>
            <a:r>
              <a:rPr lang="en-US" altLang="zh-TW" b="1" dirty="0" err="1"/>
              <a:t>this.shape</a:t>
            </a:r>
            <a:r>
              <a:rPr lang="en-US" altLang="zh-TW" b="1" dirty="0"/>
              <a:t> = shape;</a:t>
            </a:r>
          </a:p>
          <a:p>
            <a:r>
              <a:rPr lang="en-US" altLang="zh-TW" b="1" dirty="0" smtClean="0"/>
              <a:t>	}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47647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</a:t>
            </a:r>
            <a:r>
              <a:rPr lang="en-US" altLang="zh-TW" dirty="0"/>
              <a:t>0</a:t>
            </a:r>
            <a:r>
              <a:rPr lang="zh-TW" altLang="en-US" dirty="0" smtClean="0"/>
              <a:t>　</a:t>
            </a:r>
            <a:r>
              <a:rPr lang="zh-TW" altLang="en-US" dirty="0"/>
              <a:t>上路須知</a:t>
            </a:r>
          </a:p>
        </p:txBody>
      </p:sp>
    </p:spTree>
    <p:extLst>
      <p:ext uri="{BB962C8B-B14F-4D97-AF65-F5344CB8AC3E}">
        <p14:creationId xmlns:p14="http://schemas.microsoft.com/office/powerpoint/2010/main" val="3693132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建構值的設計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主程式可依照自己的需求生產出物件</a:t>
            </a:r>
            <a:endParaRPr lang="en-US" altLang="zh-TW" b="1" dirty="0" smtClean="0"/>
          </a:p>
          <a:p>
            <a:r>
              <a:rPr lang="zh-TW" altLang="en-US" b="1" dirty="0" smtClean="0"/>
              <a:t>若不知道要給什麼條件，無須提供參數給建構值：</a:t>
            </a:r>
            <a:endParaRPr lang="en-US" altLang="zh-TW" b="1" dirty="0" smtClean="0"/>
          </a:p>
          <a:p>
            <a:r>
              <a:rPr lang="en-US" altLang="zh-TW" b="1" dirty="0" smtClean="0"/>
              <a:t>Candy candy1 = new Candy();</a:t>
            </a:r>
          </a:p>
          <a:p>
            <a:r>
              <a:rPr lang="zh-TW" altLang="en-US" b="1" dirty="0"/>
              <a:t>若已經</a:t>
            </a:r>
            <a:r>
              <a:rPr lang="zh-TW" altLang="en-US" b="1" dirty="0" smtClean="0"/>
              <a:t>知道要給予條件，就直接打入建構值內：</a:t>
            </a:r>
            <a:endParaRPr lang="en-US" altLang="zh-TW" b="1" dirty="0" smtClean="0"/>
          </a:p>
          <a:p>
            <a:r>
              <a:rPr lang="en-US" altLang="zh-TW" b="1" dirty="0" smtClean="0"/>
              <a:t>Candy candy2 = new </a:t>
            </a:r>
            <a:r>
              <a:rPr lang="en-US" altLang="zh-TW" b="1" dirty="0" err="1" smtClean="0"/>
              <a:t>Cnady</a:t>
            </a:r>
            <a:r>
              <a:rPr lang="en-US" altLang="zh-TW" b="1" dirty="0" smtClean="0"/>
              <a:t>(“</a:t>
            </a:r>
            <a:r>
              <a:rPr lang="en-US" altLang="zh-TW" b="1" dirty="0" err="1" smtClean="0"/>
              <a:t>red”,”ball</a:t>
            </a:r>
            <a:r>
              <a:rPr lang="en-US" altLang="zh-TW" b="1" dirty="0" smtClean="0"/>
              <a:t>”);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100121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函數的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上面已經介紹完建構函數了</a:t>
            </a:r>
            <a:endParaRPr lang="en-US" altLang="zh-TW" b="1" dirty="0" smtClean="0"/>
          </a:p>
          <a:p>
            <a:r>
              <a:rPr lang="zh-TW" altLang="en-US" b="1" dirty="0" smtClean="0"/>
              <a:t>其實你也可以在類別中撰寫其他函數</a:t>
            </a:r>
            <a:endParaRPr lang="en-US" altLang="zh-TW" b="1" dirty="0" smtClean="0"/>
          </a:p>
          <a:p>
            <a:r>
              <a:rPr lang="zh-TW" altLang="en-US" b="1" dirty="0" smtClean="0"/>
              <a:t>例如：從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加到</a:t>
            </a:r>
            <a:r>
              <a:rPr lang="en-US" altLang="zh-TW" b="1" dirty="0" smtClean="0"/>
              <a:t>N</a:t>
            </a:r>
            <a:r>
              <a:rPr lang="zh-TW" altLang="en-US" b="1" dirty="0" smtClean="0"/>
              <a:t>的函數</a:t>
            </a:r>
            <a:r>
              <a:rPr lang="en-US" altLang="zh-TW" b="1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97360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函數的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/>
              <a:t>設計→從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加到</a:t>
            </a:r>
            <a:r>
              <a:rPr lang="en-US" altLang="zh-TW" b="1" dirty="0" smtClean="0"/>
              <a:t>N</a:t>
            </a:r>
            <a:r>
              <a:rPr lang="zh-TW" altLang="en-US" b="1" dirty="0" smtClean="0"/>
              <a:t>的函數</a:t>
            </a:r>
            <a:endParaRPr lang="en-US" altLang="zh-TW" b="1" dirty="0" smtClean="0"/>
          </a:p>
          <a:p>
            <a:r>
              <a:rPr lang="en-US" altLang="zh-TW" b="1" dirty="0"/>
              <a:t>p</a:t>
            </a:r>
            <a:r>
              <a:rPr lang="en-US" altLang="zh-TW" b="1" dirty="0" smtClean="0"/>
              <a:t>ublic static 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 </a:t>
            </a:r>
            <a:r>
              <a:rPr lang="en-US" altLang="zh-TW" b="1" dirty="0" err="1"/>
              <a:t>sumToN</a:t>
            </a:r>
            <a:r>
              <a:rPr lang="en-US" altLang="zh-TW" b="1" dirty="0"/>
              <a:t>(</a:t>
            </a:r>
            <a:r>
              <a:rPr lang="en-US" altLang="zh-TW" b="1" dirty="0" err="1"/>
              <a:t>int</a:t>
            </a:r>
            <a:r>
              <a:rPr lang="en-US" altLang="zh-TW" b="1" dirty="0"/>
              <a:t> N</a:t>
            </a:r>
            <a:r>
              <a:rPr lang="en-US" altLang="zh-TW" b="1" dirty="0" smtClean="0"/>
              <a:t>)</a:t>
            </a:r>
            <a:endParaRPr lang="en-US" altLang="zh-TW" b="1" dirty="0"/>
          </a:p>
          <a:p>
            <a:r>
              <a:rPr lang="en-US" altLang="zh-TW" dirty="0"/>
              <a:t>{</a:t>
            </a:r>
          </a:p>
          <a:p>
            <a:r>
              <a:rPr lang="en-US" altLang="zh-TW" b="1" dirty="0" smtClean="0"/>
              <a:t>	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/>
              <a:t>sum = 0;</a:t>
            </a:r>
          </a:p>
          <a:p>
            <a:r>
              <a:rPr lang="en-US" altLang="zh-TW" b="1" dirty="0" smtClean="0"/>
              <a:t>	for(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i</a:t>
            </a:r>
            <a:r>
              <a:rPr lang="en-US" altLang="zh-TW" b="1" dirty="0"/>
              <a:t>=1;i&lt;=</a:t>
            </a:r>
            <a:r>
              <a:rPr lang="en-US" altLang="zh-TW" b="1" dirty="0" err="1"/>
              <a:t>N;i</a:t>
            </a:r>
            <a:r>
              <a:rPr lang="en-US" altLang="zh-TW" b="1" dirty="0"/>
              <a:t>++)</a:t>
            </a:r>
          </a:p>
          <a:p>
            <a:r>
              <a:rPr lang="en-US" altLang="zh-TW" dirty="0" smtClean="0"/>
              <a:t>		sum</a:t>
            </a:r>
            <a:r>
              <a:rPr lang="en-US" altLang="zh-TW" dirty="0"/>
              <a:t>+=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b="1" dirty="0" smtClean="0"/>
              <a:t>	return </a:t>
            </a:r>
            <a:r>
              <a:rPr lang="en-US" altLang="zh-TW" b="1" dirty="0"/>
              <a:t>sum;</a:t>
            </a:r>
          </a:p>
          <a:p>
            <a:r>
              <a:rPr lang="en-US" altLang="zh-TW" dirty="0" smtClean="0"/>
              <a:t>}</a:t>
            </a:r>
          </a:p>
          <a:p>
            <a:r>
              <a:rPr lang="zh-TW" altLang="en-US" b="1" dirty="0" smtClean="0"/>
              <a:t>在主要類別內才</a:t>
            </a:r>
            <a:r>
              <a:rPr lang="zh-TW" altLang="en-US" b="1" dirty="0"/>
              <a:t>需要</a:t>
            </a:r>
            <a:r>
              <a:rPr lang="zh-TW" altLang="en-US" b="1" dirty="0" smtClean="0"/>
              <a:t>加</a:t>
            </a:r>
            <a:r>
              <a:rPr lang="en-US" altLang="zh-TW" b="1" dirty="0" smtClean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544531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函數的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設計→從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加到</a:t>
            </a:r>
            <a:r>
              <a:rPr lang="en-US" altLang="zh-TW" b="1" dirty="0" smtClean="0"/>
              <a:t>N</a:t>
            </a:r>
            <a:r>
              <a:rPr lang="zh-TW" altLang="en-US" b="1" dirty="0" smtClean="0"/>
              <a:t>的函數</a:t>
            </a:r>
            <a:r>
              <a:rPr lang="en-US" altLang="zh-TW" b="1" dirty="0" smtClean="0"/>
              <a:t>	</a:t>
            </a:r>
            <a:r>
              <a:rPr lang="zh-TW" altLang="en-US" b="1" dirty="0" smtClean="0"/>
              <a:t>　  </a:t>
            </a:r>
            <a:r>
              <a:rPr lang="zh-TW" altLang="en-US" b="1" dirty="0" smtClean="0">
                <a:solidFill>
                  <a:srgbClr val="0070C0"/>
                </a:solidFill>
              </a:rPr>
              <a:t>參數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p</a:t>
            </a:r>
            <a:r>
              <a:rPr lang="en-US" altLang="zh-TW" b="1" dirty="0" smtClean="0"/>
              <a:t>ublic static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dirty="0" smtClean="0"/>
              <a:t>  </a:t>
            </a:r>
            <a:r>
              <a:rPr lang="en-US" altLang="zh-TW" b="1" dirty="0" err="1"/>
              <a:t>sumToN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int</a:t>
            </a:r>
            <a:r>
              <a:rPr lang="en-US" altLang="zh-TW" b="1" dirty="0">
                <a:solidFill>
                  <a:srgbClr val="FF0000"/>
                </a:solidFill>
              </a:rPr>
              <a:t> N</a:t>
            </a:r>
            <a:r>
              <a:rPr lang="en-US" altLang="zh-TW" b="1" dirty="0" smtClean="0"/>
              <a:t>)</a:t>
            </a:r>
            <a:endParaRPr lang="en-US" altLang="zh-TW" b="1" dirty="0"/>
          </a:p>
          <a:p>
            <a:r>
              <a:rPr lang="en-US" altLang="zh-TW" b="1" dirty="0" smtClean="0"/>
              <a:t>{</a:t>
            </a:r>
            <a:r>
              <a:rPr lang="en-US" altLang="zh-TW" b="1" dirty="0"/>
              <a:t> </a:t>
            </a:r>
            <a:r>
              <a:rPr lang="en-US" altLang="zh-TW" b="1" dirty="0" smtClean="0"/>
              <a:t>  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回傳值資料型態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b="1" dirty="0" smtClean="0"/>
              <a:t>	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/>
              <a:t>sum = 0;</a:t>
            </a:r>
          </a:p>
          <a:p>
            <a:r>
              <a:rPr lang="en-US" altLang="zh-TW" b="1" dirty="0" smtClean="0"/>
              <a:t>	for(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i</a:t>
            </a:r>
            <a:r>
              <a:rPr lang="en-US" altLang="zh-TW" b="1" dirty="0"/>
              <a:t>=1;i&lt;=</a:t>
            </a:r>
            <a:r>
              <a:rPr lang="en-US" altLang="zh-TW" b="1" dirty="0" err="1"/>
              <a:t>N;i</a:t>
            </a:r>
            <a:r>
              <a:rPr lang="en-US" altLang="zh-TW" b="1" dirty="0"/>
              <a:t>++)</a:t>
            </a:r>
          </a:p>
          <a:p>
            <a:r>
              <a:rPr lang="en-US" altLang="zh-TW" b="1" dirty="0" smtClean="0"/>
              <a:t>		sum</a:t>
            </a:r>
            <a:r>
              <a:rPr lang="en-US" altLang="zh-TW" b="1" dirty="0"/>
              <a:t>+=</a:t>
            </a:r>
            <a:r>
              <a:rPr lang="en-US" altLang="zh-TW" b="1" dirty="0" err="1"/>
              <a:t>i</a:t>
            </a:r>
            <a:r>
              <a:rPr lang="en-US" altLang="zh-TW" b="1" dirty="0"/>
              <a:t>;</a:t>
            </a:r>
          </a:p>
          <a:p>
            <a:r>
              <a:rPr lang="en-US" altLang="zh-TW" b="1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return </a:t>
            </a:r>
            <a:r>
              <a:rPr lang="en-US" altLang="zh-TW" b="1" dirty="0">
                <a:solidFill>
                  <a:srgbClr val="FF0000"/>
                </a:solidFill>
              </a:rPr>
              <a:t>sum</a:t>
            </a:r>
            <a:r>
              <a:rPr lang="en-US" altLang="zh-TW" b="1" dirty="0" smtClean="0">
                <a:solidFill>
                  <a:srgbClr val="FF0000"/>
                </a:solidFill>
              </a:rPr>
              <a:t>; 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/>
              <a:t>}  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回傳的變數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9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函數的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/>
              <a:t>我們可以為</a:t>
            </a:r>
            <a:r>
              <a:rPr lang="en-US" altLang="zh-TW" b="1" dirty="0" smtClean="0"/>
              <a:t>Candy</a:t>
            </a:r>
            <a:r>
              <a:rPr lang="zh-TW" altLang="en-US" b="1" dirty="0" smtClean="0"/>
              <a:t>再設計函數</a:t>
            </a:r>
            <a:endParaRPr lang="en-US" altLang="zh-TW" b="1" dirty="0" smtClean="0"/>
          </a:p>
          <a:p>
            <a:r>
              <a:rPr lang="en-US" altLang="zh-TW" b="1" dirty="0"/>
              <a:t>v</a:t>
            </a:r>
            <a:r>
              <a:rPr lang="en-US" altLang="zh-TW" b="1" dirty="0" smtClean="0"/>
              <a:t>oid </a:t>
            </a:r>
            <a:r>
              <a:rPr lang="en-US" altLang="zh-TW" b="1" dirty="0" err="1" smtClean="0"/>
              <a:t>addPrice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n)</a:t>
            </a:r>
          </a:p>
          <a:p>
            <a:r>
              <a:rPr lang="en-US" altLang="zh-TW" b="1" dirty="0" smtClean="0"/>
              <a:t>{</a:t>
            </a:r>
          </a:p>
          <a:p>
            <a:r>
              <a:rPr lang="en-US" altLang="zh-TW" b="1" dirty="0" smtClean="0"/>
              <a:t>	price+=n;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  <a:p>
            <a:r>
              <a:rPr lang="en-US" altLang="zh-TW" b="1" dirty="0"/>
              <a:t>void </a:t>
            </a:r>
            <a:r>
              <a:rPr lang="en-US" altLang="zh-TW" b="1" dirty="0" err="1"/>
              <a:t>addPrice</a:t>
            </a:r>
            <a:r>
              <a:rPr lang="en-US" altLang="zh-TW" b="1" dirty="0" smtClean="0"/>
              <a:t>()</a:t>
            </a:r>
            <a:endParaRPr lang="en-US" altLang="zh-TW" b="1" dirty="0"/>
          </a:p>
          <a:p>
            <a:r>
              <a:rPr lang="en-US" altLang="zh-TW" b="1" dirty="0"/>
              <a:t>{</a:t>
            </a:r>
          </a:p>
          <a:p>
            <a:r>
              <a:rPr lang="en-US" altLang="zh-TW" b="1" dirty="0"/>
              <a:t>	price</a:t>
            </a:r>
            <a:r>
              <a:rPr lang="en-US" altLang="zh-TW" b="1" dirty="0" smtClean="0"/>
              <a:t>+=10;</a:t>
            </a:r>
            <a:endParaRPr lang="en-US" altLang="zh-TW" b="1" dirty="0"/>
          </a:p>
          <a:p>
            <a:r>
              <a:rPr lang="en-US" altLang="zh-TW" b="1" dirty="0"/>
              <a:t>}</a:t>
            </a:r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602725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函數的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b="1" dirty="0" smtClean="0"/>
              <a:t>class Candy	//</a:t>
            </a:r>
            <a:r>
              <a:rPr lang="zh-TW" altLang="en-US" b="1" dirty="0" smtClean="0"/>
              <a:t>類別更具完整性了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{</a:t>
            </a:r>
          </a:p>
          <a:p>
            <a:r>
              <a:rPr lang="en-US" altLang="zh-TW" b="1" dirty="0"/>
              <a:t>	String color 		= “red”;</a:t>
            </a:r>
          </a:p>
          <a:p>
            <a:r>
              <a:rPr lang="en-US" altLang="zh-TW" b="1" dirty="0"/>
              <a:t>	String include 		= “chocolate”;</a:t>
            </a:r>
          </a:p>
          <a:p>
            <a:r>
              <a:rPr lang="en-US" altLang="zh-TW" b="1" dirty="0"/>
              <a:t>	String shape 		= “ball”;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int</a:t>
            </a:r>
            <a:r>
              <a:rPr lang="en-US" altLang="zh-TW" b="1" dirty="0"/>
              <a:t> price 		= 5;</a:t>
            </a:r>
          </a:p>
          <a:p>
            <a:r>
              <a:rPr lang="en-US" altLang="zh-TW" b="1" dirty="0"/>
              <a:t>	public Candy()</a:t>
            </a:r>
          </a:p>
          <a:p>
            <a:r>
              <a:rPr lang="en-US" altLang="zh-TW" b="1" dirty="0"/>
              <a:t>	{</a:t>
            </a:r>
          </a:p>
          <a:p>
            <a:r>
              <a:rPr lang="en-US" altLang="zh-TW" b="1" dirty="0"/>
              <a:t>		this(“</a:t>
            </a:r>
            <a:r>
              <a:rPr lang="en-US" altLang="zh-TW" b="1" dirty="0" err="1"/>
              <a:t>black”,”square</a:t>
            </a:r>
            <a:r>
              <a:rPr lang="en-US" altLang="zh-TW" b="1" dirty="0"/>
              <a:t>”); </a:t>
            </a:r>
          </a:p>
          <a:p>
            <a:r>
              <a:rPr lang="en-US" altLang="zh-TW" b="1" dirty="0"/>
              <a:t>	}</a:t>
            </a:r>
          </a:p>
          <a:p>
            <a:r>
              <a:rPr lang="en-US" altLang="zh-TW" b="1" dirty="0"/>
              <a:t>	public Candy(String </a:t>
            </a:r>
            <a:r>
              <a:rPr lang="en-US" altLang="zh-TW" b="1" dirty="0" err="1"/>
              <a:t>color,String</a:t>
            </a:r>
            <a:r>
              <a:rPr lang="en-US" altLang="zh-TW" b="1" dirty="0"/>
              <a:t> shape)</a:t>
            </a:r>
          </a:p>
          <a:p>
            <a:r>
              <a:rPr lang="en-US" altLang="zh-TW" b="1" dirty="0"/>
              <a:t>	{</a:t>
            </a:r>
          </a:p>
          <a:p>
            <a:r>
              <a:rPr lang="en-US" altLang="zh-TW" b="1" dirty="0"/>
              <a:t>		</a:t>
            </a:r>
            <a:r>
              <a:rPr lang="en-US" altLang="zh-TW" b="1" dirty="0" err="1"/>
              <a:t>this.color</a:t>
            </a:r>
            <a:r>
              <a:rPr lang="en-US" altLang="zh-TW" b="1" dirty="0"/>
              <a:t>   = color;</a:t>
            </a:r>
          </a:p>
          <a:p>
            <a:r>
              <a:rPr lang="en-US" altLang="zh-TW" b="1" dirty="0"/>
              <a:t>		</a:t>
            </a:r>
            <a:r>
              <a:rPr lang="en-US" altLang="zh-TW" b="1" dirty="0" err="1"/>
              <a:t>this.shape</a:t>
            </a:r>
            <a:r>
              <a:rPr lang="en-US" altLang="zh-TW" b="1" dirty="0"/>
              <a:t> = shape;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}</a:t>
            </a:r>
          </a:p>
          <a:p>
            <a:r>
              <a:rPr lang="en-US" altLang="zh-TW" b="1" dirty="0"/>
              <a:t>	void </a:t>
            </a:r>
            <a:r>
              <a:rPr lang="en-US" altLang="zh-TW" b="1" dirty="0" err="1"/>
              <a:t>addPrice</a:t>
            </a:r>
            <a:r>
              <a:rPr lang="en-US" altLang="zh-TW" b="1" dirty="0"/>
              <a:t>(</a:t>
            </a:r>
            <a:r>
              <a:rPr lang="en-US" altLang="zh-TW" b="1" dirty="0" err="1"/>
              <a:t>int</a:t>
            </a:r>
            <a:r>
              <a:rPr lang="en-US" altLang="zh-TW" b="1" dirty="0"/>
              <a:t> n)</a:t>
            </a:r>
          </a:p>
          <a:p>
            <a:r>
              <a:rPr lang="en-US" altLang="zh-TW" b="1" dirty="0" smtClean="0"/>
              <a:t>	{</a:t>
            </a:r>
            <a:endParaRPr lang="en-US" altLang="zh-TW" b="1" dirty="0"/>
          </a:p>
          <a:p>
            <a:r>
              <a:rPr lang="en-US" altLang="zh-TW" b="1" dirty="0" smtClean="0"/>
              <a:t>	</a:t>
            </a:r>
            <a:r>
              <a:rPr lang="en-US" altLang="zh-TW" b="1" dirty="0"/>
              <a:t>	price+=n;</a:t>
            </a:r>
          </a:p>
          <a:p>
            <a:r>
              <a:rPr lang="en-US" altLang="zh-TW" b="1" dirty="0" smtClean="0"/>
              <a:t>	}</a:t>
            </a:r>
            <a:endParaRPr lang="en-US" altLang="zh-TW" b="1" dirty="0"/>
          </a:p>
          <a:p>
            <a:r>
              <a:rPr lang="en-US" altLang="zh-TW" b="1" dirty="0" smtClean="0"/>
              <a:t>	void </a:t>
            </a:r>
            <a:r>
              <a:rPr lang="en-US" altLang="zh-TW" b="1" dirty="0" err="1"/>
              <a:t>addPrice</a:t>
            </a:r>
            <a:r>
              <a:rPr lang="en-US" altLang="zh-TW" b="1" dirty="0"/>
              <a:t>()</a:t>
            </a:r>
          </a:p>
          <a:p>
            <a:r>
              <a:rPr lang="en-US" altLang="zh-TW" b="1" dirty="0" smtClean="0"/>
              <a:t>	{</a:t>
            </a:r>
            <a:endParaRPr lang="en-US" altLang="zh-TW" b="1" dirty="0"/>
          </a:p>
          <a:p>
            <a:r>
              <a:rPr lang="en-US" altLang="zh-TW" b="1" dirty="0" smtClean="0"/>
              <a:t>	</a:t>
            </a:r>
            <a:r>
              <a:rPr lang="en-US" altLang="zh-TW" b="1" dirty="0"/>
              <a:t>	price+=10;</a:t>
            </a:r>
          </a:p>
          <a:p>
            <a:r>
              <a:rPr lang="en-US" altLang="zh-TW" b="1" dirty="0" smtClean="0"/>
              <a:t>	}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985030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你一定會問，為什麼可以新增２個相同名稱的函數</a:t>
            </a:r>
            <a:endParaRPr lang="en-US" altLang="zh-TW" b="1" dirty="0" smtClean="0"/>
          </a:p>
          <a:p>
            <a:r>
              <a:rPr lang="zh-TW" altLang="en-US" b="1" dirty="0" smtClean="0"/>
              <a:t>因為程式提供多載 </a:t>
            </a:r>
            <a:r>
              <a:rPr lang="en-US" altLang="zh-TW" b="1" dirty="0" smtClean="0"/>
              <a:t>( Overloading ) </a:t>
            </a:r>
            <a:r>
              <a:rPr lang="zh-TW" altLang="en-US" b="1" dirty="0" smtClean="0"/>
              <a:t>的功能</a:t>
            </a:r>
            <a:endParaRPr lang="en-US" altLang="zh-TW" b="1" dirty="0" smtClean="0"/>
          </a:p>
          <a:p>
            <a:r>
              <a:rPr lang="zh-TW" altLang="en-US" b="1" dirty="0" smtClean="0"/>
              <a:t>同樣的函數提供多種的參數形式</a:t>
            </a:r>
            <a:endParaRPr lang="en-US" altLang="zh-TW" b="1" dirty="0" smtClean="0"/>
          </a:p>
          <a:p>
            <a:r>
              <a:rPr lang="zh-TW" altLang="en-US" b="1" dirty="0"/>
              <a:t>可以根據自己的</a:t>
            </a:r>
            <a:r>
              <a:rPr lang="zh-TW" altLang="en-US" b="1" dirty="0" smtClean="0"/>
              <a:t>需求，來呼叫要用的形式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void </a:t>
            </a:r>
            <a:r>
              <a:rPr lang="en-US" altLang="zh-TW" b="1" dirty="0" err="1" smtClean="0"/>
              <a:t>addPrice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n){…}</a:t>
            </a:r>
          </a:p>
          <a:p>
            <a:r>
              <a:rPr lang="en-US" altLang="zh-TW" b="1" dirty="0"/>
              <a:t>void </a:t>
            </a:r>
            <a:r>
              <a:rPr lang="en-US" altLang="zh-TW" b="1" dirty="0" err="1"/>
              <a:t>addPrice</a:t>
            </a:r>
            <a:r>
              <a:rPr lang="en-US" altLang="zh-TW" b="1" dirty="0" smtClean="0"/>
              <a:t>(){…}</a:t>
            </a:r>
            <a:endParaRPr lang="en-US" altLang="zh-TW" b="1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645944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舉例來說：</a:t>
            </a:r>
            <a:endParaRPr lang="en-US" altLang="zh-TW" b="1" dirty="0" smtClean="0"/>
          </a:p>
          <a:p>
            <a:r>
              <a:rPr lang="zh-TW" altLang="en-US" b="1" dirty="0" smtClean="0"/>
              <a:t>１＞</a:t>
            </a:r>
            <a:endParaRPr lang="en-US" altLang="zh-TW" b="1" dirty="0" smtClean="0"/>
          </a:p>
          <a:p>
            <a:r>
              <a:rPr lang="en-US" altLang="zh-TW" b="1" dirty="0" err="1"/>
              <a:t>i</a:t>
            </a:r>
            <a:r>
              <a:rPr lang="en-US" altLang="zh-TW" b="1" dirty="0" err="1" smtClean="0"/>
              <a:t>nt</a:t>
            </a:r>
            <a:r>
              <a:rPr lang="en-US" altLang="zh-TW" b="1" dirty="0" smtClean="0"/>
              <a:t> n = </a:t>
            </a:r>
            <a:r>
              <a:rPr lang="en-US" altLang="zh-TW" b="1" dirty="0" err="1" smtClean="0"/>
              <a:t>sc.nextInt</a:t>
            </a:r>
            <a:r>
              <a:rPr lang="en-US" altLang="zh-TW" b="1" dirty="0" smtClean="0"/>
              <a:t>(); //</a:t>
            </a:r>
            <a:r>
              <a:rPr lang="zh-TW" altLang="en-US" b="1" dirty="0" smtClean="0"/>
              <a:t>輸入十進位的整數</a:t>
            </a:r>
            <a:endParaRPr lang="en-US" altLang="zh-TW" b="1" dirty="0" smtClean="0"/>
          </a:p>
          <a:p>
            <a:r>
              <a:rPr lang="zh-TW" altLang="en-US" b="1" dirty="0" smtClean="0"/>
              <a:t>２＞</a:t>
            </a:r>
            <a:endParaRPr lang="en-US" altLang="zh-TW" b="1" dirty="0" smtClean="0"/>
          </a:p>
          <a:p>
            <a:r>
              <a:rPr lang="en-US" altLang="zh-TW" b="1" dirty="0" err="1"/>
              <a:t>i</a:t>
            </a:r>
            <a:r>
              <a:rPr lang="en-US" altLang="zh-TW" b="1" dirty="0" err="1" smtClean="0"/>
              <a:t>nt</a:t>
            </a:r>
            <a:r>
              <a:rPr lang="en-US" altLang="zh-TW" b="1" dirty="0" smtClean="0"/>
              <a:t> r = 8;			//</a:t>
            </a:r>
            <a:r>
              <a:rPr lang="zh-TW" altLang="en-US" b="1" dirty="0" smtClean="0"/>
              <a:t>輸入基底</a:t>
            </a:r>
            <a:endParaRPr lang="en-US" altLang="zh-TW" b="1" dirty="0" smtClean="0"/>
          </a:p>
          <a:p>
            <a:r>
              <a:rPr lang="en-US" altLang="zh-TW" b="1" dirty="0" err="1"/>
              <a:t>int</a:t>
            </a:r>
            <a:r>
              <a:rPr lang="en-US" altLang="zh-TW" b="1" dirty="0"/>
              <a:t> n = </a:t>
            </a:r>
            <a:r>
              <a:rPr lang="en-US" altLang="zh-TW" b="1" dirty="0" err="1" smtClean="0"/>
              <a:t>sc.nextInt</a:t>
            </a:r>
            <a:r>
              <a:rPr lang="en-US" altLang="zh-TW" b="1" dirty="0" smtClean="0"/>
              <a:t>(r); //</a:t>
            </a:r>
            <a:r>
              <a:rPr lang="zh-TW" altLang="en-US" b="1" dirty="0"/>
              <a:t>將</a:t>
            </a:r>
            <a:r>
              <a:rPr lang="en-US" altLang="zh-TW" b="1" dirty="0" smtClean="0"/>
              <a:t>r</a:t>
            </a:r>
            <a:r>
              <a:rPr lang="zh-TW" altLang="en-US" b="1" dirty="0" smtClean="0"/>
              <a:t>進位轉成十進位後放入</a:t>
            </a:r>
            <a:endParaRPr lang="en-US" altLang="zh-TW" b="1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3321364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在</a:t>
            </a:r>
            <a:r>
              <a:rPr lang="en-US" altLang="zh-TW" b="1" dirty="0" smtClean="0"/>
              <a:t>oracle</a:t>
            </a:r>
            <a:r>
              <a:rPr lang="zh-TW" altLang="en-US" b="1" dirty="0" smtClean="0"/>
              <a:t>官方提供的</a:t>
            </a:r>
            <a:r>
              <a:rPr lang="en-US" altLang="zh-TW" b="1" dirty="0" smtClean="0"/>
              <a:t>API</a:t>
            </a:r>
            <a:r>
              <a:rPr lang="zh-TW" altLang="en-US" b="1" dirty="0" smtClean="0"/>
              <a:t>可查詢類別中多載的函數</a:t>
            </a:r>
            <a:endParaRPr lang="en-US" altLang="zh-TW" b="1" dirty="0" smtClean="0"/>
          </a:p>
          <a:p>
            <a:r>
              <a:rPr lang="zh-TW" altLang="en-US" b="1" dirty="0"/>
              <a:t>以剛剛的例子來</a:t>
            </a:r>
            <a:r>
              <a:rPr lang="zh-TW" altLang="en-US" b="1" dirty="0" smtClean="0"/>
              <a:t>說，可以查到：</a:t>
            </a:r>
            <a:endParaRPr lang="en-US" altLang="zh-TW" b="1" dirty="0" smtClean="0"/>
          </a:p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回傳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值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			    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函數</a:t>
            </a:r>
            <a:endParaRPr lang="en-US" altLang="zh-TW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8153072" cy="114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084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請注意！物件與基本資料型態的使用方式並非相同</a:t>
            </a:r>
            <a:endParaRPr lang="en-US" altLang="zh-TW" b="1" dirty="0" smtClean="0"/>
          </a:p>
          <a:p>
            <a:r>
              <a:rPr lang="zh-TW" altLang="en-US" b="1" dirty="0" smtClean="0"/>
              <a:t>舉例：</a:t>
            </a:r>
            <a:endParaRPr lang="en-US" altLang="zh-TW" b="1" dirty="0" smtClean="0"/>
          </a:p>
          <a:p>
            <a:r>
              <a:rPr lang="zh-TW" altLang="en-US" b="1" dirty="0" smtClean="0"/>
              <a:t>１＞基本資料型態</a:t>
            </a:r>
            <a:endParaRPr lang="en-US" altLang="zh-TW" b="1" dirty="0" smtClean="0"/>
          </a:p>
          <a:p>
            <a:r>
              <a:rPr lang="en-US" altLang="zh-TW" b="1" dirty="0" err="1" smtClean="0"/>
              <a:t>Int</a:t>
            </a:r>
            <a:r>
              <a:rPr lang="en-US" altLang="zh-TW" b="1" dirty="0" smtClean="0"/>
              <a:t> a = 10;</a:t>
            </a:r>
          </a:p>
          <a:p>
            <a:r>
              <a:rPr lang="en-US" altLang="zh-TW" b="1" dirty="0" err="1" smtClean="0"/>
              <a:t>Int</a:t>
            </a:r>
            <a:r>
              <a:rPr lang="en-US" altLang="zh-TW" b="1" dirty="0" smtClean="0"/>
              <a:t> b = 12;</a:t>
            </a:r>
          </a:p>
          <a:p>
            <a:r>
              <a:rPr lang="en-US" altLang="zh-TW" b="1" dirty="0" smtClean="0"/>
              <a:t>a = b;</a:t>
            </a:r>
          </a:p>
          <a:p>
            <a:r>
              <a:rPr lang="en-US" altLang="zh-TW" b="1" dirty="0"/>
              <a:t>b</a:t>
            </a:r>
            <a:r>
              <a:rPr lang="en-US" altLang="zh-TW" b="1" dirty="0" smtClean="0"/>
              <a:t> = 50;</a:t>
            </a:r>
          </a:p>
          <a:p>
            <a:r>
              <a:rPr lang="zh-TW" altLang="en-US" b="1" dirty="0" smtClean="0"/>
              <a:t>此時，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是</a:t>
            </a:r>
            <a:r>
              <a:rPr lang="en-US" altLang="zh-TW" b="1" dirty="0" smtClean="0"/>
              <a:t>12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是</a:t>
            </a:r>
            <a:r>
              <a:rPr lang="en-US" altLang="zh-TW" b="1" dirty="0" smtClean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379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打程式的原則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</a:t>
            </a:r>
            <a:r>
              <a:rPr lang="zh-TW" altLang="en-US" dirty="0" smtClean="0"/>
              <a:t>步　先有</a:t>
            </a:r>
            <a:r>
              <a:rPr lang="en-US" altLang="zh-TW" b="1" dirty="0"/>
              <a:t>I</a:t>
            </a:r>
            <a:r>
              <a:rPr lang="en-US" altLang="zh-TW" b="1" dirty="0" smtClean="0"/>
              <a:t>dea</a:t>
            </a:r>
          </a:p>
          <a:p>
            <a:endParaRPr lang="en-US" altLang="zh-TW" dirty="0"/>
          </a:p>
          <a:p>
            <a:r>
              <a:rPr lang="zh-TW" altLang="en-US" dirty="0" smtClean="0"/>
              <a:t>第二步　</a:t>
            </a:r>
            <a:r>
              <a:rPr lang="en-US" altLang="zh-TW" b="1" dirty="0" smtClean="0"/>
              <a:t>Think</a:t>
            </a:r>
            <a:r>
              <a:rPr lang="zh-TW" altLang="en-US" dirty="0" smtClean="0"/>
              <a:t>解決問題的方法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第三步　</a:t>
            </a:r>
            <a:r>
              <a:rPr lang="en-US" altLang="zh-TW" b="1" dirty="0" smtClean="0"/>
              <a:t>Write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801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/>
              <a:t>２＞物件（</a:t>
            </a:r>
            <a:r>
              <a:rPr lang="en-US" altLang="zh-TW" b="1" dirty="0" smtClean="0"/>
              <a:t>Reference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r>
              <a:rPr lang="en-US" altLang="zh-TW" b="1" dirty="0" smtClean="0"/>
              <a:t>String a = “cat”;</a:t>
            </a:r>
          </a:p>
          <a:p>
            <a:r>
              <a:rPr lang="en-US" altLang="zh-TW" b="1" dirty="0" smtClean="0"/>
              <a:t>String b = “dog”;</a:t>
            </a:r>
          </a:p>
          <a:p>
            <a:r>
              <a:rPr lang="en-US" altLang="zh-TW" b="1" dirty="0" smtClean="0"/>
              <a:t>a = b;</a:t>
            </a:r>
          </a:p>
          <a:p>
            <a:r>
              <a:rPr lang="en-US" altLang="zh-TW" b="1" dirty="0"/>
              <a:t>b</a:t>
            </a:r>
            <a:r>
              <a:rPr lang="en-US" altLang="zh-TW" b="1" dirty="0" smtClean="0"/>
              <a:t> = “mouse”;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此時，不可將物件的值作為一般的解讀</a:t>
            </a:r>
            <a:endParaRPr lang="en-US" altLang="zh-TW" b="1" dirty="0" smtClean="0"/>
          </a:p>
          <a:p>
            <a:r>
              <a:rPr lang="zh-TW" altLang="en-US" b="1" dirty="0"/>
              <a:t>須根據參考</a:t>
            </a:r>
            <a:r>
              <a:rPr lang="zh-TW" altLang="en-US" b="1" dirty="0" smtClean="0"/>
              <a:t>位置來做判斷</a:t>
            </a:r>
            <a:endParaRPr lang="en-US" altLang="zh-TW" b="1" dirty="0" smtClean="0"/>
          </a:p>
          <a:p>
            <a:r>
              <a:rPr lang="zh-TW" altLang="en-US" b="1" dirty="0" smtClean="0"/>
              <a:t>（之後會提到字串並非基本資料型態）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456237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第一步</a:t>
            </a:r>
            <a:endParaRPr lang="en-US" altLang="zh-TW" b="1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95636" y="3671848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326867" y="5373216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28084" y="3239800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25493" y="501929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弧形接點 8"/>
          <p:cNvCxnSpPr>
            <a:stCxn id="4" idx="3"/>
            <a:endCxn id="6" idx="1"/>
          </p:cNvCxnSpPr>
          <p:nvPr/>
        </p:nvCxnSpPr>
        <p:spPr>
          <a:xfrm flipV="1">
            <a:off x="2375756" y="3671848"/>
            <a:ext cx="2952328" cy="28803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5" idx="3"/>
            <a:endCxn id="7" idx="1"/>
          </p:cNvCxnSpPr>
          <p:nvPr/>
        </p:nvCxnSpPr>
        <p:spPr>
          <a:xfrm flipV="1">
            <a:off x="2406987" y="5451344"/>
            <a:ext cx="2918506" cy="20990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28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</a:t>
            </a:r>
            <a:r>
              <a:rPr lang="zh-TW" altLang="en-US" b="1" dirty="0"/>
              <a:t>二</a:t>
            </a:r>
            <a:r>
              <a:rPr lang="zh-TW" altLang="en-US" b="1" dirty="0" smtClean="0"/>
              <a:t>步　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將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指向的位址給</a:t>
            </a:r>
            <a:r>
              <a:rPr lang="en-US" altLang="zh-TW" b="1" dirty="0" smtClean="0"/>
              <a:t>a</a:t>
            </a:r>
          </a:p>
          <a:p>
            <a:r>
              <a:rPr lang="zh-TW" altLang="en-US" b="1" dirty="0" smtClean="0"/>
              <a:t>（即</a:t>
            </a:r>
            <a:r>
              <a:rPr lang="en-US" altLang="zh-TW" b="1" dirty="0" smtClean="0"/>
              <a:t>References</a:t>
            </a:r>
            <a:r>
              <a:rPr lang="zh-TW" altLang="en-US" b="1" dirty="0" smtClean="0"/>
              <a:t>參考</a:t>
            </a:r>
            <a:r>
              <a:rPr lang="zh-TW" altLang="en-US" b="1" dirty="0"/>
              <a:t>位置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95636" y="3671848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326867" y="5373216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28084" y="3239800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25493" y="501929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弧形接點 10"/>
          <p:cNvCxnSpPr>
            <a:stCxn id="5" idx="3"/>
            <a:endCxn id="7" idx="1"/>
          </p:cNvCxnSpPr>
          <p:nvPr/>
        </p:nvCxnSpPr>
        <p:spPr>
          <a:xfrm flipV="1">
            <a:off x="2406987" y="5451344"/>
            <a:ext cx="2918506" cy="20990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>
            <a:stCxn id="4" idx="3"/>
            <a:endCxn id="7" idx="1"/>
          </p:cNvCxnSpPr>
          <p:nvPr/>
        </p:nvCxnSpPr>
        <p:spPr>
          <a:xfrm>
            <a:off x="2375756" y="3959880"/>
            <a:ext cx="2949737" cy="149146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69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第三步　</a:t>
            </a:r>
            <a:r>
              <a:rPr lang="en-US" altLang="zh-TW" b="1" dirty="0" smtClean="0"/>
              <a:t>b=“mouse”</a:t>
            </a:r>
            <a:r>
              <a:rPr lang="zh-TW" altLang="en-US" b="1" dirty="0" smtClean="0"/>
              <a:t>不會是將</a:t>
            </a:r>
            <a:r>
              <a:rPr lang="en-US" altLang="zh-TW" b="1" dirty="0" smtClean="0"/>
              <a:t>dog</a:t>
            </a:r>
            <a:r>
              <a:rPr lang="zh-TW" altLang="en-US" b="1" dirty="0" smtClean="0"/>
              <a:t>的值改掉</a:t>
            </a:r>
            <a:endParaRPr lang="en-US" altLang="zh-TW" b="1" dirty="0" smtClean="0"/>
          </a:p>
          <a:p>
            <a:r>
              <a:rPr lang="zh-TW" altLang="en-US" b="1" dirty="0" smtClean="0"/>
              <a:t>而是程式</a:t>
            </a:r>
            <a:r>
              <a:rPr lang="en-US" altLang="zh-TW" b="1" dirty="0" smtClean="0"/>
              <a:t>new</a:t>
            </a:r>
            <a:r>
              <a:rPr lang="zh-TW" altLang="en-US" b="1" dirty="0" smtClean="0"/>
              <a:t>一個</a:t>
            </a:r>
            <a:r>
              <a:rPr lang="en-US" altLang="zh-TW" b="1" dirty="0" smtClean="0"/>
              <a:t>String</a:t>
            </a:r>
            <a:r>
              <a:rPr lang="zh-TW" altLang="en-US" b="1" dirty="0" smtClean="0"/>
              <a:t>的物件叫</a:t>
            </a:r>
            <a:r>
              <a:rPr lang="en-US" altLang="zh-TW" b="1" dirty="0" smtClean="0"/>
              <a:t>mouse</a:t>
            </a:r>
          </a:p>
          <a:p>
            <a:r>
              <a:rPr lang="zh-TW" altLang="en-US" b="1" dirty="0"/>
              <a:t>然後才會</a:t>
            </a:r>
            <a:r>
              <a:rPr lang="zh-TW" altLang="en-US" b="1" dirty="0" smtClean="0"/>
              <a:t>將</a:t>
            </a:r>
            <a:r>
              <a:rPr lang="en-US" altLang="zh-TW" b="1" dirty="0" smtClean="0"/>
              <a:t>mouse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References</a:t>
            </a:r>
            <a:r>
              <a:rPr lang="zh-TW" altLang="en-US" b="1" dirty="0" smtClean="0"/>
              <a:t>傳給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，指向它</a:t>
            </a:r>
          </a:p>
        </p:txBody>
      </p:sp>
    </p:spTree>
    <p:extLst>
      <p:ext uri="{BB962C8B-B14F-4D97-AF65-F5344CB8AC3E}">
        <p14:creationId xmlns:p14="http://schemas.microsoft.com/office/powerpoint/2010/main" val="1720155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第三步　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295636" y="3671848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326867" y="5373216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28084" y="3239800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25493" y="501929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弧形接點 12"/>
          <p:cNvCxnSpPr>
            <a:stCxn id="4" idx="3"/>
            <a:endCxn id="7" idx="1"/>
          </p:cNvCxnSpPr>
          <p:nvPr/>
        </p:nvCxnSpPr>
        <p:spPr>
          <a:xfrm>
            <a:off x="2375756" y="3959880"/>
            <a:ext cx="2949737" cy="149146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5328084" y="177281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弧形接點 8"/>
          <p:cNvCxnSpPr>
            <a:stCxn id="5" idx="3"/>
            <a:endCxn id="10" idx="1"/>
          </p:cNvCxnSpPr>
          <p:nvPr/>
        </p:nvCxnSpPr>
        <p:spPr>
          <a:xfrm flipV="1">
            <a:off x="2406987" y="2204864"/>
            <a:ext cx="2921097" cy="345638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15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第四步　而</a:t>
            </a:r>
            <a:r>
              <a:rPr lang="en-US" altLang="zh-TW" b="1" dirty="0" smtClean="0"/>
              <a:t>cat</a:t>
            </a:r>
            <a:r>
              <a:rPr lang="zh-TW" altLang="en-US" b="1" dirty="0" smtClean="0"/>
              <a:t>將會是被懸浮的物件</a:t>
            </a:r>
            <a:r>
              <a:rPr lang="zh-TW" altLang="en-US" b="1" dirty="0"/>
              <a:t>　</a:t>
            </a:r>
            <a:r>
              <a:rPr lang="zh-TW" altLang="en-US" b="1" dirty="0" smtClean="0"/>
              <a:t>之後</a:t>
            </a:r>
            <a:r>
              <a:rPr lang="zh-TW" altLang="en-US" b="1" dirty="0"/>
              <a:t>會</a:t>
            </a:r>
            <a:r>
              <a:rPr lang="zh-TW" altLang="en-US" b="1" dirty="0" smtClean="0"/>
              <a:t>被</a:t>
            </a:r>
            <a:r>
              <a:rPr lang="en-US" altLang="zh-TW" b="1" dirty="0" smtClean="0"/>
              <a:t>Java</a:t>
            </a:r>
            <a:r>
              <a:rPr lang="zh-TW" altLang="en-US" b="1" dirty="0" smtClean="0"/>
              <a:t>垃圾車自動載走（</a:t>
            </a:r>
            <a:r>
              <a:rPr lang="en-US" altLang="zh-TW" b="1" dirty="0" smtClean="0"/>
              <a:t>Garbage collection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r>
              <a:rPr lang="en-US" altLang="zh-TW" b="1" dirty="0" smtClean="0"/>
              <a:t>Note</a:t>
            </a:r>
            <a:r>
              <a:rPr lang="zh-TW" altLang="en-US" b="1" dirty="0" smtClean="0"/>
              <a:t>：並非所有程式語言都擁有這樣的機制</a:t>
            </a:r>
            <a:endParaRPr lang="en-US" altLang="zh-TW" b="1" dirty="0" smtClean="0"/>
          </a:p>
          <a:p>
            <a:r>
              <a:rPr lang="zh-TW" altLang="en-US" b="1" dirty="0" smtClean="0"/>
              <a:t>像</a:t>
            </a:r>
            <a:r>
              <a:rPr lang="en-US" altLang="zh-TW" b="1" dirty="0" smtClean="0"/>
              <a:t>C</a:t>
            </a:r>
            <a:r>
              <a:rPr lang="zh-TW" altLang="en-US" b="1" dirty="0" smtClean="0"/>
              <a:t>語言就要自己手動分配，否則空間會爆炸　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11560" y="4973467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11560" y="6165304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330048" y="4158713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65139" y="415198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弧形接點 12"/>
          <p:cNvCxnSpPr>
            <a:stCxn id="4" idx="3"/>
            <a:endCxn id="7" idx="1"/>
          </p:cNvCxnSpPr>
          <p:nvPr/>
        </p:nvCxnSpPr>
        <p:spPr>
          <a:xfrm flipV="1">
            <a:off x="1691680" y="4584034"/>
            <a:ext cx="3673459" cy="67746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5450670" y="537532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弧形接點 8"/>
          <p:cNvCxnSpPr>
            <a:stCxn id="5" idx="3"/>
            <a:endCxn id="10" idx="1"/>
          </p:cNvCxnSpPr>
          <p:nvPr/>
        </p:nvCxnSpPr>
        <p:spPr>
          <a:xfrm flipV="1">
            <a:off x="1691680" y="5807374"/>
            <a:ext cx="3758990" cy="64596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26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不懂程式語言的特性可能會覺得上面的事情很神奇</a:t>
            </a:r>
            <a:endParaRPr lang="en-US" altLang="zh-TW" b="1" dirty="0" smtClean="0"/>
          </a:p>
          <a:p>
            <a:r>
              <a:rPr lang="zh-TW" altLang="en-US" b="1" dirty="0" smtClean="0"/>
              <a:t>但是只要知道</a:t>
            </a:r>
            <a:r>
              <a:rPr lang="en-US" altLang="zh-TW" b="1" dirty="0" smtClean="0"/>
              <a:t>Java</a:t>
            </a:r>
            <a:r>
              <a:rPr lang="zh-TW" altLang="en-US" b="1" dirty="0" smtClean="0"/>
              <a:t>具有</a:t>
            </a:r>
            <a:r>
              <a:rPr lang="en-US" altLang="zh-TW" b="1" dirty="0" smtClean="0"/>
              <a:t>References</a:t>
            </a:r>
            <a:r>
              <a:rPr lang="zh-TW" altLang="en-US" b="1" dirty="0" smtClean="0"/>
              <a:t>的特性</a:t>
            </a:r>
            <a:endParaRPr lang="en-US" altLang="zh-TW" b="1" dirty="0" smtClean="0"/>
          </a:p>
          <a:p>
            <a:r>
              <a:rPr lang="zh-TW" altLang="en-US" b="1" dirty="0" smtClean="0"/>
              <a:t>以後發生類似的狀況就能很快的解讀出狀況</a:t>
            </a:r>
            <a:endParaRPr lang="en-US" altLang="zh-TW" b="1" dirty="0" smtClean="0"/>
          </a:p>
          <a:p>
            <a:r>
              <a:rPr lang="zh-TW" altLang="en-US" b="1" dirty="0" smtClean="0"/>
              <a:t>接下來就來介紹程式在呼叫函數時的其他特性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76938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程式語言大概會有以下３個特性：</a:t>
            </a:r>
            <a:endParaRPr lang="en-US" altLang="zh-TW" b="1" dirty="0" smtClean="0"/>
          </a:p>
          <a:p>
            <a:r>
              <a:rPr lang="zh-TW" altLang="en-US" b="1" dirty="0" smtClean="0"/>
              <a:t>１＞</a:t>
            </a:r>
            <a:r>
              <a:rPr lang="en-US" altLang="zh-TW" b="1" dirty="0" smtClean="0"/>
              <a:t>Call by Value		</a:t>
            </a:r>
            <a:r>
              <a:rPr lang="zh-TW" altLang="en-US" b="1" dirty="0" smtClean="0"/>
              <a:t>傳值</a:t>
            </a:r>
            <a:endParaRPr lang="en-US" altLang="zh-TW" b="1" dirty="0" smtClean="0"/>
          </a:p>
          <a:p>
            <a:r>
              <a:rPr lang="zh-TW" altLang="en-US" b="1" dirty="0" smtClean="0"/>
              <a:t>傳遞相同的值，但不包含位址</a:t>
            </a:r>
            <a:endParaRPr lang="en-US" altLang="zh-TW" b="1" dirty="0" smtClean="0"/>
          </a:p>
          <a:p>
            <a:r>
              <a:rPr lang="zh-TW" altLang="en-US" b="1" dirty="0" smtClean="0"/>
              <a:t>２＞</a:t>
            </a:r>
            <a:r>
              <a:rPr lang="en-US" altLang="zh-TW" b="1" dirty="0" smtClean="0"/>
              <a:t>Call </a:t>
            </a:r>
            <a:r>
              <a:rPr lang="en-US" altLang="zh-TW" b="1" dirty="0"/>
              <a:t>by </a:t>
            </a:r>
            <a:r>
              <a:rPr lang="en-US" altLang="zh-TW" b="1" dirty="0" smtClean="0"/>
              <a:t>Reference	</a:t>
            </a:r>
            <a:r>
              <a:rPr lang="zh-TW" altLang="en-US" b="1" dirty="0" smtClean="0"/>
              <a:t>傳參考位址</a:t>
            </a:r>
            <a:endParaRPr lang="en-US" altLang="zh-TW" b="1" dirty="0"/>
          </a:p>
          <a:p>
            <a:r>
              <a:rPr lang="zh-TW" altLang="en-US" b="1" dirty="0" smtClean="0"/>
              <a:t>高階語言幾乎具有的特性，將物件都視為參考</a:t>
            </a:r>
            <a:endParaRPr lang="en-US" altLang="zh-TW" b="1" dirty="0" smtClean="0"/>
          </a:p>
          <a:p>
            <a:r>
              <a:rPr lang="zh-TW" altLang="en-US" b="1" dirty="0" smtClean="0"/>
              <a:t>傳遞值的參考位址</a:t>
            </a:r>
            <a:endParaRPr lang="en-US" altLang="zh-TW" b="1" dirty="0" smtClean="0"/>
          </a:p>
          <a:p>
            <a:r>
              <a:rPr lang="zh-TW" altLang="en-US" b="1" dirty="0" smtClean="0"/>
              <a:t>３＞</a:t>
            </a:r>
            <a:r>
              <a:rPr lang="en-US" altLang="zh-TW" b="1" dirty="0" smtClean="0"/>
              <a:t>Call </a:t>
            </a:r>
            <a:r>
              <a:rPr lang="en-US" altLang="zh-TW" b="1" dirty="0"/>
              <a:t>by </a:t>
            </a:r>
            <a:r>
              <a:rPr lang="en-US" altLang="zh-TW" b="1" dirty="0" smtClean="0"/>
              <a:t>Address	</a:t>
            </a:r>
            <a:r>
              <a:rPr lang="zh-TW" altLang="en-US" b="1" dirty="0" smtClean="0"/>
              <a:t>傳位址</a:t>
            </a:r>
            <a:endParaRPr lang="en-US" altLang="zh-TW" b="1" dirty="0"/>
          </a:p>
          <a:p>
            <a:r>
              <a:rPr lang="zh-TW" altLang="en-US" b="1" dirty="0" smtClean="0"/>
              <a:t>傳遞指標本身的內容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382681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的呼叫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補充：其實</a:t>
            </a:r>
            <a:r>
              <a:rPr lang="en-US" altLang="zh-TW" b="1" dirty="0" smtClean="0"/>
              <a:t>Java</a:t>
            </a:r>
            <a:r>
              <a:rPr lang="zh-TW" altLang="en-US" b="1" dirty="0"/>
              <a:t>運作是</a:t>
            </a:r>
            <a:r>
              <a:rPr lang="en-US" altLang="zh-TW" b="1" dirty="0" smtClean="0"/>
              <a:t>call by value</a:t>
            </a:r>
            <a:r>
              <a:rPr lang="zh-TW" altLang="en-US" b="1" dirty="0" smtClean="0"/>
              <a:t>的程式語言</a:t>
            </a:r>
            <a:endParaRPr lang="en-US" altLang="zh-TW" b="1" dirty="0" smtClean="0"/>
          </a:p>
          <a:p>
            <a:r>
              <a:rPr lang="zh-TW" altLang="en-US" b="1" dirty="0" smtClean="0"/>
              <a:t>但是因為它具備有指標參考值，所以擁有</a:t>
            </a:r>
            <a:r>
              <a:rPr lang="en-US" altLang="zh-TW" b="1" dirty="0" smtClean="0"/>
              <a:t>References</a:t>
            </a:r>
            <a:r>
              <a:rPr lang="zh-TW" altLang="en-US" b="1" dirty="0" smtClean="0"/>
              <a:t>的功能，但是概念上還是</a:t>
            </a:r>
            <a:r>
              <a:rPr lang="en-US" altLang="zh-TW" b="1" dirty="0"/>
              <a:t>call by </a:t>
            </a:r>
            <a:r>
              <a:rPr lang="en-US" altLang="zh-TW" b="1" dirty="0" smtClean="0"/>
              <a:t>value</a:t>
            </a:r>
            <a:r>
              <a:rPr lang="zh-TW" altLang="en-US" b="1" dirty="0" smtClean="0"/>
              <a:t>，並不會發生</a:t>
            </a:r>
            <a:r>
              <a:rPr lang="en-US" altLang="zh-TW" b="1" dirty="0"/>
              <a:t>call by </a:t>
            </a:r>
            <a:r>
              <a:rPr lang="en-US" altLang="zh-TW" b="1" dirty="0" smtClean="0"/>
              <a:t>Reference</a:t>
            </a:r>
            <a:r>
              <a:rPr lang="zh-TW" altLang="en-US" b="1" dirty="0" smtClean="0"/>
              <a:t>的事情</a:t>
            </a:r>
            <a:endParaRPr lang="en-US" altLang="zh-TW" b="1" dirty="0" smtClean="0"/>
          </a:p>
          <a:p>
            <a:r>
              <a:rPr lang="zh-TW" altLang="en-US" b="1" dirty="0" smtClean="0"/>
              <a:t>而呼叫函數的時候，我們都默認</a:t>
            </a:r>
            <a:r>
              <a:rPr lang="en-US" altLang="zh-TW" b="1" dirty="0" smtClean="0"/>
              <a:t>Java</a:t>
            </a:r>
            <a:r>
              <a:rPr lang="zh-TW" altLang="en-US" b="1" dirty="0" smtClean="0"/>
              <a:t>具有：</a:t>
            </a:r>
            <a:endParaRPr lang="en-US" altLang="zh-TW" b="1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Call by value</a:t>
            </a:r>
            <a:r>
              <a:rPr lang="zh-TW" altLang="en-US" b="1" dirty="0" smtClean="0"/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Call by Reference</a:t>
            </a:r>
            <a:r>
              <a:rPr lang="zh-TW" altLang="en-US" b="1" dirty="0" smtClean="0"/>
              <a:t>的事情發生</a:t>
            </a:r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b="1" dirty="0" smtClean="0"/>
              <a:t>這一點常困擾初學者，都是</a:t>
            </a:r>
            <a:r>
              <a:rPr lang="en-US" altLang="zh-TW" b="1" dirty="0" smtClean="0"/>
              <a:t>References</a:t>
            </a:r>
            <a:r>
              <a:rPr lang="zh-TW" altLang="en-US" b="1" dirty="0" smtClean="0"/>
              <a:t>在搞鬼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092800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Chap.3</a:t>
            </a:r>
            <a:r>
              <a:rPr lang="zh-TW" altLang="en-US" dirty="0" smtClean="0"/>
              <a:t>　陣列介紹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25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程式組成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3528" y="2636912"/>
            <a:ext cx="2304256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資料結構</a:t>
            </a:r>
            <a:endParaRPr lang="en-US" altLang="zh-TW" sz="24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Data Structures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491880" y="2636912"/>
            <a:ext cx="2304256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演算法</a:t>
            </a:r>
            <a:endParaRPr lang="en-US" altLang="zh-TW" sz="24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Algorithms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43807" y="30593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＋</a:t>
            </a:r>
            <a:endParaRPr lang="zh-TW" altLang="en-US" sz="2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84168" y="30593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＝</a:t>
            </a:r>
            <a:endParaRPr lang="zh-TW" altLang="en-US" sz="2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摺角紙張 9"/>
          <p:cNvSpPr/>
          <p:nvPr/>
        </p:nvSpPr>
        <p:spPr>
          <a:xfrm>
            <a:off x="6804248" y="2564904"/>
            <a:ext cx="1872208" cy="1512168"/>
          </a:xfrm>
          <a:prstGeom prst="foldedCorne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程式</a:t>
            </a:r>
            <a:endParaRPr lang="en-US" altLang="zh-TW" sz="24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Program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0369" y="452189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內部提供的函式庫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或是自己撰寫的函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式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搭配自己本身基本的程式能力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707904" y="45218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解決問題的方法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50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陣列在程式設計常被使用，是相當重要的東西</a:t>
            </a:r>
            <a:endParaRPr lang="en-US" altLang="zh-TW" dirty="0" smtClean="0"/>
          </a:p>
          <a:p>
            <a:r>
              <a:rPr lang="zh-TW" altLang="en-US" dirty="0"/>
              <a:t>常被使用</a:t>
            </a:r>
            <a:r>
              <a:rPr lang="zh-TW" altLang="en-US" dirty="0" smtClean="0"/>
              <a:t>在大量儲存資料時，用上</a:t>
            </a:r>
            <a:endParaRPr lang="en-US" altLang="zh-TW" dirty="0" smtClean="0"/>
          </a:p>
          <a:p>
            <a:r>
              <a:rPr lang="zh-TW" altLang="en-US" dirty="0" smtClean="0"/>
              <a:t>可以將很多個變數放在一起，以方便使用</a:t>
            </a:r>
            <a:endParaRPr lang="en-US" altLang="zh-TW" dirty="0" smtClean="0"/>
          </a:p>
          <a:p>
            <a:r>
              <a:rPr lang="zh-TW" altLang="en-US" dirty="0"/>
              <a:t>在高階語言</a:t>
            </a:r>
            <a:r>
              <a:rPr lang="zh-TW" altLang="en-US" dirty="0" smtClean="0"/>
              <a:t>中，可以宣告陣列物件，更方便使用</a:t>
            </a:r>
            <a:endParaRPr lang="en-US" altLang="zh-TW" dirty="0" smtClean="0"/>
          </a:p>
          <a:p>
            <a:r>
              <a:rPr lang="zh-TW" altLang="en-US" dirty="0"/>
              <a:t>陣列是最基本且最常被使用</a:t>
            </a:r>
            <a:r>
              <a:rPr lang="zh-TW" altLang="en-US" dirty="0" smtClean="0"/>
              <a:t>的一種資料結構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1849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首先我們先從一維陣列開始介紹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，宣告陣列的方式是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zh-TW" altLang="en-US" dirty="0" smtClean="0"/>
              <a:t>資料型態</a:t>
            </a:r>
            <a:r>
              <a:rPr lang="en-US" altLang="zh-TW" dirty="0" smtClean="0"/>
              <a:t>&gt;[] &lt;</a:t>
            </a:r>
            <a:r>
              <a:rPr lang="zh-TW" altLang="en-US" dirty="0" smtClean="0"/>
              <a:t>變數名稱</a:t>
            </a:r>
            <a:r>
              <a:rPr lang="en-US" altLang="zh-TW" dirty="0" smtClean="0"/>
              <a:t>&gt; = </a:t>
            </a:r>
          </a:p>
          <a:p>
            <a:r>
              <a:rPr lang="en-US" altLang="zh-TW" dirty="0" smtClean="0"/>
              <a:t>new </a:t>
            </a:r>
            <a:r>
              <a:rPr lang="en-US" altLang="zh-TW" dirty="0"/>
              <a:t>&lt;</a:t>
            </a:r>
            <a:r>
              <a:rPr lang="zh-TW" altLang="en-US" dirty="0"/>
              <a:t>資料型態</a:t>
            </a:r>
            <a:r>
              <a:rPr lang="en-US" altLang="zh-TW" dirty="0" smtClean="0"/>
              <a:t>&gt;[</a:t>
            </a:r>
            <a:r>
              <a:rPr lang="zh-TW" altLang="en-US" dirty="0" smtClean="0"/>
              <a:t>陣列大小</a:t>
            </a:r>
            <a:r>
              <a:rPr lang="en-US" altLang="zh-TW" dirty="0" smtClean="0"/>
              <a:t>] ;</a:t>
            </a:r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[] a = new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[6]; //</a:t>
            </a:r>
            <a:r>
              <a:rPr lang="zh-TW" altLang="en-US" dirty="0" smtClean="0"/>
              <a:t>陣列大小為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的陣列</a:t>
            </a: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為了滿足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語言使用者的習慣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[] a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a[]</a:t>
            </a:r>
            <a:r>
              <a:rPr lang="zh-TW" altLang="en-US" dirty="0" smtClean="0"/>
              <a:t>都會被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接受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2271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索引值是從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開始起跳的</a:t>
            </a:r>
            <a:r>
              <a:rPr lang="zh-TW" altLang="en-US" dirty="0"/>
              <a:t>，</a:t>
            </a:r>
            <a:r>
              <a:rPr lang="zh-TW" altLang="en-US" dirty="0" smtClean="0"/>
              <a:t>所以：</a:t>
            </a:r>
            <a:endParaRPr lang="en-US" altLang="zh-TW" dirty="0" smtClean="0"/>
          </a:p>
          <a:p>
            <a:r>
              <a:rPr lang="zh-TW" altLang="en-US" dirty="0"/>
              <a:t>陣列</a:t>
            </a:r>
            <a:r>
              <a:rPr lang="zh-TW" altLang="en-US" dirty="0" smtClean="0"/>
              <a:t>大小：</a:t>
            </a:r>
            <a:r>
              <a:rPr lang="en-US" altLang="zh-TW" dirty="0" smtClean="0"/>
              <a:t>size</a:t>
            </a:r>
          </a:p>
          <a:p>
            <a:r>
              <a:rPr lang="zh-TW" altLang="en-US" dirty="0" smtClean="0"/>
              <a:t>索引值介於：</a:t>
            </a:r>
            <a:r>
              <a:rPr lang="en-US" altLang="zh-TW" dirty="0" smtClean="0"/>
              <a:t>0 ~ </a:t>
            </a:r>
            <a:r>
              <a:rPr lang="en-US" altLang="zh-TW" dirty="0" smtClean="0">
                <a:solidFill>
                  <a:srgbClr val="FF0000"/>
                </a:solidFill>
              </a:rPr>
              <a:t>size-1</a:t>
            </a:r>
          </a:p>
        </p:txBody>
      </p:sp>
      <p:pic>
        <p:nvPicPr>
          <p:cNvPr id="1026" name="Picture 2" descr="http://1.bp.blogspot.com/-3BBLwpY7yR4/T-gFy2AGlpI/AAAAAAAAAbg/bAsaDc2Mchk/s1600/one%252Bdimension%252B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6572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09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[] a = new </a:t>
            </a:r>
            <a:r>
              <a:rPr lang="en-US" altLang="zh-TW" dirty="0" err="1"/>
              <a:t>int</a:t>
            </a:r>
            <a:r>
              <a:rPr lang="en-US" altLang="zh-TW" dirty="0"/>
              <a:t>[6</a:t>
            </a:r>
            <a:r>
              <a:rPr lang="en-US" altLang="zh-TW" dirty="0" smtClean="0"/>
              <a:t>];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[0] = 0;//</a:t>
            </a:r>
            <a:r>
              <a:rPr lang="zh-TW" altLang="en-US" dirty="0" smtClean="0"/>
              <a:t>合法</a:t>
            </a:r>
            <a:endParaRPr lang="en-US" altLang="zh-TW" dirty="0" smtClean="0"/>
          </a:p>
          <a:p>
            <a:r>
              <a:rPr lang="en-US" altLang="zh-TW" dirty="0"/>
              <a:t>a</a:t>
            </a:r>
            <a:r>
              <a:rPr lang="en-US" altLang="zh-TW" dirty="0" smtClean="0"/>
              <a:t>[1] </a:t>
            </a:r>
            <a:r>
              <a:rPr lang="en-US" altLang="zh-TW" dirty="0"/>
              <a:t>= 0</a:t>
            </a:r>
            <a:r>
              <a:rPr lang="en-US" altLang="zh-TW" dirty="0" smtClean="0"/>
              <a:t>;//</a:t>
            </a:r>
            <a:r>
              <a:rPr lang="zh-TW" altLang="en-US" dirty="0"/>
              <a:t>合法</a:t>
            </a:r>
            <a:endParaRPr lang="en-US" altLang="zh-TW" dirty="0" smtClean="0"/>
          </a:p>
          <a:p>
            <a:r>
              <a:rPr lang="en-US" altLang="zh-TW" dirty="0"/>
              <a:t>a</a:t>
            </a:r>
            <a:r>
              <a:rPr lang="en-US" altLang="zh-TW" dirty="0" smtClean="0"/>
              <a:t>[5] </a:t>
            </a:r>
            <a:r>
              <a:rPr lang="en-US" altLang="zh-TW" dirty="0"/>
              <a:t>= 0</a:t>
            </a:r>
            <a:r>
              <a:rPr lang="en-US" altLang="zh-TW" dirty="0" smtClean="0"/>
              <a:t>;//</a:t>
            </a:r>
            <a:r>
              <a:rPr lang="zh-TW" altLang="en-US" dirty="0"/>
              <a:t>合法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[6] </a:t>
            </a:r>
            <a:r>
              <a:rPr lang="en-US" altLang="zh-TW" dirty="0">
                <a:solidFill>
                  <a:srgbClr val="FF0000"/>
                </a:solidFill>
              </a:rPr>
              <a:t>= 0</a:t>
            </a:r>
            <a:r>
              <a:rPr lang="en-US" altLang="zh-TW" dirty="0" smtClean="0">
                <a:solidFill>
                  <a:srgbClr val="FF0000"/>
                </a:solidFill>
              </a:rPr>
              <a:t>;//</a:t>
            </a:r>
            <a:r>
              <a:rPr lang="zh-TW" altLang="en-US" dirty="0" smtClean="0">
                <a:solidFill>
                  <a:srgbClr val="FF0000"/>
                </a:solidFill>
              </a:rPr>
              <a:t>不合法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28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陣列的長度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呼叫陣列的長度可以提供迴圈遍歷整個陣列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[] n = new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[100];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size = </a:t>
            </a:r>
            <a:r>
              <a:rPr lang="en-US" altLang="zh-TW" dirty="0" err="1" smtClean="0"/>
              <a:t>n.length</a:t>
            </a:r>
            <a:r>
              <a:rPr lang="en-US" altLang="zh-TW" dirty="0" smtClean="0"/>
              <a:t>; //</a:t>
            </a:r>
            <a:r>
              <a:rPr lang="zh-TW" altLang="en-US" dirty="0" smtClean="0"/>
              <a:t>注意！不是</a:t>
            </a:r>
            <a:r>
              <a:rPr lang="en-US" altLang="zh-TW" dirty="0" err="1" smtClean="0"/>
              <a:t>n.length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en-US" altLang="zh-TW" dirty="0"/>
              <a:t>f</a:t>
            </a:r>
            <a:r>
              <a:rPr lang="en-US" altLang="zh-TW" dirty="0" smtClean="0"/>
              <a:t>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err="1" smtClean="0"/>
              <a:t>size;i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{……}</a:t>
            </a:r>
          </a:p>
          <a:p>
            <a:endParaRPr lang="en-US" altLang="zh-TW" dirty="0"/>
          </a:p>
          <a:p>
            <a:r>
              <a:rPr lang="zh-TW" altLang="en-US" dirty="0" smtClean="0"/>
              <a:t>其實也可以直接打在裡面</a:t>
            </a:r>
            <a:endParaRPr lang="en-US" altLang="zh-TW" dirty="0" smtClean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err="1" smtClean="0"/>
              <a:t>n.length;i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{……}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31438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陣列的長度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請注意，當陣列物件被產生後，大小是不可更改的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，只要物件被產生，就不可以更改大小</a:t>
            </a:r>
            <a:endParaRPr lang="en-US" altLang="zh-TW" dirty="0" smtClean="0"/>
          </a:p>
          <a:p>
            <a:r>
              <a:rPr lang="zh-TW" altLang="en-US" dirty="0"/>
              <a:t>只能該改內部</a:t>
            </a:r>
            <a:r>
              <a:rPr lang="zh-TW" altLang="en-US" dirty="0" smtClean="0"/>
              <a:t>的資料，長度是</a:t>
            </a:r>
            <a:r>
              <a:rPr lang="en-US" altLang="zh-TW" dirty="0" smtClean="0"/>
              <a:t>final</a:t>
            </a:r>
            <a:r>
              <a:rPr lang="zh-TW" altLang="en-US" dirty="0" smtClean="0"/>
              <a:t>的，不可更改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676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72" y="1340768"/>
            <a:ext cx="5805328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二維陣列只是增加維度</a:t>
            </a:r>
            <a:endParaRPr lang="en-US" altLang="zh-TW" dirty="0" smtClean="0"/>
          </a:p>
          <a:p>
            <a:r>
              <a:rPr lang="zh-TW" altLang="en-US" dirty="0" smtClean="0"/>
              <a:t>宣告方式與一維陣列差不多</a:t>
            </a:r>
            <a:endParaRPr lang="en-US" altLang="zh-TW" dirty="0" smtClean="0"/>
          </a:p>
          <a:p>
            <a:r>
              <a:rPr lang="zh-TW" altLang="en-US" dirty="0" smtClean="0"/>
              <a:t>如：</a:t>
            </a: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[][] a = new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[4][</a:t>
            </a:r>
            <a:r>
              <a:rPr lang="en-US" altLang="zh-TW" dirty="0"/>
              <a:t>3</a:t>
            </a:r>
            <a:r>
              <a:rPr lang="en-US" altLang="zh-TW" dirty="0" smtClean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757734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[][] a = new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[4][</a:t>
            </a:r>
            <a:r>
              <a:rPr lang="en-US" altLang="zh-TW" dirty="0"/>
              <a:t>3</a:t>
            </a:r>
            <a:r>
              <a:rPr lang="en-US" altLang="zh-TW" dirty="0" smtClean="0"/>
              <a:t>];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儲存方式</a:t>
            </a:r>
            <a:r>
              <a:rPr lang="zh-TW" altLang="en-US" dirty="0" smtClean="0"/>
              <a:t>如下：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052" name="Picture 4" descr="http://www.tutorialspoint.com/cprogramming/images/two_dimensional_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86647"/>
            <a:ext cx="6526968" cy="19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311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</a:t>
            </a:r>
            <a:r>
              <a:rPr lang="zh-TW" altLang="en-US" dirty="0" smtClean="0"/>
              <a:t>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很少用到，通常二維陣列就能夠辦到大部分的事情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7170" name="Picture 2" descr="Visualization of a 3D array from somebod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28" y="2365201"/>
            <a:ext cx="67246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00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</a:t>
            </a:r>
            <a:r>
              <a:rPr lang="en-US" altLang="zh-TW" dirty="0" smtClean="0"/>
              <a:t>major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陣列視程式語言有分：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１＞</a:t>
            </a:r>
            <a:r>
              <a:rPr lang="en-US" altLang="zh-TW" dirty="0" smtClean="0">
                <a:solidFill>
                  <a:srgbClr val="FF0000"/>
                </a:solidFill>
              </a:rPr>
              <a:t>row-major</a:t>
            </a:r>
            <a:r>
              <a:rPr lang="zh-TW" altLang="en-US" dirty="0" smtClean="0">
                <a:solidFill>
                  <a:srgbClr val="FF0000"/>
                </a:solidFill>
              </a:rPr>
              <a:t>（行為主）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現在的程式語言以這個為主　如：</a:t>
            </a: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zh-TW" altLang="en-US" dirty="0"/>
              <a:t>２＞</a:t>
            </a:r>
            <a:r>
              <a:rPr lang="en-US" altLang="zh-TW" dirty="0"/>
              <a:t>column-major</a:t>
            </a:r>
            <a:r>
              <a:rPr lang="zh-TW" altLang="en-US" dirty="0"/>
              <a:t>（列為主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9220" name="Picture 4" descr="https://software.intel.com/sites/default/files/did_feeds_images/3EADF871-3C3F-484E-8225-CA05A4D00E38/3EADF871-3C3F-484E-8225-CA05A4D00E38-imageId=386E9E4F-F269-4C5F-8CCC-10DC5E71BC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31678"/>
            <a:ext cx="6902084" cy="31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0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程式組成例子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題目：給你任一個整數，求質因數有哪些？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 </a:t>
            </a:r>
            <a:r>
              <a:rPr lang="zh-TW" altLang="en-US" dirty="0" smtClean="0"/>
              <a:t>先思考演算法：</a:t>
            </a:r>
            <a:endParaRPr lang="en-US" altLang="zh-TW" dirty="0" smtClean="0"/>
          </a:p>
          <a:p>
            <a:r>
              <a:rPr lang="zh-TW" altLang="en-US" dirty="0" smtClean="0"/>
              <a:t>　第一步→先求出該數的因數</a:t>
            </a:r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zh-TW" altLang="en-US" dirty="0" smtClean="0"/>
              <a:t>第二步→再判斷求出的因數是否是質數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 </a:t>
            </a:r>
            <a:r>
              <a:rPr lang="zh-TW" altLang="en-US" dirty="0" smtClean="0"/>
              <a:t>再思考程式需要用到什麼：</a:t>
            </a:r>
            <a:endParaRPr lang="en-US" altLang="zh-TW" dirty="0" smtClean="0"/>
          </a:p>
          <a:p>
            <a:r>
              <a:rPr lang="zh-TW" altLang="en-US" dirty="0"/>
              <a:t>　</a:t>
            </a:r>
            <a:r>
              <a:rPr lang="zh-TW" altLang="en-US" dirty="0" smtClean="0"/>
              <a:t>判斷、迴圈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 </a:t>
            </a:r>
            <a:r>
              <a:rPr lang="zh-TW" altLang="en-US" dirty="0" smtClean="0"/>
              <a:t>然後開始撰寫～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97370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內部也提供實用的陣列類別演算法</a:t>
            </a:r>
            <a:endParaRPr lang="en-US" altLang="zh-TW" dirty="0" smtClean="0"/>
          </a:p>
          <a:p>
            <a:r>
              <a:rPr lang="zh-TW" altLang="en-US" dirty="0" smtClean="0"/>
              <a:t>位於 </a:t>
            </a:r>
            <a:r>
              <a:rPr lang="en-US" altLang="zh-TW" dirty="0" err="1" smtClean="0"/>
              <a:t>java.util.Arrays</a:t>
            </a:r>
            <a:r>
              <a:rPr lang="zh-TW" altLang="en-US" dirty="0"/>
              <a:t>，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之後即可使用</a:t>
            </a:r>
            <a:endParaRPr lang="en-US" altLang="zh-TW" dirty="0" smtClean="0"/>
          </a:p>
          <a:p>
            <a:r>
              <a:rPr lang="zh-TW" altLang="en-US" dirty="0"/>
              <a:t>裡面有非常多實用</a:t>
            </a:r>
            <a:r>
              <a:rPr lang="zh-TW" altLang="en-US" dirty="0" smtClean="0"/>
              <a:t>的方法，可以減少程式撰寫量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en-US" altLang="zh-TW" dirty="0" err="1" smtClean="0"/>
              <a:t>Arrays.copyOf</a:t>
            </a:r>
            <a:r>
              <a:rPr lang="en-US" altLang="zh-TW" dirty="0" smtClean="0"/>
              <a:t>		</a:t>
            </a:r>
            <a:r>
              <a:rPr lang="zh-TW" altLang="en-US" dirty="0" smtClean="0"/>
              <a:t>複製陣列</a:t>
            </a:r>
            <a:endParaRPr lang="en-US" altLang="zh-TW" dirty="0" smtClean="0"/>
          </a:p>
          <a:p>
            <a:r>
              <a:rPr lang="en-US" altLang="zh-TW" dirty="0" err="1" smtClean="0"/>
              <a:t>Arrays.equals</a:t>
            </a:r>
            <a:r>
              <a:rPr lang="en-US" altLang="zh-TW" dirty="0" smtClean="0"/>
              <a:t>		</a:t>
            </a:r>
            <a:r>
              <a:rPr lang="zh-TW" altLang="en-US" dirty="0" smtClean="0"/>
              <a:t>比較兩個陣列是否相等</a:t>
            </a:r>
            <a:endParaRPr lang="en-US" altLang="zh-TW" dirty="0" smtClean="0"/>
          </a:p>
          <a:p>
            <a:r>
              <a:rPr lang="en-US" altLang="zh-TW" dirty="0" err="1" smtClean="0"/>
              <a:t>Arrays.fill</a:t>
            </a:r>
            <a:r>
              <a:rPr lang="en-US" altLang="zh-TW" dirty="0" smtClean="0"/>
              <a:t>			</a:t>
            </a:r>
            <a:r>
              <a:rPr lang="zh-TW" altLang="en-US" dirty="0" smtClean="0"/>
              <a:t>通常用於陣列初始化</a:t>
            </a:r>
            <a:endParaRPr lang="en-US" altLang="zh-TW" dirty="0" smtClean="0"/>
          </a:p>
          <a:p>
            <a:r>
              <a:rPr lang="en-US" altLang="zh-TW" dirty="0" err="1" smtClean="0"/>
              <a:t>Arrays.sort</a:t>
            </a:r>
            <a:r>
              <a:rPr lang="en-US" altLang="zh-TW" dirty="0" smtClean="0"/>
              <a:t>		</a:t>
            </a:r>
            <a:r>
              <a:rPr lang="zh-TW" altLang="en-US" dirty="0" smtClean="0"/>
              <a:t>排序陣列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75094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陣列的複製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如果要把陣列複製到另外一個陣列</a:t>
            </a:r>
            <a:endParaRPr lang="en-US" altLang="zh-TW" dirty="0" smtClean="0"/>
          </a:p>
          <a:p>
            <a:r>
              <a:rPr lang="zh-TW" altLang="en-US" dirty="0"/>
              <a:t>可以</a:t>
            </a:r>
            <a:r>
              <a:rPr lang="zh-TW" altLang="en-US" dirty="0" smtClean="0"/>
              <a:t>使用以下兩種方式：</a:t>
            </a:r>
            <a:endParaRPr lang="en-US" altLang="zh-TW" dirty="0" smtClean="0"/>
          </a:p>
          <a:p>
            <a:r>
              <a:rPr lang="zh-TW" altLang="en-US" dirty="0" smtClean="0"/>
              <a:t>１＞</a:t>
            </a:r>
            <a:r>
              <a:rPr lang="en-US" altLang="zh-TW" dirty="0" err="1" smtClean="0"/>
              <a:t>System.arraycopy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位於</a:t>
            </a:r>
            <a:r>
              <a:rPr lang="en-US" altLang="zh-TW" dirty="0" err="1" smtClean="0"/>
              <a:t>java.lang.System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２＞</a:t>
            </a:r>
            <a:r>
              <a:rPr lang="en-US" altLang="zh-TW" dirty="0" err="1" smtClean="0"/>
              <a:t>Arrays.copyOf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/>
              <a:t>位於</a:t>
            </a:r>
            <a:r>
              <a:rPr lang="en-US" altLang="zh-TW" dirty="0" err="1" smtClean="0"/>
              <a:t>java.lang.Arrays</a:t>
            </a:r>
            <a:r>
              <a:rPr lang="zh-TW" altLang="en-US" dirty="0" smtClean="0"/>
              <a:t>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22487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陣列的複製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System.arraycopy</a:t>
            </a:r>
            <a:r>
              <a:rPr lang="zh-TW" altLang="en-US" dirty="0" smtClean="0"/>
              <a:t> </a:t>
            </a:r>
            <a:r>
              <a:rPr lang="zh-TW" altLang="en-US" dirty="0"/>
              <a:t>（沒有回傳</a:t>
            </a:r>
            <a:r>
              <a:rPr lang="zh-TW" altLang="en-US" dirty="0" smtClean="0"/>
              <a:t>值  </a:t>
            </a:r>
            <a:r>
              <a:rPr lang="en-US" altLang="zh-TW" dirty="0" smtClean="0"/>
              <a:t>void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r>
              <a:rPr lang="zh-TW" altLang="en-US" dirty="0"/>
              <a:t>它的</a:t>
            </a:r>
            <a:r>
              <a:rPr lang="zh-TW" altLang="en-US" dirty="0" smtClean="0"/>
              <a:t>函數為：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會由原始（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ou</a:t>
            </a:r>
            <a:r>
              <a:rPr lang="en-US" altLang="zh-TW" dirty="0" smtClean="0">
                <a:solidFill>
                  <a:srgbClr val="FF0000"/>
                </a:solidFill>
              </a:rPr>
              <a:t>rc</a:t>
            </a:r>
            <a:r>
              <a:rPr lang="en-US" altLang="zh-TW" dirty="0" smtClean="0"/>
              <a:t>e</a:t>
            </a:r>
            <a:r>
              <a:rPr lang="zh-TW" altLang="en-US" dirty="0" smtClean="0"/>
              <a:t>）到目標陣列（</a:t>
            </a:r>
            <a:r>
              <a:rPr lang="en-US" altLang="zh-TW" dirty="0" smtClean="0">
                <a:solidFill>
                  <a:srgbClr val="FF0000"/>
                </a:solidFill>
              </a:rPr>
              <a:t>dest</a:t>
            </a:r>
            <a:r>
              <a:rPr lang="en-US" altLang="zh-TW" dirty="0" smtClean="0"/>
              <a:t>ination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" y="2852936"/>
            <a:ext cx="9005200" cy="3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64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陣列的複製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以下是</a:t>
            </a:r>
            <a:r>
              <a:rPr lang="en-US" altLang="zh-TW" dirty="0" err="1" smtClean="0"/>
              <a:t>Arrays.copyOf</a:t>
            </a:r>
            <a:r>
              <a:rPr lang="zh-TW" altLang="en-US" dirty="0" smtClean="0"/>
              <a:t>的多載函式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289726" cy="460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65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一般來說要自己寫一個演算法來排序</a:t>
            </a:r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Arrays</a:t>
            </a:r>
            <a:r>
              <a:rPr lang="zh-TW" altLang="en-US" dirty="0" smtClean="0"/>
              <a:t>類別提供好用的</a:t>
            </a:r>
            <a:r>
              <a:rPr lang="en-US" altLang="zh-TW" dirty="0" smtClean="0"/>
              <a:t>method</a:t>
            </a:r>
          </a:p>
          <a:p>
            <a:r>
              <a:rPr lang="zh-TW" altLang="en-US" dirty="0"/>
              <a:t>你可以不用</a:t>
            </a:r>
            <a:r>
              <a:rPr lang="zh-TW" altLang="en-US" dirty="0" smtClean="0"/>
              <a:t>撰寫一長串的排序程式</a:t>
            </a:r>
            <a:endParaRPr lang="en-US" altLang="zh-TW" dirty="0" smtClean="0"/>
          </a:p>
          <a:p>
            <a:r>
              <a:rPr lang="zh-TW" altLang="en-US" dirty="0" smtClean="0"/>
              <a:t>假設要被排序的陣列是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r>
              <a:rPr lang="en-US" altLang="zh-TW" dirty="0" err="1" smtClean="0"/>
              <a:t>Arrays.sort</a:t>
            </a:r>
            <a:r>
              <a:rPr lang="en-US" altLang="zh-TW" dirty="0" smtClean="0"/>
              <a:t>(n);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這樣就排序好</a:t>
            </a:r>
            <a:r>
              <a:rPr lang="zh-TW" altLang="en-US" dirty="0" smtClean="0"/>
              <a:t>了，有沒有很方便呢？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053166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補充：</a:t>
            </a:r>
            <a:endParaRPr lang="en-US" altLang="zh-TW" dirty="0" smtClean="0"/>
          </a:p>
          <a:p>
            <a:r>
              <a:rPr lang="zh-TW" altLang="en-US" dirty="0"/>
              <a:t>早期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merge Sort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Insertion Sort</a:t>
            </a:r>
          </a:p>
          <a:p>
            <a:r>
              <a:rPr lang="zh-TW" altLang="en-US" dirty="0"/>
              <a:t>這種</a:t>
            </a:r>
            <a:r>
              <a:rPr lang="zh-TW" altLang="en-US" dirty="0" smtClean="0"/>
              <a:t>搭配能使排序速度達到最大化</a:t>
            </a:r>
            <a:endParaRPr lang="en-US" altLang="zh-TW" dirty="0" smtClean="0"/>
          </a:p>
          <a:p>
            <a:r>
              <a:rPr lang="zh-TW" altLang="en-US" dirty="0" smtClean="0"/>
              <a:t>但是之後改成了雙基準點的快速排序法</a:t>
            </a:r>
            <a:endParaRPr lang="en-US" altLang="zh-TW" dirty="0" smtClean="0"/>
          </a:p>
          <a:p>
            <a:r>
              <a:rPr lang="zh-TW" altLang="en-US" dirty="0" smtClean="0"/>
              <a:t>每個程式語言也都有不一樣的內建方法</a:t>
            </a:r>
            <a:endParaRPr lang="en-US" altLang="zh-TW" dirty="0" smtClean="0"/>
          </a:p>
          <a:p>
            <a:r>
              <a:rPr lang="zh-TW" altLang="en-US" dirty="0" smtClean="0"/>
              <a:t>像</a:t>
            </a:r>
            <a:r>
              <a:rPr lang="en-US" altLang="zh-TW" dirty="0" smtClean="0"/>
              <a:t>C++</a:t>
            </a:r>
            <a:r>
              <a:rPr lang="zh-TW" altLang="en-US" dirty="0" smtClean="0"/>
              <a:t>所使用的排序法是</a:t>
            </a:r>
            <a:r>
              <a:rPr lang="en-US" altLang="zh-TW" dirty="0" smtClean="0"/>
              <a:t>Intro Sort</a:t>
            </a:r>
          </a:p>
          <a:p>
            <a:r>
              <a:rPr lang="zh-TW" altLang="en-US" dirty="0"/>
              <a:t>詳細內容請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Java API</a:t>
            </a:r>
            <a:r>
              <a:rPr lang="zh-TW" altLang="en-US" dirty="0" smtClean="0"/>
              <a:t>　有更清楚的介紹唷～</a:t>
            </a:r>
            <a:endParaRPr lang="en-US" altLang="zh-TW" dirty="0" smtClean="0"/>
          </a:p>
          <a:p>
            <a:r>
              <a:rPr lang="zh-TW" altLang="en-US" dirty="0"/>
              <a:t>下一章將會開始介紹排序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2532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物件陣列化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物件也可以宣告成陣列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r>
              <a:rPr lang="en-US" altLang="zh-TW" dirty="0" smtClean="0"/>
              <a:t>Candy[][] candy = new Candy[6][8];</a:t>
            </a:r>
          </a:p>
        </p:txBody>
      </p:sp>
    </p:spTree>
    <p:extLst>
      <p:ext uri="{BB962C8B-B14F-4D97-AF65-F5344CB8AC3E}">
        <p14:creationId xmlns:p14="http://schemas.microsoft.com/office/powerpoint/2010/main" val="18300149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Chap.4</a:t>
            </a:r>
            <a:r>
              <a:rPr lang="zh-TW" altLang="en-US" dirty="0" smtClean="0"/>
              <a:t>　</a:t>
            </a:r>
            <a:r>
              <a:rPr lang="zh-TW" altLang="en-US" dirty="0"/>
              <a:t>交換</a:t>
            </a:r>
            <a:r>
              <a:rPr lang="zh-TW" altLang="en-US" dirty="0" smtClean="0"/>
              <a:t>與排序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8997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比較不管是真實世界還是電腦世界都是重要的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 smtClean="0"/>
              <a:t>人是</a:t>
            </a:r>
            <a:r>
              <a:rPr lang="zh-TW" altLang="en-US" dirty="0"/>
              <a:t>愛比較</a:t>
            </a:r>
            <a:r>
              <a:rPr lang="zh-TW" altLang="en-US" dirty="0" smtClean="0"/>
              <a:t>的生物，所以必須要了解比較</a:t>
            </a:r>
            <a:endParaRPr lang="en-US" altLang="zh-TW" dirty="0" smtClean="0"/>
          </a:p>
          <a:p>
            <a:r>
              <a:rPr lang="zh-TW" altLang="en-US" dirty="0"/>
              <a:t>比較完東西</a:t>
            </a:r>
            <a:r>
              <a:rPr lang="zh-TW" altLang="en-US" dirty="0" smtClean="0"/>
              <a:t>之後，必須做出適當的動作</a:t>
            </a:r>
            <a:endParaRPr lang="en-US" altLang="zh-TW" dirty="0" smtClean="0"/>
          </a:p>
          <a:p>
            <a:r>
              <a:rPr lang="zh-TW" altLang="en-US" dirty="0" smtClean="0"/>
              <a:t>例如：判斷完值，之後交換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以下會介紹如何交換數字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32210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在程式中，要如何交換２個數呢？</a:t>
            </a:r>
            <a:endParaRPr lang="en-US" altLang="zh-TW" dirty="0" smtClean="0"/>
          </a:p>
          <a:p>
            <a:r>
              <a:rPr lang="zh-TW" altLang="en-US" dirty="0" smtClean="0"/>
              <a:t>以下是錯誤示範：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 = 3;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b = 4;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=b;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=a;</a:t>
            </a:r>
          </a:p>
          <a:p>
            <a:endParaRPr lang="en-US" altLang="zh-TW" dirty="0" smtClean="0"/>
          </a:p>
          <a:p>
            <a:r>
              <a:rPr lang="zh-TW" altLang="en-US" dirty="0"/>
              <a:t>這樣做</a:t>
            </a:r>
            <a:r>
              <a:rPr lang="zh-TW" altLang="en-US" dirty="0" smtClean="0"/>
              <a:t>的話，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4</a:t>
            </a:r>
            <a:r>
              <a:rPr lang="zh-TW" altLang="en-US" dirty="0" smtClean="0"/>
              <a:t>，那要怎麼做呢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8957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是一種物件導向的高階語言</a:t>
            </a:r>
            <a:endParaRPr lang="en-US" altLang="zh-TW" dirty="0" smtClean="0"/>
          </a:p>
          <a:p>
            <a:r>
              <a:rPr lang="zh-TW" altLang="en-US" dirty="0" smtClean="0"/>
              <a:t>所以在撰寫程式的時候，往往都要宣告類別</a:t>
            </a:r>
            <a:endParaRPr lang="en-US" altLang="zh-TW" dirty="0" smtClean="0"/>
          </a:p>
          <a:p>
            <a:r>
              <a:rPr lang="zh-TW" altLang="en-US" dirty="0" smtClean="0"/>
              <a:t>而類別內部可以撰寫函式進行想要的工作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/>
              <a:t>類別</a:t>
            </a:r>
            <a:endParaRPr lang="en-US" altLang="zh-TW" b="1" dirty="0"/>
          </a:p>
          <a:p>
            <a:r>
              <a:rPr lang="zh-TW" altLang="en-US" b="1" dirty="0" smtClean="0"/>
              <a:t>函式</a:t>
            </a:r>
            <a:endParaRPr lang="en-US" altLang="zh-TW" b="1" dirty="0" smtClean="0"/>
          </a:p>
          <a:p>
            <a:r>
              <a:rPr lang="zh-TW" altLang="en-US" b="1" dirty="0" smtClean="0"/>
              <a:t>變數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27349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１＞暫存交換法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利用暫存用的變數來達成交換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２＞運算交換法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利用兩數運算來達成交換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３＞</a:t>
            </a:r>
            <a:r>
              <a:rPr lang="en-US" altLang="zh-TW" dirty="0" smtClean="0"/>
              <a:t>XOR</a:t>
            </a:r>
            <a:r>
              <a:rPr lang="zh-TW" altLang="en-US" dirty="0" smtClean="0"/>
              <a:t>交換法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將２數變成二進位進行運算達成交換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7758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/>
              <a:t>步驟１：</a:t>
            </a:r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5963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1987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339752" y="4797152"/>
            <a:ext cx="1296144" cy="7920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7758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步驟２：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5963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1987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339752" y="4797152"/>
            <a:ext cx="1296144" cy="7920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弧形接點 9"/>
          <p:cNvCxnSpPr>
            <a:stCxn id="4" idx="2"/>
            <a:endCxn id="6" idx="0"/>
          </p:cNvCxnSpPr>
          <p:nvPr/>
        </p:nvCxnSpPr>
        <p:spPr>
          <a:xfrm rot="16200000" flipH="1">
            <a:off x="1943708" y="3753036"/>
            <a:ext cx="1008112" cy="108012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583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步驟３：</a:t>
            </a:r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5963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1987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339752" y="4797152"/>
            <a:ext cx="1296144" cy="7920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弧形接點 10"/>
          <p:cNvCxnSpPr>
            <a:stCxn id="5" idx="0"/>
            <a:endCxn id="4" idx="0"/>
          </p:cNvCxnSpPr>
          <p:nvPr/>
        </p:nvCxnSpPr>
        <p:spPr>
          <a:xfrm rot="16200000" flipV="1">
            <a:off x="2987824" y="1916832"/>
            <a:ext cx="12700" cy="2160240"/>
          </a:xfrm>
          <a:prstGeom prst="curved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550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步驟４：</a:t>
            </a:r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5963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1987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339752" y="4797152"/>
            <a:ext cx="1296144" cy="7920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弧形接點 7"/>
          <p:cNvCxnSpPr>
            <a:stCxn id="6" idx="3"/>
            <a:endCxn id="5" idx="2"/>
          </p:cNvCxnSpPr>
          <p:nvPr/>
        </p:nvCxnSpPr>
        <p:spPr>
          <a:xfrm flipV="1">
            <a:off x="3635896" y="3789040"/>
            <a:ext cx="432048" cy="140415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0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 = 3;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b = 4;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t;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=a;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=b;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=t;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34623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２＞運算交換法</a:t>
            </a:r>
            <a:endParaRPr lang="en-US" altLang="zh-TW" dirty="0" smtClean="0"/>
          </a:p>
          <a:p>
            <a:r>
              <a:rPr lang="zh-TW" altLang="en-US" dirty="0" smtClean="0"/>
              <a:t>這個方法又分成２種方式</a:t>
            </a:r>
            <a:endParaRPr lang="en-US" altLang="zh-TW" dirty="0" smtClean="0"/>
          </a:p>
          <a:p>
            <a:r>
              <a:rPr lang="zh-TW" altLang="en-US" dirty="0"/>
              <a:t>第一種</a:t>
            </a:r>
            <a:r>
              <a:rPr lang="zh-TW" altLang="en-US" dirty="0" smtClean="0"/>
              <a:t>：加減交換法</a:t>
            </a:r>
            <a:endParaRPr lang="en-US" altLang="zh-TW" dirty="0"/>
          </a:p>
          <a:p>
            <a:r>
              <a:rPr lang="zh-TW" altLang="en-US" dirty="0" smtClean="0"/>
              <a:t>第二種：乘除交換法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通常很少人用此法，因為很容易就會</a:t>
            </a:r>
            <a:r>
              <a:rPr lang="en-US" altLang="zh-TW" dirty="0" smtClean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7163033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</a:t>
            </a:r>
            <a:r>
              <a:rPr lang="zh-TW" altLang="en-US" dirty="0"/>
              <a:t>一種</a:t>
            </a:r>
            <a:r>
              <a:rPr lang="zh-TW" altLang="en-US" dirty="0" smtClean="0"/>
              <a:t>：加減交換法</a:t>
            </a:r>
            <a:endParaRPr lang="en-US" altLang="zh-TW" dirty="0" smtClean="0"/>
          </a:p>
          <a:p>
            <a:r>
              <a:rPr lang="en-US" altLang="zh-TW" dirty="0" err="1"/>
              <a:t>int</a:t>
            </a:r>
            <a:r>
              <a:rPr lang="en-US" altLang="zh-TW" dirty="0"/>
              <a:t> a = 3;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4;</a:t>
            </a:r>
          </a:p>
          <a:p>
            <a:r>
              <a:rPr lang="en-US" altLang="zh-TW" dirty="0"/>
              <a:t>a</a:t>
            </a:r>
            <a:r>
              <a:rPr lang="en-US" altLang="zh-TW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 = a-b;</a:t>
            </a:r>
          </a:p>
          <a:p>
            <a:r>
              <a:rPr lang="en-US" altLang="zh-TW" dirty="0" smtClean="0"/>
              <a:t>a = a-b;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99143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第二種：乘除交換法</a:t>
            </a:r>
            <a:endParaRPr lang="en-US" altLang="zh-TW" dirty="0" smtClean="0"/>
          </a:p>
          <a:p>
            <a:r>
              <a:rPr lang="en-US" altLang="zh-TW" dirty="0" err="1"/>
              <a:t>int</a:t>
            </a:r>
            <a:r>
              <a:rPr lang="en-US" altLang="zh-TW" dirty="0"/>
              <a:t> a = 3;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4;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 = a*b;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 = a/b;</a:t>
            </a:r>
          </a:p>
          <a:p>
            <a:r>
              <a:rPr lang="en-US" altLang="zh-TW" dirty="0" smtClean="0"/>
              <a:t>a = a/b;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18716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３＞</a:t>
            </a:r>
            <a:r>
              <a:rPr lang="en-US" altLang="zh-TW" dirty="0"/>
              <a:t>XOR</a:t>
            </a:r>
            <a:r>
              <a:rPr lang="zh-TW" altLang="en-US" dirty="0"/>
              <a:t>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這個方法是用位元運算來達成交換</a:t>
            </a:r>
            <a:endParaRPr lang="en-US" altLang="zh-TW" dirty="0" smtClean="0"/>
          </a:p>
          <a:p>
            <a:r>
              <a:rPr lang="zh-TW" altLang="en-US" dirty="0" smtClean="0"/>
              <a:t>又稱為</a:t>
            </a:r>
            <a:r>
              <a:rPr lang="en-US" altLang="zh-TW" dirty="0" smtClean="0"/>
              <a:t>XOR</a:t>
            </a:r>
            <a:r>
              <a:rPr lang="zh-TW" altLang="en-US" dirty="0" smtClean="0"/>
              <a:t>交換演算法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XOR</a:t>
            </a:r>
            <a:r>
              <a:rPr lang="zh-TW" altLang="en-US" dirty="0" smtClean="0"/>
              <a:t>的運算子是</a:t>
            </a:r>
            <a:r>
              <a:rPr lang="en-US" altLang="zh-TW" dirty="0" smtClean="0"/>
              <a:t>^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a = 3;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4;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err="1" smtClean="0"/>
              <a:t>a^b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b = </a:t>
            </a:r>
            <a:r>
              <a:rPr lang="en-US" altLang="zh-TW" dirty="0" err="1" smtClean="0"/>
              <a:t>a^b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a = </a:t>
            </a:r>
            <a:r>
              <a:rPr lang="en-US" altLang="zh-TW" dirty="0" err="1" smtClean="0"/>
              <a:t>a^b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16386" name="Picture 2" descr="With three XOR operations the binary values 1010 and 0011 are exchanged between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80141"/>
            <a:ext cx="4191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1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中，要撰寫主程式需要擁有主要類別與函式</a:t>
            </a:r>
            <a:endParaRPr lang="en-US" altLang="zh-TW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主要類別</a:t>
            </a:r>
            <a:endParaRPr lang="en-US" altLang="zh-TW" b="1" dirty="0" smtClean="0"/>
          </a:p>
          <a:p>
            <a:r>
              <a:rPr lang="en-US" altLang="zh-TW" b="1" dirty="0"/>
              <a:t>{</a:t>
            </a:r>
            <a:endParaRPr lang="en-US" altLang="zh-TW" b="1" dirty="0" smtClean="0"/>
          </a:p>
          <a:p>
            <a:r>
              <a:rPr lang="en-US" altLang="zh-TW" b="1" dirty="0" smtClean="0"/>
              <a:t>	</a:t>
            </a:r>
            <a:r>
              <a:rPr lang="zh-TW" altLang="en-US" b="1" dirty="0" smtClean="0"/>
              <a:t>主要</a:t>
            </a:r>
            <a:r>
              <a:rPr lang="zh-TW" altLang="en-US" b="1" dirty="0"/>
              <a:t>函</a:t>
            </a:r>
            <a:r>
              <a:rPr lang="zh-TW" altLang="en-US" b="1" dirty="0" smtClean="0"/>
              <a:t>式</a:t>
            </a:r>
            <a:r>
              <a:rPr lang="en-US" altLang="zh-TW" b="1" dirty="0" smtClean="0"/>
              <a:t>(……)</a:t>
            </a:r>
          </a:p>
          <a:p>
            <a:r>
              <a:rPr lang="en-US" altLang="zh-TW" b="1" dirty="0" smtClean="0"/>
              <a:t>	{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……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}</a:t>
            </a:r>
          </a:p>
          <a:p>
            <a:r>
              <a:rPr lang="en-US" altLang="zh-TW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7990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３＞</a:t>
            </a:r>
            <a:r>
              <a:rPr lang="en-US" altLang="zh-TW" dirty="0"/>
              <a:t>XOR</a:t>
            </a:r>
            <a:r>
              <a:rPr lang="zh-TW" altLang="en-US" dirty="0"/>
              <a:t>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如果搭配真值表運算的話，可以輕鬆推出結果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49251"/>
              </p:ext>
            </p:extLst>
          </p:nvPr>
        </p:nvGraphicFramePr>
        <p:xfrm>
          <a:off x="0" y="2708920"/>
          <a:ext cx="91440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76"/>
                <a:gridCol w="1734207"/>
                <a:gridCol w="4335517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步驟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執行程式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初始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= a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= a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b)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 b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 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)</a:t>
                      </a:r>
                    </a:p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0</a:t>
                      </a:r>
                    </a:p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=a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= a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b)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=(a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 0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</a:t>
                      </a:r>
                      <a:endParaRPr lang="en-US" altLang="zh-TW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=b</a:t>
                      </a:r>
                    </a:p>
                    <a:p>
                      <a:pPr algn="ctr"/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8055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３＞</a:t>
            </a:r>
            <a:r>
              <a:rPr lang="en-US" altLang="zh-TW" dirty="0"/>
              <a:t>XOR</a:t>
            </a:r>
            <a:r>
              <a:rPr lang="zh-TW" altLang="en-US" dirty="0"/>
              <a:t>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en-US" altLang="zh-TW" dirty="0" smtClean="0"/>
              <a:t>XOR</a:t>
            </a:r>
            <a:r>
              <a:rPr lang="zh-TW" altLang="en-US" dirty="0" smtClean="0"/>
              <a:t>的真值表：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口訣：</a:t>
            </a:r>
            <a:r>
              <a:rPr lang="en-US" altLang="zh-TW" dirty="0" smtClean="0"/>
              <a:t>	</a:t>
            </a:r>
            <a:r>
              <a:rPr lang="zh-TW" altLang="en-US" dirty="0" smtClean="0"/>
              <a:t>奇數個１就是１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zh-TW" altLang="en-US" dirty="0" smtClean="0"/>
              <a:t>偶數個１就是０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13314" name="Picture 2" descr="http://www.cburch.com/logisim/docs/2.3.0/guide/tutorial/xor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48880"/>
            <a:ext cx="2896541" cy="23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5952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有了交換的概念之後，就能排序一串數字囉～</a:t>
            </a:r>
            <a:endParaRPr lang="en-US" altLang="zh-TW" dirty="0" smtClean="0"/>
          </a:p>
          <a:p>
            <a:r>
              <a:rPr lang="zh-TW" altLang="en-US" dirty="0"/>
              <a:t>試</a:t>
            </a:r>
            <a:r>
              <a:rPr lang="zh-TW" altLang="en-US" dirty="0" smtClean="0"/>
              <a:t>著撰寫一個程式，將陣列的數從小到大排序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9034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</a:t>
            </a:r>
            <a:r>
              <a:rPr lang="zh-TW" altLang="en-US" dirty="0"/>
              <a:t>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排序在計算機科學中，有很多奇奇怪怪的方法</a:t>
            </a:r>
            <a:endParaRPr lang="en-US" altLang="zh-TW" dirty="0" smtClean="0"/>
          </a:p>
          <a:p>
            <a:r>
              <a:rPr lang="zh-TW" altLang="en-US" dirty="0"/>
              <a:t>每種排序</a:t>
            </a:r>
            <a:r>
              <a:rPr lang="zh-TW" altLang="en-US" dirty="0" smtClean="0"/>
              <a:t>法都有自己的特色，並沒有最好的演算法</a:t>
            </a:r>
            <a:endParaRPr lang="en-US" altLang="zh-TW" dirty="0" smtClean="0"/>
          </a:p>
          <a:p>
            <a:r>
              <a:rPr lang="zh-TW" altLang="en-US" dirty="0"/>
              <a:t>需要</a:t>
            </a:r>
            <a:r>
              <a:rPr lang="zh-TW" altLang="en-US" dirty="0" smtClean="0"/>
              <a:t>視使用時間來使用適當的演算法</a:t>
            </a:r>
            <a:endParaRPr lang="en-US" altLang="zh-TW" dirty="0" smtClean="0"/>
          </a:p>
          <a:p>
            <a:r>
              <a:rPr lang="zh-TW" altLang="en-US" dirty="0"/>
              <a:t>但是也是</a:t>
            </a:r>
            <a:r>
              <a:rPr lang="zh-TW" altLang="en-US" dirty="0" smtClean="0"/>
              <a:t>有無意義、不穩定等等的排序法</a:t>
            </a:r>
            <a:endParaRPr lang="en-US" altLang="zh-TW" dirty="0" smtClean="0"/>
          </a:p>
          <a:p>
            <a:r>
              <a:rPr lang="zh-TW" altLang="en-US" dirty="0"/>
              <a:t>不過最常見</a:t>
            </a:r>
            <a:r>
              <a:rPr lang="zh-TW" altLang="en-US" dirty="0" smtClean="0"/>
              <a:t>的大概是這些：</a:t>
            </a:r>
            <a:r>
              <a:rPr lang="en-US" altLang="zh-TW" dirty="0" smtClean="0"/>
              <a:t>		</a:t>
            </a:r>
            <a:r>
              <a:rPr lang="zh-TW" altLang="en-US" b="1" dirty="0" smtClean="0"/>
              <a:t>時間複雜度</a:t>
            </a:r>
            <a:endParaRPr lang="en-US" altLang="zh-TW" b="1" dirty="0" smtClean="0"/>
          </a:p>
          <a:p>
            <a:r>
              <a:rPr lang="zh-TW" altLang="en-US" dirty="0"/>
              <a:t>氣泡</a:t>
            </a:r>
            <a:r>
              <a:rPr lang="zh-TW" altLang="en-US" dirty="0" smtClean="0"/>
              <a:t>排序法（</a:t>
            </a:r>
            <a:r>
              <a:rPr lang="en-US" altLang="zh-TW" dirty="0" smtClean="0"/>
              <a:t>~</a:t>
            </a:r>
            <a:r>
              <a:rPr lang="zh-TW" altLang="en-US" dirty="0" smtClean="0"/>
              <a:t>雞尾酒排序法）</a:t>
            </a:r>
            <a:r>
              <a:rPr lang="en-US" altLang="zh-TW" dirty="0" smtClean="0"/>
              <a:t>	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插入排序</a:t>
            </a:r>
            <a:r>
              <a:rPr lang="zh-TW" altLang="en-US" dirty="0" smtClean="0"/>
              <a:t>法</a:t>
            </a:r>
            <a:r>
              <a:rPr lang="en-US" altLang="zh-TW" dirty="0" smtClean="0"/>
              <a:t>					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選擇排序法</a:t>
            </a:r>
            <a:r>
              <a:rPr lang="en-US" altLang="zh-TW" dirty="0" smtClean="0"/>
              <a:t>					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/>
              <a:t>快速排序</a:t>
            </a:r>
            <a:r>
              <a:rPr lang="zh-TW" altLang="en-US" dirty="0" smtClean="0"/>
              <a:t>法</a:t>
            </a:r>
            <a:r>
              <a:rPr lang="en-US" altLang="zh-TW" dirty="0" smtClean="0"/>
              <a:t>					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7400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</a:t>
            </a:r>
            <a:r>
              <a:rPr lang="zh-TW" altLang="en-US" dirty="0"/>
              <a:t>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一般來說，最穩定也最適當的排序演算法</a:t>
            </a:r>
            <a:endParaRPr lang="en-US" altLang="zh-TW" dirty="0" smtClean="0"/>
          </a:p>
          <a:p>
            <a:r>
              <a:rPr lang="zh-TW" altLang="en-US" dirty="0"/>
              <a:t>時間複雜</a:t>
            </a:r>
            <a:r>
              <a:rPr lang="zh-TW" altLang="en-US" dirty="0" smtClean="0"/>
              <a:t>度通常是</a:t>
            </a:r>
            <a:r>
              <a:rPr lang="en-US" altLang="zh-TW" dirty="0" smtClean="0"/>
              <a:t>O(n log n)</a:t>
            </a:r>
          </a:p>
          <a:p>
            <a:r>
              <a:rPr lang="zh-TW" altLang="en-US" dirty="0" smtClean="0"/>
              <a:t>這裡也要再次強調，排序要看情況使用演算法</a:t>
            </a:r>
            <a:endParaRPr lang="en-US" altLang="zh-TW" dirty="0" smtClean="0"/>
          </a:p>
          <a:p>
            <a:r>
              <a:rPr lang="zh-TW" altLang="en-US" dirty="0"/>
              <a:t>並沒有最好的</a:t>
            </a:r>
            <a:r>
              <a:rPr lang="zh-TW" altLang="en-US" dirty="0" smtClean="0"/>
              <a:t>演算法，只有最適合的演算法</a:t>
            </a:r>
            <a:endParaRPr lang="en-US" altLang="zh-TW" dirty="0" smtClean="0"/>
          </a:p>
          <a:p>
            <a:r>
              <a:rPr lang="zh-TW" altLang="en-US" dirty="0" smtClean="0"/>
              <a:t>但是以下我們只介紹簡單的排序法</a:t>
            </a:r>
            <a:endParaRPr lang="en-US" altLang="zh-TW" dirty="0" smtClean="0"/>
          </a:p>
          <a:p>
            <a:r>
              <a:rPr lang="zh-TW" altLang="en-US" dirty="0"/>
              <a:t>這裡要介紹的排序</a:t>
            </a:r>
            <a:r>
              <a:rPr lang="zh-TW" altLang="en-US" dirty="0" smtClean="0"/>
              <a:t>法是氣泡排序法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962558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encrypted-tbn2.gstatic.com/images?q=tbn:ANd9GcQ4XwULqsaNQbQMkNkfsf8NAnMuHLIRE5bII2cpXouyMCqmJUn0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79" y="2420888"/>
            <a:ext cx="1999109" cy="199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2.gstatic.com/images?q=tbn:ANd9GcQ4XwULqsaNQbQMkNkfsf8NAnMuHLIRE5bII2cpXouyMCqmJUn0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3252" y="4742259"/>
            <a:ext cx="2066620" cy="199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氣泡排序法的秘訣就是鄰近的數兩個交換：</a:t>
            </a:r>
            <a:endParaRPr lang="en-US" altLang="zh-TW" dirty="0" smtClean="0"/>
          </a:p>
          <a:p>
            <a:r>
              <a:rPr lang="zh-TW" altLang="en-US" dirty="0" smtClean="0"/>
              <a:t>第一步　手比</a:t>
            </a:r>
            <a:r>
              <a:rPr lang="en-US" altLang="zh-TW" dirty="0" err="1" smtClean="0"/>
              <a:t>ya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第二步　手往後翻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499992" y="6209085"/>
            <a:ext cx="1760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repeat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56024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err="1"/>
              <a:t>int</a:t>
            </a:r>
            <a:r>
              <a:rPr lang="en-US" altLang="zh-TW" b="1" dirty="0"/>
              <a:t>[] n = new </a:t>
            </a:r>
            <a:r>
              <a:rPr lang="en-US" altLang="zh-TW" b="1" dirty="0" err="1"/>
              <a:t>int</a:t>
            </a:r>
            <a:r>
              <a:rPr lang="en-US" altLang="zh-TW" b="1" dirty="0"/>
              <a:t>[]{6,4,7,8,3,2,1,6,8,9</a:t>
            </a:r>
            <a:r>
              <a:rPr lang="en-US" altLang="zh-TW" b="1" dirty="0" smtClean="0"/>
              <a:t>}; //</a:t>
            </a:r>
            <a:r>
              <a:rPr lang="zh-TW" altLang="en-US" b="1" dirty="0" smtClean="0"/>
              <a:t>陣列範例</a:t>
            </a:r>
            <a:endParaRPr lang="en-US" altLang="zh-TW" b="1" dirty="0"/>
          </a:p>
          <a:p>
            <a:r>
              <a:rPr lang="en-US" altLang="zh-TW" b="1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i</a:t>
            </a:r>
            <a:r>
              <a:rPr lang="en-US" altLang="zh-TW" b="1" dirty="0"/>
              <a:t>=1;i&lt;</a:t>
            </a:r>
            <a:r>
              <a:rPr lang="en-US" altLang="zh-TW" b="1" dirty="0" err="1"/>
              <a:t>n.length;i</a:t>
            </a:r>
            <a:r>
              <a:rPr lang="en-US" altLang="zh-TW" b="1" dirty="0"/>
              <a:t>++)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b="1" dirty="0" smtClean="0"/>
              <a:t>	for(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/>
              <a:t>j=n.length-1;j&gt;=</a:t>
            </a:r>
            <a:r>
              <a:rPr lang="en-US" altLang="zh-TW" b="1" dirty="0" err="1"/>
              <a:t>i;j</a:t>
            </a:r>
            <a:r>
              <a:rPr lang="en-US" altLang="zh-TW" b="1" dirty="0"/>
              <a:t>--)</a:t>
            </a:r>
          </a:p>
          <a:p>
            <a:r>
              <a:rPr lang="en-US" altLang="zh-TW" dirty="0" smtClean="0"/>
              <a:t>	{</a:t>
            </a:r>
            <a:endParaRPr lang="en-US" altLang="zh-TW" dirty="0"/>
          </a:p>
          <a:p>
            <a:r>
              <a:rPr lang="en-US" altLang="zh-TW" b="1" dirty="0" smtClean="0"/>
              <a:t>		if(n[j-1</a:t>
            </a:r>
            <a:r>
              <a:rPr lang="en-US" altLang="zh-TW" b="1" dirty="0"/>
              <a:t>]&gt;n[j])</a:t>
            </a:r>
          </a:p>
          <a:p>
            <a:r>
              <a:rPr lang="en-US" altLang="zh-TW" dirty="0" smtClean="0"/>
              <a:t>		{</a:t>
            </a:r>
            <a:endParaRPr lang="en-US" altLang="zh-TW" dirty="0"/>
          </a:p>
          <a:p>
            <a:r>
              <a:rPr lang="en-US" altLang="zh-TW" dirty="0" smtClean="0"/>
              <a:t>			n[j</a:t>
            </a:r>
            <a:r>
              <a:rPr lang="en-US" altLang="zh-TW" dirty="0"/>
              <a:t>]  </a:t>
            </a:r>
            <a:r>
              <a:rPr lang="en-US" altLang="zh-TW" dirty="0" smtClean="0"/>
              <a:t>  =</a:t>
            </a:r>
            <a:r>
              <a:rPr lang="en-US" altLang="zh-TW" dirty="0"/>
              <a:t>n[j]^n[j-1];</a:t>
            </a:r>
          </a:p>
          <a:p>
            <a:r>
              <a:rPr lang="en-US" altLang="zh-TW" dirty="0" smtClean="0"/>
              <a:t>			n[j-1</a:t>
            </a:r>
            <a:r>
              <a:rPr lang="en-US" altLang="zh-TW" dirty="0"/>
              <a:t>]=n[j]^n[j-1];</a:t>
            </a:r>
          </a:p>
          <a:p>
            <a:r>
              <a:rPr lang="en-US" altLang="zh-TW" dirty="0" smtClean="0"/>
              <a:t>			n[j</a:t>
            </a:r>
            <a:r>
              <a:rPr lang="en-US" altLang="zh-TW" dirty="0"/>
              <a:t>]  </a:t>
            </a:r>
            <a:r>
              <a:rPr lang="en-US" altLang="zh-TW" dirty="0" smtClean="0"/>
              <a:t>  =</a:t>
            </a:r>
            <a:r>
              <a:rPr lang="en-US" altLang="zh-TW" dirty="0"/>
              <a:t>n[j]^n[j-1];</a:t>
            </a:r>
          </a:p>
          <a:p>
            <a:r>
              <a:rPr lang="en-US" altLang="zh-TW" dirty="0" smtClean="0"/>
              <a:t>		}</a:t>
            </a:r>
            <a:endParaRPr lang="en-US" altLang="zh-TW" dirty="0"/>
          </a:p>
          <a:p>
            <a:r>
              <a:rPr lang="en-US" altLang="zh-TW" dirty="0" smtClean="0"/>
              <a:t>	}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8403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如果要檢查陣列是否被排序的話</a:t>
            </a:r>
            <a:endParaRPr lang="en-US" altLang="zh-TW" dirty="0" smtClean="0"/>
          </a:p>
          <a:p>
            <a:r>
              <a:rPr lang="zh-TW" altLang="en-US" dirty="0"/>
              <a:t>除了用迴圈輸出所有元素</a:t>
            </a:r>
            <a:r>
              <a:rPr lang="zh-TW" altLang="en-US" dirty="0" smtClean="0"/>
              <a:t>之外，也可以用</a:t>
            </a:r>
            <a:r>
              <a:rPr lang="en-US" altLang="zh-TW" dirty="0" smtClean="0"/>
              <a:t>API</a:t>
            </a:r>
          </a:p>
          <a:p>
            <a:r>
              <a:rPr lang="en-US" altLang="zh-TW" dirty="0" smtClean="0"/>
              <a:t>Arrays</a:t>
            </a:r>
            <a:r>
              <a:rPr lang="zh-TW" altLang="en-US" dirty="0" smtClean="0"/>
              <a:t>類別裡面提供的</a:t>
            </a:r>
            <a:r>
              <a:rPr lang="en-US" altLang="zh-TW" dirty="0" smtClean="0"/>
              <a:t>method</a:t>
            </a:r>
          </a:p>
          <a:p>
            <a:r>
              <a:rPr lang="en-US" altLang="zh-TW" dirty="0" err="1" smtClean="0"/>
              <a:t>System.out.println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Arrays.toString</a:t>
            </a:r>
            <a:r>
              <a:rPr lang="en-US" altLang="zh-TW" dirty="0" smtClean="0"/>
              <a:t>(n) );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輸出：</a:t>
            </a:r>
            <a:endParaRPr lang="en-US" altLang="zh-TW" dirty="0" smtClean="0"/>
          </a:p>
          <a:p>
            <a:r>
              <a:rPr lang="en-US" altLang="zh-TW" dirty="0"/>
              <a:t>[1, 2, 3, 4, 6, 6, 7, 8, 8, 9]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1834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如果你還是不懂什麼是氣泡排序法的話，沒關係</a:t>
            </a:r>
            <a:endParaRPr lang="en-US" altLang="zh-TW" dirty="0" smtClean="0"/>
          </a:p>
          <a:p>
            <a:r>
              <a:rPr lang="zh-TW" altLang="en-US" dirty="0"/>
              <a:t>下面這個影片可以告訴你是怎麼排序</a:t>
            </a:r>
            <a:r>
              <a:rPr lang="zh-TW" altLang="en-US" dirty="0" smtClean="0"/>
              <a:t>的：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www.youtube.com/watch?v=lyZQPjUT5B4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054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藍色代表已經排好序的數值</a:t>
            </a:r>
            <a:endParaRPr lang="en-US" altLang="zh-TW" dirty="0" smtClean="0"/>
          </a:p>
          <a:p>
            <a:r>
              <a:rPr lang="zh-TW" altLang="en-US" dirty="0" smtClean="0"/>
              <a:t>因為很像泡泡一直往上面（右邊）擠過去</a:t>
            </a:r>
            <a:endParaRPr lang="en-US" altLang="zh-TW" dirty="0" smtClean="0"/>
          </a:p>
          <a:p>
            <a:r>
              <a:rPr lang="zh-TW" altLang="en-US" dirty="0"/>
              <a:t>所以才會</a:t>
            </a:r>
            <a:r>
              <a:rPr lang="zh-TW" altLang="en-US" dirty="0" smtClean="0"/>
              <a:t>叫做氣泡排序法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排序法的過程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51520" y="3501008"/>
            <a:ext cx="5472608" cy="699273"/>
            <a:chOff x="1079104" y="2132856"/>
            <a:chExt cx="6696744" cy="855690"/>
          </a:xfrm>
        </p:grpSpPr>
        <p:sp>
          <p:nvSpPr>
            <p:cNvPr id="10" name="圓角矩形 9"/>
            <p:cNvSpPr/>
            <p:nvPr/>
          </p:nvSpPr>
          <p:spPr>
            <a:xfrm>
              <a:off x="1079104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a[0]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2807296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a[1]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535488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a[2]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335688" y="2137542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a[3]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51520" y="4305495"/>
            <a:ext cx="5472608" cy="699273"/>
            <a:chOff x="1079104" y="2132856"/>
            <a:chExt cx="6696744" cy="855690"/>
          </a:xfrm>
        </p:grpSpPr>
        <p:sp>
          <p:nvSpPr>
            <p:cNvPr id="15" name="圓角矩形 14"/>
            <p:cNvSpPr/>
            <p:nvPr/>
          </p:nvSpPr>
          <p:spPr>
            <a:xfrm>
              <a:off x="1079104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a[0]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2807296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a[1]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535488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a[2]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335688" y="2137542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a[3]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51520" y="5085184"/>
            <a:ext cx="5472608" cy="699273"/>
            <a:chOff x="1079104" y="2132856"/>
            <a:chExt cx="6696744" cy="855690"/>
          </a:xfrm>
        </p:grpSpPr>
        <p:sp>
          <p:nvSpPr>
            <p:cNvPr id="20" name="圓角矩形 19"/>
            <p:cNvSpPr/>
            <p:nvPr/>
          </p:nvSpPr>
          <p:spPr>
            <a:xfrm>
              <a:off x="1079104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a[0]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807296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a[1]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4535488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a[2]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6335688" y="2137542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a[3]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43747" y="5877272"/>
            <a:ext cx="5472608" cy="699273"/>
            <a:chOff x="1079104" y="2132856"/>
            <a:chExt cx="6696744" cy="855690"/>
          </a:xfrm>
        </p:grpSpPr>
        <p:sp>
          <p:nvSpPr>
            <p:cNvPr id="25" name="圓角矩形 24"/>
            <p:cNvSpPr/>
            <p:nvPr/>
          </p:nvSpPr>
          <p:spPr>
            <a:xfrm>
              <a:off x="1079104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a[0]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2807296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a[1]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4535488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a[2]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6335688" y="2137542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a[3]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61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這個意思表示　公開的主要類別名稱為</a:t>
            </a:r>
            <a:r>
              <a:rPr lang="en-US" altLang="zh-TW" dirty="0" smtClean="0"/>
              <a:t>Main</a:t>
            </a:r>
          </a:p>
          <a:p>
            <a:endParaRPr lang="en-US" altLang="zh-TW" b="1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b="1" dirty="0" smtClean="0">
                <a:solidFill>
                  <a:srgbClr val="FF0000"/>
                </a:solidFill>
              </a:rPr>
              <a:t>ublic class Main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388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如果你一時想</a:t>
            </a:r>
            <a:r>
              <a:rPr lang="zh-TW" altLang="en-US" dirty="0"/>
              <a:t>不出怎麼寫排序</a:t>
            </a:r>
            <a:r>
              <a:rPr lang="zh-TW" altLang="en-US" dirty="0" smtClean="0"/>
              <a:t>法，你也可以直接寫這種最直接的排序法：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i</a:t>
            </a:r>
            <a:r>
              <a:rPr lang="en-US" altLang="zh-TW" b="1" dirty="0"/>
              <a:t>=0;i&lt;</a:t>
            </a:r>
            <a:r>
              <a:rPr lang="en-US" altLang="zh-TW" b="1" dirty="0" err="1"/>
              <a:t>n.length;i</a:t>
            </a:r>
            <a:r>
              <a:rPr lang="en-US" altLang="zh-TW" b="1" dirty="0"/>
              <a:t>++)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b="1" dirty="0" smtClean="0"/>
              <a:t>	for(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/>
              <a:t>j=0;j&lt;</a:t>
            </a:r>
            <a:r>
              <a:rPr lang="en-US" altLang="zh-TW" b="1" dirty="0" err="1"/>
              <a:t>n.length;j</a:t>
            </a:r>
            <a:r>
              <a:rPr lang="en-US" altLang="zh-TW" b="1" dirty="0"/>
              <a:t>++)</a:t>
            </a:r>
          </a:p>
          <a:p>
            <a:r>
              <a:rPr lang="en-US" altLang="zh-TW" dirty="0" smtClean="0"/>
              <a:t>	{</a:t>
            </a:r>
            <a:endParaRPr lang="en-US" altLang="zh-TW" dirty="0"/>
          </a:p>
          <a:p>
            <a:r>
              <a:rPr lang="en-US" altLang="zh-TW" b="1" dirty="0" smtClean="0"/>
              <a:t>		if(n[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]&gt;</a:t>
            </a:r>
            <a:r>
              <a:rPr lang="en-US" altLang="zh-TW" b="1" dirty="0"/>
              <a:t>n[j])</a:t>
            </a:r>
          </a:p>
          <a:p>
            <a:r>
              <a:rPr lang="en-US" altLang="zh-TW" dirty="0" smtClean="0"/>
              <a:t>		{</a:t>
            </a:r>
            <a:endParaRPr lang="en-US" altLang="zh-TW" dirty="0"/>
          </a:p>
          <a:p>
            <a:r>
              <a:rPr lang="en-US" altLang="zh-TW" dirty="0" smtClean="0"/>
              <a:t>			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   =n[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]^n[j];</a:t>
            </a:r>
            <a:endParaRPr lang="en-US" altLang="zh-TW" dirty="0"/>
          </a:p>
          <a:p>
            <a:r>
              <a:rPr lang="en-US" altLang="zh-TW" dirty="0" smtClean="0"/>
              <a:t>			n[j]    =n[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]^n[j];</a:t>
            </a:r>
            <a:endParaRPr lang="en-US" altLang="zh-TW" dirty="0"/>
          </a:p>
          <a:p>
            <a:r>
              <a:rPr lang="en-US" altLang="zh-TW" dirty="0" smtClean="0"/>
              <a:t>			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   =n[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]^n[j];</a:t>
            </a:r>
            <a:endParaRPr lang="en-US" altLang="zh-TW" dirty="0"/>
          </a:p>
          <a:p>
            <a:r>
              <a:rPr lang="en-US" altLang="zh-TW" dirty="0" smtClean="0"/>
              <a:t>		}</a:t>
            </a:r>
            <a:endParaRPr lang="en-US" altLang="zh-TW" dirty="0"/>
          </a:p>
          <a:p>
            <a:r>
              <a:rPr lang="en-US" altLang="zh-TW" dirty="0" smtClean="0"/>
              <a:t>	}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8164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奇葩的排序</a:t>
            </a:r>
            <a:r>
              <a:rPr lang="zh-TW" altLang="en-US" dirty="0"/>
              <a:t>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名稱</a:t>
            </a:r>
            <a:r>
              <a:rPr lang="en-US" altLang="zh-TW" dirty="0" smtClean="0"/>
              <a:t>						</a:t>
            </a:r>
            <a:r>
              <a:rPr lang="zh-TW" altLang="en-US" dirty="0" smtClean="0"/>
              <a:t>時間複雜度</a:t>
            </a:r>
            <a:endParaRPr lang="en-US" altLang="zh-TW" dirty="0" smtClean="0"/>
          </a:p>
          <a:p>
            <a:r>
              <a:rPr lang="en-US" altLang="zh-TW" dirty="0" smtClean="0"/>
              <a:t>Bogo sort				O(n!)</a:t>
            </a:r>
          </a:p>
          <a:p>
            <a:r>
              <a:rPr lang="zh-TW" altLang="en-US" dirty="0"/>
              <a:t>以</a:t>
            </a:r>
            <a:r>
              <a:rPr lang="zh-TW" altLang="en-US" dirty="0" smtClean="0"/>
              <a:t>亂數來完成排序</a:t>
            </a:r>
            <a:endParaRPr lang="en-US" altLang="zh-TW" dirty="0" smtClean="0"/>
          </a:p>
          <a:p>
            <a:r>
              <a:rPr lang="en-US" altLang="zh-TW" dirty="0" smtClean="0"/>
              <a:t>Stupid sort				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		</a:t>
            </a:r>
          </a:p>
          <a:p>
            <a:r>
              <a:rPr lang="zh-TW" altLang="en-US" dirty="0"/>
              <a:t>號稱比人類自己排序還慢</a:t>
            </a:r>
            <a:endParaRPr lang="en-US" altLang="zh-TW" dirty="0" smtClean="0"/>
          </a:p>
          <a:p>
            <a:r>
              <a:rPr lang="en-US" altLang="zh-TW" dirty="0" smtClean="0"/>
              <a:t>Stooge sort				</a:t>
            </a:r>
            <a:r>
              <a:rPr lang="en-US" altLang="zh-TW" dirty="0"/>
              <a:t> </a:t>
            </a:r>
            <a:r>
              <a:rPr lang="en-US" altLang="zh-TW" dirty="0" smtClean="0"/>
              <a:t>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log3/log1.5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用遞迴來</a:t>
            </a:r>
            <a:r>
              <a:rPr lang="zh-TW" altLang="en-US" dirty="0" smtClean="0"/>
              <a:t>排序，又稱三個臭皮匠排序法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03718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排序演算法影片欣賞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１５種的排序法影片：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www.youtube.com/watch?v=kPRA0W1kECg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視情況來選擇排序法的原因：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www.youtube.com/watch?v=ZZuD6iUe3Pc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155944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Arrays</a:t>
            </a:r>
            <a:r>
              <a:rPr lang="zh-TW" altLang="en-US" dirty="0" smtClean="0"/>
              <a:t>類別提供好用的</a:t>
            </a:r>
            <a:r>
              <a:rPr lang="en-US" altLang="zh-TW" dirty="0" smtClean="0"/>
              <a:t>method</a:t>
            </a:r>
          </a:p>
          <a:p>
            <a:r>
              <a:rPr lang="zh-TW" altLang="en-US" dirty="0"/>
              <a:t>你可以不用</a:t>
            </a:r>
            <a:r>
              <a:rPr lang="zh-TW" altLang="en-US" dirty="0" smtClean="0"/>
              <a:t>撰寫一長串的排序程式</a:t>
            </a:r>
            <a:endParaRPr lang="en-US" altLang="zh-TW" dirty="0" smtClean="0"/>
          </a:p>
          <a:p>
            <a:r>
              <a:rPr lang="zh-TW" altLang="en-US" dirty="0" smtClean="0"/>
              <a:t>假設要被排序的陣列是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r>
              <a:rPr lang="en-US" altLang="zh-TW" dirty="0" err="1" smtClean="0"/>
              <a:t>Arrays.sort</a:t>
            </a:r>
            <a:r>
              <a:rPr lang="en-US" altLang="zh-TW" dirty="0" smtClean="0"/>
              <a:t>(n);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檢查也可以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Java API</a:t>
            </a:r>
            <a:r>
              <a:rPr lang="zh-TW" altLang="en-US" dirty="0" smtClean="0"/>
              <a:t>的方法：</a:t>
            </a:r>
            <a:endParaRPr lang="en-US" altLang="zh-TW" dirty="0" smtClean="0"/>
          </a:p>
          <a:p>
            <a:r>
              <a:rPr lang="en-US" altLang="zh-TW" dirty="0" err="1" smtClean="0"/>
              <a:t>System.out.println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Arrays.toString</a:t>
            </a:r>
            <a:r>
              <a:rPr lang="en-US" altLang="zh-TW" dirty="0" smtClean="0"/>
              <a:t>(n) );</a:t>
            </a:r>
          </a:p>
        </p:txBody>
      </p:sp>
    </p:spTree>
    <p:extLst>
      <p:ext uri="{BB962C8B-B14F-4D97-AF65-F5344CB8AC3E}">
        <p14:creationId xmlns:p14="http://schemas.microsoft.com/office/powerpoint/2010/main" val="40707097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Chap.5</a:t>
            </a:r>
            <a:r>
              <a:rPr lang="zh-TW" altLang="en-US" dirty="0" smtClean="0"/>
              <a:t>　字串與字串建構者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1198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字串可能在你學習變數宣告的時候就學到了</a:t>
            </a:r>
            <a:endParaRPr lang="en-US" altLang="zh-TW" dirty="0" smtClean="0"/>
          </a:p>
          <a:p>
            <a:r>
              <a:rPr lang="zh-TW" altLang="en-US" dirty="0" smtClean="0"/>
              <a:t>但是你一定會有一些疑惑：</a:t>
            </a:r>
            <a:endParaRPr lang="en-US" altLang="zh-TW" dirty="0" smtClean="0"/>
          </a:p>
          <a:p>
            <a:r>
              <a:rPr lang="zh-TW" altLang="en-US" dirty="0" smtClean="0"/>
              <a:t>１＞為什麼字串的</a:t>
            </a:r>
            <a:r>
              <a:rPr lang="en-US" altLang="zh-TW" dirty="0" smtClean="0"/>
              <a:t>S</a:t>
            </a:r>
            <a:r>
              <a:rPr lang="zh-TW" altLang="en-US" dirty="0" smtClean="0"/>
              <a:t>要大寫？</a:t>
            </a:r>
            <a:endParaRPr lang="en-US" altLang="zh-TW" dirty="0" smtClean="0"/>
          </a:p>
          <a:p>
            <a:r>
              <a:rPr lang="zh-TW" altLang="en-US" dirty="0" smtClean="0"/>
              <a:t>２＞為什麼不能當一般變數使用？</a:t>
            </a:r>
            <a:endParaRPr lang="en-US" altLang="zh-TW" dirty="0" smtClean="0"/>
          </a:p>
          <a:p>
            <a:r>
              <a:rPr lang="zh-TW" altLang="en-US" dirty="0" smtClean="0"/>
              <a:t>３＞為什麼宣告字串會用到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en-US" altLang="zh-TW" dirty="0" smtClean="0"/>
              <a:t>……</a:t>
            </a:r>
          </a:p>
          <a:p>
            <a:endParaRPr lang="en-US" altLang="zh-TW" dirty="0"/>
          </a:p>
          <a:p>
            <a:r>
              <a:rPr lang="zh-TW" altLang="en-US" dirty="0" smtClean="0"/>
              <a:t>接下來將會從頭開始介紹字串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842407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變數差異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基本資料型態（</a:t>
            </a:r>
            <a:r>
              <a:rPr lang="en-US" altLang="zh-TW" dirty="0" smtClean="0"/>
              <a:t>primitive </a:t>
            </a:r>
            <a:r>
              <a:rPr lang="en-US" altLang="zh-TW" dirty="0"/>
              <a:t>data 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char……</a:t>
            </a:r>
          </a:p>
          <a:p>
            <a:endParaRPr lang="en-US" altLang="zh-TW" dirty="0" smtClean="0"/>
          </a:p>
          <a:p>
            <a:r>
              <a:rPr lang="zh-TW" altLang="en-US" dirty="0"/>
              <a:t>物件資料</a:t>
            </a:r>
            <a:r>
              <a:rPr lang="zh-TW" altLang="en-US" dirty="0" smtClean="0"/>
              <a:t>型態（</a:t>
            </a:r>
            <a:r>
              <a:rPr lang="en-US" altLang="zh-TW" dirty="0" smtClean="0"/>
              <a:t>References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Integer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Double ……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沒錯，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不是基本資料型態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456369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字串的標準宣告方式：</a:t>
            </a:r>
            <a:endParaRPr lang="en-US" altLang="zh-TW" dirty="0" smtClean="0"/>
          </a:p>
          <a:p>
            <a:r>
              <a:rPr lang="en-US" altLang="zh-TW" dirty="0" smtClean="0"/>
              <a:t>String s = </a:t>
            </a:r>
            <a:r>
              <a:rPr lang="en-US" altLang="zh-TW" dirty="0" smtClean="0">
                <a:solidFill>
                  <a:srgbClr val="FF0000"/>
                </a:solidFill>
              </a:rPr>
              <a:t>new</a:t>
            </a:r>
            <a:r>
              <a:rPr lang="en-US" altLang="zh-TW" dirty="0" smtClean="0"/>
              <a:t> String(“”);</a:t>
            </a:r>
          </a:p>
          <a:p>
            <a:endParaRPr lang="en-US" altLang="zh-TW" dirty="0"/>
          </a:p>
          <a:p>
            <a:r>
              <a:rPr lang="zh-TW" altLang="en-US" dirty="0" smtClean="0"/>
              <a:t>看到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，就是根據建構值的建構後，產生物件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697678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用物件的時候，盡量避免只用運算子 </a:t>
            </a:r>
            <a:r>
              <a:rPr lang="en-US" altLang="zh-TW" b="1" dirty="0" smtClean="0">
                <a:solidFill>
                  <a:srgbClr val="FF0000"/>
                </a:solidFill>
              </a:rPr>
              <a:t>=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來初始化</a:t>
            </a:r>
            <a:endParaRPr lang="en-US" altLang="zh-TW" dirty="0"/>
          </a:p>
          <a:p>
            <a:r>
              <a:rPr lang="en-US" altLang="zh-TW" dirty="0" smtClean="0"/>
              <a:t>String s = “”;</a:t>
            </a:r>
          </a:p>
          <a:p>
            <a:endParaRPr lang="en-US" altLang="zh-TW" dirty="0"/>
          </a:p>
          <a:p>
            <a:r>
              <a:rPr lang="zh-TW" altLang="en-US" dirty="0" smtClean="0"/>
              <a:t>注意對物件來說</a:t>
            </a:r>
            <a:endParaRPr lang="en-US" altLang="zh-TW" dirty="0" smtClean="0"/>
          </a:p>
          <a:p>
            <a:r>
              <a:rPr lang="zh-TW" altLang="en-US" dirty="0" smtClean="0"/>
              <a:t>等號相當於改變參考位址</a:t>
            </a:r>
            <a:endParaRPr lang="en-US" altLang="zh-TW" dirty="0" smtClean="0"/>
          </a:p>
          <a:p>
            <a:r>
              <a:rPr lang="zh-TW" altLang="en-US" dirty="0"/>
              <a:t>所以指向</a:t>
            </a:r>
            <a:r>
              <a:rPr lang="zh-TW" altLang="en-US" dirty="0" smtClean="0"/>
              <a:t>的物件會改變，而非改變原本的值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92791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如果你想更改字串內的資料</a:t>
            </a:r>
            <a:endParaRPr lang="en-US" altLang="zh-TW" dirty="0" smtClean="0"/>
          </a:p>
          <a:p>
            <a:r>
              <a:rPr lang="zh-TW" altLang="en-US" dirty="0"/>
              <a:t>你只</a:t>
            </a:r>
            <a:r>
              <a:rPr lang="zh-TW" altLang="en-US" dirty="0" smtClean="0"/>
              <a:t>能另外產生一個物件，並將參考位址指向它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/>
              <a:t>s 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String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Yo</a:t>
            </a:r>
            <a:r>
              <a:rPr lang="en-US" altLang="zh-TW" dirty="0" smtClean="0"/>
              <a:t>~”); //</a:t>
            </a:r>
            <a:r>
              <a:rPr lang="zh-TW" altLang="en-US" dirty="0" smtClean="0"/>
              <a:t>已經產生</a:t>
            </a:r>
            <a:endParaRPr lang="en-US" altLang="zh-TW" dirty="0"/>
          </a:p>
          <a:p>
            <a:r>
              <a:rPr lang="en-US" altLang="zh-TW" dirty="0" smtClean="0"/>
              <a:t>s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String</a:t>
            </a:r>
            <a:r>
              <a:rPr lang="en-US" altLang="zh-TW" dirty="0" smtClean="0"/>
              <a:t>(“”); //</a:t>
            </a:r>
            <a:r>
              <a:rPr lang="zh-TW" altLang="en-US" dirty="0" smtClean="0"/>
              <a:t>改指標同於改資料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83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9044</TotalTime>
  <Words>4193</Words>
  <Application>Microsoft Office PowerPoint</Application>
  <PresentationFormat>如螢幕大小 (4:3)</PresentationFormat>
  <Paragraphs>1084</Paragraphs>
  <Slides>135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135</vt:i4>
      </vt:variant>
    </vt:vector>
  </HeadingPairs>
  <TitlesOfParts>
    <vt:vector size="136" baseType="lpstr">
      <vt:lpstr>Office 佈景主題</vt:lpstr>
      <vt:lpstr>從入門到設計程式</vt:lpstr>
      <vt:lpstr>目錄</vt:lpstr>
      <vt:lpstr>Chap.0　上路須知</vt:lpstr>
      <vt:lpstr>打程式的原則</vt:lpstr>
      <vt:lpstr>程式組成</vt:lpstr>
      <vt:lpstr>程式組成例子</vt:lpstr>
      <vt:lpstr>Java程式介紹</vt:lpstr>
      <vt:lpstr>Java程式介紹</vt:lpstr>
      <vt:lpstr>Java程式介紹</vt:lpstr>
      <vt:lpstr>Java程式介紹</vt:lpstr>
      <vt:lpstr>Chap.1　認識類別</vt:lpstr>
      <vt:lpstr>類別</vt:lpstr>
      <vt:lpstr>在類別中撰寫程式</vt:lpstr>
      <vt:lpstr>類別中的成員</vt:lpstr>
      <vt:lpstr>類別中的成員</vt:lpstr>
      <vt:lpstr>Chap.2　設計類別</vt:lpstr>
      <vt:lpstr>類別與設計</vt:lpstr>
      <vt:lpstr>類別與設計</vt:lpstr>
      <vt:lpstr>類別與設計</vt:lpstr>
      <vt:lpstr>類別與設計</vt:lpstr>
      <vt:lpstr>類別與設計</vt:lpstr>
      <vt:lpstr>類別與設計</vt:lpstr>
      <vt:lpstr>類別與設計</vt:lpstr>
      <vt:lpstr>建構值的設計</vt:lpstr>
      <vt:lpstr>建構值的設計</vt:lpstr>
      <vt:lpstr>建構值的設計</vt:lpstr>
      <vt:lpstr>建構值的設計</vt:lpstr>
      <vt:lpstr>建構值的設計</vt:lpstr>
      <vt:lpstr>建構值的設計</vt:lpstr>
      <vt:lpstr>建構值的設計</vt:lpstr>
      <vt:lpstr>函數的設計</vt:lpstr>
      <vt:lpstr>函數的設計</vt:lpstr>
      <vt:lpstr>函數的設計</vt:lpstr>
      <vt:lpstr>函數的設計</vt:lpstr>
      <vt:lpstr>函數的設計</vt:lpstr>
      <vt:lpstr>多載</vt:lpstr>
      <vt:lpstr>多載</vt:lpstr>
      <vt:lpstr>多載</vt:lpstr>
      <vt:lpstr>物件的使用</vt:lpstr>
      <vt:lpstr>物件的使用</vt:lpstr>
      <vt:lpstr>References</vt:lpstr>
      <vt:lpstr>References</vt:lpstr>
      <vt:lpstr>References</vt:lpstr>
      <vt:lpstr>References</vt:lpstr>
      <vt:lpstr>References</vt:lpstr>
      <vt:lpstr>References</vt:lpstr>
      <vt:lpstr>呼叫</vt:lpstr>
      <vt:lpstr>Java的呼叫</vt:lpstr>
      <vt:lpstr>Chap.3　陣列介紹</vt:lpstr>
      <vt:lpstr>陣列</vt:lpstr>
      <vt:lpstr>一維陣列</vt:lpstr>
      <vt:lpstr>一維陣列</vt:lpstr>
      <vt:lpstr>一維陣列</vt:lpstr>
      <vt:lpstr>陣列的長度</vt:lpstr>
      <vt:lpstr>陣列的長度</vt:lpstr>
      <vt:lpstr>二維陣列</vt:lpstr>
      <vt:lpstr>二維陣列</vt:lpstr>
      <vt:lpstr>三維陣列</vt:lpstr>
      <vt:lpstr>陣列的major</vt:lpstr>
      <vt:lpstr>陣列的API</vt:lpstr>
      <vt:lpstr>陣列的複製</vt:lpstr>
      <vt:lpstr>陣列的複製</vt:lpstr>
      <vt:lpstr>陣列的複製</vt:lpstr>
      <vt:lpstr>陣列的排序</vt:lpstr>
      <vt:lpstr>陣列的排序</vt:lpstr>
      <vt:lpstr>物件陣列化</vt:lpstr>
      <vt:lpstr>Chap.4　交換與排序</vt:lpstr>
      <vt:lpstr>比較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排序</vt:lpstr>
      <vt:lpstr>排序演算法</vt:lpstr>
      <vt:lpstr>排序演算法</vt:lpstr>
      <vt:lpstr>氣泡排序法</vt:lpstr>
      <vt:lpstr>氣泡排序法</vt:lpstr>
      <vt:lpstr>氣泡排序法</vt:lpstr>
      <vt:lpstr>氣泡排序法</vt:lpstr>
      <vt:lpstr>氣泡排序法的過程</vt:lpstr>
      <vt:lpstr>排序法</vt:lpstr>
      <vt:lpstr>奇葩的排序演算法</vt:lpstr>
      <vt:lpstr>排序演算法影片欣賞</vt:lpstr>
      <vt:lpstr>陣列的排序</vt:lpstr>
      <vt:lpstr>Chap.5　字串與字串建構者</vt:lpstr>
      <vt:lpstr>字串</vt:lpstr>
      <vt:lpstr>變數差異</vt:lpstr>
      <vt:lpstr>字串宣告</vt:lpstr>
      <vt:lpstr>字串宣告</vt:lpstr>
      <vt:lpstr>字串的資料</vt:lpstr>
      <vt:lpstr>字串的資料</vt:lpstr>
      <vt:lpstr>字串的資料</vt:lpstr>
      <vt:lpstr>字串的資料</vt:lpstr>
      <vt:lpstr>字串的資料</vt:lpstr>
      <vt:lpstr>字串的資料</vt:lpstr>
      <vt:lpstr>字串的比較</vt:lpstr>
      <vt:lpstr>字串的比較</vt:lpstr>
      <vt:lpstr>字串的比較</vt:lpstr>
      <vt:lpstr>字串的比較</vt:lpstr>
      <vt:lpstr>字串的比較</vt:lpstr>
      <vt:lpstr>字串的比較</vt:lpstr>
      <vt:lpstr>字串的比較</vt:lpstr>
      <vt:lpstr>字串的method</vt:lpstr>
      <vt:lpstr>字串的疑問</vt:lpstr>
      <vt:lpstr>字串家族</vt:lpstr>
      <vt:lpstr>字串建構者</vt:lpstr>
      <vt:lpstr>字串建構者</vt:lpstr>
      <vt:lpstr>字串建構者</vt:lpstr>
      <vt:lpstr>字串建構者</vt:lpstr>
      <vt:lpstr>字串建構者的method</vt:lpstr>
      <vt:lpstr>字串建構者的method</vt:lpstr>
      <vt:lpstr>Chap.6　函式設計</vt:lpstr>
      <vt:lpstr>函式介紹</vt:lpstr>
      <vt:lpstr>函式介紹</vt:lpstr>
      <vt:lpstr>函式介紹</vt:lpstr>
      <vt:lpstr>函式介紹</vt:lpstr>
      <vt:lpstr>函式介紹</vt:lpstr>
      <vt:lpstr>函式介紹</vt:lpstr>
      <vt:lpstr>函式介紹</vt:lpstr>
      <vt:lpstr>函數的設計</vt:lpstr>
      <vt:lpstr>函式介紹</vt:lpstr>
      <vt:lpstr>函式介紹</vt:lpstr>
      <vt:lpstr>Chap.7　其他</vt:lpstr>
      <vt:lpstr>三元運算子</vt:lpstr>
      <vt:lpstr>for each</vt:lpstr>
      <vt:lpstr>for each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一起來喜歡Java吧~</dc:title>
  <dc:creator>林羊羊</dc:creator>
  <cp:lastModifiedBy>林羊羊</cp:lastModifiedBy>
  <cp:revision>206</cp:revision>
  <dcterms:created xsi:type="dcterms:W3CDTF">2015-10-26T10:57:23Z</dcterms:created>
  <dcterms:modified xsi:type="dcterms:W3CDTF">2015-12-28T12:06:44Z</dcterms:modified>
</cp:coreProperties>
</file>