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18" r:id="rId4"/>
    <p:sldId id="461" r:id="rId5"/>
    <p:sldId id="319" r:id="rId6"/>
    <p:sldId id="484" r:id="rId7"/>
    <p:sldId id="485" r:id="rId8"/>
    <p:sldId id="486" r:id="rId9"/>
    <p:sldId id="462" r:id="rId10"/>
    <p:sldId id="463" r:id="rId11"/>
    <p:sldId id="464" r:id="rId12"/>
    <p:sldId id="466" r:id="rId13"/>
    <p:sldId id="467" r:id="rId14"/>
    <p:sldId id="468" r:id="rId15"/>
    <p:sldId id="469" r:id="rId16"/>
    <p:sldId id="470" r:id="rId17"/>
    <p:sldId id="471" r:id="rId18"/>
    <p:sldId id="473" r:id="rId19"/>
    <p:sldId id="474" r:id="rId20"/>
    <p:sldId id="475" r:id="rId21"/>
    <p:sldId id="476" r:id="rId22"/>
    <p:sldId id="477" r:id="rId23"/>
    <p:sldId id="478" r:id="rId24"/>
    <p:sldId id="479" r:id="rId25"/>
    <p:sldId id="481" r:id="rId26"/>
    <p:sldId id="480" r:id="rId27"/>
    <p:sldId id="482" r:id="rId28"/>
    <p:sldId id="483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82" autoAdjust="0"/>
  </p:normalViewPr>
  <p:slideViewPr>
    <p:cSldViewPr>
      <p:cViewPr varScale="1">
        <p:scale>
          <a:sx n="83" d="100"/>
          <a:sy n="83" d="100"/>
        </p:scale>
        <p:origin x="121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F1D4F-7A98-4BCB-BFEE-D6FCC419D4F2}" type="datetimeFigureOut">
              <a:rPr lang="zh-TW" altLang="en-US" smtClean="0"/>
              <a:t>2016/5/12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7634E-0F72-4451-951C-5256E65F83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79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940152" y="548680"/>
            <a:ext cx="3209660" cy="52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5868144" y="210126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accent2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sheep’s programming class</a:t>
            </a:r>
            <a:endParaRPr lang="zh-TW" altLang="en-US" sz="1600" dirty="0">
              <a:solidFill>
                <a:schemeClr val="accent2">
                  <a:lumMod val="75000"/>
                </a:schemeClr>
              </a:solidFill>
              <a:latin typeface="Segoe UI Black" pitchFamily="34" charset="0"/>
              <a:cs typeface="Segoe UI Black" pitchFamily="34" charset="0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5868144" y="600943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400" b="1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 Black" pitchFamily="34" charset="0"/>
              </a:rPr>
              <a:t>資訊學院競技程式培力基地</a:t>
            </a:r>
            <a:endParaRPr lang="zh-TW" altLang="en-US" sz="1400" b="1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 Black" pitchFamily="34" charset="0"/>
            </a:endParaRPr>
          </a:p>
        </p:txBody>
      </p:sp>
      <p:sp>
        <p:nvSpPr>
          <p:cNvPr id="9" name="AutoShape 2" descr="data:image/jpeg;base64,/9j/4AAQSkZJRgABAQAAAQABAAD/2wCEAAkGBw8SEg8QDxAVFRUVFRYRFRUYFRUVEBAWFxIWGBUYFRUYHiggGBolGxYVIjEhJSkrLi4uFyAzODMtNzQtLisBCgoKDg0OFxAPFysdFRkrMSsrKy03KysrLSs3LSsrLi03KzctLS03LSs3LS0tKysrLSsrNy03KysrKysrKystK//AABEIAMAAwQMBIgACEQEDEQH/xAAbAAEAAgMBAQAAAAAAAAAAAAAAAQUDBAYCB//EAEkQAAICAQEEBQYLAgsJAAAAAAECAAMRBAUSITEGE0FRYSIycYGRoRQjM0JScnOCkrGyYqIVFiQ0Q1Njk5TB0jVEg4SjwsPh8P/EABoBAQEBAQEBAQAAAAAAAAAAAAABAgMEBQb/xAAeEQEBAQEAAgIDAAAAAAAAAAAAAQIRAyExQQQSE//aAAwDAQACEQMRAD8A+4xEQEREBERAREQEREBERAREQEREBERAREQEREBERAREQEREBERAREQEREBERAREQEREBERAREQEREBERAREQEREBERAREQERIMCq2ptZksWiirrbWXrN3eCIiZxvWOQcAnIGAScTzodr2GwUamnqbCCyYcWV2geduvgcR3EcuMw7M/n20N7zt3T7v1Nx8fvb8npcu7SuoHPT2JqPuq2LB66ywkF5mU2p6R0pbZTuWu1e6bNytnCbwyM448u4S3BBHDlOJv0r/CtdfR8tVcjKDwFqGiveqY9zY4HsODDWc9dZs3alF6lqbFcDgcHip7mHMH0zczOfXSabWouprylnEC1PJvrYcCrd+DzVgRGn2pbQy067dwxC16hRu1WE8lsX+ifs54PZ3Qy6GJAMmUIkZjMCYkZjMCYkZlZtDb2mpbq3szYeVSAvcfuLkwLSJQNtLXWfIaQIv0733T6qkBJ9ZEqqOkGrGpqrayq6s29RY1dLIlbkNhVsZzvsCOIAk6vOu0iQsmVCIiAiIgIiICIiBRa9dzXaSwf0ldtDeIUCxPZ5ftm30jUHSasNyNFoPo6ppqbRO9rdEnaqXWnwG6qD2lj7JPS9z8GepfOvZNKP+M4Qn1KWPqkFhspiaKCeZrQn8AlGRu67Vr9Oui0erfrP6ROkqQAKo5AAD0DhOf20NzV6WzssSzTn6w+MT9LiWN+O801NQ50lp1ag9U+BqVHzexb8d44Bv2RnsnS6hKrK2DhWrZfKBwUZSOOezEriAeB7eHp4SNgbPepLKHw1OfigeLKjDyq2B5gHIHgQJdR08uZPan2ZtF6rTVols1en4hcf7uw+atzeS6Z4YzlfHlLgX7SfzaKKh3va9rfhRQPfLmupQAAAABgAcAB3Adk9zLgovgG0D52uRfBNMB7Czn8pI2Pqe3aF2fqU49m5LyI4KL+CNWPN2hZ96qph7gI6raacrdPd4NW9LH7ysw90vYjg5/+DtVqeOqs6qv+opY5P2l/An0KB65Z7P2ZRQu7RUtY7d0YLHvY8yfEzdmDV3qiO7clUsfQBmBR7f1ru40dDFWKh7rBzprJwAv7bYIHcATNHX6ZKxoK61CquppVQOwAP/7mXYdLBGutHxt7ddZn5ufMT0Km6PTJ2jxv2enfqN/1JRYf8xNc9PTM8x11QkyFkyPMREQEREBERASGkxAoNkfGazXX9idXpF+4vWP+9YPZJ1vxut09XZQjalvrNmur/wAh9Qk9EvkbG7W1GoY/37L+QEjo/wAbtpOfO+ECv0IlFe4P3mPrkF6JSdL6GOnaxPOoZdSvj1Z3mX1rvD1y8mPUEBWLcsHPoxxlWXis0BSzBUgjAfGRnDeb6ucthOe6F6FUo6wDBuPWDJJK18qUyeOAm77TOijvV1q6pERDJERAREQEgiTEDX1NAYeP/wBznObNuS/Wo1bBlopsJI7HssCYPcQK34TqiJQaGladdqFAAGorXUcsZdDuWe4ofWY61NXnF+JMgSYZIiICIiAiIgJBkyDAo+ihwmpr+hqr19r749zyKvitfYvzdTUtg+0pO6/tRk9k86X4jW3VnzNSovT7WtQli+tRWfUZl6TaZzWl9S5s07i9V7bAARYg8WQsPTiQXUqellpXR6ojgTWyg928N3/um9o9UltaWVnKuoZT3gzmOm1VCVW7pcW2KX3UZvKCkF3dM43QBzxA6rTVBERRyVQo9QxMmZVaSvUqVJvWysjPlV7toBHDDqcHs+aJv9ZKv6qfa3TDRae3qbbDvjG8ApbcyMjexy4S7016uquhBVgGBHIg8RPmHSboVrLNTbbTuutj748rdZM44Nnu8J9E2DojRp6KScmtFQnsJA449czO9XUkWERE0yiVur29pKnFVt6I5xhSwzx5Z7vXLJp8j6T9DNc2qvsrTrEtcuGyMje7Gyezl6AJLb9LmdfW1aMzR2bW1dNNbHJRFQnvIUAzOHlX9WxKTbvkXaC4dlxpPittbD9SpLY2gAliABxJJwAO8mc10m2qj0g0q9m7bQwdVIryLk5OcA5yRwzzkqOqWTKzTanVFgH0yonHLdcGcd3kBcfvSzEqEREBERAREQERECq6Q7Pe2sGogW1MLqieW+vzT+ywyp8DMmxtppqKw6jDA7rofOpcecjeI98sCJSbW2Oxf4TpWFd4GDnPVXqPmWgc/BuY8eUg1NVVfouts01fW0tvWGkHD1OcktX3oTxK8xxI7p40mzNYVue0Ub+oGLCTYxRCpC1jAGAoJ9JJPbPei6RWPfTpnoKWNvmxWyNxUXO8jYw4LEDIPbOkxwhXMbAt1RTq3sqzQ3UOpR9/yQN1t7ex5S7pHDtl3maO1dFYtg1WnXLgbllecdfWDkAHsdckg+qZNn6+q4E1nip3XQjFlZ7nXmDK65rdRpspNdVmwghnfHoSYEQ5oMxuZlmJxC5+Ws7TwGntlnndh6JZx7djusQu9w83gN7wyeE57au10ssootV6lR1vvLrlUVcmpSy5A3nAOc8kM3W2q1pNehUWHO61x/m1R7eI+UYcfJX1kSw2RsxaFbyi7ud+yw+fY57TjkOwDsAAkrjqtrS6quxQ1bq6n5ykMPaJnmg+yKDYLhWFcHO+vks31ivnDwM3xKwREQEREBERAREQERECj1H+0KPDTW4/vK8y7xKPWcNfpD9Ki9PWGrb8sy8Eg8sJXa/YtVrByCtgGFtQ7tq+G8OY8DkSzxGJV6oTTtCrzHq1C9zg02/jXeU/hE9jbV6/K6C4eKNXavuYH3S7xGIOqX+Madun1Q/5ew/lmP4z6f6F/wDhr/8ATLuJEUv8ZdP9C/8Aw1/+mR/GBW+T02pc93Usnvs3RLuRiUc1tLaWtWq21dKlYRGfNlu8/BSfk0GM/emarYQtCtqrXuyAdw+RRy/q15j6xM3eka50uqH9jZ+gzZ2ac1UnvRD+6JF6zU1BQFUAADAAGAB3ADlPYEmJUIiICIiAiIMBE09obRqoXfucKM4HexPJVA4sfAStHSVSMjT6kr39SRw790ne90xryZz6tWS1fRNLZ206b1LUuGwd1hyZD3Mp4qfAzczNSyomIiUUO3zu3bPt7rzUfRbWyj97dl07gAk8gMnwAlX0s0rWaW/c89F66v69RFi+9ceubCatbdN1q+a9RcegpmQV9PSqplD9Rqd0jIbqHYEHkRu54T2Olmh+feK/tFev3uBM/RYfyPR/Y1/pEtGQHgeP5R7GLS6quwb1bq6/SVgy+0TPOd250fq6u23TVLXeq76OnkFmXygrbuMg4xx75b7L1i3VVXLydQ48MjiPbn2QPW0NbXSjW2tuquMnj2kAYA4k5IlYOklZ8yjUt6NPYAfWwE9dMV/kd5+iFsHpSxWH5S3rOQD4QKO/pLuKztpNSFUbzMa1AUDmT5XKW2j1a2cvA+kHlM1tYYFWGQQQR3g85znRQmtrtK3E0N1YP0qyA1J/AQPumBebSp36rU+kjL7VI/zmv0cv39LpXPM1Jn07oB94ljiUvRD+aov0Hur/AAX2Ae4CBdxEShERAREQE8sZ6mvtA/FWn9hv0mS/A5XZhOpf4ZZx3t4Uj5tNWcDd/aYAEn0Dsl3iVHRwgafSj+xr/QJbz8x5N3e9W37e6SSelNtJ06x7tOVOp04DOg86yo8TW/fkA47iJebC2xXqVLIGXGAVbAdd5Qy8iQQQQciY1QZJwMnGeAyfT3zT6C6FK9Pvrk9Y7NknOVDFa8dyhQMCfV/A8lvr6efyyR0kRE+m4vLjInH7O1g01Gu0tnD4MLSv2JVnqP1cErnvWdlK3aWw9NqGRr6Vcr5pI4gZzjI5jwkHro/WV02mU8xUgP4BLCQoxJlEGUOx2+D33aQ8FYnUUfVY5tQfVck+hxL+Ve3dmdcg3G3LUbrKbMZ3HHLPepGVI7jJRj6XDOi1f2Tn2DMs9MfIT6o/ITndobUW7Qa0sN10qsrtr+dXZuEY9ByCD2ggzoNGPIrz9Ff0iBnM53a4+D6mnWcq3xprj2LvH4lz4B23fvzoph1enSxGrsUMrAqwPIgjBijIJT9F/M1A7tVqB/1WP+c19Lq79KOpvrstReFd6KbGZOwWoPKDjlkZBxnhNjouG6u1yrKLL7rVDAq26zndJU8RnGfXAuoiJQiIgIiICa2tbhjHPIPdjumzPFlYPAiBxtOi1dCiuoV3Vr5KbztVcqjzVJ3WVsDhnhMqW7QPLTVL4tqC3uWudQdIvj7ZK6VB2Tx38Hw2946f105tdlay/K33olZ4MtKtvMO0dY54A8uAnTaepUVUQAKoCgDkABgATIFkz0Y8WcTmYzdW/JEROjJERAREQEgyYgVut2HpbXW22hHcYwxUb3A5HHt9csQJMQERECMQBJiAiIgIiICIiAiIgIiICIiAiIgIiICIiAiIgIiICIiAiIgIiICIiAiIgf/Z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" name="AutoShape 4" descr="data:image/jpeg;base64,/9j/4AAQSkZJRgABAQAAAQABAAD/2wCEAAkGBw8SEg8QDxAVFRUVFRYRFRUYFRUVEBAWFxIWGBUYFRUYHiggGBolGxYVIjEhJSkrLi4uFyAzODMtNzQtLisBCgoKDg0OFxAPFysdFRkrMSsrKy03KysrLSs3LSsrLi03KzctLS03LSs3LS0tKysrLSsrNy03KysrKysrKystK//AABEIAMAAwQMBIgACEQEDEQH/xAAbAAEAAgMBAQAAAAAAAAAAAAAAAQUDBAYCB//EAEkQAAICAQEEBQYLAgsJAAAAAAECAAMRBAUSITEGE0FRYSIycYGRoRQjM0JScnOCkrGyYqIVFiQ0Q1Njk5TB0jVEg4SjwsPh8P/EABoBAQEBAQEBAQAAAAAAAAAAAAABAgMEBQb/xAAeEQEBAQEAAgIDAAAAAAAAAAAAAQIRAyExQQQSE//aAAwDAQACEQMRAD8A+4xEQEREBERAREQEREBERAREQEREBERAREQEREBERAREQEREBERAREQEREBERAREQEREBERAREQEREBERAREQEREBERAREQERIMCq2ptZksWiirrbWXrN3eCIiZxvWOQcAnIGAScTzodr2GwUamnqbCCyYcWV2geduvgcR3EcuMw7M/n20N7zt3T7v1Nx8fvb8npcu7SuoHPT2JqPuq2LB66ywkF5mU2p6R0pbZTuWu1e6bNytnCbwyM448u4S3BBHDlOJv0r/CtdfR8tVcjKDwFqGiveqY9zY4HsODDWc9dZs3alF6lqbFcDgcHip7mHMH0zczOfXSabWouprylnEC1PJvrYcCrd+DzVgRGn2pbQy067dwxC16hRu1WE8lsX+ifs54PZ3Qy6GJAMmUIkZjMCYkZjMCYkZlZtDb2mpbq3szYeVSAvcfuLkwLSJQNtLXWfIaQIv0733T6qkBJ9ZEqqOkGrGpqrayq6s29RY1dLIlbkNhVsZzvsCOIAk6vOu0iQsmVCIiAiIgIiICIiBRa9dzXaSwf0ldtDeIUCxPZ5ftm30jUHSasNyNFoPo6ppqbRO9rdEnaqXWnwG6qD2lj7JPS9z8GepfOvZNKP+M4Qn1KWPqkFhspiaKCeZrQn8AlGRu67Vr9Oui0erfrP6ROkqQAKo5AAD0DhOf20NzV6WzssSzTn6w+MT9LiWN+O801NQ50lp1ag9U+BqVHzexb8d44Bv2RnsnS6hKrK2DhWrZfKBwUZSOOezEriAeB7eHp4SNgbPepLKHw1OfigeLKjDyq2B5gHIHgQJdR08uZPan2ZtF6rTVols1en4hcf7uw+atzeS6Z4YzlfHlLgX7SfzaKKh3va9rfhRQPfLmupQAAAABgAcAB3Adk9zLgovgG0D52uRfBNMB7Czn8pI2Pqe3aF2fqU49m5LyI4KL+CNWPN2hZ96qph7gI6raacrdPd4NW9LH7ysw90vYjg5/+DtVqeOqs6qv+opY5P2l/An0KB65Z7P2ZRQu7RUtY7d0YLHvY8yfEzdmDV3qiO7clUsfQBmBR7f1ru40dDFWKh7rBzprJwAv7bYIHcATNHX6ZKxoK61CquppVQOwAP/7mXYdLBGutHxt7ddZn5ufMT0Km6PTJ2jxv2enfqN/1JRYf8xNc9PTM8x11QkyFkyPMREQEREBERASGkxAoNkfGazXX9idXpF+4vWP+9YPZJ1vxut09XZQjalvrNmur/wAh9Qk9EvkbG7W1GoY/37L+QEjo/wAbtpOfO+ECv0IlFe4P3mPrkF6JSdL6GOnaxPOoZdSvj1Z3mX1rvD1y8mPUEBWLcsHPoxxlWXis0BSzBUgjAfGRnDeb6ucthOe6F6FUo6wDBuPWDJJK18qUyeOAm77TOijvV1q6pERDJERAREQEgiTEDX1NAYeP/wBznObNuS/Wo1bBlopsJI7HssCYPcQK34TqiJQaGladdqFAAGorXUcsZdDuWe4ofWY61NXnF+JMgSYZIiICIiAiIgJBkyDAo+ihwmpr+hqr19r749zyKvitfYvzdTUtg+0pO6/tRk9k86X4jW3VnzNSovT7WtQli+tRWfUZl6TaZzWl9S5s07i9V7bAARYg8WQsPTiQXUqellpXR6ojgTWyg928N3/um9o9UltaWVnKuoZT3gzmOm1VCVW7pcW2KX3UZvKCkF3dM43QBzxA6rTVBERRyVQo9QxMmZVaSvUqVJvWysjPlV7toBHDDqcHs+aJv9ZKv6qfa3TDRae3qbbDvjG8ApbcyMjexy4S7016uquhBVgGBHIg8RPmHSboVrLNTbbTuutj748rdZM44Nnu8J9E2DojRp6KScmtFQnsJA449czO9XUkWERE0yiVur29pKnFVt6I5xhSwzx5Z7vXLJp8j6T9DNc2qvsrTrEtcuGyMje7Gyezl6AJLb9LmdfW1aMzR2bW1dNNbHJRFQnvIUAzOHlX9WxKTbvkXaC4dlxpPittbD9SpLY2gAliABxJJwAO8mc10m2qj0g0q9m7bQwdVIryLk5OcA5yRwzzkqOqWTKzTanVFgH0yonHLdcGcd3kBcfvSzEqEREBERAREQERECq6Q7Pe2sGogW1MLqieW+vzT+ywyp8DMmxtppqKw6jDA7rofOpcecjeI98sCJSbW2Oxf4TpWFd4GDnPVXqPmWgc/BuY8eUg1NVVfouts01fW0tvWGkHD1OcktX3oTxK8xxI7p40mzNYVue0Ub+oGLCTYxRCpC1jAGAoJ9JJPbPei6RWPfTpnoKWNvmxWyNxUXO8jYw4LEDIPbOkxwhXMbAt1RTq3sqzQ3UOpR9/yQN1t7ex5S7pHDtl3maO1dFYtg1WnXLgbllecdfWDkAHsdckg+qZNn6+q4E1nip3XQjFlZ7nXmDK65rdRpspNdVmwghnfHoSYEQ5oMxuZlmJxC5+Ws7TwGntlnndh6JZx7djusQu9w83gN7wyeE57au10ssootV6lR1vvLrlUVcmpSy5A3nAOc8kM3W2q1pNehUWHO61x/m1R7eI+UYcfJX1kSw2RsxaFbyi7ud+yw+fY57TjkOwDsAAkrjqtrS6quxQ1bq6n5ykMPaJnmg+yKDYLhWFcHO+vks31ivnDwM3xKwREQEREBERAREQERECj1H+0KPDTW4/vK8y7xKPWcNfpD9Ki9PWGrb8sy8Eg8sJXa/YtVrByCtgGFtQ7tq+G8OY8DkSzxGJV6oTTtCrzHq1C9zg02/jXeU/hE9jbV6/K6C4eKNXavuYH3S7xGIOqX+Madun1Q/5ew/lmP4z6f6F/wDhr/8ATLuJEUv8ZdP9C/8Aw1/+mR/GBW+T02pc93Usnvs3RLuRiUc1tLaWtWq21dKlYRGfNlu8/BSfk0GM/emarYQtCtqrXuyAdw+RRy/q15j6xM3eka50uqH9jZ+gzZ2ac1UnvRD+6JF6zU1BQFUAADAAGAB3ADlPYEmJUIiICIiAiIMBE09obRqoXfucKM4HexPJVA4sfAStHSVSMjT6kr39SRw790ne90xryZz6tWS1fRNLZ206b1LUuGwd1hyZD3Mp4qfAzczNSyomIiUUO3zu3bPt7rzUfRbWyj97dl07gAk8gMnwAlX0s0rWaW/c89F66v69RFi+9ceubCatbdN1q+a9RcegpmQV9PSqplD9Rqd0jIbqHYEHkRu54T2Olmh+feK/tFev3uBM/RYfyPR/Y1/pEtGQHgeP5R7GLS6quwb1bq6/SVgy+0TPOd250fq6u23TVLXeq76OnkFmXygrbuMg4xx75b7L1i3VVXLydQ48MjiPbn2QPW0NbXSjW2tuquMnj2kAYA4k5IlYOklZ8yjUt6NPYAfWwE9dMV/kd5+iFsHpSxWH5S3rOQD4QKO/pLuKztpNSFUbzMa1AUDmT5XKW2j1a2cvA+kHlM1tYYFWGQQQR3g85znRQmtrtK3E0N1YP0qyA1J/AQPumBebSp36rU+kjL7VI/zmv0cv39LpXPM1Jn07oB94ljiUvRD+aov0Hur/AAX2Ae4CBdxEShERAREQE8sZ6mvtA/FWn9hv0mS/A5XZhOpf4ZZx3t4Uj5tNWcDd/aYAEn0Dsl3iVHRwgafSj+xr/QJbz8x5N3e9W37e6SSelNtJ06x7tOVOp04DOg86yo8TW/fkA47iJebC2xXqVLIGXGAVbAdd5Qy8iQQQQciY1QZJwMnGeAyfT3zT6C6FK9Pvrk9Y7NknOVDFa8dyhQMCfV/A8lvr6efyyR0kRE+m4vLjInH7O1g01Gu0tnD4MLSv2JVnqP1cErnvWdlK3aWw9NqGRr6Vcr5pI4gZzjI5jwkHro/WV02mU8xUgP4BLCQoxJlEGUOx2+D33aQ8FYnUUfVY5tQfVck+hxL+Ve3dmdcg3G3LUbrKbMZ3HHLPepGVI7jJRj6XDOi1f2Tn2DMs9MfIT6o/ITndobUW7Qa0sN10qsrtr+dXZuEY9ByCD2ggzoNGPIrz9Ff0iBnM53a4+D6mnWcq3xprj2LvH4lz4B23fvzoph1enSxGrsUMrAqwPIgjBijIJT9F/M1A7tVqB/1WP+c19Lq79KOpvrstReFd6KbGZOwWoPKDjlkZBxnhNjouG6u1yrKLL7rVDAq26zndJU8RnGfXAuoiJQiIgIiICa2tbhjHPIPdjumzPFlYPAiBxtOi1dCiuoV3Vr5KbztVcqjzVJ3WVsDhnhMqW7QPLTVL4tqC3uWudQdIvj7ZK6VB2Tx38Hw2946f105tdlay/K33olZ4MtKtvMO0dY54A8uAnTaepUVUQAKoCgDkABgATIFkz0Y8WcTmYzdW/JEROjJERAREQEgyYgVut2HpbXW22hHcYwxUb3A5HHt9csQJMQERECMQBJiAiIgIiICIiAiIgIiICIiAiIgIiICIiAiIgIiICIiAiIgIiICIiAiIgf/Z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77" y="4537062"/>
            <a:ext cx="2215787" cy="220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35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40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13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704187" y="6071810"/>
            <a:ext cx="1476686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7704187" y="6021288"/>
            <a:ext cx="1476686" cy="338554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sheep’s class</a:t>
            </a:r>
            <a:endParaRPr lang="zh-TW" altLang="en-US" sz="1600" dirty="0">
              <a:solidFill>
                <a:schemeClr val="bg1"/>
              </a:solidFill>
              <a:latin typeface="Segoe UI Black" pitchFamily="34" charset="0"/>
              <a:cs typeface="Segoe UI Black" pitchFamily="34" charset="0"/>
            </a:endParaRPr>
          </a:p>
        </p:txBody>
      </p:sp>
      <p:sp>
        <p:nvSpPr>
          <p:cNvPr id="8" name="AutoShape 4" descr="androidinterns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" name="AutoShape 6" descr="androidinterns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3" name="AutoShape 8" descr="androidinterns"/>
          <p:cNvSpPr>
            <a:spLocks noChangeAspect="1" noChangeArrowheads="1"/>
          </p:cNvSpPr>
          <p:nvPr userDrawn="1"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" name="AutoShape 10" descr="androidinterns"/>
          <p:cNvSpPr>
            <a:spLocks noChangeAspect="1" noChangeArrowheads="1"/>
          </p:cNvSpPr>
          <p:nvPr userDrawn="1"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0" name="Picture 2" descr="http://4.share.photo.xuite.net/min0427/140d562/6411593/262027545_x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445224"/>
            <a:ext cx="886400" cy="66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309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21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05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76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11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04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56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B8CC-8591-4BC1-B62A-A281D71C625B}" type="datetimeFigureOut">
              <a:rPr lang="zh-TW" altLang="en-US" smtClean="0"/>
              <a:t>2016/5/12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ED09F-39DA-4D7C-B448-7C9788C16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93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1740B8CC-8591-4BC1-B62A-A281D71C625B}" type="datetimeFigureOut">
              <a:rPr lang="zh-TW" altLang="en-US" smtClean="0"/>
              <a:pPr/>
              <a:t>2016/5/12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FCBED09F-39DA-4D7C-B448-7C9788C16E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48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util/regex/Pattern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資料結構與延伸學習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CSIE105A		</a:t>
            </a:r>
            <a:r>
              <a:rPr lang="en-US" altLang="zh-TW" dirty="0" err="1" smtClean="0"/>
              <a:t>doublesheep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06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ArrayDeque</a:t>
            </a:r>
            <a:r>
              <a:rPr lang="en-US" altLang="zh-TW" dirty="0" smtClean="0"/>
              <a:t> &lt;E&gt;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sz="2400" dirty="0" err="1" smtClean="0"/>
              <a:t>ArrayDeque</a:t>
            </a:r>
            <a:r>
              <a:rPr lang="zh-TW" altLang="en-US" sz="2400" dirty="0" smtClean="0"/>
              <a:t>是在</a:t>
            </a:r>
            <a:r>
              <a:rPr lang="en-US" altLang="zh-TW" sz="2400" dirty="0" smtClean="0"/>
              <a:t>Java 6</a:t>
            </a:r>
            <a:r>
              <a:rPr lang="zh-TW" altLang="en-US" sz="2400" dirty="0" smtClean="0"/>
              <a:t>開始提供的類別</a:t>
            </a:r>
            <a:endParaRPr lang="en-US" altLang="zh-TW" sz="2400" dirty="0" smtClean="0"/>
          </a:p>
          <a:p>
            <a:r>
              <a:rPr lang="zh-TW" altLang="en-US" sz="2400" dirty="0" smtClean="0"/>
              <a:t>在</a:t>
            </a:r>
            <a:r>
              <a:rPr lang="en-US" altLang="zh-TW" sz="2400" dirty="0" smtClean="0"/>
              <a:t>Java API</a:t>
            </a:r>
            <a:r>
              <a:rPr lang="zh-TW" altLang="en-US" sz="2400" dirty="0" smtClean="0"/>
              <a:t>中提到：</a:t>
            </a:r>
            <a:endParaRPr lang="en-US" altLang="zh-TW" sz="2400" dirty="0" smtClean="0"/>
          </a:p>
          <a:p>
            <a:r>
              <a:rPr lang="en-US" altLang="zh-TW" sz="2400" dirty="0" smtClean="0"/>
              <a:t>This </a:t>
            </a:r>
            <a:r>
              <a:rPr lang="en-US" altLang="zh-TW" sz="2400" dirty="0"/>
              <a:t>class is likely to be </a:t>
            </a:r>
            <a:r>
              <a:rPr lang="en-US" altLang="zh-TW" sz="2400" b="1" dirty="0">
                <a:solidFill>
                  <a:srgbClr val="FF0000"/>
                </a:solidFill>
              </a:rPr>
              <a:t>faster than Stack</a:t>
            </a:r>
            <a:r>
              <a:rPr lang="en-US" altLang="zh-TW" sz="2400" dirty="0"/>
              <a:t> when used as a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stack</a:t>
            </a:r>
            <a:r>
              <a:rPr lang="en-US" altLang="zh-TW" sz="2400" dirty="0" smtClean="0"/>
              <a:t>, </a:t>
            </a:r>
            <a:r>
              <a:rPr lang="en-US" altLang="zh-TW" sz="2400" dirty="0"/>
              <a:t>and </a:t>
            </a:r>
            <a:r>
              <a:rPr lang="en-US" altLang="zh-TW" sz="2400" dirty="0">
                <a:solidFill>
                  <a:srgbClr val="FF0000"/>
                </a:solidFill>
              </a:rPr>
              <a:t>faster than 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LinkedList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/>
              <a:t>when </a:t>
            </a:r>
            <a:r>
              <a:rPr lang="en-US" altLang="zh-TW" sz="2400" dirty="0"/>
              <a:t>used as a </a:t>
            </a:r>
            <a:r>
              <a:rPr lang="en-US" altLang="zh-TW" sz="2400" b="1" dirty="0">
                <a:solidFill>
                  <a:srgbClr val="FF0000"/>
                </a:solidFill>
              </a:rPr>
              <a:t>queue</a:t>
            </a:r>
            <a:r>
              <a:rPr lang="en-US" altLang="zh-TW" sz="2400" dirty="0" smtClean="0"/>
              <a:t>.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ArrayDeque</a:t>
            </a:r>
            <a:r>
              <a:rPr lang="zh-TW" altLang="en-US" sz="2400" dirty="0" smtClean="0"/>
              <a:t>不僅可以當</a:t>
            </a:r>
            <a:r>
              <a:rPr lang="en-US" altLang="zh-TW" sz="2400" dirty="0" smtClean="0"/>
              <a:t>Stack</a:t>
            </a:r>
            <a:r>
              <a:rPr lang="zh-TW" altLang="en-US" sz="2400" dirty="0" smtClean="0"/>
              <a:t>使用，也可以當作</a:t>
            </a:r>
            <a:r>
              <a:rPr lang="en-US" altLang="zh-TW" sz="2400" dirty="0" smtClean="0"/>
              <a:t>Queue</a:t>
            </a:r>
            <a:r>
              <a:rPr lang="zh-TW" altLang="en-US" sz="2400" dirty="0" smtClean="0"/>
              <a:t>使用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47089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ArrayDeque</a:t>
            </a:r>
            <a:r>
              <a:rPr lang="en-US" altLang="zh-TW" dirty="0"/>
              <a:t> &lt;E&gt;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sz="2400" dirty="0" err="1"/>
              <a:t>Deque</a:t>
            </a:r>
            <a:r>
              <a:rPr lang="en-US" altLang="zh-TW" sz="2400" dirty="0"/>
              <a:t>&lt;Integer&gt; stack = new </a:t>
            </a:r>
            <a:r>
              <a:rPr lang="en-US" altLang="zh-TW" sz="2400" dirty="0" err="1"/>
              <a:t>ArrayDeque</a:t>
            </a:r>
            <a:r>
              <a:rPr lang="en-US" altLang="zh-TW" sz="2400" dirty="0"/>
              <a:t>&lt;Integer</a:t>
            </a:r>
            <a:r>
              <a:rPr lang="en-US" altLang="zh-TW" sz="2400" dirty="0" smtClean="0"/>
              <a:t>&gt;();</a:t>
            </a:r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當你要當作</a:t>
            </a:r>
            <a:r>
              <a:rPr lang="en-US" altLang="zh-TW" sz="2400" dirty="0" smtClean="0"/>
              <a:t>Stack</a:t>
            </a:r>
            <a:r>
              <a:rPr lang="zh-TW" altLang="en-US" sz="2400" dirty="0" smtClean="0"/>
              <a:t>使用時：</a:t>
            </a:r>
            <a:endParaRPr lang="en-US" altLang="zh-TW" sz="2400" dirty="0" smtClean="0"/>
          </a:p>
          <a:p>
            <a:r>
              <a:rPr lang="en-US" altLang="zh-TW" sz="2400" dirty="0" smtClean="0"/>
              <a:t>	push</a:t>
            </a:r>
            <a:endParaRPr lang="en-US" altLang="zh-TW" sz="2400" dirty="0"/>
          </a:p>
          <a:p>
            <a:r>
              <a:rPr lang="en-US" altLang="zh-TW" sz="2400" dirty="0" smtClean="0"/>
              <a:t>	pop</a:t>
            </a:r>
          </a:p>
          <a:p>
            <a:endParaRPr lang="en-US" altLang="zh-TW" sz="2400" dirty="0" smtClean="0"/>
          </a:p>
          <a:p>
            <a:r>
              <a:rPr lang="zh-TW" altLang="en-US" sz="2400" dirty="0"/>
              <a:t>當你要</a:t>
            </a:r>
            <a:r>
              <a:rPr lang="zh-TW" altLang="en-US" sz="2400" dirty="0" smtClean="0"/>
              <a:t>當作</a:t>
            </a:r>
            <a:r>
              <a:rPr lang="en-US" altLang="zh-TW" sz="2400" dirty="0" smtClean="0"/>
              <a:t>Queue</a:t>
            </a:r>
            <a:r>
              <a:rPr lang="zh-TW" altLang="en-US" sz="2400" dirty="0" smtClean="0"/>
              <a:t>使用</a:t>
            </a:r>
            <a:r>
              <a:rPr lang="zh-TW" altLang="en-US" sz="2400" dirty="0"/>
              <a:t>時：</a:t>
            </a:r>
            <a:endParaRPr lang="en-US" altLang="zh-TW" sz="2400" dirty="0"/>
          </a:p>
          <a:p>
            <a:r>
              <a:rPr lang="en-US" altLang="zh-TW" sz="2400" dirty="0" smtClean="0"/>
              <a:t>	offer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poll</a:t>
            </a:r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48747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PriorityQueue</a:t>
            </a:r>
            <a:r>
              <a:rPr lang="en-US" altLang="zh-TW" dirty="0"/>
              <a:t> &lt;E&gt;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優先</a:t>
            </a:r>
            <a:r>
              <a:rPr lang="zh-TW" altLang="en-US" dirty="0"/>
              <a:t>佇列可以讓優先權較高的元素先出隊</a:t>
            </a:r>
            <a:endParaRPr lang="en-US" altLang="zh-TW" dirty="0"/>
          </a:p>
          <a:p>
            <a:r>
              <a:rPr lang="zh-TW" altLang="en-US" dirty="0" smtClean="0"/>
              <a:t>（優先權的改寫可以自行增加</a:t>
            </a:r>
            <a:r>
              <a:rPr lang="en-US" altLang="zh-TW" dirty="0" smtClean="0"/>
              <a:t>Comparator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r>
              <a:rPr lang="en-US" altLang="zh-TW" dirty="0" smtClean="0"/>
              <a:t>Java</a:t>
            </a:r>
            <a:r>
              <a:rPr lang="zh-TW" altLang="en-US" dirty="0" smtClean="0"/>
              <a:t>預設是先出去最小的值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z="2400" dirty="0" err="1"/>
              <a:t>PriorityQueue</a:t>
            </a:r>
            <a:r>
              <a:rPr lang="en-US" altLang="zh-TW" sz="2400" dirty="0"/>
              <a:t>&lt;Integer&gt; </a:t>
            </a:r>
            <a:r>
              <a:rPr lang="en-US" altLang="zh-TW" sz="2400" dirty="0" err="1"/>
              <a:t>pq</a:t>
            </a:r>
            <a:r>
              <a:rPr lang="en-US" altLang="zh-TW" sz="2400" dirty="0"/>
              <a:t> = </a:t>
            </a:r>
            <a:r>
              <a:rPr lang="en-US" altLang="zh-TW" sz="2400" b="1" dirty="0"/>
              <a:t>new </a:t>
            </a:r>
            <a:r>
              <a:rPr lang="en-US" altLang="zh-TW" sz="2400" b="1" dirty="0" err="1"/>
              <a:t>PriorityQueue</a:t>
            </a:r>
            <a:r>
              <a:rPr lang="en-US" altLang="zh-TW" sz="2400" b="1" dirty="0"/>
              <a:t>&lt;Integer&gt;(</a:t>
            </a:r>
            <a:r>
              <a:rPr lang="en-US" altLang="zh-TW" sz="2400" b="1" dirty="0" err="1"/>
              <a:t>Arrays.asList</a:t>
            </a:r>
            <a:r>
              <a:rPr lang="en-US" altLang="zh-TW" sz="2400" b="1" dirty="0"/>
              <a:t>(0,1,2,3));</a:t>
            </a:r>
          </a:p>
          <a:p>
            <a:r>
              <a:rPr lang="en-US" altLang="zh-TW" sz="2400" dirty="0" err="1" smtClean="0"/>
              <a:t>pq.poll</a:t>
            </a:r>
            <a:r>
              <a:rPr lang="en-US" altLang="zh-TW" sz="2400" dirty="0" smtClean="0"/>
              <a:t>();	</a:t>
            </a:r>
            <a:r>
              <a:rPr lang="en-US" altLang="zh-TW" sz="2400" dirty="0" err="1" smtClean="0"/>
              <a:t>pq.poll</a:t>
            </a:r>
            <a:r>
              <a:rPr lang="en-US" altLang="zh-TW" sz="2400" dirty="0"/>
              <a:t>();</a:t>
            </a:r>
          </a:p>
          <a:p>
            <a:r>
              <a:rPr lang="en-US" altLang="zh-TW" sz="2400" dirty="0" err="1" smtClean="0"/>
              <a:t>System.</a:t>
            </a:r>
            <a:r>
              <a:rPr lang="en-US" altLang="zh-TW" sz="2400" b="1" dirty="0" err="1" smtClean="0"/>
              <a:t>out.println</a:t>
            </a:r>
            <a:r>
              <a:rPr lang="en-US" altLang="zh-TW" sz="2400" b="1" dirty="0" smtClean="0"/>
              <a:t>(</a:t>
            </a:r>
            <a:r>
              <a:rPr lang="en-US" altLang="zh-TW" sz="2400" b="1" dirty="0" err="1" smtClean="0"/>
              <a:t>pq</a:t>
            </a:r>
            <a:r>
              <a:rPr lang="en-US" altLang="zh-TW" sz="2400" b="1" dirty="0" smtClean="0"/>
              <a:t>);</a:t>
            </a:r>
          </a:p>
          <a:p>
            <a:endParaRPr lang="en-US" altLang="zh-TW" sz="2400" b="1" dirty="0"/>
          </a:p>
          <a:p>
            <a:r>
              <a:rPr lang="zh-TW" altLang="en-US" sz="2400" b="1" dirty="0" smtClean="0"/>
              <a:t>輸出：</a:t>
            </a:r>
            <a:r>
              <a:rPr lang="en-US" altLang="zh-TW" sz="2400" b="1" dirty="0" smtClean="0"/>
              <a:t>[2 , 3]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06646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 &lt;E&gt;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TW" sz="2400" b="1" dirty="0" smtClean="0"/>
              <a:t>Set</a:t>
            </a:r>
            <a:r>
              <a:rPr lang="zh-TW" altLang="en-US" sz="2400" b="1" dirty="0" smtClean="0"/>
              <a:t>稱為集</a:t>
            </a:r>
            <a:endParaRPr lang="en-US" altLang="zh-TW" sz="2400" b="1" dirty="0" smtClean="0"/>
          </a:p>
          <a:p>
            <a:r>
              <a:rPr lang="zh-TW" altLang="en-US" sz="2400" b="1" dirty="0" smtClean="0"/>
              <a:t>讓放進去的元素不重複</a:t>
            </a:r>
            <a:endParaRPr lang="en-US" altLang="zh-TW" sz="2400" b="1" dirty="0" smtClean="0"/>
          </a:p>
          <a:p>
            <a:endParaRPr lang="en-US" altLang="zh-TW" sz="2400" b="1" dirty="0" smtClean="0"/>
          </a:p>
          <a:p>
            <a:r>
              <a:rPr lang="en-US" altLang="zh-TW" sz="2400" b="1" dirty="0" err="1" smtClean="0"/>
              <a:t>HashSet</a:t>
            </a:r>
            <a:r>
              <a:rPr lang="en-US" altLang="zh-TW" sz="2400" b="1" dirty="0" smtClean="0"/>
              <a:t>	</a:t>
            </a:r>
            <a:r>
              <a:rPr lang="zh-TW" altLang="en-US" sz="2400" b="1" dirty="0" smtClean="0"/>
              <a:t>雜湊集</a:t>
            </a:r>
            <a:endParaRPr lang="en-US" altLang="zh-TW" sz="2400" b="1" dirty="0" smtClean="0"/>
          </a:p>
          <a:p>
            <a:r>
              <a:rPr lang="zh-TW" altLang="en-US" sz="2400" b="1" dirty="0" smtClean="0"/>
              <a:t>可以</a:t>
            </a:r>
            <a:r>
              <a:rPr lang="en-US" altLang="zh-TW" sz="2400" b="1" dirty="0" smtClean="0"/>
              <a:t>O(1)</a:t>
            </a:r>
            <a:r>
              <a:rPr lang="zh-TW" altLang="en-US" sz="2400" b="1" dirty="0" smtClean="0"/>
              <a:t>的速度快速取元素</a:t>
            </a:r>
            <a:endParaRPr lang="en-US" altLang="zh-TW" sz="2400" b="1" dirty="0"/>
          </a:p>
          <a:p>
            <a:endParaRPr lang="en-US" altLang="zh-TW" sz="2400" b="1" dirty="0"/>
          </a:p>
          <a:p>
            <a:r>
              <a:rPr lang="en-US" altLang="zh-TW" sz="2400" b="1" dirty="0" err="1" smtClean="0"/>
              <a:t>TreeSet</a:t>
            </a:r>
            <a:r>
              <a:rPr lang="en-US" altLang="zh-TW" sz="2400" b="1" dirty="0" smtClean="0"/>
              <a:t>	</a:t>
            </a:r>
            <a:r>
              <a:rPr lang="zh-TW" altLang="en-US" sz="2400" b="1" dirty="0" smtClean="0"/>
              <a:t>樹狀集</a:t>
            </a:r>
            <a:endParaRPr lang="en-US" altLang="zh-TW" sz="2400" b="1" dirty="0" smtClean="0"/>
          </a:p>
          <a:p>
            <a:r>
              <a:rPr lang="zh-TW" altLang="en-US" sz="2400" b="1" dirty="0" smtClean="0"/>
              <a:t>以紅黑樹的樹狀結構儲存元素</a:t>
            </a:r>
            <a:endParaRPr lang="en-US" altLang="zh-TW" sz="2400" b="1" dirty="0" smtClean="0"/>
          </a:p>
          <a:p>
            <a:r>
              <a:rPr lang="zh-TW" altLang="en-US" sz="2400" b="1" dirty="0"/>
              <a:t>每當把元素放</a:t>
            </a:r>
            <a:r>
              <a:rPr lang="zh-TW" altLang="en-US" sz="2400" b="1" dirty="0" smtClean="0"/>
              <a:t>進結構的同時</a:t>
            </a:r>
            <a:endParaRPr lang="en-US" altLang="zh-TW" sz="2400" b="1" dirty="0" smtClean="0"/>
          </a:p>
          <a:p>
            <a:r>
              <a:rPr lang="zh-TW" altLang="en-US" sz="2400" b="1" dirty="0"/>
              <a:t>會</a:t>
            </a:r>
            <a:r>
              <a:rPr lang="zh-TW" altLang="en-US" sz="2400" b="1" dirty="0" smtClean="0"/>
              <a:t>按照紅黑樹的結構一邊排序</a:t>
            </a:r>
            <a:endParaRPr lang="en-US" altLang="zh-TW" sz="2400" b="1" dirty="0" smtClean="0"/>
          </a:p>
          <a:p>
            <a:r>
              <a:rPr lang="zh-TW" altLang="zh-TW" sz="2400" b="1" dirty="0"/>
              <a:t>（可自寫</a:t>
            </a:r>
            <a:r>
              <a:rPr lang="en-US" altLang="zh-TW" sz="2400" b="1" dirty="0"/>
              <a:t>Comparator</a:t>
            </a:r>
            <a:r>
              <a:rPr lang="zh-TW" altLang="zh-TW" sz="2400" b="1" dirty="0"/>
              <a:t>）</a:t>
            </a:r>
            <a:endParaRPr lang="en-US" altLang="zh-TW" sz="2400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247111"/>
            <a:ext cx="3545557" cy="41248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24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 &lt;E&gt;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TW" sz="1600" dirty="0" err="1"/>
              <a:t>HashSet</a:t>
            </a:r>
            <a:r>
              <a:rPr lang="en-US" altLang="zh-TW" sz="1600" dirty="0"/>
              <a:t>&lt;Integer&gt; h = </a:t>
            </a:r>
            <a:r>
              <a:rPr lang="en-US" altLang="zh-TW" sz="1600" b="1" dirty="0"/>
              <a:t>new </a:t>
            </a:r>
            <a:r>
              <a:rPr lang="en-US" altLang="zh-TW" sz="1600" b="1" dirty="0" err="1"/>
              <a:t>HashSet</a:t>
            </a:r>
            <a:r>
              <a:rPr lang="en-US" altLang="zh-TW" sz="1600" b="1" dirty="0"/>
              <a:t>&lt;Integer&gt;(</a:t>
            </a:r>
            <a:r>
              <a:rPr lang="en-US" altLang="zh-TW" sz="1600" b="1" dirty="0" err="1"/>
              <a:t>Arrays.asList</a:t>
            </a:r>
            <a:r>
              <a:rPr lang="en-US" altLang="zh-TW" sz="1600" b="1" dirty="0"/>
              <a:t>(100,5,100,20,3,5));</a:t>
            </a:r>
          </a:p>
          <a:p>
            <a:r>
              <a:rPr lang="en-US" altLang="zh-TW" sz="1600" dirty="0" err="1" smtClean="0"/>
              <a:t>System.</a:t>
            </a:r>
            <a:r>
              <a:rPr lang="en-US" altLang="zh-TW" sz="1600" b="1" dirty="0" err="1" smtClean="0"/>
              <a:t>out.println</a:t>
            </a:r>
            <a:r>
              <a:rPr lang="en-US" altLang="zh-TW" sz="1600" b="1" dirty="0" smtClean="0"/>
              <a:t>(h</a:t>
            </a:r>
            <a:r>
              <a:rPr lang="en-US" altLang="zh-TW" sz="1600" b="1" dirty="0"/>
              <a:t>);</a:t>
            </a:r>
          </a:p>
          <a:p>
            <a:r>
              <a:rPr lang="en-US" altLang="zh-TW" sz="1600" dirty="0" err="1" smtClean="0"/>
              <a:t>TreeSet</a:t>
            </a:r>
            <a:r>
              <a:rPr lang="en-US" altLang="zh-TW" sz="1600" dirty="0" smtClean="0"/>
              <a:t>&lt;Integer</a:t>
            </a:r>
            <a:r>
              <a:rPr lang="en-US" altLang="zh-TW" sz="1600" dirty="0"/>
              <a:t>&gt; t = </a:t>
            </a:r>
            <a:r>
              <a:rPr lang="en-US" altLang="zh-TW" sz="1600" b="1" dirty="0"/>
              <a:t>new </a:t>
            </a:r>
            <a:r>
              <a:rPr lang="en-US" altLang="zh-TW" sz="1600" b="1" dirty="0" err="1"/>
              <a:t>TreeSet</a:t>
            </a:r>
            <a:r>
              <a:rPr lang="en-US" altLang="zh-TW" sz="1600" b="1" dirty="0"/>
              <a:t>&lt;Integer&gt;(</a:t>
            </a:r>
            <a:r>
              <a:rPr lang="en-US" altLang="zh-TW" sz="1600" b="1" dirty="0" err="1"/>
              <a:t>Arrays.asList</a:t>
            </a:r>
            <a:r>
              <a:rPr lang="en-US" altLang="zh-TW" sz="1600" b="1" dirty="0"/>
              <a:t>(100,5,100,20,3,5));</a:t>
            </a:r>
          </a:p>
          <a:p>
            <a:r>
              <a:rPr lang="en-US" altLang="zh-TW" sz="1600" dirty="0" err="1" smtClean="0"/>
              <a:t>System.</a:t>
            </a:r>
            <a:r>
              <a:rPr lang="en-US" altLang="zh-TW" sz="1600" b="1" dirty="0" err="1" smtClean="0"/>
              <a:t>out.println</a:t>
            </a:r>
            <a:r>
              <a:rPr lang="en-US" altLang="zh-TW" sz="1600" b="1" dirty="0" smtClean="0"/>
              <a:t>(t);</a:t>
            </a:r>
          </a:p>
          <a:p>
            <a:endParaRPr lang="en-US" altLang="zh-TW" sz="1600" b="1" dirty="0"/>
          </a:p>
          <a:p>
            <a:r>
              <a:rPr lang="zh-TW" altLang="en-US" sz="2400" b="1" dirty="0" smtClean="0"/>
              <a:t>輸出：</a:t>
            </a:r>
            <a:endParaRPr lang="en-US" altLang="zh-TW" sz="2400" b="1" dirty="0" smtClean="0"/>
          </a:p>
          <a:p>
            <a:r>
              <a:rPr lang="en-US" altLang="zh-TW" sz="2400" dirty="0"/>
              <a:t>[3, 100, 20, 5]</a:t>
            </a:r>
          </a:p>
          <a:p>
            <a:r>
              <a:rPr lang="en-US" altLang="zh-TW" sz="2400" dirty="0"/>
              <a:t>[3, 5, 20, 100]</a:t>
            </a:r>
          </a:p>
        </p:txBody>
      </p:sp>
    </p:spTree>
    <p:extLst>
      <p:ext uri="{BB962C8B-B14F-4D97-AF65-F5344CB8AC3E}">
        <p14:creationId xmlns:p14="http://schemas.microsoft.com/office/powerpoint/2010/main" val="131687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http://www.hsufengko.com/uploads/8/0/5/7/8057674/711128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792" y="3717031"/>
            <a:ext cx="7317720" cy="31374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</a:t>
            </a:r>
            <a:r>
              <a:rPr lang="en-US" altLang="zh-TW" dirty="0"/>
              <a:t> </a:t>
            </a:r>
            <a:r>
              <a:rPr lang="en-US" altLang="zh-TW" dirty="0" smtClean="0"/>
              <a:t>&lt;K , V&gt;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TW" sz="2400" b="1" dirty="0" smtClean="0"/>
              <a:t>Map</a:t>
            </a:r>
            <a:r>
              <a:rPr lang="zh-TW" altLang="zh-TW" sz="2400" b="1" dirty="0" smtClean="0"/>
              <a:t>稱為映射</a:t>
            </a:r>
            <a:endParaRPr lang="en-US" altLang="zh-TW" sz="2400" b="1" dirty="0" smtClean="0"/>
          </a:p>
          <a:p>
            <a:r>
              <a:rPr lang="zh-TW" altLang="zh-TW" sz="2400" b="1" dirty="0" smtClean="0"/>
              <a:t>每</a:t>
            </a:r>
            <a:r>
              <a:rPr lang="zh-TW" altLang="zh-TW" sz="2400" b="1" dirty="0"/>
              <a:t>一個</a:t>
            </a:r>
            <a:r>
              <a:rPr lang="en-US" altLang="zh-TW" sz="2400" b="1" dirty="0"/>
              <a:t>Key</a:t>
            </a:r>
            <a:r>
              <a:rPr lang="zh-TW" altLang="zh-TW" sz="2400" b="1" dirty="0"/>
              <a:t>都會對應一個</a:t>
            </a:r>
            <a:r>
              <a:rPr lang="en-US" altLang="zh-TW" sz="2400" b="1" dirty="0" smtClean="0"/>
              <a:t>Value</a:t>
            </a:r>
            <a:endParaRPr lang="en-US" altLang="zh-TW" sz="2400" b="1" dirty="0"/>
          </a:p>
          <a:p>
            <a:r>
              <a:rPr lang="en-US" altLang="zh-TW" sz="2400" b="1" dirty="0" smtClean="0"/>
              <a:t>Key</a:t>
            </a:r>
            <a:r>
              <a:rPr lang="zh-TW" altLang="zh-TW" sz="2400" b="1" dirty="0"/>
              <a:t>都是獨一無二的</a:t>
            </a:r>
            <a:endParaRPr lang="zh-TW" altLang="zh-TW" sz="2400" dirty="0"/>
          </a:p>
          <a:p>
            <a:r>
              <a:rPr lang="en-US" altLang="zh-TW" sz="2400" b="1" dirty="0"/>
              <a:t>K</a:t>
            </a:r>
            <a:r>
              <a:rPr lang="zh-TW" altLang="zh-TW" sz="2400" b="1" dirty="0"/>
              <a:t>是</a:t>
            </a:r>
            <a:r>
              <a:rPr lang="en-US" altLang="zh-TW" sz="2400" b="1" dirty="0"/>
              <a:t>Key</a:t>
            </a:r>
            <a:r>
              <a:rPr lang="zh-TW" altLang="zh-TW" sz="2400" b="1" dirty="0"/>
              <a:t>的縮寫，表示鍵</a:t>
            </a:r>
            <a:endParaRPr lang="zh-TW" altLang="zh-TW" sz="2400" dirty="0"/>
          </a:p>
          <a:p>
            <a:r>
              <a:rPr lang="en-US" altLang="zh-TW" sz="2400" b="1" dirty="0"/>
              <a:t>V</a:t>
            </a:r>
            <a:r>
              <a:rPr lang="zh-TW" altLang="zh-TW" sz="2400" b="1" dirty="0"/>
              <a:t>是</a:t>
            </a:r>
            <a:r>
              <a:rPr lang="en-US" altLang="zh-TW" sz="2400" b="1" dirty="0"/>
              <a:t>Value</a:t>
            </a:r>
            <a:r>
              <a:rPr lang="zh-TW" altLang="zh-TW" sz="2400" b="1" dirty="0"/>
              <a:t>的縮寫，表示映射</a:t>
            </a:r>
            <a:r>
              <a:rPr lang="zh-TW" altLang="zh-TW" sz="2400" b="1" dirty="0" smtClean="0"/>
              <a:t>值</a:t>
            </a:r>
            <a:endParaRPr lang="en-US" altLang="zh-TW" sz="2400" b="1" dirty="0" smtClean="0"/>
          </a:p>
          <a:p>
            <a:endParaRPr lang="zh-TW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6261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</a:t>
            </a:r>
            <a:r>
              <a:rPr lang="en-US" altLang="zh-TW" dirty="0"/>
              <a:t> </a:t>
            </a:r>
            <a:r>
              <a:rPr lang="en-US" altLang="zh-TW" dirty="0" smtClean="0"/>
              <a:t>&lt;K , V&gt;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TW" sz="2400" b="1" dirty="0" err="1"/>
              <a:t>HashMap</a:t>
            </a:r>
            <a:r>
              <a:rPr lang="zh-TW" altLang="zh-TW" sz="2400" b="1" dirty="0"/>
              <a:t>：</a:t>
            </a:r>
            <a:r>
              <a:rPr lang="en-US" altLang="zh-TW" sz="2400" b="1" dirty="0"/>
              <a:t>	</a:t>
            </a:r>
            <a:endParaRPr lang="en-US" altLang="zh-TW" sz="2400" b="1" dirty="0" smtClean="0"/>
          </a:p>
          <a:p>
            <a:r>
              <a:rPr lang="en-US" altLang="zh-TW" sz="2400" b="1" dirty="0" smtClean="0"/>
              <a:t>	</a:t>
            </a:r>
            <a:r>
              <a:rPr lang="zh-TW" altLang="zh-TW" sz="2400" b="1" dirty="0" smtClean="0"/>
              <a:t>雜湊</a:t>
            </a:r>
            <a:r>
              <a:rPr lang="zh-TW" altLang="zh-TW" sz="2400" b="1" dirty="0"/>
              <a:t>映射可以快速的以雜湊資料結構儲存元素</a:t>
            </a:r>
            <a:endParaRPr lang="zh-TW" altLang="zh-TW" sz="2400" dirty="0"/>
          </a:p>
          <a:p>
            <a:r>
              <a:rPr lang="en-US" altLang="zh-TW" sz="2400" b="1" dirty="0" smtClean="0"/>
              <a:t>	</a:t>
            </a:r>
            <a:r>
              <a:rPr lang="zh-TW" altLang="zh-TW" sz="2400" b="1" dirty="0" smtClean="0"/>
              <a:t>主要</a:t>
            </a:r>
            <a:r>
              <a:rPr lang="zh-TW" altLang="zh-TW" sz="2400" b="1" dirty="0"/>
              <a:t>是鍵需要不同，映射值多個一樣是不影響的</a:t>
            </a:r>
            <a:endParaRPr lang="zh-TW" altLang="zh-TW" sz="2400" dirty="0"/>
          </a:p>
          <a:p>
            <a:r>
              <a:rPr lang="en-US" altLang="zh-TW" sz="2400" b="1" dirty="0" err="1" smtClean="0"/>
              <a:t>TreeMap</a:t>
            </a:r>
            <a:r>
              <a:rPr lang="zh-TW" altLang="zh-TW" sz="2400" b="1" dirty="0"/>
              <a:t>：</a:t>
            </a:r>
            <a:r>
              <a:rPr lang="en-US" altLang="zh-TW" sz="2400" b="1" dirty="0"/>
              <a:t>	</a:t>
            </a:r>
            <a:endParaRPr lang="en-US" altLang="zh-TW" sz="2400" b="1" dirty="0" smtClean="0"/>
          </a:p>
          <a:p>
            <a:r>
              <a:rPr lang="en-US" altLang="zh-TW" sz="2400" b="1" dirty="0"/>
              <a:t>	</a:t>
            </a:r>
            <a:r>
              <a:rPr lang="zh-TW" altLang="zh-TW" sz="2400" b="1" dirty="0" smtClean="0"/>
              <a:t>樹狀</a:t>
            </a:r>
            <a:r>
              <a:rPr lang="zh-TW" altLang="zh-TW" sz="2400" b="1" dirty="0"/>
              <a:t>映射</a:t>
            </a:r>
            <a:r>
              <a:rPr lang="zh-TW" altLang="zh-TW" sz="2400" b="1" dirty="0" smtClean="0"/>
              <a:t>儲存方式</a:t>
            </a:r>
            <a:r>
              <a:rPr lang="zh-TW" altLang="zh-TW" sz="2400" b="1" dirty="0"/>
              <a:t>是以紅黑樹的樹狀資料結構</a:t>
            </a:r>
            <a:r>
              <a:rPr lang="zh-TW" altLang="zh-TW" sz="2400" b="1" dirty="0" smtClean="0"/>
              <a:t>儲存</a:t>
            </a:r>
            <a:endParaRPr lang="zh-TW" altLang="zh-TW" sz="2400" dirty="0"/>
          </a:p>
          <a:p>
            <a:r>
              <a:rPr lang="en-US" altLang="zh-TW" sz="2400" b="1" dirty="0"/>
              <a:t>	</a:t>
            </a:r>
            <a:r>
              <a:rPr lang="zh-TW" altLang="zh-TW" sz="2400" b="1" dirty="0" smtClean="0"/>
              <a:t>每次</a:t>
            </a:r>
            <a:r>
              <a:rPr lang="zh-TW" altLang="zh-TW" sz="2400" b="1" dirty="0"/>
              <a:t>放元素的同時，都會根據鍵來將資料排序</a:t>
            </a:r>
            <a:endParaRPr lang="zh-TW" altLang="zh-TW" sz="2400" dirty="0"/>
          </a:p>
          <a:p>
            <a:r>
              <a:rPr lang="en-US" altLang="zh-TW" sz="2400" b="1" dirty="0" smtClean="0"/>
              <a:t>	</a:t>
            </a:r>
            <a:r>
              <a:rPr lang="zh-TW" altLang="zh-TW" sz="2400" b="1" dirty="0" smtClean="0"/>
              <a:t>（</a:t>
            </a:r>
            <a:r>
              <a:rPr lang="zh-TW" altLang="zh-TW" sz="2400" b="1" dirty="0"/>
              <a:t>可自寫</a:t>
            </a:r>
            <a:r>
              <a:rPr lang="en-US" altLang="zh-TW" sz="2400" b="1" dirty="0"/>
              <a:t>Comparator</a:t>
            </a:r>
            <a:r>
              <a:rPr lang="zh-TW" altLang="zh-TW" sz="2400" b="1" dirty="0"/>
              <a:t>）</a:t>
            </a:r>
            <a:endParaRPr lang="zh-TW" altLang="zh-TW" sz="2400" dirty="0"/>
          </a:p>
        </p:txBody>
      </p:sp>
    </p:spTree>
    <p:extLst>
      <p:ext uri="{BB962C8B-B14F-4D97-AF65-F5344CB8AC3E}">
        <p14:creationId xmlns:p14="http://schemas.microsoft.com/office/powerpoint/2010/main" val="5107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</a:t>
            </a:r>
            <a:r>
              <a:rPr lang="en-US" altLang="zh-TW" dirty="0"/>
              <a:t> </a:t>
            </a:r>
            <a:r>
              <a:rPr lang="en-US" altLang="zh-TW" dirty="0" smtClean="0"/>
              <a:t>&lt;K , V&gt;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TW" sz="2000" dirty="0" err="1"/>
              <a:t>HashMap</a:t>
            </a:r>
            <a:r>
              <a:rPr lang="en-US" altLang="zh-TW" sz="2000" dirty="0"/>
              <a:t>&lt;</a:t>
            </a:r>
            <a:r>
              <a:rPr lang="en-US" altLang="zh-TW" sz="2000" dirty="0" err="1"/>
              <a:t>Integer,String</a:t>
            </a:r>
            <a:r>
              <a:rPr lang="en-US" altLang="zh-TW" sz="2000" dirty="0"/>
              <a:t>&gt; map = </a:t>
            </a:r>
            <a:r>
              <a:rPr lang="en-US" altLang="zh-TW" sz="2000" b="1" dirty="0"/>
              <a:t>new </a:t>
            </a:r>
            <a:r>
              <a:rPr lang="en-US" altLang="zh-TW" sz="2000" b="1" dirty="0" err="1"/>
              <a:t>HashMap</a:t>
            </a:r>
            <a:r>
              <a:rPr lang="en-US" altLang="zh-TW" sz="2000" b="1" dirty="0"/>
              <a:t>&lt;</a:t>
            </a:r>
            <a:r>
              <a:rPr lang="en-US" altLang="zh-TW" sz="2000" b="1" dirty="0" err="1"/>
              <a:t>Integer,String</a:t>
            </a:r>
            <a:r>
              <a:rPr lang="en-US" altLang="zh-TW" sz="2000" b="1" dirty="0"/>
              <a:t>&gt;();</a:t>
            </a:r>
          </a:p>
          <a:p>
            <a:r>
              <a:rPr lang="en-US" altLang="zh-TW" sz="2000" dirty="0" err="1" smtClean="0"/>
              <a:t>map.put</a:t>
            </a:r>
            <a:r>
              <a:rPr lang="en-US" altLang="zh-TW" sz="2000" dirty="0" smtClean="0"/>
              <a:t>(100</a:t>
            </a:r>
            <a:r>
              <a:rPr lang="en-US" altLang="zh-TW" sz="2000" dirty="0"/>
              <a:t>,"</a:t>
            </a:r>
            <a:r>
              <a:rPr lang="zh-TW" altLang="en-US" sz="2000" dirty="0"/>
              <a:t>滿分好棒棒</a:t>
            </a:r>
            <a:r>
              <a:rPr lang="en-US" altLang="zh-TW" sz="2000" dirty="0"/>
              <a:t>");</a:t>
            </a:r>
          </a:p>
          <a:p>
            <a:r>
              <a:rPr lang="en-US" altLang="zh-TW" sz="2000" dirty="0" err="1" smtClean="0"/>
              <a:t>map.put</a:t>
            </a:r>
            <a:r>
              <a:rPr lang="en-US" altLang="zh-TW" sz="2000" dirty="0" smtClean="0"/>
              <a:t>(87</a:t>
            </a:r>
            <a:r>
              <a:rPr lang="en-US" altLang="zh-TW" sz="2000" dirty="0"/>
              <a:t>,"</a:t>
            </a:r>
            <a:r>
              <a:rPr lang="zh-TW" altLang="en-US" sz="2000" dirty="0"/>
              <a:t>不能再多了</a:t>
            </a:r>
            <a:r>
              <a:rPr lang="en-US" altLang="zh-TW" sz="2000" dirty="0"/>
              <a:t>");</a:t>
            </a:r>
          </a:p>
          <a:p>
            <a:r>
              <a:rPr lang="en-US" altLang="zh-TW" sz="2000" dirty="0" err="1" smtClean="0"/>
              <a:t>map.put</a:t>
            </a:r>
            <a:r>
              <a:rPr lang="en-US" altLang="zh-TW" sz="2000" dirty="0" smtClean="0"/>
              <a:t>(0</a:t>
            </a:r>
            <a:r>
              <a:rPr lang="en-US" altLang="zh-TW" sz="2000" dirty="0"/>
              <a:t>,"</a:t>
            </a:r>
            <a:r>
              <a:rPr lang="zh-TW" altLang="en-US" sz="2000" dirty="0"/>
              <a:t>你怎麼考</a:t>
            </a:r>
            <a:r>
              <a:rPr lang="en-US" altLang="zh-TW" sz="2000" dirty="0"/>
              <a:t>der");</a:t>
            </a:r>
          </a:p>
          <a:p>
            <a:r>
              <a:rPr lang="en-US" altLang="zh-TW" sz="2000" dirty="0" err="1" smtClean="0"/>
              <a:t>System.</a:t>
            </a:r>
            <a:r>
              <a:rPr lang="en-US" altLang="zh-TW" sz="2000" b="1" dirty="0" err="1" smtClean="0"/>
              <a:t>out.println</a:t>
            </a:r>
            <a:r>
              <a:rPr lang="en-US" altLang="zh-TW" sz="2000" b="1" dirty="0" smtClean="0"/>
              <a:t>(</a:t>
            </a:r>
            <a:r>
              <a:rPr lang="en-US" altLang="zh-TW" sz="2000" b="1" dirty="0" err="1" smtClean="0"/>
              <a:t>map.get</a:t>
            </a:r>
            <a:r>
              <a:rPr lang="en-US" altLang="zh-TW" sz="2000" b="1" dirty="0" smtClean="0"/>
              <a:t>(87</a:t>
            </a:r>
            <a:r>
              <a:rPr lang="en-US" altLang="zh-TW" sz="2000" b="1" dirty="0"/>
              <a:t>));</a:t>
            </a:r>
          </a:p>
          <a:p>
            <a:r>
              <a:rPr lang="en-US" altLang="zh-TW" sz="2000" dirty="0" err="1" smtClean="0"/>
              <a:t>System.</a:t>
            </a:r>
            <a:r>
              <a:rPr lang="en-US" altLang="zh-TW" sz="2000" b="1" dirty="0" err="1" smtClean="0"/>
              <a:t>out.println</a:t>
            </a:r>
            <a:r>
              <a:rPr lang="en-US" altLang="zh-TW" sz="2000" b="1" dirty="0" smtClean="0"/>
              <a:t>(</a:t>
            </a:r>
            <a:r>
              <a:rPr lang="en-US" altLang="zh-TW" sz="2000" b="1" dirty="0" err="1" smtClean="0"/>
              <a:t>map.containsKey</a:t>
            </a:r>
            <a:r>
              <a:rPr lang="en-US" altLang="zh-TW" sz="2000" b="1" dirty="0" smtClean="0"/>
              <a:t>(100));</a:t>
            </a:r>
          </a:p>
          <a:p>
            <a:endParaRPr lang="en-US" altLang="zh-TW" sz="2000" b="1" dirty="0"/>
          </a:p>
          <a:p>
            <a:r>
              <a:rPr lang="zh-TW" altLang="en-US" sz="2000" b="1" dirty="0" smtClean="0"/>
              <a:t>輸出：</a:t>
            </a:r>
            <a:endParaRPr lang="en-US" altLang="zh-TW" sz="2000" b="1" dirty="0" smtClean="0"/>
          </a:p>
          <a:p>
            <a:r>
              <a:rPr lang="zh-TW" altLang="en-US" sz="2000" dirty="0"/>
              <a:t>不能再多了</a:t>
            </a:r>
          </a:p>
          <a:p>
            <a:r>
              <a:rPr lang="en-US" altLang="zh-TW" sz="2000" dirty="0"/>
              <a:t>true</a:t>
            </a:r>
            <a:endParaRPr lang="zh-TW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9119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深度轉字串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你還在慢慢的寫一堆迴圈輸出陣列檢查資料嗎？</a:t>
            </a:r>
            <a:endParaRPr lang="en-US" altLang="zh-TW" sz="2400" dirty="0" smtClean="0"/>
          </a:p>
          <a:p>
            <a:r>
              <a:rPr lang="zh-TW" altLang="en-US" b="1" dirty="0">
                <a:solidFill>
                  <a:srgbClr val="FF0000"/>
                </a:solidFill>
              </a:rPr>
              <a:t>勝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sz="2400" b="1" dirty="0" err="1" smtClean="0"/>
              <a:t>int</a:t>
            </a:r>
            <a:r>
              <a:rPr lang="en-US" altLang="zh-TW" sz="2400" b="1" dirty="0"/>
              <a:t>[][][] n = {{{1,2,3},{2,5}}};</a:t>
            </a:r>
          </a:p>
          <a:p>
            <a:r>
              <a:rPr lang="en-US" altLang="zh-TW" sz="2400" dirty="0" err="1" smtClean="0"/>
              <a:t>System.</a:t>
            </a:r>
            <a:r>
              <a:rPr lang="en-US" altLang="zh-TW" sz="2400" b="1" dirty="0" err="1" smtClean="0"/>
              <a:t>out.println</a:t>
            </a:r>
            <a:r>
              <a:rPr lang="en-US" altLang="zh-TW" sz="2400" b="1" dirty="0" smtClean="0"/>
              <a:t>(</a:t>
            </a:r>
            <a:r>
              <a:rPr lang="en-US" altLang="zh-TW" sz="2400" b="1" dirty="0" err="1" smtClean="0"/>
              <a:t>Arrays.deepToString</a:t>
            </a:r>
            <a:r>
              <a:rPr lang="en-US" altLang="zh-TW" sz="2400" b="1" dirty="0" smtClean="0"/>
              <a:t>(n));</a:t>
            </a:r>
          </a:p>
          <a:p>
            <a:r>
              <a:rPr lang="zh-TW" altLang="en-US" b="1" dirty="0" smtClean="0">
                <a:solidFill>
                  <a:srgbClr val="0070C0"/>
                </a:solidFill>
              </a:rPr>
              <a:t>長長</a:t>
            </a:r>
            <a:r>
              <a:rPr lang="en-US" altLang="zh-TW" b="1" dirty="0" smtClean="0">
                <a:solidFill>
                  <a:srgbClr val="0070C0"/>
                </a:solidFill>
              </a:rPr>
              <a:t>der</a:t>
            </a:r>
            <a:endParaRPr lang="en-US" altLang="zh-TW" b="1" dirty="0">
              <a:solidFill>
                <a:srgbClr val="0070C0"/>
              </a:solidFill>
            </a:endParaRPr>
          </a:p>
          <a:p>
            <a:r>
              <a:rPr lang="en-US" altLang="zh-TW" sz="2400" b="1" dirty="0" err="1"/>
              <a:t>int</a:t>
            </a:r>
            <a:r>
              <a:rPr lang="en-US" altLang="zh-TW" sz="2400" b="1" dirty="0"/>
              <a:t>[][][] n = {{{1,2,3},{2,5}}};</a:t>
            </a:r>
          </a:p>
          <a:p>
            <a:r>
              <a:rPr lang="en-US" altLang="zh-TW" sz="2400" dirty="0"/>
              <a:t>    </a:t>
            </a:r>
            <a:r>
              <a:rPr lang="en-US" altLang="zh-TW" sz="2400" b="1" dirty="0"/>
              <a:t>for(</a:t>
            </a:r>
            <a:r>
              <a:rPr lang="en-US" altLang="zh-TW" sz="2400" b="1" dirty="0" err="1"/>
              <a:t>int</a:t>
            </a:r>
            <a:r>
              <a:rPr lang="en-US" altLang="zh-TW" sz="2400" b="1" dirty="0"/>
              <a:t> </a:t>
            </a:r>
            <a:r>
              <a:rPr lang="en-US" altLang="zh-TW" sz="2400" b="1" dirty="0" err="1"/>
              <a:t>i</a:t>
            </a:r>
            <a:r>
              <a:rPr lang="en-US" altLang="zh-TW" sz="2400" b="1" dirty="0"/>
              <a:t>=0;i&lt;</a:t>
            </a:r>
            <a:r>
              <a:rPr lang="en-US" altLang="zh-TW" sz="2400" b="1" dirty="0" err="1"/>
              <a:t>n.length;i</a:t>
            </a:r>
            <a:r>
              <a:rPr lang="en-US" altLang="zh-TW" sz="2400" b="1" dirty="0"/>
              <a:t>++)</a:t>
            </a:r>
          </a:p>
          <a:p>
            <a:r>
              <a:rPr lang="en-US" altLang="zh-TW" sz="2400" dirty="0"/>
              <a:t>    </a:t>
            </a:r>
            <a:r>
              <a:rPr lang="en-US" altLang="zh-TW" sz="2400" b="1" dirty="0"/>
              <a:t>for(</a:t>
            </a:r>
            <a:r>
              <a:rPr lang="en-US" altLang="zh-TW" sz="2400" b="1" dirty="0" err="1"/>
              <a:t>int</a:t>
            </a:r>
            <a:r>
              <a:rPr lang="en-US" altLang="zh-TW" sz="2400" b="1" dirty="0"/>
              <a:t> j=0;j&lt;n[</a:t>
            </a:r>
            <a:r>
              <a:rPr lang="en-US" altLang="zh-TW" sz="2400" b="1" dirty="0" err="1"/>
              <a:t>i</a:t>
            </a:r>
            <a:r>
              <a:rPr lang="en-US" altLang="zh-TW" sz="2400" b="1" dirty="0"/>
              <a:t>].</a:t>
            </a:r>
            <a:r>
              <a:rPr lang="en-US" altLang="zh-TW" sz="2400" b="1" dirty="0" err="1"/>
              <a:t>length;j</a:t>
            </a:r>
            <a:r>
              <a:rPr lang="en-US" altLang="zh-TW" sz="2400" b="1" dirty="0"/>
              <a:t>++)</a:t>
            </a:r>
          </a:p>
          <a:p>
            <a:r>
              <a:rPr lang="en-US" altLang="zh-TW" sz="2400" dirty="0"/>
              <a:t>    </a:t>
            </a:r>
            <a:r>
              <a:rPr lang="en-US" altLang="zh-TW" sz="2400" b="1" dirty="0"/>
              <a:t>for(</a:t>
            </a:r>
            <a:r>
              <a:rPr lang="en-US" altLang="zh-TW" sz="2400" b="1" dirty="0" err="1"/>
              <a:t>int</a:t>
            </a:r>
            <a:r>
              <a:rPr lang="en-US" altLang="zh-TW" sz="2400" b="1" dirty="0"/>
              <a:t> k=0;k&lt;n[</a:t>
            </a:r>
            <a:r>
              <a:rPr lang="en-US" altLang="zh-TW" sz="2400" b="1" dirty="0" err="1"/>
              <a:t>i</a:t>
            </a:r>
            <a:r>
              <a:rPr lang="en-US" altLang="zh-TW" sz="2400" b="1" dirty="0"/>
              <a:t>][j].</a:t>
            </a:r>
            <a:r>
              <a:rPr lang="en-US" altLang="zh-TW" sz="2400" b="1" dirty="0" err="1"/>
              <a:t>length;k</a:t>
            </a:r>
            <a:r>
              <a:rPr lang="en-US" altLang="zh-TW" sz="2400" b="1" dirty="0"/>
              <a:t>++)</a:t>
            </a:r>
          </a:p>
          <a:p>
            <a:r>
              <a:rPr lang="en-US" altLang="zh-TW" sz="2400" dirty="0"/>
              <a:t>            </a:t>
            </a:r>
            <a:r>
              <a:rPr lang="en-US" altLang="zh-TW" sz="2400" dirty="0" err="1"/>
              <a:t>System.</a:t>
            </a:r>
            <a:r>
              <a:rPr lang="en-US" altLang="zh-TW" sz="2400" b="1" dirty="0" err="1"/>
              <a:t>out.print</a:t>
            </a:r>
            <a:r>
              <a:rPr lang="en-US" altLang="zh-TW" sz="2400" b="1" dirty="0"/>
              <a:t>(n[</a:t>
            </a:r>
            <a:r>
              <a:rPr lang="en-US" altLang="zh-TW" sz="2400" b="1" dirty="0" err="1"/>
              <a:t>i</a:t>
            </a:r>
            <a:r>
              <a:rPr lang="en-US" altLang="zh-TW" sz="2400" b="1" dirty="0"/>
              <a:t>][j][k]+", ");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System.</a:t>
            </a:r>
            <a:r>
              <a:rPr lang="en-US" altLang="zh-TW" sz="2400" b="1" dirty="0" err="1"/>
              <a:t>out.println</a:t>
            </a:r>
            <a:r>
              <a:rPr lang="en-US" altLang="zh-TW" sz="2400" b="1" dirty="0"/>
              <a:t>();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2460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二進位有幾個１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你還在慢慢的數二進位有幾個１嗎？</a:t>
            </a:r>
            <a:endParaRPr lang="en-US" altLang="zh-TW" sz="2400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勝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sz="2400" b="1" dirty="0" err="1"/>
              <a:t>int</a:t>
            </a:r>
            <a:r>
              <a:rPr lang="en-US" altLang="zh-TW" sz="2400" b="1" dirty="0"/>
              <a:t> n = 23;</a:t>
            </a:r>
          </a:p>
          <a:p>
            <a:r>
              <a:rPr lang="en-US" altLang="zh-TW" sz="2400" dirty="0" err="1" smtClean="0"/>
              <a:t>System.</a:t>
            </a:r>
            <a:r>
              <a:rPr lang="en-US" altLang="zh-TW" sz="2400" b="1" dirty="0" err="1" smtClean="0"/>
              <a:t>out.println</a:t>
            </a:r>
            <a:r>
              <a:rPr lang="en-US" altLang="zh-TW" sz="2400" b="1" dirty="0" smtClean="0"/>
              <a:t>(</a:t>
            </a:r>
            <a:r>
              <a:rPr lang="en-US" altLang="zh-TW" sz="2400" b="1" dirty="0" err="1" smtClean="0"/>
              <a:t>Integer.bitCount</a:t>
            </a:r>
            <a:r>
              <a:rPr lang="en-US" altLang="zh-TW" sz="2400" b="1" dirty="0" smtClean="0"/>
              <a:t>(23));</a:t>
            </a:r>
            <a:endParaRPr lang="en-US" altLang="zh-TW" sz="2400" b="1" dirty="0"/>
          </a:p>
          <a:p>
            <a:r>
              <a:rPr lang="zh-TW" altLang="en-US" b="1" dirty="0">
                <a:solidFill>
                  <a:srgbClr val="0070C0"/>
                </a:solidFill>
              </a:rPr>
              <a:t>長長</a:t>
            </a:r>
            <a:r>
              <a:rPr lang="en-US" altLang="zh-TW" b="1" dirty="0" smtClean="0">
                <a:solidFill>
                  <a:srgbClr val="0070C0"/>
                </a:solidFill>
              </a:rPr>
              <a:t>der</a:t>
            </a:r>
            <a:endParaRPr lang="en-US" altLang="zh-TW" b="1" dirty="0">
              <a:solidFill>
                <a:srgbClr val="0070C0"/>
              </a:solidFill>
            </a:endParaRPr>
          </a:p>
          <a:p>
            <a:r>
              <a:rPr lang="zh-TW" altLang="en-US" sz="2400" dirty="0"/>
              <a:t> </a:t>
            </a:r>
            <a:r>
              <a:rPr lang="en-US" altLang="zh-TW" sz="2400" b="1" dirty="0" err="1"/>
              <a:t>int</a:t>
            </a:r>
            <a:r>
              <a:rPr lang="en-US" altLang="zh-TW" sz="2400" b="1" dirty="0"/>
              <a:t> n = 23;</a:t>
            </a:r>
          </a:p>
          <a:p>
            <a:r>
              <a:rPr lang="en-US" altLang="zh-TW" sz="2400" dirty="0" smtClean="0"/>
              <a:t>String </a:t>
            </a:r>
            <a:r>
              <a:rPr lang="en-US" altLang="zh-TW" sz="2400" dirty="0"/>
              <a:t>s = </a:t>
            </a:r>
            <a:r>
              <a:rPr lang="en-US" altLang="zh-TW" sz="2400" dirty="0" err="1"/>
              <a:t>Integer.toBinaryString</a:t>
            </a:r>
            <a:r>
              <a:rPr lang="en-US" altLang="zh-TW" sz="2400" dirty="0"/>
              <a:t>(n);</a:t>
            </a:r>
          </a:p>
          <a:p>
            <a:r>
              <a:rPr lang="en-US" altLang="zh-TW" sz="2400" b="1" dirty="0" err="1" smtClean="0"/>
              <a:t>int</a:t>
            </a:r>
            <a:r>
              <a:rPr lang="en-US" altLang="zh-TW" sz="2400" b="1" dirty="0" smtClean="0"/>
              <a:t> </a:t>
            </a:r>
            <a:r>
              <a:rPr lang="en-US" altLang="zh-TW" sz="2400" b="1" dirty="0"/>
              <a:t>count = 0;</a:t>
            </a:r>
          </a:p>
          <a:p>
            <a:r>
              <a:rPr lang="en-US" altLang="zh-TW" sz="2400" b="1" dirty="0" smtClean="0"/>
              <a:t>for(</a:t>
            </a:r>
            <a:r>
              <a:rPr lang="en-US" altLang="zh-TW" sz="2400" b="1" dirty="0" err="1" smtClean="0"/>
              <a:t>int</a:t>
            </a:r>
            <a:r>
              <a:rPr lang="en-US" altLang="zh-TW" sz="2400" b="1" dirty="0" smtClean="0"/>
              <a:t> </a:t>
            </a:r>
            <a:r>
              <a:rPr lang="en-US" altLang="zh-TW" sz="2400" b="1" dirty="0" err="1"/>
              <a:t>i</a:t>
            </a:r>
            <a:r>
              <a:rPr lang="en-US" altLang="zh-TW" sz="2400" b="1" dirty="0"/>
              <a:t>=0;i&lt;</a:t>
            </a:r>
            <a:r>
              <a:rPr lang="en-US" altLang="zh-TW" sz="2400" b="1" dirty="0" err="1"/>
              <a:t>s.length</a:t>
            </a:r>
            <a:r>
              <a:rPr lang="en-US" altLang="zh-TW" sz="2400" b="1" dirty="0"/>
              <a:t>();</a:t>
            </a:r>
            <a:r>
              <a:rPr lang="en-US" altLang="zh-TW" sz="2400" b="1" dirty="0" err="1"/>
              <a:t>i</a:t>
            </a:r>
            <a:r>
              <a:rPr lang="en-US" altLang="zh-TW" sz="2400" b="1" dirty="0"/>
              <a:t>++)</a:t>
            </a:r>
          </a:p>
          <a:p>
            <a:r>
              <a:rPr lang="en-US" altLang="zh-TW" sz="2400" b="1" dirty="0" smtClean="0"/>
              <a:t>	if(</a:t>
            </a:r>
            <a:r>
              <a:rPr lang="en-US" altLang="zh-TW" sz="2400" b="1" dirty="0" err="1" smtClean="0"/>
              <a:t>s.charAt</a:t>
            </a:r>
            <a:r>
              <a:rPr lang="en-US" altLang="zh-TW" sz="2400" b="1" dirty="0" smtClean="0"/>
              <a:t>(</a:t>
            </a:r>
            <a:r>
              <a:rPr lang="en-US" altLang="zh-TW" sz="2400" b="1" dirty="0" err="1" smtClean="0"/>
              <a:t>i</a:t>
            </a:r>
            <a:r>
              <a:rPr lang="en-US" altLang="zh-TW" sz="2400" b="1" dirty="0"/>
              <a:t>)=='1')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		count</a:t>
            </a:r>
            <a:r>
              <a:rPr lang="en-US" altLang="zh-TW" sz="2400" dirty="0"/>
              <a:t>++;</a:t>
            </a:r>
          </a:p>
        </p:txBody>
      </p:sp>
    </p:spTree>
    <p:extLst>
      <p:ext uri="{BB962C8B-B14F-4D97-AF65-F5344CB8AC3E}">
        <p14:creationId xmlns:p14="http://schemas.microsoft.com/office/powerpoint/2010/main" val="62702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Java Collections Framework</a:t>
            </a:r>
            <a:r>
              <a:rPr lang="zh-TW" altLang="en-US" dirty="0" smtClean="0"/>
              <a:t>重點</a:t>
            </a:r>
            <a:endParaRPr lang="en-US" altLang="zh-TW" dirty="0" smtClean="0"/>
          </a:p>
          <a:p>
            <a:r>
              <a:rPr lang="zh-TW" altLang="en-US" dirty="0"/>
              <a:t>約瑟夫環</a:t>
            </a:r>
            <a:endParaRPr lang="en-US" altLang="zh-TW" dirty="0"/>
          </a:p>
          <a:p>
            <a:r>
              <a:rPr lang="zh-TW" altLang="en-US" dirty="0" smtClean="0"/>
              <a:t>正規運算式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409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求公因數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忘記</a:t>
            </a:r>
            <a:r>
              <a:rPr lang="zh-TW" altLang="en-US" sz="2400" dirty="0" smtClean="0"/>
              <a:t>怎麼打輾轉相除法求公因數了嗎？</a:t>
            </a:r>
            <a:endParaRPr lang="en-US" altLang="zh-TW" sz="2400" dirty="0" smtClean="0"/>
          </a:p>
          <a:p>
            <a:r>
              <a:rPr lang="en-US" altLang="zh-TW" sz="2400" b="1" dirty="0" err="1"/>
              <a:t>int</a:t>
            </a:r>
            <a:r>
              <a:rPr lang="en-US" altLang="zh-TW" sz="2400" b="1" dirty="0"/>
              <a:t> a = 20;</a:t>
            </a:r>
          </a:p>
          <a:p>
            <a:r>
              <a:rPr lang="en-US" altLang="zh-TW" sz="2400" b="1" dirty="0" err="1" smtClean="0"/>
              <a:t>int</a:t>
            </a:r>
            <a:r>
              <a:rPr lang="en-US" altLang="zh-TW" sz="2400" b="1" dirty="0" smtClean="0"/>
              <a:t> </a:t>
            </a:r>
            <a:r>
              <a:rPr lang="en-US" altLang="zh-TW" sz="2400" b="1" dirty="0"/>
              <a:t>b = 24;</a:t>
            </a:r>
          </a:p>
          <a:p>
            <a:r>
              <a:rPr lang="en-US" altLang="zh-TW" sz="2400" dirty="0" err="1" smtClean="0"/>
              <a:t>BigInteger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x = </a:t>
            </a:r>
            <a:r>
              <a:rPr lang="en-US" altLang="zh-TW" sz="2400" b="1" dirty="0"/>
              <a:t>new </a:t>
            </a:r>
            <a:r>
              <a:rPr lang="en-US" altLang="zh-TW" sz="2400" b="1" dirty="0" err="1"/>
              <a:t>BigInteger</a:t>
            </a:r>
            <a:r>
              <a:rPr lang="en-US" altLang="zh-TW" sz="2400" b="1" dirty="0"/>
              <a:t>(</a:t>
            </a:r>
            <a:r>
              <a:rPr lang="en-US" altLang="zh-TW" sz="2400" b="1" dirty="0" err="1"/>
              <a:t>Integer.toString</a:t>
            </a:r>
            <a:r>
              <a:rPr lang="en-US" altLang="zh-TW" sz="2400" b="1" dirty="0"/>
              <a:t>(a));</a:t>
            </a:r>
          </a:p>
          <a:p>
            <a:r>
              <a:rPr lang="en-US" altLang="zh-TW" sz="2400" dirty="0" err="1" smtClean="0"/>
              <a:t>BigInteger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y = </a:t>
            </a:r>
            <a:r>
              <a:rPr lang="en-US" altLang="zh-TW" sz="2400" b="1" dirty="0"/>
              <a:t>new </a:t>
            </a:r>
            <a:r>
              <a:rPr lang="en-US" altLang="zh-TW" sz="2400" b="1" dirty="0" err="1"/>
              <a:t>BigInteger</a:t>
            </a:r>
            <a:r>
              <a:rPr lang="en-US" altLang="zh-TW" sz="2400" b="1" dirty="0"/>
              <a:t>(</a:t>
            </a:r>
            <a:r>
              <a:rPr lang="en-US" altLang="zh-TW" sz="2400" b="1" dirty="0" err="1"/>
              <a:t>Integer.toString</a:t>
            </a:r>
            <a:r>
              <a:rPr lang="en-US" altLang="zh-TW" sz="2400" b="1" dirty="0"/>
              <a:t>(b));</a:t>
            </a:r>
          </a:p>
          <a:p>
            <a:r>
              <a:rPr lang="en-US" altLang="zh-TW" sz="2400" dirty="0" err="1" smtClean="0"/>
              <a:t>BigInteger</a:t>
            </a:r>
            <a:r>
              <a:rPr lang="en-US" altLang="zh-TW" sz="2400" dirty="0" smtClean="0"/>
              <a:t> </a:t>
            </a:r>
            <a:r>
              <a:rPr lang="en-US" altLang="zh-TW" sz="2400" dirty="0" err="1"/>
              <a:t>ans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x.gcd</a:t>
            </a:r>
            <a:r>
              <a:rPr lang="en-US" altLang="zh-TW" sz="2400" dirty="0"/>
              <a:t>(y);</a:t>
            </a:r>
          </a:p>
        </p:txBody>
      </p:sp>
    </p:spTree>
    <p:extLst>
      <p:ext uri="{BB962C8B-B14F-4D97-AF65-F5344CB8AC3E}">
        <p14:creationId xmlns:p14="http://schemas.microsoft.com/office/powerpoint/2010/main" val="28163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善用</a:t>
            </a:r>
            <a:r>
              <a:rPr lang="zh-TW" altLang="en-US" dirty="0"/>
              <a:t>字串緩衝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多善用</a:t>
            </a:r>
            <a:r>
              <a:rPr lang="en-US" altLang="zh-TW" sz="2400" dirty="0" err="1" smtClean="0"/>
              <a:t>StringBuilder</a:t>
            </a:r>
            <a:r>
              <a:rPr lang="zh-TW" altLang="en-US" sz="2400" dirty="0" smtClean="0"/>
              <a:t>或</a:t>
            </a:r>
            <a:r>
              <a:rPr lang="en-US" altLang="zh-TW" sz="2400" dirty="0" err="1" smtClean="0"/>
              <a:t>StringBuffer</a:t>
            </a:r>
            <a:r>
              <a:rPr lang="zh-TW" altLang="en-US" sz="2400" dirty="0" smtClean="0"/>
              <a:t>的使用</a:t>
            </a:r>
            <a:endParaRPr lang="en-US" altLang="zh-TW" sz="2400" dirty="0" smtClean="0"/>
          </a:p>
          <a:p>
            <a:r>
              <a:rPr lang="zh-TW" altLang="en-US" sz="2400" dirty="0" smtClean="0"/>
              <a:t>可以有效的增加程式整體的速度</a:t>
            </a:r>
            <a:endParaRPr lang="en-US" altLang="zh-TW" sz="2400" dirty="0" smtClean="0"/>
          </a:p>
          <a:p>
            <a:r>
              <a:rPr lang="zh-TW" altLang="en-US" sz="2400" dirty="0"/>
              <a:t>因為光是</a:t>
            </a:r>
            <a:r>
              <a:rPr lang="zh-TW" altLang="en-US" sz="2400" dirty="0" smtClean="0"/>
              <a:t>一個</a:t>
            </a:r>
            <a:r>
              <a:rPr lang="zh-TW" altLang="en-US" sz="2400" dirty="0"/>
              <a:t>系統</a:t>
            </a:r>
            <a:r>
              <a:rPr lang="zh-TW" altLang="en-US" sz="2400" dirty="0" smtClean="0"/>
              <a:t>輸出就要花很多時間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02825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約瑟夫環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41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約瑟夫環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有</a:t>
            </a:r>
            <a:r>
              <a:rPr lang="en-US" altLang="zh-TW" sz="2400" dirty="0" smtClean="0"/>
              <a:t>N</a:t>
            </a:r>
            <a:r>
              <a:rPr lang="zh-TW" altLang="en-US" sz="2400" dirty="0" smtClean="0"/>
              <a:t>個犯人圍成一圈，每</a:t>
            </a:r>
            <a:r>
              <a:rPr lang="en-US" altLang="zh-TW" sz="2400" dirty="0" smtClean="0"/>
              <a:t>X</a:t>
            </a:r>
            <a:r>
              <a:rPr lang="zh-TW" altLang="en-US" sz="2400" dirty="0" smtClean="0"/>
              <a:t>個一數就會殺掉他</a:t>
            </a:r>
            <a:endParaRPr lang="en-US" altLang="zh-TW" sz="2400" dirty="0" smtClean="0"/>
          </a:p>
          <a:p>
            <a:r>
              <a:rPr lang="zh-TW" altLang="en-US" sz="2400" dirty="0"/>
              <a:t>剩下</a:t>
            </a:r>
            <a:r>
              <a:rPr lang="zh-TW" altLang="en-US" sz="2400" dirty="0" smtClean="0"/>
              <a:t>的</a:t>
            </a:r>
            <a:r>
              <a:rPr lang="zh-TW" altLang="en-US" sz="2400" dirty="0"/>
              <a:t>最後一</a:t>
            </a:r>
            <a:r>
              <a:rPr lang="zh-TW" altLang="en-US" sz="2400" dirty="0" smtClean="0"/>
              <a:t>個人就會活著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這個問題在於，給你２個未知數</a:t>
            </a:r>
            <a:endParaRPr lang="en-US" altLang="zh-TW" sz="2400" dirty="0" smtClean="0"/>
          </a:p>
          <a:p>
            <a:r>
              <a:rPr lang="zh-TW" altLang="en-US" sz="2400" dirty="0" smtClean="0"/>
              <a:t>你要怎麼知道站在什麼地方不會被殺掉？</a:t>
            </a:r>
            <a:endParaRPr lang="en-US" altLang="zh-TW" sz="2400" dirty="0"/>
          </a:p>
        </p:txBody>
      </p:sp>
      <p:pic>
        <p:nvPicPr>
          <p:cNvPr id="3074" name="Picture 2" descr="http://img.blog.csdn.net/201306040716514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46" y="3795733"/>
            <a:ext cx="5988943" cy="308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98946" y="5085184"/>
            <a:ext cx="5657230" cy="250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29199" y="6607048"/>
            <a:ext cx="5657230" cy="250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66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正規運算式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98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正規運算式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我們最常使用正規運算的時候，是在字串分割時</a:t>
            </a:r>
            <a:endParaRPr lang="en-US" altLang="zh-TW" sz="2400" dirty="0" smtClean="0"/>
          </a:p>
          <a:p>
            <a:r>
              <a:rPr lang="en-US" altLang="zh-TW" sz="2400" dirty="0" smtClean="0"/>
              <a:t>String </a:t>
            </a:r>
            <a:r>
              <a:rPr lang="en-US" altLang="zh-TW" sz="2400" dirty="0"/>
              <a:t>s = "12 34 56";</a:t>
            </a:r>
          </a:p>
          <a:p>
            <a:r>
              <a:rPr lang="en-US" altLang="zh-TW" sz="2400" dirty="0" smtClean="0"/>
              <a:t>String</a:t>
            </a:r>
            <a:r>
              <a:rPr lang="en-US" altLang="zh-TW" sz="2400" dirty="0"/>
              <a:t>[] t = </a:t>
            </a:r>
            <a:r>
              <a:rPr lang="en-US" altLang="zh-TW" sz="2400" dirty="0" err="1"/>
              <a:t>s.split</a:t>
            </a:r>
            <a:r>
              <a:rPr lang="en-US" altLang="zh-TW" sz="2400" dirty="0"/>
              <a:t>(" ");</a:t>
            </a:r>
          </a:p>
          <a:p>
            <a:r>
              <a:rPr lang="zh-TW" altLang="en-US" sz="2400" dirty="0"/>
              <a:t> </a:t>
            </a:r>
            <a:endParaRPr lang="en-US" altLang="zh-TW" sz="2400" dirty="0" smtClean="0"/>
          </a:p>
          <a:p>
            <a:r>
              <a:rPr lang="zh-TW" altLang="en-US" sz="2400" dirty="0" smtClean="0"/>
              <a:t>真正的意思是，遇到符合運算式的字串就會進行切割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>
                <a:hlinkClick r:id="rId2"/>
              </a:rPr>
              <a:t>https://</a:t>
            </a:r>
            <a:r>
              <a:rPr lang="en-US" altLang="zh-TW" sz="2400" dirty="0" smtClean="0">
                <a:hlinkClick r:id="rId2"/>
              </a:rPr>
              <a:t>docs.oracle.com/javase/7/docs/api/java/util/regex/Pattern.html</a:t>
            </a:r>
            <a:endParaRPr lang="en-US" altLang="zh-TW" sz="2400" dirty="0" smtClean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5037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正規運算式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Ｘ</a:t>
            </a:r>
            <a:r>
              <a:rPr lang="en-US" altLang="zh-TW" sz="2400" dirty="0" smtClean="0"/>
              <a:t>		</a:t>
            </a:r>
            <a:r>
              <a:rPr lang="zh-TW" altLang="en-US" sz="2400" dirty="0" smtClean="0"/>
              <a:t>字元</a:t>
            </a:r>
            <a:endParaRPr lang="en-US" altLang="zh-TW" sz="2400" dirty="0" smtClean="0"/>
          </a:p>
          <a:p>
            <a:r>
              <a:rPr lang="zh-TW" altLang="en-US" sz="2400" dirty="0" smtClean="0"/>
              <a:t>．　</a:t>
            </a:r>
            <a:r>
              <a:rPr lang="en-US" altLang="zh-TW" sz="2400" dirty="0" smtClean="0"/>
              <a:t>		</a:t>
            </a:r>
            <a:r>
              <a:rPr lang="zh-TW" altLang="en-US" sz="2400" dirty="0" smtClean="0"/>
              <a:t>可以代表任何字元</a:t>
            </a:r>
            <a:endParaRPr lang="en-US" altLang="zh-TW" sz="2400" dirty="0" smtClean="0"/>
          </a:p>
          <a:p>
            <a:r>
              <a:rPr lang="zh-TW" altLang="en-US" sz="2400" dirty="0" smtClean="0"/>
              <a:t>Ｘ？</a:t>
            </a:r>
            <a:r>
              <a:rPr lang="en-US" altLang="zh-TW" sz="2400" dirty="0" smtClean="0"/>
              <a:t>		</a:t>
            </a:r>
            <a:r>
              <a:rPr lang="zh-TW" altLang="en-US" sz="2400" dirty="0" smtClean="0"/>
              <a:t>出現一次或不出現</a:t>
            </a:r>
            <a:endParaRPr lang="en-US" altLang="zh-TW" sz="2400" dirty="0" smtClean="0"/>
          </a:p>
          <a:p>
            <a:r>
              <a:rPr lang="zh-TW" altLang="en-US" sz="2400" dirty="0" smtClean="0"/>
              <a:t>Ｘ＊</a:t>
            </a:r>
            <a:r>
              <a:rPr lang="en-US" altLang="zh-TW" sz="2400" dirty="0" smtClean="0"/>
              <a:t>		</a:t>
            </a:r>
            <a:r>
              <a:rPr lang="zh-TW" altLang="en-US" sz="2400" dirty="0" smtClean="0"/>
              <a:t>出現零次或多次</a:t>
            </a:r>
            <a:endParaRPr lang="en-US" altLang="zh-TW" sz="2400" dirty="0" smtClean="0"/>
          </a:p>
          <a:p>
            <a:r>
              <a:rPr lang="zh-TW" altLang="en-US" sz="2400" dirty="0" smtClean="0"/>
              <a:t>Ｘ＋</a:t>
            </a:r>
            <a:r>
              <a:rPr lang="en-US" altLang="zh-TW" sz="2400" dirty="0" smtClean="0"/>
              <a:t>		</a:t>
            </a:r>
            <a:r>
              <a:rPr lang="zh-TW" altLang="en-US" sz="2400" dirty="0" smtClean="0"/>
              <a:t>出現一次以上</a:t>
            </a:r>
            <a:endParaRPr lang="en-US" altLang="zh-TW" sz="2400" dirty="0" smtClean="0"/>
          </a:p>
          <a:p>
            <a:r>
              <a:rPr lang="zh-TW" altLang="en-US" sz="2400" dirty="0" smtClean="0"/>
              <a:t>Ｘ｛Ｎ｝</a:t>
            </a:r>
            <a:r>
              <a:rPr lang="en-US" altLang="zh-TW" sz="2400" dirty="0" smtClean="0"/>
              <a:t>	</a:t>
            </a:r>
            <a:r>
              <a:rPr lang="zh-TW" altLang="en-US" sz="2400" dirty="0" smtClean="0"/>
              <a:t>出現Ｎ次</a:t>
            </a:r>
            <a:endParaRPr lang="en-US" altLang="zh-TW" sz="2400" dirty="0" smtClean="0"/>
          </a:p>
          <a:p>
            <a:r>
              <a:rPr lang="zh-TW" altLang="en-US" sz="2400" dirty="0" smtClean="0"/>
              <a:t>Ｘ｛Ｎ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｝</a:t>
            </a:r>
            <a:r>
              <a:rPr lang="en-US" altLang="zh-TW" sz="2400" dirty="0" smtClean="0"/>
              <a:t>	</a:t>
            </a:r>
            <a:r>
              <a:rPr lang="zh-TW" altLang="en-US" sz="2400" dirty="0" smtClean="0"/>
              <a:t>出現至少Ｎ次</a:t>
            </a:r>
            <a:endParaRPr lang="en-US" altLang="zh-TW" sz="2400" dirty="0" smtClean="0"/>
          </a:p>
          <a:p>
            <a:r>
              <a:rPr lang="zh-TW" altLang="en-US" sz="2400" dirty="0"/>
              <a:t>Ｘ｛Ｎ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Ｍ｝</a:t>
            </a:r>
            <a:r>
              <a:rPr lang="en-US" altLang="zh-TW" sz="2400" dirty="0" smtClean="0"/>
              <a:t>	</a:t>
            </a:r>
            <a:r>
              <a:rPr lang="zh-TW" altLang="en-US" sz="2400" dirty="0" smtClean="0"/>
              <a:t>出現Ｎ～Ｍ次</a:t>
            </a:r>
            <a:endParaRPr lang="en-US" altLang="zh-TW" sz="2400" dirty="0" smtClean="0"/>
          </a:p>
          <a:p>
            <a:r>
              <a:rPr lang="en-US" altLang="zh-TW" sz="2400" dirty="0" smtClean="0"/>
              <a:t>[</a:t>
            </a:r>
            <a:r>
              <a:rPr lang="en-US" altLang="zh-TW" sz="2400" dirty="0" err="1" smtClean="0"/>
              <a:t>abc</a:t>
            </a:r>
            <a:r>
              <a:rPr lang="en-US" altLang="zh-TW" sz="2400" dirty="0" smtClean="0"/>
              <a:t>]		a</a:t>
            </a:r>
            <a:r>
              <a:rPr lang="zh-TW" altLang="en-US" sz="2400" dirty="0" smtClean="0"/>
              <a:t>或</a:t>
            </a:r>
            <a:r>
              <a:rPr lang="en-US" altLang="zh-TW" sz="2400" dirty="0" smtClean="0"/>
              <a:t>b</a:t>
            </a:r>
            <a:r>
              <a:rPr lang="zh-TW" altLang="en-US" sz="2400" dirty="0" smtClean="0"/>
              <a:t>或</a:t>
            </a:r>
            <a:r>
              <a:rPr lang="en-US" altLang="zh-TW" sz="2400" dirty="0" smtClean="0"/>
              <a:t>c</a:t>
            </a:r>
          </a:p>
          <a:p>
            <a:r>
              <a:rPr lang="en-US" altLang="zh-TW" sz="2400" dirty="0" smtClean="0"/>
              <a:t>[a-</a:t>
            </a:r>
            <a:r>
              <a:rPr lang="en-US" altLang="zh-TW" sz="2400" dirty="0" err="1" smtClean="0"/>
              <a:t>zA</a:t>
            </a:r>
            <a:r>
              <a:rPr lang="en-US" altLang="zh-TW" sz="2400" dirty="0" smtClean="0"/>
              <a:t>-Z]	</a:t>
            </a:r>
            <a:r>
              <a:rPr lang="zh-TW" altLang="en-US" sz="2400" dirty="0" smtClean="0"/>
              <a:t>任何字母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09652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正規運算式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想去掉</a:t>
            </a:r>
            <a:r>
              <a:rPr lang="en-US" altLang="zh-TW" sz="2400" dirty="0" smtClean="0"/>
              <a:t>o</a:t>
            </a:r>
            <a:r>
              <a:rPr lang="zh-TW" altLang="en-US" sz="2400" dirty="0" smtClean="0"/>
              <a:t>嗎？？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String </a:t>
            </a:r>
            <a:r>
              <a:rPr lang="en-US" altLang="zh-TW" sz="2400" dirty="0"/>
              <a:t>s = "</a:t>
            </a:r>
            <a:r>
              <a:rPr lang="en-US" altLang="zh-TW" sz="2400" dirty="0" err="1"/>
              <a:t>yooooooyee</a:t>
            </a:r>
            <a:r>
              <a:rPr lang="en-US" altLang="zh-TW" sz="2400" dirty="0"/>
              <a:t>";</a:t>
            </a:r>
          </a:p>
          <a:p>
            <a:r>
              <a:rPr lang="en-US" altLang="zh-TW" sz="2400" dirty="0" err="1"/>
              <a:t>System.</a:t>
            </a:r>
            <a:r>
              <a:rPr lang="en-US" altLang="zh-TW" sz="2400" b="1" dirty="0" err="1"/>
              <a:t>out.println</a:t>
            </a:r>
            <a:r>
              <a:rPr lang="en-US" altLang="zh-TW" sz="2400" b="1" dirty="0"/>
              <a:t>(</a:t>
            </a:r>
            <a:r>
              <a:rPr lang="en-US" altLang="zh-TW" sz="2400" b="1" dirty="0" err="1"/>
              <a:t>Arrays.toString</a:t>
            </a:r>
            <a:r>
              <a:rPr lang="en-US" altLang="zh-TW" sz="2400" b="1" dirty="0"/>
              <a:t>(</a:t>
            </a:r>
            <a:r>
              <a:rPr lang="en-US" altLang="zh-TW" sz="2400" b="1" dirty="0" err="1"/>
              <a:t>s.split</a:t>
            </a:r>
            <a:r>
              <a:rPr lang="en-US" altLang="zh-TW" sz="2400" b="1" dirty="0"/>
              <a:t>("</a:t>
            </a:r>
            <a:r>
              <a:rPr lang="en-US" altLang="zh-TW" sz="2400" b="1" dirty="0" smtClean="0"/>
              <a:t>o")));</a:t>
            </a:r>
            <a:endParaRPr lang="en-US" altLang="zh-TW" sz="2400" b="1" dirty="0"/>
          </a:p>
          <a:p>
            <a:r>
              <a:rPr lang="zh-TW" altLang="en-US" sz="2400" b="1" dirty="0" smtClean="0"/>
              <a:t>輸出：</a:t>
            </a:r>
            <a:endParaRPr lang="en-US" altLang="zh-TW" sz="2400" b="1" dirty="0" smtClean="0"/>
          </a:p>
          <a:p>
            <a:r>
              <a:rPr lang="en-US" altLang="zh-TW" sz="2400" dirty="0"/>
              <a:t>[y, , , , , , </a:t>
            </a:r>
            <a:r>
              <a:rPr lang="en-US" altLang="zh-TW" sz="2400" dirty="0" err="1"/>
              <a:t>yee</a:t>
            </a:r>
            <a:r>
              <a:rPr lang="en-US" altLang="zh-TW" sz="2400" dirty="0"/>
              <a:t>]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String </a:t>
            </a:r>
            <a:r>
              <a:rPr lang="en-US" altLang="zh-TW" sz="2400" dirty="0"/>
              <a:t>s = "</a:t>
            </a:r>
            <a:r>
              <a:rPr lang="en-US" altLang="zh-TW" sz="2400" dirty="0" err="1"/>
              <a:t>yooooooyee</a:t>
            </a:r>
            <a:r>
              <a:rPr lang="en-US" altLang="zh-TW" sz="2400" dirty="0"/>
              <a:t>";</a:t>
            </a:r>
          </a:p>
          <a:p>
            <a:r>
              <a:rPr lang="en-US" altLang="zh-TW" sz="2400" dirty="0" err="1" smtClean="0"/>
              <a:t>System.</a:t>
            </a:r>
            <a:r>
              <a:rPr lang="en-US" altLang="zh-TW" sz="2400" b="1" dirty="0" err="1" smtClean="0"/>
              <a:t>out.println</a:t>
            </a:r>
            <a:r>
              <a:rPr lang="en-US" altLang="zh-TW" sz="2400" b="1" dirty="0" smtClean="0"/>
              <a:t>(</a:t>
            </a:r>
            <a:r>
              <a:rPr lang="en-US" altLang="zh-TW" sz="2400" b="1" dirty="0" err="1" smtClean="0"/>
              <a:t>Arrays.toString</a:t>
            </a:r>
            <a:r>
              <a:rPr lang="en-US" altLang="zh-TW" sz="2400" b="1" dirty="0" smtClean="0"/>
              <a:t>(</a:t>
            </a:r>
            <a:r>
              <a:rPr lang="en-US" altLang="zh-TW" sz="2400" b="1" dirty="0" err="1" smtClean="0"/>
              <a:t>s.split</a:t>
            </a:r>
            <a:r>
              <a:rPr lang="en-US" altLang="zh-TW" sz="2400" b="1" dirty="0"/>
              <a:t>("o</a:t>
            </a:r>
            <a:r>
              <a:rPr lang="en-US" altLang="zh-TW" sz="2400" b="1" dirty="0" smtClean="0"/>
              <a:t>+")));</a:t>
            </a:r>
            <a:endParaRPr lang="en-US" altLang="zh-TW" sz="2400" b="1" dirty="0"/>
          </a:p>
          <a:p>
            <a:r>
              <a:rPr lang="zh-TW" altLang="en-US" sz="2400" b="1" dirty="0" smtClean="0"/>
              <a:t>輸出：</a:t>
            </a:r>
            <a:endParaRPr lang="en-US" altLang="zh-TW" sz="2400" b="1" dirty="0" smtClean="0"/>
          </a:p>
          <a:p>
            <a:r>
              <a:rPr lang="en-US" altLang="zh-TW" sz="2400" dirty="0"/>
              <a:t>[y, </a:t>
            </a:r>
            <a:r>
              <a:rPr lang="en-US" altLang="zh-TW" sz="2400" dirty="0" err="1"/>
              <a:t>yee</a:t>
            </a:r>
            <a:r>
              <a:rPr lang="en-US" altLang="zh-TW" sz="2400" dirty="0"/>
              <a:t>]</a:t>
            </a:r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6880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正規運算式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也可比對這整個字串</a:t>
            </a:r>
            <a:r>
              <a:rPr lang="zh-TW" altLang="en-US" sz="2400" dirty="0" smtClean="0"/>
              <a:t>是否符合這個運算式的格式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以判斷加法運算式來說：</a:t>
            </a:r>
            <a:endParaRPr lang="en-US" altLang="zh-TW" sz="2400" dirty="0"/>
          </a:p>
          <a:p>
            <a:r>
              <a:rPr lang="en-US" altLang="zh-TW" sz="2400" dirty="0"/>
              <a:t>String s = "100+200";</a:t>
            </a:r>
          </a:p>
          <a:p>
            <a:r>
              <a:rPr lang="en-US" altLang="zh-TW" sz="2400" dirty="0" err="1" smtClean="0"/>
              <a:t>System.</a:t>
            </a:r>
            <a:r>
              <a:rPr lang="en-US" altLang="zh-TW" sz="2400" b="1" dirty="0" err="1" smtClean="0"/>
              <a:t>out.println</a:t>
            </a:r>
            <a:r>
              <a:rPr lang="en-US" altLang="zh-TW" sz="2400" b="1" dirty="0" smtClean="0"/>
              <a:t>(</a:t>
            </a:r>
            <a:r>
              <a:rPr lang="en-US" altLang="zh-TW" sz="2400" b="1" dirty="0" err="1" smtClean="0"/>
              <a:t>s.matches</a:t>
            </a:r>
            <a:r>
              <a:rPr lang="en-US" altLang="zh-TW" sz="2400" b="1" dirty="0"/>
              <a:t>("[\\d]+\\+[\\d]+"));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要判斷更多算式，可再自行修改添加優化它：</a:t>
            </a:r>
            <a:endParaRPr lang="en-US" altLang="zh-TW" sz="2400" dirty="0" smtClean="0"/>
          </a:p>
          <a:p>
            <a:r>
              <a:rPr lang="en-US" altLang="zh-TW" sz="2400" b="1" dirty="0" err="1"/>
              <a:t>s.matches</a:t>
            </a:r>
            <a:r>
              <a:rPr lang="en-US" altLang="zh-TW" sz="2400" b="1" dirty="0"/>
              <a:t>("[\\d</a:t>
            </a:r>
            <a:r>
              <a:rPr lang="en-US" altLang="zh-TW" sz="2400" b="1" dirty="0" smtClean="0"/>
              <a:t>]+</a:t>
            </a:r>
            <a:r>
              <a:rPr lang="en-US" altLang="zh-TW" sz="2400" b="1" dirty="0"/>
              <a:t>[\\+-/\\*] </a:t>
            </a:r>
            <a:r>
              <a:rPr lang="en-US" altLang="zh-TW" sz="2400" b="1" dirty="0" smtClean="0"/>
              <a:t>[\\</a:t>
            </a:r>
            <a:r>
              <a:rPr lang="en-US" altLang="zh-TW" sz="2400" b="1" dirty="0"/>
              <a:t>d]+")</a:t>
            </a:r>
          </a:p>
        </p:txBody>
      </p:sp>
    </p:spTree>
    <p:extLst>
      <p:ext uri="{BB962C8B-B14F-4D97-AF65-F5344CB8AC3E}">
        <p14:creationId xmlns:p14="http://schemas.microsoft.com/office/powerpoint/2010/main" val="21842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Java Collections </a:t>
            </a:r>
            <a:r>
              <a:rPr lang="en-US" altLang="zh-TW" dirty="0" smtClean="0"/>
              <a:t>Framework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313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ArrayDeque</a:t>
            </a:r>
            <a:r>
              <a:rPr lang="zh-TW" altLang="en-US" dirty="0"/>
              <a:t>　</a:t>
            </a:r>
            <a:r>
              <a:rPr lang="zh-TW" altLang="en-US" dirty="0" smtClean="0"/>
              <a:t>優化的內建</a:t>
            </a:r>
            <a:r>
              <a:rPr lang="en-US" altLang="zh-TW" dirty="0" smtClean="0"/>
              <a:t>Stack</a:t>
            </a:r>
          </a:p>
          <a:p>
            <a:r>
              <a:rPr lang="zh-TW" altLang="en-US" dirty="0"/>
              <a:t>優先</a:t>
            </a:r>
            <a:r>
              <a:rPr lang="zh-TW" altLang="en-US" dirty="0" smtClean="0"/>
              <a:t>佇列</a:t>
            </a:r>
            <a:endParaRPr lang="en-US" altLang="zh-TW" dirty="0" smtClean="0"/>
          </a:p>
          <a:p>
            <a:r>
              <a:rPr lang="en-US" altLang="zh-TW" dirty="0" smtClean="0"/>
              <a:t>Set</a:t>
            </a:r>
          </a:p>
          <a:p>
            <a:r>
              <a:rPr lang="en-US" altLang="zh-TW" dirty="0" smtClean="0"/>
              <a:t>Map</a:t>
            </a:r>
          </a:p>
          <a:p>
            <a:r>
              <a:rPr lang="zh-TW" altLang="en-US" dirty="0" smtClean="0"/>
              <a:t>其他實用的方法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2922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Collections Framework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en-US" altLang="zh-TW" b="1" dirty="0"/>
          </a:p>
        </p:txBody>
      </p:sp>
      <p:grpSp>
        <p:nvGrpSpPr>
          <p:cNvPr id="4" name="群組 3"/>
          <p:cNvGrpSpPr/>
          <p:nvPr/>
        </p:nvGrpSpPr>
        <p:grpSpPr>
          <a:xfrm>
            <a:off x="-108520" y="1404168"/>
            <a:ext cx="9289032" cy="5409207"/>
            <a:chOff x="-53132" y="0"/>
            <a:chExt cx="6854024" cy="399155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3132" y="0"/>
              <a:ext cx="6854024" cy="399155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" name="群組 5"/>
            <p:cNvGrpSpPr/>
            <p:nvPr/>
          </p:nvGrpSpPr>
          <p:grpSpPr>
            <a:xfrm>
              <a:off x="5390984" y="2329732"/>
              <a:ext cx="1323975" cy="590550"/>
              <a:chOff x="0" y="0"/>
              <a:chExt cx="1323975" cy="59055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04775" y="276225"/>
                <a:ext cx="1219200" cy="31432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200" b="1" kern="100">
                    <a:solidFill>
                      <a:srgbClr val="000000"/>
                    </a:solidFill>
                    <a:effectLst/>
                    <a:ea typeface="新細明體"/>
                    <a:cs typeface="Times New Roman"/>
                  </a:rPr>
                  <a:t>ArrayDeque&lt;E&gt;</a:t>
                </a:r>
                <a:endParaRPr lang="zh-TW" sz="1200" kern="100">
                  <a:effectLst/>
                  <a:ea typeface="新細明體"/>
                  <a:cs typeface="Times New Roman"/>
                </a:endParaRPr>
              </a:p>
            </p:txBody>
          </p:sp>
          <p:cxnSp>
            <p:nvCxnSpPr>
              <p:cNvPr id="9" name="直線單箭頭接點 8"/>
              <p:cNvCxnSpPr/>
              <p:nvPr/>
            </p:nvCxnSpPr>
            <p:spPr>
              <a:xfrm flipH="1" flipV="1">
                <a:off x="0" y="0"/>
                <a:ext cx="438149" cy="2762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/>
            <p:cNvSpPr/>
            <p:nvPr/>
          </p:nvSpPr>
          <p:spPr>
            <a:xfrm>
              <a:off x="3615871" y="166977"/>
              <a:ext cx="103367" cy="1749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539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zh-TW" altLang="en-US" dirty="0" smtClean="0"/>
              <a:t>轉</a:t>
            </a:r>
            <a:r>
              <a:rPr lang="en-US" altLang="zh-TW" dirty="0" smtClean="0"/>
              <a:t>Array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TW" sz="1800" dirty="0" err="1"/>
              <a:t>ArrayList</a:t>
            </a:r>
            <a:r>
              <a:rPr lang="en-US" altLang="zh-TW" sz="1800" dirty="0"/>
              <a:t>&lt;Integer&gt; list = </a:t>
            </a:r>
            <a:r>
              <a:rPr lang="en-US" altLang="zh-TW" sz="1800" b="1" dirty="0"/>
              <a:t>new </a:t>
            </a:r>
            <a:r>
              <a:rPr lang="en-US" altLang="zh-TW" sz="1800" b="1" dirty="0" err="1"/>
              <a:t>ArrayList</a:t>
            </a:r>
            <a:r>
              <a:rPr lang="en-US" altLang="zh-TW" sz="1800" b="1" dirty="0"/>
              <a:t>&lt;Integer&gt;(</a:t>
            </a:r>
            <a:r>
              <a:rPr lang="en-US" altLang="zh-TW" sz="1800" b="1" dirty="0" err="1"/>
              <a:t>Arrays.asList</a:t>
            </a:r>
            <a:r>
              <a:rPr lang="en-US" altLang="zh-TW" sz="1800" b="1" dirty="0"/>
              <a:t>(0,1,2,3));</a:t>
            </a:r>
          </a:p>
          <a:p>
            <a:r>
              <a:rPr lang="en-US" altLang="zh-TW" sz="1800" dirty="0" err="1"/>
              <a:t>System.</a:t>
            </a:r>
            <a:r>
              <a:rPr lang="en-US" altLang="zh-TW" sz="1800" b="1" dirty="0" err="1"/>
              <a:t>out.println</a:t>
            </a:r>
            <a:r>
              <a:rPr lang="en-US" altLang="zh-TW" sz="1800" b="1" dirty="0"/>
              <a:t>(list);</a:t>
            </a:r>
          </a:p>
          <a:p>
            <a:r>
              <a:rPr lang="en-US" altLang="zh-TW" sz="1800" dirty="0"/>
              <a:t>Integer[] n = (Integer[])</a:t>
            </a:r>
            <a:r>
              <a:rPr lang="en-US" altLang="zh-TW" sz="1800" dirty="0" err="1"/>
              <a:t>list.toArray</a:t>
            </a:r>
            <a:r>
              <a:rPr lang="en-US" altLang="zh-TW" sz="1800" dirty="0"/>
              <a:t>(</a:t>
            </a:r>
            <a:r>
              <a:rPr lang="en-US" altLang="zh-TW" sz="1800" b="1" dirty="0"/>
              <a:t>new Integer[</a:t>
            </a:r>
            <a:r>
              <a:rPr lang="en-US" altLang="zh-TW" sz="1800" b="1" dirty="0" err="1"/>
              <a:t>list.size</a:t>
            </a:r>
            <a:r>
              <a:rPr lang="en-US" altLang="zh-TW" sz="1800" b="1" dirty="0"/>
              <a:t>()]);</a:t>
            </a:r>
          </a:p>
          <a:p>
            <a:r>
              <a:rPr lang="en-US" altLang="zh-TW" sz="1800" dirty="0" err="1"/>
              <a:t>System.</a:t>
            </a:r>
            <a:r>
              <a:rPr lang="en-US" altLang="zh-TW" sz="1800" b="1" dirty="0" err="1"/>
              <a:t>out.println</a:t>
            </a:r>
            <a:r>
              <a:rPr lang="en-US" altLang="zh-TW" sz="1800" b="1" dirty="0"/>
              <a:t>(</a:t>
            </a:r>
            <a:r>
              <a:rPr lang="en-US" altLang="zh-TW" sz="1800" b="1" dirty="0" err="1"/>
              <a:t>Arrays.toString</a:t>
            </a:r>
            <a:r>
              <a:rPr lang="en-US" altLang="zh-TW" sz="1800" b="1" dirty="0"/>
              <a:t>(n</a:t>
            </a:r>
            <a:r>
              <a:rPr lang="en-US" altLang="zh-TW" sz="1800" b="1" dirty="0" smtClean="0"/>
              <a:t>));</a:t>
            </a:r>
          </a:p>
          <a:p>
            <a:endParaRPr lang="en-US" altLang="zh-TW" sz="1800" b="1" dirty="0"/>
          </a:p>
          <a:p>
            <a:r>
              <a:rPr lang="zh-TW" altLang="en-US" sz="1800" b="1" dirty="0" smtClean="0"/>
              <a:t>輸出：</a:t>
            </a:r>
            <a:endParaRPr lang="en-US" altLang="zh-TW" sz="1800" b="1" dirty="0" smtClean="0"/>
          </a:p>
          <a:p>
            <a:r>
              <a:rPr lang="en-US" altLang="zh-TW" sz="1800" dirty="0"/>
              <a:t>[0, 1, 2, 3]</a:t>
            </a:r>
          </a:p>
          <a:p>
            <a:r>
              <a:rPr lang="en-US" altLang="zh-TW" sz="1800" dirty="0"/>
              <a:t>[0, 1, 2, 3]</a:t>
            </a:r>
            <a:endParaRPr lang="en-US" altLang="zh-TW" sz="1800" b="1" dirty="0" smtClean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82" y="4869160"/>
            <a:ext cx="6501342" cy="119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3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 interface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en-US" altLang="zh-TW" sz="2400" b="1" dirty="0" smtClean="0"/>
          </a:p>
          <a:p>
            <a:endParaRPr lang="en-US" altLang="zh-TW" sz="2400" b="1" dirty="0"/>
          </a:p>
          <a:p>
            <a:endParaRPr lang="en-US" altLang="zh-TW" sz="2400" b="1" dirty="0" smtClean="0"/>
          </a:p>
          <a:p>
            <a:endParaRPr lang="en-US" altLang="zh-TW" sz="2400" b="1" dirty="0"/>
          </a:p>
          <a:p>
            <a:endParaRPr lang="en-US" altLang="zh-TW" sz="2400" b="1" dirty="0" smtClean="0"/>
          </a:p>
          <a:p>
            <a:r>
              <a:rPr lang="en-US" altLang="zh-TW" sz="2400" b="1" dirty="0" err="1" smtClean="0"/>
              <a:t>ArrayList</a:t>
            </a:r>
            <a:r>
              <a:rPr lang="zh-TW" altLang="en-US" sz="2400" b="1" dirty="0" smtClean="0"/>
              <a:t>、</a:t>
            </a:r>
            <a:r>
              <a:rPr lang="en-US" altLang="zh-TW" sz="2400" b="1" dirty="0" err="1" smtClean="0"/>
              <a:t>LinkedList</a:t>
            </a:r>
            <a:r>
              <a:rPr lang="zh-TW" altLang="zh-TW" sz="2400" b="1" dirty="0" smtClean="0"/>
              <a:t>與</a:t>
            </a:r>
            <a:r>
              <a:rPr lang="en-US" altLang="zh-TW" sz="2400" b="1" dirty="0"/>
              <a:t>Stack</a:t>
            </a:r>
            <a:r>
              <a:rPr lang="zh-TW" altLang="zh-TW" sz="2400" b="1" dirty="0"/>
              <a:t>都繼承了</a:t>
            </a:r>
            <a:r>
              <a:rPr lang="en-US" altLang="zh-TW" sz="2400" b="1" dirty="0"/>
              <a:t>List</a:t>
            </a:r>
            <a:r>
              <a:rPr lang="zh-TW" altLang="zh-TW" sz="2400" b="1" dirty="0"/>
              <a:t>的特性</a:t>
            </a:r>
            <a:endParaRPr lang="zh-TW" altLang="zh-TW" sz="2400" dirty="0"/>
          </a:p>
          <a:p>
            <a:r>
              <a:rPr lang="zh-TW" altLang="zh-TW" sz="2400" b="1" dirty="0"/>
              <a:t>下面以</a:t>
            </a:r>
            <a:r>
              <a:rPr lang="en-US" altLang="zh-TW" sz="2400" b="1" dirty="0"/>
              <a:t>Stack</a:t>
            </a:r>
            <a:r>
              <a:rPr lang="zh-TW" altLang="zh-TW" sz="2400" b="1" dirty="0"/>
              <a:t>為例，可以在</a:t>
            </a:r>
            <a:r>
              <a:rPr lang="en-US" altLang="zh-TW" sz="2400" b="1" dirty="0"/>
              <a:t>API</a:t>
            </a:r>
            <a:r>
              <a:rPr lang="zh-TW" altLang="zh-TW" sz="2400" b="1" dirty="0"/>
              <a:t>中查詢到所有繼承關係</a:t>
            </a:r>
            <a:r>
              <a:rPr lang="zh-TW" altLang="zh-TW" sz="2400" b="1" dirty="0" smtClean="0"/>
              <a:t>：</a:t>
            </a:r>
            <a:endParaRPr lang="en-US" altLang="zh-TW" sz="2400" b="1" dirty="0" smtClean="0"/>
          </a:p>
          <a:p>
            <a:endParaRPr lang="zh-TW" altLang="zh-TW" sz="2400" dirty="0"/>
          </a:p>
          <a:p>
            <a:endParaRPr lang="en-US" altLang="zh-TW" b="1" dirty="0"/>
          </a:p>
        </p:txBody>
      </p:sp>
      <p:pic>
        <p:nvPicPr>
          <p:cNvPr id="10" name="圖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33138"/>
            <a:ext cx="3971701" cy="2311886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69160"/>
            <a:ext cx="4371975" cy="1619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435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ArrayList</a:t>
            </a:r>
            <a:r>
              <a:rPr lang="en-US" altLang="zh-TW" dirty="0" smtClean="0"/>
              <a:t> 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LinkedList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TW" b="1" dirty="0" err="1" smtClean="0"/>
              <a:t>ArrayList</a:t>
            </a:r>
            <a:endParaRPr lang="en-US" altLang="zh-TW" b="1" dirty="0" smtClean="0"/>
          </a:p>
          <a:p>
            <a:r>
              <a:rPr lang="en-US" altLang="zh-TW" b="1" dirty="0" smtClean="0"/>
              <a:t>	</a:t>
            </a:r>
            <a:r>
              <a:rPr lang="en-US" altLang="zh-TW" sz="2000" b="1" dirty="0" err="1"/>
              <a:t>ArrayList</a:t>
            </a:r>
            <a:r>
              <a:rPr lang="zh-TW" altLang="zh-TW" sz="2000" b="1" dirty="0"/>
              <a:t>支援陣列</a:t>
            </a:r>
            <a:r>
              <a:rPr lang="en-US" altLang="zh-TW" sz="2000" b="1" dirty="0" err="1"/>
              <a:t>RandomAccess</a:t>
            </a:r>
            <a:r>
              <a:rPr lang="zh-TW" altLang="zh-TW" sz="2000" b="1" dirty="0"/>
              <a:t>的</a:t>
            </a:r>
            <a:r>
              <a:rPr lang="zh-TW" altLang="zh-TW" sz="2000" b="1" dirty="0" smtClean="0"/>
              <a:t>特性</a:t>
            </a:r>
            <a:endParaRPr lang="en-US" altLang="zh-TW" sz="2000" b="1" dirty="0" smtClean="0"/>
          </a:p>
          <a:p>
            <a:r>
              <a:rPr lang="en-US" altLang="zh-TW" sz="2000" b="1" dirty="0"/>
              <a:t>	</a:t>
            </a:r>
            <a:r>
              <a:rPr lang="zh-TW" altLang="en-US" sz="2000" b="1" dirty="0" smtClean="0"/>
              <a:t>所以用</a:t>
            </a:r>
            <a:r>
              <a:rPr lang="en-US" altLang="zh-TW" sz="2000" b="1" dirty="0" smtClean="0"/>
              <a:t>get</a:t>
            </a:r>
            <a:r>
              <a:rPr lang="zh-TW" altLang="en-US" sz="2000" b="1" dirty="0" smtClean="0"/>
              <a:t>取資料的速度會非常快</a:t>
            </a:r>
            <a:endParaRPr lang="en-US" altLang="zh-TW" sz="2000" b="1" dirty="0" smtClean="0"/>
          </a:p>
          <a:p>
            <a:endParaRPr lang="en-US" altLang="zh-TW" b="1" dirty="0" smtClean="0"/>
          </a:p>
          <a:p>
            <a:r>
              <a:rPr lang="en-US" altLang="zh-TW" b="1" dirty="0" err="1" smtClean="0"/>
              <a:t>LinkedList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zh-TW" altLang="zh-TW" sz="2000" b="1" dirty="0"/>
              <a:t>鏈結串列在</a:t>
            </a:r>
            <a:r>
              <a:rPr lang="en-US" altLang="zh-TW" sz="2000" b="1" dirty="0"/>
              <a:t>add</a:t>
            </a:r>
            <a:r>
              <a:rPr lang="zh-TW" altLang="zh-TW" sz="2000" b="1" dirty="0"/>
              <a:t>和</a:t>
            </a:r>
            <a:r>
              <a:rPr lang="en-US" altLang="zh-TW" sz="2000" b="1" dirty="0"/>
              <a:t>remove</a:t>
            </a:r>
            <a:r>
              <a:rPr lang="zh-TW" altLang="zh-TW" sz="2000" b="1" dirty="0"/>
              <a:t>元素的時候，性能</a:t>
            </a:r>
            <a:r>
              <a:rPr lang="zh-TW" altLang="zh-TW" sz="2000" b="1" dirty="0" smtClean="0"/>
              <a:t>表現</a:t>
            </a:r>
            <a:r>
              <a:rPr lang="zh-TW" altLang="en-US" sz="2000" b="1" dirty="0" smtClean="0"/>
              <a:t>很</a:t>
            </a:r>
            <a:r>
              <a:rPr lang="zh-TW" altLang="zh-TW" sz="2000" b="1" dirty="0" smtClean="0"/>
              <a:t>好</a:t>
            </a:r>
            <a:endParaRPr lang="zh-TW" altLang="zh-TW" sz="2000" dirty="0"/>
          </a:p>
          <a:p>
            <a:r>
              <a:rPr lang="en-US" altLang="zh-TW" sz="2000" b="1" dirty="0"/>
              <a:t>	</a:t>
            </a:r>
            <a:r>
              <a:rPr lang="en-US" altLang="zh-TW" sz="2000" b="1" dirty="0" smtClean="0"/>
              <a:t>get</a:t>
            </a:r>
            <a:r>
              <a:rPr lang="zh-TW" altLang="en-US" sz="2000" b="1" dirty="0" smtClean="0"/>
              <a:t>的效能較差</a:t>
            </a:r>
            <a:r>
              <a:rPr lang="zh-TW" altLang="en-US" sz="2000" b="1" dirty="0"/>
              <a:t>，</a:t>
            </a:r>
            <a:r>
              <a:rPr lang="en-US" altLang="zh-TW" sz="2000" b="1" dirty="0" smtClean="0"/>
              <a:t>insert</a:t>
            </a:r>
            <a:r>
              <a:rPr lang="zh-TW" altLang="zh-TW" sz="2000" b="1" dirty="0"/>
              <a:t>（</a:t>
            </a:r>
            <a:r>
              <a:rPr lang="en-US" altLang="zh-TW" sz="2000" b="1" dirty="0"/>
              <a:t>java</a:t>
            </a:r>
            <a:r>
              <a:rPr lang="zh-TW" altLang="zh-TW" sz="2000" b="1" dirty="0"/>
              <a:t>是</a:t>
            </a:r>
            <a:r>
              <a:rPr lang="en-US" altLang="zh-TW" sz="2000" b="1" dirty="0"/>
              <a:t>set</a:t>
            </a:r>
            <a:r>
              <a:rPr lang="zh-TW" altLang="zh-TW" sz="2000" b="1" dirty="0" smtClean="0"/>
              <a:t>）的</a:t>
            </a:r>
            <a:r>
              <a:rPr lang="zh-TW" altLang="zh-TW" sz="2000" b="1" dirty="0"/>
              <a:t>時候效能</a:t>
            </a:r>
            <a:r>
              <a:rPr lang="zh-TW" altLang="zh-TW" sz="2000" b="1" dirty="0" smtClean="0"/>
              <a:t>較</a:t>
            </a:r>
            <a:r>
              <a:rPr lang="zh-TW" altLang="en-US" sz="2000" b="1" dirty="0"/>
              <a:t>好</a:t>
            </a:r>
            <a:endParaRPr lang="en-US" altLang="zh-TW" sz="20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864" y="2852936"/>
            <a:ext cx="3253755" cy="12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5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Deque</a:t>
            </a:r>
            <a:r>
              <a:rPr lang="en-US" altLang="zh-TW" dirty="0" smtClean="0"/>
              <a:t> 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Deque</a:t>
            </a:r>
            <a:r>
              <a:rPr lang="zh-TW" altLang="en-US" dirty="0" smtClean="0"/>
              <a:t>：</a:t>
            </a:r>
            <a:r>
              <a:rPr lang="en-US" altLang="zh-TW" dirty="0" smtClean="0"/>
              <a:t>Double End Queue</a:t>
            </a:r>
            <a:endParaRPr lang="en-US" altLang="zh-TW" dirty="0"/>
          </a:p>
        </p:txBody>
      </p:sp>
      <p:grpSp>
        <p:nvGrpSpPr>
          <p:cNvPr id="9" name="群組 8"/>
          <p:cNvGrpSpPr/>
          <p:nvPr/>
        </p:nvGrpSpPr>
        <p:grpSpPr>
          <a:xfrm>
            <a:off x="539552" y="1556792"/>
            <a:ext cx="3777580" cy="3162292"/>
            <a:chOff x="3314700" y="2376487"/>
            <a:chExt cx="2514600" cy="2105025"/>
          </a:xfrm>
        </p:grpSpPr>
        <p:pic>
          <p:nvPicPr>
            <p:cNvPr id="5" name="圖片 4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700" y="2376487"/>
              <a:ext cx="2514600" cy="21050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" name="群組 5"/>
            <p:cNvGrpSpPr/>
            <p:nvPr/>
          </p:nvGrpSpPr>
          <p:grpSpPr>
            <a:xfrm>
              <a:off x="4355976" y="3890962"/>
              <a:ext cx="1323975" cy="590550"/>
              <a:chOff x="0" y="0"/>
              <a:chExt cx="1323975" cy="59055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04775" y="276225"/>
                <a:ext cx="1219200" cy="31432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600" b="1" kern="100" dirty="0" err="1">
                    <a:solidFill>
                      <a:srgbClr val="000000"/>
                    </a:solidFill>
                    <a:effectLst/>
                    <a:ea typeface="新細明體"/>
                    <a:cs typeface="Times New Roman"/>
                  </a:rPr>
                  <a:t>ArrayDeque</a:t>
                </a:r>
                <a:r>
                  <a:rPr lang="en-US" sz="1600" b="1" kern="100" dirty="0">
                    <a:solidFill>
                      <a:srgbClr val="000000"/>
                    </a:solidFill>
                    <a:effectLst/>
                    <a:ea typeface="新細明體"/>
                    <a:cs typeface="Times New Roman"/>
                  </a:rPr>
                  <a:t>&lt;E&gt;</a:t>
                </a:r>
                <a:endParaRPr lang="zh-TW" sz="1600" kern="100" dirty="0">
                  <a:effectLst/>
                  <a:ea typeface="新細明體"/>
                  <a:cs typeface="Times New Roman"/>
                </a:endParaRPr>
              </a:p>
            </p:txBody>
          </p:sp>
          <p:cxnSp>
            <p:nvCxnSpPr>
              <p:cNvPr id="8" name="直線單箭頭接點 7"/>
              <p:cNvCxnSpPr/>
              <p:nvPr/>
            </p:nvCxnSpPr>
            <p:spPr>
              <a:xfrm flipH="1" flipV="1">
                <a:off x="0" y="0"/>
                <a:ext cx="438149" cy="2762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2821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5868</TotalTime>
  <Words>763</Words>
  <Application>Microsoft Office PowerPoint</Application>
  <PresentationFormat>如螢幕大小 (4:3)</PresentationFormat>
  <Paragraphs>204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Segoe UI Black</vt:lpstr>
      <vt:lpstr>微軟正黑體</vt:lpstr>
      <vt:lpstr>新細明體</vt:lpstr>
      <vt:lpstr>Arial</vt:lpstr>
      <vt:lpstr>Calibri</vt:lpstr>
      <vt:lpstr>Times New Roman</vt:lpstr>
      <vt:lpstr>Office 佈景主題</vt:lpstr>
      <vt:lpstr>資料結構與延伸學習</vt:lpstr>
      <vt:lpstr>簡介</vt:lpstr>
      <vt:lpstr>Java Collections Framework</vt:lpstr>
      <vt:lpstr>簡介</vt:lpstr>
      <vt:lpstr>Java Collections Framework</vt:lpstr>
      <vt:lpstr>ArrayList轉Array</vt:lpstr>
      <vt:lpstr>List interface</vt:lpstr>
      <vt:lpstr>ArrayList 與 LinkedList</vt:lpstr>
      <vt:lpstr>Deque interface</vt:lpstr>
      <vt:lpstr>ArrayDeque &lt;E&gt;</vt:lpstr>
      <vt:lpstr>ArrayDeque &lt;E&gt;</vt:lpstr>
      <vt:lpstr>PriorityQueue &lt;E&gt;</vt:lpstr>
      <vt:lpstr>Set &lt;E&gt;</vt:lpstr>
      <vt:lpstr>Set &lt;E&gt;</vt:lpstr>
      <vt:lpstr>Map &lt;K , V&gt;</vt:lpstr>
      <vt:lpstr>Map &lt;K , V&gt;</vt:lpstr>
      <vt:lpstr>Map &lt;K , V&gt;</vt:lpstr>
      <vt:lpstr>深度轉字串</vt:lpstr>
      <vt:lpstr>二進位有幾個１</vt:lpstr>
      <vt:lpstr>求公因數</vt:lpstr>
      <vt:lpstr>善用字串緩衝</vt:lpstr>
      <vt:lpstr>約瑟夫環</vt:lpstr>
      <vt:lpstr>約瑟夫環</vt:lpstr>
      <vt:lpstr>正規運算式</vt:lpstr>
      <vt:lpstr>正規運算式</vt:lpstr>
      <vt:lpstr>正規運算式</vt:lpstr>
      <vt:lpstr>正規運算式</vt:lpstr>
      <vt:lpstr>正規運算式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一起來喜歡Java吧~</dc:title>
  <dc:creator>林羊羊</dc:creator>
  <cp:lastModifiedBy>student</cp:lastModifiedBy>
  <cp:revision>180</cp:revision>
  <dcterms:created xsi:type="dcterms:W3CDTF">2015-10-26T10:57:23Z</dcterms:created>
  <dcterms:modified xsi:type="dcterms:W3CDTF">2016-05-12T07:56:28Z</dcterms:modified>
</cp:coreProperties>
</file>