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456" r:id="rId4"/>
    <p:sldId id="445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512" r:id="rId30"/>
    <p:sldId id="457" r:id="rId31"/>
    <p:sldId id="458" r:id="rId32"/>
    <p:sldId id="479" r:id="rId33"/>
    <p:sldId id="459" r:id="rId34"/>
    <p:sldId id="460" r:id="rId35"/>
    <p:sldId id="461" r:id="rId36"/>
    <p:sldId id="462" r:id="rId37"/>
    <p:sldId id="463" r:id="rId38"/>
    <p:sldId id="464" r:id="rId39"/>
    <p:sldId id="465" r:id="rId40"/>
    <p:sldId id="466" r:id="rId41"/>
    <p:sldId id="467" r:id="rId42"/>
    <p:sldId id="468" r:id="rId43"/>
    <p:sldId id="469" r:id="rId44"/>
    <p:sldId id="470" r:id="rId45"/>
    <p:sldId id="471" r:id="rId46"/>
    <p:sldId id="472" r:id="rId47"/>
    <p:sldId id="473" r:id="rId48"/>
    <p:sldId id="474" r:id="rId49"/>
    <p:sldId id="475" r:id="rId50"/>
    <p:sldId id="476" r:id="rId51"/>
    <p:sldId id="477" r:id="rId52"/>
    <p:sldId id="511" r:id="rId53"/>
    <p:sldId id="478" r:id="rId54"/>
    <p:sldId id="509" r:id="rId55"/>
    <p:sldId id="482" r:id="rId56"/>
    <p:sldId id="483" r:id="rId57"/>
    <p:sldId id="484" r:id="rId58"/>
    <p:sldId id="485" r:id="rId59"/>
    <p:sldId id="486" r:id="rId60"/>
    <p:sldId id="487" r:id="rId61"/>
    <p:sldId id="488" r:id="rId62"/>
    <p:sldId id="489" r:id="rId63"/>
    <p:sldId id="490" r:id="rId64"/>
    <p:sldId id="491" r:id="rId65"/>
    <p:sldId id="492" r:id="rId66"/>
    <p:sldId id="493" r:id="rId67"/>
    <p:sldId id="494" r:id="rId68"/>
    <p:sldId id="495" r:id="rId69"/>
    <p:sldId id="496" r:id="rId70"/>
    <p:sldId id="497" r:id="rId71"/>
    <p:sldId id="498" r:id="rId72"/>
    <p:sldId id="508" r:id="rId73"/>
    <p:sldId id="499" r:id="rId74"/>
    <p:sldId id="500" r:id="rId75"/>
    <p:sldId id="501" r:id="rId76"/>
    <p:sldId id="502" r:id="rId77"/>
    <p:sldId id="504" r:id="rId78"/>
    <p:sldId id="505" r:id="rId79"/>
    <p:sldId id="506" r:id="rId80"/>
    <p:sldId id="510" r:id="rId8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82" autoAdjust="0"/>
  </p:normalViewPr>
  <p:slideViewPr>
    <p:cSldViewPr>
      <p:cViewPr>
        <p:scale>
          <a:sx n="70" d="100"/>
          <a:sy n="70" d="100"/>
        </p:scale>
        <p:origin x="-135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F1D4F-7A98-4BCB-BFEE-D6FCC419D4F2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7634E-0F72-4451-951C-5256E65F83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79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940152" y="548680"/>
            <a:ext cx="3209660" cy="52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5868144" y="210126"/>
            <a:ext cx="3179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sheep</a:t>
            </a:r>
            <a:r>
              <a:rPr lang="en-US" altLang="zh-TW" sz="1600" baseline="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der</a:t>
            </a:r>
            <a:r>
              <a:rPr lang="en-US" altLang="zh-TW" sz="16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</a:t>
            </a:r>
            <a:r>
              <a:rPr lang="en-US" altLang="zh-TW" sz="16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programming class</a:t>
            </a:r>
            <a:endParaRPr lang="zh-TW" altLang="en-US" sz="1600" dirty="0">
              <a:solidFill>
                <a:schemeClr val="accent2">
                  <a:lumMod val="75000"/>
                </a:schemeClr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5868144" y="600943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itchFamily="34" charset="0"/>
              </a:rPr>
              <a:t>資訊</a:t>
            </a:r>
            <a:r>
              <a:rPr lang="zh-TW" altLang="en-US" sz="14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itchFamily="34" charset="0"/>
              </a:rPr>
              <a:t>學院競技程式培力營基本程式設計</a:t>
            </a:r>
            <a:endParaRPr lang="zh-TW" altLang="en-US" sz="14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 Black" pitchFamily="34" charset="0"/>
            </a:endParaRPr>
          </a:p>
        </p:txBody>
      </p:sp>
      <p:pic>
        <p:nvPicPr>
          <p:cNvPr id="12" name="Picture 2" descr="http://www.cartoonbucket.com/wp-content/uploads/2016/03/Darwin-Watterson-Dancing-edj715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4869160"/>
            <a:ext cx="2363255" cy="190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35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40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13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704187" y="6071810"/>
            <a:ext cx="1476686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7020272" y="6021288"/>
            <a:ext cx="2160601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itchFamily="34" charset="0"/>
              </a:rPr>
              <a:t>基本程式設計養成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 Black" pitchFamily="34" charset="0"/>
            </a:endParaRPr>
          </a:p>
        </p:txBody>
      </p:sp>
      <p:sp>
        <p:nvSpPr>
          <p:cNvPr id="8" name="AutoShape 4" descr="androidinterns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" name="AutoShape 6" descr="androidinterns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" name="AutoShape 8" descr="androidinterns"/>
          <p:cNvSpPr>
            <a:spLocks noChangeAspect="1" noChangeArrowheads="1"/>
          </p:cNvSpPr>
          <p:nvPr userDrawn="1"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" name="AutoShape 10" descr="androidinterns"/>
          <p:cNvSpPr>
            <a:spLocks noChangeAspect="1" noChangeArrowheads="1"/>
          </p:cNvSpPr>
          <p:nvPr userDrawn="1"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0" name="Picture 2" descr="http://vignette4.wikia.nocookie.net/amazing-regular-time/images/4/4b/20121215005303!DarwinSeason2.png/revision/latest?cb=2012122819344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756373"/>
            <a:ext cx="981075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309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21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05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7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11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04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56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93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1740B8CC-8591-4BC1-B62A-A281D71C625B}" type="datetimeFigureOut">
              <a:rPr lang="zh-TW" altLang="en-US" smtClean="0"/>
              <a:pPr/>
              <a:t>2016/6/25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FCBED09F-39DA-4D7C-B448-7C9788C16E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48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yZQPjUT5B4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ZuD6iUe3Pc" TargetMode="External"/><Relationship Id="rId2" Type="http://schemas.openxmlformats.org/officeDocument/2006/relationships/hyperlink" Target="https://www.youtube.com/watch?v=kPRA0W1kEC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基本程式設計</a:t>
            </a:r>
            <a:r>
              <a:rPr lang="zh-TW" altLang="en-US" b="1" dirty="0"/>
              <a:t>養成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CSIE105A		</a:t>
            </a:r>
            <a:r>
              <a:rPr lang="en-US" altLang="zh-TW" dirty="0" smtClean="0"/>
              <a:t>sheep</a:t>
            </a:r>
            <a:r>
              <a:rPr lang="en-US" altLang="zh-TW" dirty="0" smtClean="0"/>
              <a:t>	</a:t>
            </a:r>
            <a:r>
              <a:rPr lang="en-US" altLang="zh-TW" dirty="0" smtClean="0"/>
              <a:t>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06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打招呼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j-lt"/>
              </a:rPr>
              <a:t>打十次招呼呢？</a:t>
            </a:r>
            <a:endParaRPr lang="en-US" altLang="zh-TW" dirty="0" smtClean="0">
              <a:latin typeface="+mj-lt"/>
            </a:endParaRPr>
          </a:p>
          <a:p>
            <a:endParaRPr lang="en-US" altLang="zh-TW" dirty="0" smtClean="0">
              <a:latin typeface="+mj-lt"/>
            </a:endParaRPr>
          </a:p>
          <a:p>
            <a:endParaRPr lang="en-US" altLang="zh-TW" dirty="0" smtClean="0">
              <a:latin typeface="+mj-lt"/>
            </a:endParaRPr>
          </a:p>
          <a:p>
            <a:endParaRPr lang="en-US" altLang="zh-TW" dirty="0" smtClean="0">
              <a:latin typeface="+mj-lt"/>
            </a:endParaRPr>
          </a:p>
          <a:p>
            <a:r>
              <a:rPr lang="zh-TW" altLang="en-US" dirty="0" smtClean="0">
                <a:latin typeface="+mj-lt"/>
              </a:rPr>
              <a:t>你</a:t>
            </a:r>
            <a:r>
              <a:rPr lang="zh-TW" altLang="en-US" dirty="0">
                <a:latin typeface="+mj-lt"/>
              </a:rPr>
              <a:t>的答案</a:t>
            </a:r>
            <a:r>
              <a:rPr lang="zh-TW" altLang="en-US" dirty="0" smtClean="0">
                <a:latin typeface="+mj-lt"/>
              </a:rPr>
              <a:t>是？</a:t>
            </a:r>
            <a:endParaRPr lang="en-US" altLang="zh-TW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70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打招呼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j-lt"/>
              </a:rPr>
              <a:t>你</a:t>
            </a:r>
            <a:r>
              <a:rPr lang="zh-TW" altLang="en-US" dirty="0">
                <a:latin typeface="+mj-lt"/>
              </a:rPr>
              <a:t>的答案</a:t>
            </a:r>
            <a:r>
              <a:rPr lang="zh-TW" altLang="en-US" dirty="0" smtClean="0">
                <a:latin typeface="+mj-lt"/>
              </a:rPr>
              <a:t>是？</a:t>
            </a:r>
            <a:r>
              <a:rPr lang="en-US" altLang="zh-TW" dirty="0" smtClean="0">
                <a:latin typeface="+mj-lt"/>
              </a:rPr>
              <a:t>	</a:t>
            </a:r>
            <a:r>
              <a:rPr lang="zh-TW" altLang="en-US" dirty="0"/>
              <a:t>輸出</a:t>
            </a:r>
            <a:r>
              <a:rPr lang="zh-TW" altLang="en-US" dirty="0" smtClean="0">
                <a:latin typeface="+mj-lt"/>
              </a:rPr>
              <a:t>十行</a:t>
            </a:r>
            <a:r>
              <a:rPr lang="en-US" altLang="zh-TW" dirty="0" smtClean="0">
                <a:latin typeface="+mj-lt"/>
              </a:rPr>
              <a:t>Hello</a:t>
            </a:r>
            <a:r>
              <a:rPr lang="zh-TW" altLang="en-US" dirty="0" smtClean="0">
                <a:latin typeface="+mj-lt"/>
              </a:rPr>
              <a:t>嗎</a:t>
            </a:r>
            <a:endParaRPr lang="en-US" altLang="zh-TW" dirty="0" smtClean="0">
              <a:latin typeface="+mj-lt"/>
            </a:endParaRPr>
          </a:p>
          <a:p>
            <a:endParaRPr lang="en-US" altLang="zh-TW" dirty="0" smtClean="0">
              <a:latin typeface="+mj-lt"/>
            </a:endParaRPr>
          </a:p>
          <a:p>
            <a:r>
              <a:rPr lang="zh-TW" altLang="en-US" dirty="0">
                <a:latin typeface="+mj-lt"/>
              </a:rPr>
              <a:t>當你要</a:t>
            </a:r>
            <a:r>
              <a:rPr lang="zh-TW" altLang="en-US" dirty="0" smtClean="0">
                <a:solidFill>
                  <a:srgbClr val="FF0000"/>
                </a:solidFill>
                <a:latin typeface="+mj-lt"/>
              </a:rPr>
              <a:t>重複執行相同或是相似的動作</a:t>
            </a:r>
            <a:r>
              <a:rPr lang="zh-TW" altLang="en-US" dirty="0" smtClean="0">
                <a:latin typeface="+mj-lt"/>
              </a:rPr>
              <a:t>時</a:t>
            </a:r>
            <a:endParaRPr lang="en-US" altLang="zh-TW" dirty="0" smtClean="0">
              <a:latin typeface="+mj-lt"/>
            </a:endParaRPr>
          </a:p>
          <a:p>
            <a:endParaRPr lang="en-US" altLang="zh-TW" dirty="0">
              <a:latin typeface="+mj-lt"/>
            </a:endParaRPr>
          </a:p>
          <a:p>
            <a:r>
              <a:rPr lang="zh-TW" altLang="en-US" dirty="0" smtClean="0">
                <a:latin typeface="+mj-lt"/>
              </a:rPr>
              <a:t>你就需要迴圈！！</a:t>
            </a:r>
            <a:endParaRPr lang="en-US" altLang="zh-TW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319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打招呼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/>
              <a:t>所以</a:t>
            </a:r>
            <a:r>
              <a:rPr lang="zh-TW" altLang="en-US" dirty="0" smtClean="0"/>
              <a:t>輸出</a:t>
            </a:r>
            <a:r>
              <a:rPr lang="zh-TW" altLang="en-US" dirty="0" smtClean="0">
                <a:latin typeface="+mj-lt"/>
              </a:rPr>
              <a:t>十行</a:t>
            </a:r>
            <a:r>
              <a:rPr lang="en-US" altLang="zh-TW" dirty="0" smtClean="0">
                <a:latin typeface="+mj-lt"/>
              </a:rPr>
              <a:t>Hello</a:t>
            </a:r>
            <a:r>
              <a:rPr lang="zh-TW" altLang="en-US" dirty="0" smtClean="0">
                <a:latin typeface="+mj-lt"/>
              </a:rPr>
              <a:t>可以搭配迴圈寫成：</a:t>
            </a:r>
            <a:endParaRPr lang="en-US" altLang="zh-TW" dirty="0" smtClean="0">
              <a:latin typeface="+mj-lt"/>
            </a:endParaRPr>
          </a:p>
          <a:p>
            <a:endParaRPr lang="en-US" altLang="zh-TW" dirty="0">
              <a:latin typeface="+mj-lt"/>
            </a:endParaRPr>
          </a:p>
          <a:p>
            <a:r>
              <a:rPr lang="en-US" altLang="zh-TW" dirty="0">
                <a:latin typeface="+mj-lt"/>
              </a:rPr>
              <a:t>f</a:t>
            </a:r>
            <a:r>
              <a:rPr lang="en-US" altLang="zh-TW" dirty="0" smtClean="0">
                <a:latin typeface="+mj-lt"/>
              </a:rPr>
              <a:t>or(</a:t>
            </a:r>
            <a:r>
              <a:rPr lang="en-US" altLang="zh-TW" dirty="0" err="1" smtClean="0">
                <a:latin typeface="+mj-lt"/>
              </a:rPr>
              <a:t>int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 err="1" smtClean="0">
                <a:latin typeface="+mj-lt"/>
              </a:rPr>
              <a:t>i</a:t>
            </a:r>
            <a:r>
              <a:rPr lang="en-US" altLang="zh-TW" dirty="0" smtClean="0">
                <a:latin typeface="+mj-lt"/>
              </a:rPr>
              <a:t>=0;i&lt;10;i++)</a:t>
            </a:r>
          </a:p>
          <a:p>
            <a:r>
              <a:rPr lang="en-US" altLang="zh-TW" dirty="0">
                <a:latin typeface="+mj-lt"/>
              </a:rPr>
              <a:t>	</a:t>
            </a:r>
            <a:r>
              <a:rPr lang="en-US" altLang="zh-TW" dirty="0" err="1" smtClean="0">
                <a:latin typeface="+mj-lt"/>
              </a:rPr>
              <a:t>System.out.println</a:t>
            </a:r>
            <a:r>
              <a:rPr lang="en-US" altLang="zh-TW" dirty="0" smtClean="0">
                <a:latin typeface="+mj-lt"/>
              </a:rPr>
              <a:t>(“Hello”);</a:t>
            </a:r>
          </a:p>
        </p:txBody>
      </p:sp>
    </p:spTree>
    <p:extLst>
      <p:ext uri="{BB962C8B-B14F-4D97-AF65-F5344CB8AC3E}">
        <p14:creationId xmlns:p14="http://schemas.microsoft.com/office/powerpoint/2010/main" val="27258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認識迴圈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j-lt"/>
              </a:rPr>
              <a:t>我們已經認識什麼是迴圈了</a:t>
            </a:r>
            <a:endParaRPr lang="en-US" altLang="zh-TW" dirty="0" smtClean="0">
              <a:latin typeface="+mj-lt"/>
            </a:endParaRPr>
          </a:p>
          <a:p>
            <a:r>
              <a:rPr lang="zh-TW" altLang="en-US" dirty="0">
                <a:latin typeface="+mj-lt"/>
              </a:rPr>
              <a:t>那麼迴圈到底要怎麼用</a:t>
            </a:r>
            <a:r>
              <a:rPr lang="zh-TW" altLang="en-US" dirty="0" smtClean="0">
                <a:latin typeface="+mj-lt"/>
              </a:rPr>
              <a:t>呢？</a:t>
            </a:r>
            <a:endParaRPr lang="en-US" altLang="zh-TW" dirty="0" smtClean="0">
              <a:latin typeface="+mj-lt"/>
            </a:endParaRPr>
          </a:p>
          <a:p>
            <a:endParaRPr lang="en-US" altLang="zh-TW" dirty="0" smtClean="0">
              <a:latin typeface="+mj-lt"/>
            </a:endParaRPr>
          </a:p>
          <a:p>
            <a:r>
              <a:rPr lang="zh-TW" altLang="en-US" dirty="0">
                <a:latin typeface="+mj-lt"/>
              </a:rPr>
              <a:t>我們先</a:t>
            </a:r>
            <a:r>
              <a:rPr lang="zh-TW" altLang="en-US" dirty="0" smtClean="0">
                <a:latin typeface="+mj-lt"/>
              </a:rPr>
              <a:t>學</a:t>
            </a:r>
            <a:r>
              <a:rPr lang="en-US" altLang="zh-TW" dirty="0" smtClean="0">
                <a:latin typeface="+mj-lt"/>
              </a:rPr>
              <a:t>for</a:t>
            </a:r>
            <a:r>
              <a:rPr lang="zh-TW" altLang="en-US" dirty="0" smtClean="0">
                <a:latin typeface="+mj-lt"/>
              </a:rPr>
              <a:t>迴圈就好</a:t>
            </a:r>
            <a:endParaRPr lang="en-US" altLang="zh-TW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435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認識迴圈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+mj-lt"/>
              </a:rPr>
              <a:t>f</a:t>
            </a:r>
            <a:r>
              <a:rPr lang="en-US" altLang="zh-TW" sz="2800" dirty="0" smtClean="0">
                <a:latin typeface="+mj-lt"/>
              </a:rPr>
              <a:t>or( </a:t>
            </a:r>
            <a:r>
              <a:rPr lang="zh-TW" altLang="en-US" sz="2800" dirty="0" smtClean="0">
                <a:latin typeface="+mj-lt"/>
              </a:rPr>
              <a:t>變數宣告</a:t>
            </a:r>
            <a:r>
              <a:rPr lang="en-US" altLang="zh-TW" sz="2800" dirty="0" smtClean="0">
                <a:latin typeface="+mj-lt"/>
              </a:rPr>
              <a:t>; </a:t>
            </a:r>
            <a:r>
              <a:rPr lang="zh-TW" altLang="en-US" sz="2800" dirty="0" smtClean="0">
                <a:latin typeface="+mj-lt"/>
              </a:rPr>
              <a:t>判斷真假值</a:t>
            </a:r>
            <a:r>
              <a:rPr lang="en-US" altLang="zh-TW" sz="2800" dirty="0" smtClean="0">
                <a:latin typeface="+mj-lt"/>
              </a:rPr>
              <a:t> ; </a:t>
            </a:r>
            <a:r>
              <a:rPr lang="zh-TW" altLang="en-US" sz="2800" dirty="0" smtClean="0">
                <a:latin typeface="+mj-lt"/>
              </a:rPr>
              <a:t>執行的運算</a:t>
            </a:r>
            <a:r>
              <a:rPr lang="en-US" altLang="zh-TW" sz="2800" dirty="0" smtClean="0">
                <a:latin typeface="+mj-lt"/>
              </a:rPr>
              <a:t> )</a:t>
            </a:r>
          </a:p>
          <a:p>
            <a:r>
              <a:rPr lang="en-US" altLang="zh-TW" sz="2800" dirty="0" smtClean="0">
                <a:latin typeface="+mj-lt"/>
              </a:rPr>
              <a:t>{……}</a:t>
            </a:r>
          </a:p>
          <a:p>
            <a:endParaRPr lang="en-US" altLang="zh-TW" sz="2800" dirty="0" smtClean="0">
              <a:latin typeface="+mj-lt"/>
            </a:endParaRPr>
          </a:p>
          <a:p>
            <a:r>
              <a:rPr lang="zh-TW" altLang="en-US" sz="2800" dirty="0" smtClean="0">
                <a:solidFill>
                  <a:srgbClr val="FF0000"/>
                </a:solidFill>
                <a:latin typeface="+mj-lt"/>
              </a:rPr>
              <a:t>變數宣告</a:t>
            </a:r>
            <a:r>
              <a:rPr lang="en-US" altLang="zh-TW" sz="2800" dirty="0" smtClean="0">
                <a:latin typeface="+mj-lt"/>
              </a:rPr>
              <a:t>	</a:t>
            </a:r>
            <a:r>
              <a:rPr lang="zh-TW" altLang="en-US" sz="2800" dirty="0" smtClean="0">
                <a:latin typeface="+mj-lt"/>
              </a:rPr>
              <a:t>：通常會宣告初始值是０</a:t>
            </a:r>
            <a:endParaRPr lang="en-US" altLang="zh-TW" sz="2800" dirty="0" smtClean="0">
              <a:latin typeface="+mj-lt"/>
            </a:endParaRPr>
          </a:p>
          <a:p>
            <a:r>
              <a:rPr lang="en-US" altLang="zh-TW" sz="2800" dirty="0" smtClean="0">
                <a:latin typeface="+mj-lt"/>
              </a:rPr>
              <a:t>		</a:t>
            </a:r>
            <a:r>
              <a:rPr lang="zh-TW" altLang="en-US" sz="2800" dirty="0" smtClean="0">
                <a:latin typeface="+mj-lt"/>
              </a:rPr>
              <a:t>　如→</a:t>
            </a:r>
            <a:r>
              <a:rPr lang="en-US" altLang="zh-TW" sz="2800" dirty="0" err="1" smtClean="0">
                <a:latin typeface="+mj-lt"/>
              </a:rPr>
              <a:t>int</a:t>
            </a:r>
            <a:r>
              <a:rPr lang="en-US" altLang="zh-TW" sz="2800" dirty="0" smtClean="0">
                <a:latin typeface="+mj-lt"/>
              </a:rPr>
              <a:t> </a:t>
            </a:r>
            <a:r>
              <a:rPr lang="en-US" altLang="zh-TW" sz="2800" dirty="0" err="1" smtClean="0">
                <a:latin typeface="+mj-lt"/>
              </a:rPr>
              <a:t>i</a:t>
            </a:r>
            <a:r>
              <a:rPr lang="en-US" altLang="zh-TW" sz="2800" dirty="0" smtClean="0">
                <a:latin typeface="+mj-lt"/>
              </a:rPr>
              <a:t>=0</a:t>
            </a:r>
          </a:p>
          <a:p>
            <a:r>
              <a:rPr lang="zh-TW" altLang="en-US" sz="2800" dirty="0">
                <a:solidFill>
                  <a:srgbClr val="FF0000"/>
                </a:solidFill>
                <a:latin typeface="+mj-lt"/>
              </a:rPr>
              <a:t>判斷真假</a:t>
            </a:r>
            <a:r>
              <a:rPr lang="zh-TW" altLang="en-US" sz="2800" dirty="0" smtClean="0">
                <a:solidFill>
                  <a:srgbClr val="FF0000"/>
                </a:solidFill>
                <a:latin typeface="+mj-lt"/>
              </a:rPr>
              <a:t>值</a:t>
            </a:r>
            <a:r>
              <a:rPr lang="zh-TW" altLang="en-US" sz="2800" dirty="0" smtClean="0">
                <a:latin typeface="+mj-lt"/>
              </a:rPr>
              <a:t>：放置判斷的範圍</a:t>
            </a:r>
            <a:endParaRPr lang="en-US" altLang="zh-TW" sz="2800" dirty="0">
              <a:latin typeface="+mj-lt"/>
            </a:endParaRPr>
          </a:p>
          <a:p>
            <a:r>
              <a:rPr lang="zh-TW" altLang="en-US" sz="2800" dirty="0" smtClean="0">
                <a:latin typeface="+mj-lt"/>
              </a:rPr>
              <a:t>　　　　　　遞增是小於　遞減是大於</a:t>
            </a:r>
            <a:endParaRPr lang="en-US" altLang="zh-TW" sz="2800" dirty="0">
              <a:latin typeface="+mj-lt"/>
            </a:endParaRPr>
          </a:p>
          <a:p>
            <a:r>
              <a:rPr lang="zh-TW" altLang="en-US" sz="2800" dirty="0" smtClean="0">
                <a:latin typeface="+mj-lt"/>
              </a:rPr>
              <a:t>　　　　　　如</a:t>
            </a:r>
            <a:r>
              <a:rPr lang="zh-TW" altLang="en-US" sz="2800" dirty="0" smtClean="0"/>
              <a:t>→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&lt;10</a:t>
            </a:r>
          </a:p>
          <a:p>
            <a:r>
              <a:rPr lang="zh-TW" altLang="en-US" sz="2800" dirty="0">
                <a:solidFill>
                  <a:srgbClr val="FF0000"/>
                </a:solidFill>
                <a:latin typeface="+mj-lt"/>
              </a:rPr>
              <a:t>執行的</a:t>
            </a:r>
            <a:r>
              <a:rPr lang="zh-TW" altLang="en-US" sz="2800" dirty="0" smtClean="0">
                <a:solidFill>
                  <a:srgbClr val="FF0000"/>
                </a:solidFill>
                <a:latin typeface="+mj-lt"/>
              </a:rPr>
              <a:t>運算</a:t>
            </a:r>
            <a:r>
              <a:rPr lang="zh-TW" altLang="en-US" sz="2800" dirty="0" smtClean="0">
                <a:latin typeface="+mj-lt"/>
              </a:rPr>
              <a:t>：</a:t>
            </a:r>
            <a:r>
              <a:rPr lang="zh-TW" altLang="en-US" sz="2800" dirty="0"/>
              <a:t>跑一次迴</a:t>
            </a:r>
            <a:r>
              <a:rPr lang="zh-TW" altLang="en-US" sz="2800" dirty="0" smtClean="0"/>
              <a:t>圈執行這個運算</a:t>
            </a:r>
            <a:endParaRPr lang="en-US" altLang="zh-TW" sz="2800" dirty="0" smtClean="0"/>
          </a:p>
          <a:p>
            <a:r>
              <a:rPr lang="zh-TW" altLang="en-US" sz="2800" dirty="0" smtClean="0">
                <a:latin typeface="+mj-lt"/>
              </a:rPr>
              <a:t>　　　　　　如</a:t>
            </a:r>
            <a:r>
              <a:rPr lang="zh-TW" altLang="en-US" sz="2800" dirty="0" smtClean="0"/>
              <a:t>→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++</a:t>
            </a:r>
            <a:endParaRPr lang="en-US" altLang="zh-TW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708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以求加總的程式來說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j-lt"/>
              </a:rPr>
              <a:t>1+2+3+……+10</a:t>
            </a:r>
            <a:r>
              <a:rPr lang="zh-TW" altLang="en-US" sz="2800" dirty="0" smtClean="0">
                <a:latin typeface="+mj-lt"/>
              </a:rPr>
              <a:t> </a:t>
            </a:r>
            <a:r>
              <a:rPr lang="en-US" altLang="zh-TW" sz="2800" dirty="0" smtClean="0">
                <a:latin typeface="+mj-lt"/>
              </a:rPr>
              <a:t>= </a:t>
            </a:r>
            <a:r>
              <a:rPr lang="zh-TW" altLang="en-US" sz="2800" dirty="0" smtClean="0">
                <a:latin typeface="+mj-lt"/>
              </a:rPr>
              <a:t>？</a:t>
            </a:r>
            <a:endParaRPr lang="en-US" altLang="zh-TW" sz="2800" dirty="0" smtClean="0">
              <a:latin typeface="+mj-lt"/>
            </a:endParaRPr>
          </a:p>
          <a:p>
            <a:endParaRPr lang="en-US" altLang="zh-TW" sz="2800" dirty="0" smtClean="0">
              <a:latin typeface="+mj-lt"/>
            </a:endParaRPr>
          </a:p>
          <a:p>
            <a:r>
              <a:rPr lang="zh-TW" altLang="en-US" sz="2800" dirty="0">
                <a:latin typeface="+mj-lt"/>
              </a:rPr>
              <a:t>你會怎麼做</a:t>
            </a:r>
            <a:r>
              <a:rPr lang="zh-TW" altLang="en-US" sz="2800" dirty="0" smtClean="0">
                <a:latin typeface="+mj-lt"/>
              </a:rPr>
              <a:t>呢？</a:t>
            </a:r>
            <a:endParaRPr lang="en-US" altLang="zh-TW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72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以求加總的程式來說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j-lt"/>
              </a:rPr>
              <a:t>1+2+3+……+10</a:t>
            </a:r>
            <a:r>
              <a:rPr lang="zh-TW" altLang="en-US" sz="2800" dirty="0" smtClean="0">
                <a:latin typeface="+mj-lt"/>
              </a:rPr>
              <a:t> </a:t>
            </a:r>
            <a:r>
              <a:rPr lang="en-US" altLang="zh-TW" sz="2800" dirty="0" smtClean="0">
                <a:latin typeface="+mj-lt"/>
              </a:rPr>
              <a:t>= </a:t>
            </a:r>
            <a:r>
              <a:rPr lang="zh-TW" altLang="en-US" sz="2800" dirty="0" smtClean="0">
                <a:latin typeface="+mj-lt"/>
              </a:rPr>
              <a:t>？</a:t>
            </a:r>
            <a:endParaRPr lang="en-US" altLang="zh-TW" sz="2800" dirty="0" smtClean="0">
              <a:latin typeface="+mj-lt"/>
            </a:endParaRPr>
          </a:p>
          <a:p>
            <a:endParaRPr lang="en-US" altLang="zh-TW" sz="2800" dirty="0">
              <a:latin typeface="+mj-lt"/>
            </a:endParaRPr>
          </a:p>
          <a:p>
            <a:r>
              <a:rPr lang="zh-TW" altLang="en-US" sz="2800" dirty="0" smtClean="0">
                <a:latin typeface="+mj-lt"/>
              </a:rPr>
              <a:t>當然你可以這樣做</a:t>
            </a:r>
            <a:r>
              <a:rPr lang="en-US" altLang="zh-TW" sz="2800" dirty="0" smtClean="0">
                <a:latin typeface="+mj-lt"/>
              </a:rPr>
              <a:t>……</a:t>
            </a:r>
          </a:p>
          <a:p>
            <a:r>
              <a:rPr lang="en-US" altLang="zh-TW" sz="2800" dirty="0" err="1">
                <a:latin typeface="+mj-lt"/>
              </a:rPr>
              <a:t>i</a:t>
            </a:r>
            <a:r>
              <a:rPr lang="en-US" altLang="zh-TW" sz="2800" dirty="0" err="1" smtClean="0">
                <a:latin typeface="+mj-lt"/>
              </a:rPr>
              <a:t>nt</a:t>
            </a:r>
            <a:r>
              <a:rPr lang="en-US" altLang="zh-TW" sz="2800" dirty="0" smtClean="0">
                <a:latin typeface="+mj-lt"/>
              </a:rPr>
              <a:t> sum = 1+2+3+4+5+6+7+8+9+10;</a:t>
            </a:r>
          </a:p>
          <a:p>
            <a:r>
              <a:rPr lang="en-US" altLang="zh-TW" sz="2800" dirty="0" err="1" smtClean="0">
                <a:latin typeface="+mj-lt"/>
              </a:rPr>
              <a:t>System.out.println</a:t>
            </a:r>
            <a:r>
              <a:rPr lang="en-US" altLang="zh-TW" sz="2800" dirty="0" smtClean="0">
                <a:latin typeface="+mj-lt"/>
              </a:rPr>
              <a:t>(sum);</a:t>
            </a:r>
          </a:p>
        </p:txBody>
      </p:sp>
      <p:pic>
        <p:nvPicPr>
          <p:cNvPr id="3074" name="Picture 2" descr="http://www.cartoonbucket.com/wp-content/uploads/2016/03/Darwin-Watterson-Looking-Confused-edj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58029"/>
            <a:ext cx="1939660" cy="240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9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以求加總的程式來說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j-lt"/>
              </a:rPr>
              <a:t>1+2+3+……+10</a:t>
            </a:r>
            <a:r>
              <a:rPr lang="zh-TW" altLang="en-US" sz="2800" dirty="0" smtClean="0">
                <a:latin typeface="+mj-lt"/>
              </a:rPr>
              <a:t> </a:t>
            </a:r>
            <a:r>
              <a:rPr lang="en-US" altLang="zh-TW" sz="2800" dirty="0" smtClean="0">
                <a:latin typeface="+mj-lt"/>
              </a:rPr>
              <a:t>= </a:t>
            </a:r>
            <a:r>
              <a:rPr lang="zh-TW" altLang="en-US" sz="2800" dirty="0" smtClean="0">
                <a:latin typeface="+mj-lt"/>
              </a:rPr>
              <a:t>？</a:t>
            </a:r>
            <a:endParaRPr lang="en-US" altLang="zh-TW" sz="2800" dirty="0" smtClean="0">
              <a:latin typeface="+mj-lt"/>
            </a:endParaRPr>
          </a:p>
          <a:p>
            <a:endParaRPr lang="en-US" altLang="zh-TW" sz="2800" dirty="0">
              <a:latin typeface="+mj-lt"/>
            </a:endParaRPr>
          </a:p>
          <a:p>
            <a:r>
              <a:rPr lang="zh-TW" altLang="en-US" sz="2800" dirty="0" smtClean="0">
                <a:latin typeface="+mj-lt"/>
              </a:rPr>
              <a:t>用迴圈要怎麼做呢？</a:t>
            </a:r>
            <a:endParaRPr lang="en-US" altLang="zh-TW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02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以求加總的程式來說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j-lt"/>
              </a:rPr>
              <a:t>1+2+3+……+10</a:t>
            </a:r>
            <a:r>
              <a:rPr lang="zh-TW" altLang="en-US" sz="2800" dirty="0" smtClean="0">
                <a:latin typeface="+mj-lt"/>
              </a:rPr>
              <a:t> </a:t>
            </a:r>
            <a:r>
              <a:rPr lang="en-US" altLang="zh-TW" sz="2800" dirty="0" smtClean="0">
                <a:latin typeface="+mj-lt"/>
              </a:rPr>
              <a:t>= </a:t>
            </a:r>
            <a:r>
              <a:rPr lang="zh-TW" altLang="en-US" sz="2800" dirty="0" smtClean="0">
                <a:latin typeface="+mj-lt"/>
              </a:rPr>
              <a:t>？</a:t>
            </a:r>
            <a:endParaRPr lang="en-US" altLang="zh-TW" sz="2800" dirty="0" smtClean="0">
              <a:latin typeface="+mj-lt"/>
            </a:endParaRPr>
          </a:p>
          <a:p>
            <a:endParaRPr lang="en-US" altLang="zh-TW" sz="2800" dirty="0">
              <a:latin typeface="+mj-lt"/>
            </a:endParaRPr>
          </a:p>
          <a:p>
            <a:r>
              <a:rPr lang="en-US" altLang="zh-TW" sz="2800" dirty="0" err="1">
                <a:latin typeface="+mj-lt"/>
              </a:rPr>
              <a:t>i</a:t>
            </a:r>
            <a:r>
              <a:rPr lang="en-US" altLang="zh-TW" sz="2800" dirty="0" err="1" smtClean="0">
                <a:latin typeface="+mj-lt"/>
              </a:rPr>
              <a:t>nt</a:t>
            </a:r>
            <a:r>
              <a:rPr lang="en-US" altLang="zh-TW" sz="2800" dirty="0" smtClean="0">
                <a:latin typeface="+mj-lt"/>
              </a:rPr>
              <a:t> sum=0;</a:t>
            </a:r>
          </a:p>
          <a:p>
            <a:r>
              <a:rPr lang="en-US" altLang="zh-TW" sz="2800" dirty="0">
                <a:latin typeface="+mj-lt"/>
              </a:rPr>
              <a:t>f</a:t>
            </a:r>
            <a:r>
              <a:rPr lang="en-US" altLang="zh-TW" sz="2800" dirty="0" smtClean="0">
                <a:latin typeface="+mj-lt"/>
              </a:rPr>
              <a:t>or(</a:t>
            </a:r>
            <a:r>
              <a:rPr lang="en-US" altLang="zh-TW" sz="2800" dirty="0" err="1" smtClean="0">
                <a:latin typeface="+mj-lt"/>
              </a:rPr>
              <a:t>int</a:t>
            </a:r>
            <a:r>
              <a:rPr lang="en-US" altLang="zh-TW" sz="2800" dirty="0" smtClean="0">
                <a:latin typeface="+mj-lt"/>
              </a:rPr>
              <a:t> </a:t>
            </a:r>
            <a:r>
              <a:rPr lang="en-US" altLang="zh-TW" sz="2800" dirty="0" err="1" smtClean="0">
                <a:latin typeface="+mj-lt"/>
              </a:rPr>
              <a:t>i</a:t>
            </a:r>
            <a:r>
              <a:rPr lang="en-US" altLang="zh-TW" sz="2800" dirty="0" smtClean="0">
                <a:latin typeface="+mj-lt"/>
              </a:rPr>
              <a:t>=1;i&lt;=10;i++)</a:t>
            </a:r>
          </a:p>
          <a:p>
            <a:r>
              <a:rPr lang="en-US" altLang="zh-TW" sz="2800" dirty="0" smtClean="0">
                <a:latin typeface="+mj-lt"/>
              </a:rPr>
              <a:t>	sum = </a:t>
            </a:r>
            <a:r>
              <a:rPr lang="en-US" altLang="zh-TW" sz="2800" dirty="0" err="1" smtClean="0">
                <a:latin typeface="+mj-lt"/>
              </a:rPr>
              <a:t>sum+i</a:t>
            </a:r>
            <a:r>
              <a:rPr lang="en-US" altLang="zh-TW" sz="2800" dirty="0" smtClean="0">
                <a:latin typeface="+mj-lt"/>
              </a:rPr>
              <a:t>;	//</a:t>
            </a:r>
            <a:r>
              <a:rPr lang="zh-TW" altLang="en-US" sz="2800" dirty="0" smtClean="0">
                <a:latin typeface="+mj-lt"/>
              </a:rPr>
              <a:t>可縮寫成</a:t>
            </a:r>
            <a:r>
              <a:rPr lang="en-US" altLang="zh-TW" sz="2800" dirty="0" smtClean="0">
                <a:latin typeface="+mj-lt"/>
              </a:rPr>
              <a:t>sum+=</a:t>
            </a:r>
            <a:r>
              <a:rPr lang="en-US" altLang="zh-TW" sz="2800" dirty="0" err="1" smtClean="0">
                <a:latin typeface="+mj-lt"/>
              </a:rPr>
              <a:t>i</a:t>
            </a:r>
            <a:r>
              <a:rPr lang="en-US" altLang="zh-TW" sz="2800" dirty="0" smtClean="0">
                <a:latin typeface="+mj-lt"/>
              </a:rPr>
              <a:t>;</a:t>
            </a:r>
          </a:p>
          <a:p>
            <a:r>
              <a:rPr lang="en-US" altLang="zh-TW" sz="2800" dirty="0" err="1" smtClean="0">
                <a:latin typeface="+mj-lt"/>
              </a:rPr>
              <a:t>System.out.println</a:t>
            </a:r>
            <a:r>
              <a:rPr lang="en-US" altLang="zh-TW" sz="2800" dirty="0" smtClean="0">
                <a:latin typeface="+mj-lt"/>
              </a:rPr>
              <a:t>(sum);</a:t>
            </a:r>
          </a:p>
        </p:txBody>
      </p:sp>
    </p:spTree>
    <p:extLst>
      <p:ext uri="{BB962C8B-B14F-4D97-AF65-F5344CB8AC3E}">
        <p14:creationId xmlns:p14="http://schemas.microsoft.com/office/powerpoint/2010/main" val="40489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以求加總的程式來說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j-lt"/>
              </a:rPr>
              <a:t>1+2+3+……+N</a:t>
            </a:r>
            <a:r>
              <a:rPr lang="zh-TW" altLang="en-US" sz="2800" dirty="0" smtClean="0">
                <a:latin typeface="+mj-lt"/>
              </a:rPr>
              <a:t> </a:t>
            </a:r>
            <a:r>
              <a:rPr lang="en-US" altLang="zh-TW" sz="2800" dirty="0" smtClean="0">
                <a:latin typeface="+mj-lt"/>
              </a:rPr>
              <a:t>= </a:t>
            </a:r>
            <a:r>
              <a:rPr lang="zh-TW" altLang="en-US" sz="2800" dirty="0" smtClean="0">
                <a:latin typeface="+mj-lt"/>
              </a:rPr>
              <a:t>？</a:t>
            </a:r>
            <a:endParaRPr lang="en-US" altLang="zh-TW" sz="2800" dirty="0" smtClean="0">
              <a:latin typeface="+mj-lt"/>
            </a:endParaRPr>
          </a:p>
          <a:p>
            <a:endParaRPr lang="en-US" altLang="zh-TW" sz="2800" dirty="0" smtClean="0">
              <a:latin typeface="+mj-lt"/>
            </a:endParaRPr>
          </a:p>
          <a:p>
            <a:r>
              <a:rPr lang="zh-TW" altLang="en-US" sz="2800" dirty="0">
                <a:latin typeface="+mj-lt"/>
              </a:rPr>
              <a:t>那如果</a:t>
            </a:r>
            <a:r>
              <a:rPr lang="zh-TW" altLang="en-US" sz="2800" dirty="0" smtClean="0">
                <a:latin typeface="+mj-lt"/>
              </a:rPr>
              <a:t>是加到</a:t>
            </a:r>
            <a:r>
              <a:rPr lang="en-US" altLang="zh-TW" sz="2800" dirty="0" smtClean="0">
                <a:latin typeface="+mj-lt"/>
              </a:rPr>
              <a:t>N</a:t>
            </a:r>
            <a:r>
              <a:rPr lang="zh-TW" altLang="en-US" sz="2800" dirty="0" smtClean="0">
                <a:latin typeface="+mj-lt"/>
              </a:rPr>
              <a:t>的話，你會嗎？</a:t>
            </a:r>
            <a:endParaRPr lang="en-US" altLang="zh-TW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172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迴圈</a:t>
            </a:r>
            <a:endParaRPr lang="en-US" altLang="zh-TW" dirty="0" smtClean="0"/>
          </a:p>
          <a:p>
            <a:r>
              <a:rPr lang="zh-TW" altLang="en-US" dirty="0" smtClean="0"/>
              <a:t>字串</a:t>
            </a:r>
            <a:endParaRPr lang="en-US" altLang="zh-TW" dirty="0" smtClean="0"/>
          </a:p>
          <a:p>
            <a:r>
              <a:rPr lang="zh-TW" altLang="en-US" dirty="0"/>
              <a:t>排序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409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以求加總的程式來說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j-lt"/>
              </a:rPr>
              <a:t>1+2+3+……+N</a:t>
            </a:r>
            <a:r>
              <a:rPr lang="zh-TW" altLang="en-US" sz="2800" dirty="0" smtClean="0">
                <a:latin typeface="+mj-lt"/>
              </a:rPr>
              <a:t> </a:t>
            </a:r>
            <a:r>
              <a:rPr lang="en-US" altLang="zh-TW" sz="2800" dirty="0" smtClean="0">
                <a:latin typeface="+mj-lt"/>
              </a:rPr>
              <a:t>= </a:t>
            </a:r>
            <a:r>
              <a:rPr lang="zh-TW" altLang="en-US" sz="2800" dirty="0" smtClean="0">
                <a:latin typeface="+mj-lt"/>
              </a:rPr>
              <a:t>？</a:t>
            </a:r>
            <a:endParaRPr lang="en-US" altLang="zh-TW" sz="2800" dirty="0" smtClean="0">
              <a:latin typeface="+mj-lt"/>
            </a:endParaRPr>
          </a:p>
          <a:p>
            <a:endParaRPr lang="en-US" altLang="zh-TW" sz="2800" dirty="0" smtClean="0">
              <a:latin typeface="+mj-lt"/>
            </a:endParaRPr>
          </a:p>
          <a:p>
            <a:r>
              <a:rPr lang="en-US" altLang="zh-TW" sz="2800" dirty="0" err="1"/>
              <a:t>int</a:t>
            </a:r>
            <a:r>
              <a:rPr lang="en-US" altLang="zh-TW" sz="2800" dirty="0"/>
              <a:t> sum=0;</a:t>
            </a:r>
          </a:p>
          <a:p>
            <a:r>
              <a:rPr lang="en-US" altLang="zh-TW" sz="2800" dirty="0"/>
              <a:t>for(</a:t>
            </a:r>
            <a:r>
              <a:rPr lang="en-US" altLang="zh-TW" sz="2800" dirty="0" err="1"/>
              <a:t>int</a:t>
            </a:r>
            <a:r>
              <a:rPr lang="en-US" altLang="zh-TW" sz="2800" dirty="0"/>
              <a:t>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=1;i</a:t>
            </a:r>
            <a:r>
              <a:rPr lang="en-US" altLang="zh-TW" sz="2800" dirty="0" smtClean="0"/>
              <a:t>&lt;=</a:t>
            </a:r>
            <a:r>
              <a:rPr lang="en-US" altLang="zh-TW" sz="2800" dirty="0" err="1"/>
              <a:t>N</a:t>
            </a:r>
            <a:r>
              <a:rPr lang="en-US" altLang="zh-TW" sz="2800" dirty="0" err="1" smtClean="0"/>
              <a:t>;i</a:t>
            </a:r>
            <a:r>
              <a:rPr lang="en-US" altLang="zh-TW" sz="2800" dirty="0"/>
              <a:t>++)</a:t>
            </a:r>
          </a:p>
          <a:p>
            <a:r>
              <a:rPr lang="en-US" altLang="zh-TW" sz="2800" dirty="0"/>
              <a:t>	sum = </a:t>
            </a:r>
            <a:r>
              <a:rPr lang="en-US" altLang="zh-TW" sz="2800" dirty="0" err="1"/>
              <a:t>sum+i</a:t>
            </a:r>
            <a:r>
              <a:rPr lang="en-US" altLang="zh-TW" sz="2800" dirty="0"/>
              <a:t>;	//</a:t>
            </a:r>
            <a:r>
              <a:rPr lang="zh-TW" altLang="en-US" sz="2800" dirty="0"/>
              <a:t>可縮寫成</a:t>
            </a:r>
            <a:r>
              <a:rPr lang="en-US" altLang="zh-TW" sz="2800" dirty="0"/>
              <a:t>sum+=</a:t>
            </a:r>
            <a:r>
              <a:rPr lang="en-US" altLang="zh-TW" sz="2800" dirty="0" err="1"/>
              <a:t>i</a:t>
            </a:r>
            <a:r>
              <a:rPr lang="en-US" altLang="zh-TW" sz="2800" dirty="0"/>
              <a:t>;</a:t>
            </a:r>
          </a:p>
          <a:p>
            <a:r>
              <a:rPr lang="en-US" altLang="zh-TW" sz="2800" dirty="0" err="1"/>
              <a:t>System.out.println</a:t>
            </a:r>
            <a:r>
              <a:rPr lang="en-US" altLang="zh-TW" sz="2800" dirty="0"/>
              <a:t>(sum</a:t>
            </a:r>
            <a:r>
              <a:rPr lang="en-US" altLang="zh-TW" sz="2800" dirty="0" smtClean="0"/>
              <a:t>);</a:t>
            </a:r>
          </a:p>
          <a:p>
            <a:endParaRPr lang="en-US" altLang="zh-TW" sz="2800" dirty="0"/>
          </a:p>
          <a:p>
            <a:r>
              <a:rPr lang="zh-TW" altLang="en-US" sz="2800" dirty="0" smtClean="0"/>
              <a:t>很好～改成</a:t>
            </a:r>
            <a:r>
              <a:rPr lang="en-US" altLang="zh-TW" sz="2800" dirty="0" smtClean="0"/>
              <a:t>N</a:t>
            </a:r>
            <a:r>
              <a:rPr lang="zh-TW" altLang="en-US" sz="2800" dirty="0" smtClean="0"/>
              <a:t>即可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2370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以求加總的程式來說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j-lt"/>
              </a:rPr>
              <a:t>2 * (1+2+3+……+N)</a:t>
            </a:r>
            <a:r>
              <a:rPr lang="zh-TW" altLang="en-US" sz="2800" dirty="0" smtClean="0">
                <a:latin typeface="+mj-lt"/>
              </a:rPr>
              <a:t> </a:t>
            </a:r>
            <a:r>
              <a:rPr lang="en-US" altLang="zh-TW" sz="2800" dirty="0" smtClean="0">
                <a:latin typeface="+mj-lt"/>
              </a:rPr>
              <a:t>= </a:t>
            </a:r>
            <a:r>
              <a:rPr lang="zh-TW" altLang="en-US" sz="2800" dirty="0" smtClean="0">
                <a:latin typeface="+mj-lt"/>
              </a:rPr>
              <a:t>？</a:t>
            </a:r>
            <a:endParaRPr lang="en-US" altLang="zh-TW" sz="2800" dirty="0" smtClean="0">
              <a:latin typeface="+mj-lt"/>
            </a:endParaRPr>
          </a:p>
          <a:p>
            <a:endParaRPr lang="en-US" altLang="zh-TW" sz="2800" dirty="0" smtClean="0">
              <a:latin typeface="+mj-lt"/>
            </a:endParaRPr>
          </a:p>
          <a:p>
            <a:r>
              <a:rPr lang="zh-TW" altLang="en-US" sz="2800" dirty="0"/>
              <a:t>我們來加深難度</a:t>
            </a:r>
            <a:r>
              <a:rPr lang="zh-TW" altLang="en-US" sz="2800" dirty="0" smtClean="0"/>
              <a:t>囉～這樣你會嗎？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4023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以求加總的程式來說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j-lt"/>
              </a:rPr>
              <a:t>2 * (1+2+3+……+N)</a:t>
            </a:r>
            <a:r>
              <a:rPr lang="zh-TW" altLang="en-US" sz="2800" dirty="0" smtClean="0">
                <a:latin typeface="+mj-lt"/>
              </a:rPr>
              <a:t> </a:t>
            </a:r>
            <a:r>
              <a:rPr lang="en-US" altLang="zh-TW" sz="2800" dirty="0" smtClean="0">
                <a:latin typeface="+mj-lt"/>
              </a:rPr>
              <a:t>= </a:t>
            </a:r>
            <a:r>
              <a:rPr lang="zh-TW" altLang="en-US" sz="2800" dirty="0" smtClean="0">
                <a:latin typeface="+mj-lt"/>
              </a:rPr>
              <a:t>？</a:t>
            </a:r>
            <a:endParaRPr lang="en-US" altLang="zh-TW" sz="2800" dirty="0" smtClean="0">
              <a:latin typeface="+mj-lt"/>
            </a:endParaRPr>
          </a:p>
          <a:p>
            <a:endParaRPr lang="en-US" altLang="zh-TW" sz="2800" dirty="0" smtClean="0">
              <a:latin typeface="+mj-lt"/>
            </a:endParaRPr>
          </a:p>
          <a:p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sum=0;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for(</a:t>
            </a:r>
            <a:r>
              <a:rPr lang="en-US" altLang="zh-TW" sz="2800" b="1" dirty="0" err="1">
                <a:solidFill>
                  <a:srgbClr val="FF0000"/>
                </a:solidFill>
              </a:rPr>
              <a:t>int</a:t>
            </a:r>
            <a:r>
              <a:rPr lang="en-US" altLang="zh-TW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j=1;j&lt;=</a:t>
            </a:r>
            <a:r>
              <a:rPr lang="en-US" altLang="zh-TW" sz="2800" b="1" dirty="0">
                <a:solidFill>
                  <a:srgbClr val="FF0000"/>
                </a:solidFill>
              </a:rPr>
              <a:t>2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;j++)</a:t>
            </a:r>
          </a:p>
          <a:p>
            <a:r>
              <a:rPr lang="en-US" altLang="zh-TW" sz="2800" dirty="0" smtClean="0"/>
              <a:t>	for(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=1;i&lt;=</a:t>
            </a:r>
            <a:r>
              <a:rPr lang="en-US" altLang="zh-TW" sz="2800" dirty="0" err="1" smtClean="0"/>
              <a:t>N;i</a:t>
            </a:r>
            <a:r>
              <a:rPr lang="en-US" altLang="zh-TW" sz="2800" dirty="0" smtClean="0"/>
              <a:t>++)</a:t>
            </a:r>
            <a:endParaRPr lang="en-US" altLang="zh-TW" sz="2800" dirty="0"/>
          </a:p>
          <a:p>
            <a:r>
              <a:rPr lang="en-US" altLang="zh-TW" sz="2800" dirty="0"/>
              <a:t>	</a:t>
            </a:r>
            <a:r>
              <a:rPr lang="en-US" altLang="zh-TW" sz="2800" dirty="0" smtClean="0"/>
              <a:t>	sum </a:t>
            </a:r>
            <a:r>
              <a:rPr lang="en-US" altLang="zh-TW" sz="2800" dirty="0"/>
              <a:t>= </a:t>
            </a:r>
            <a:r>
              <a:rPr lang="en-US" altLang="zh-TW" sz="2800" dirty="0" err="1" smtClean="0"/>
              <a:t>sum+i</a:t>
            </a:r>
            <a:r>
              <a:rPr lang="en-US" altLang="zh-TW" sz="2800" dirty="0" smtClean="0"/>
              <a:t>;</a:t>
            </a:r>
            <a:endParaRPr lang="en-US" altLang="zh-TW" sz="2800" dirty="0"/>
          </a:p>
          <a:p>
            <a:r>
              <a:rPr lang="en-US" altLang="zh-TW" sz="2800" dirty="0" err="1"/>
              <a:t>System.out.println</a:t>
            </a:r>
            <a:r>
              <a:rPr lang="en-US" altLang="zh-TW" sz="2800" dirty="0"/>
              <a:t>(sum);</a:t>
            </a:r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沒錯～就是這樣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448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以求加總的程式來說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j-lt"/>
              </a:rPr>
              <a:t>M * (1+2+3+……+N)</a:t>
            </a:r>
            <a:r>
              <a:rPr lang="zh-TW" altLang="en-US" sz="2800" dirty="0" smtClean="0">
                <a:latin typeface="+mj-lt"/>
              </a:rPr>
              <a:t> </a:t>
            </a:r>
            <a:r>
              <a:rPr lang="en-US" altLang="zh-TW" sz="2800" dirty="0" smtClean="0">
                <a:latin typeface="+mj-lt"/>
              </a:rPr>
              <a:t>= </a:t>
            </a:r>
            <a:r>
              <a:rPr lang="zh-TW" altLang="en-US" sz="2800" dirty="0" smtClean="0">
                <a:latin typeface="+mj-lt"/>
              </a:rPr>
              <a:t>？</a:t>
            </a:r>
            <a:endParaRPr lang="en-US" altLang="zh-TW" sz="2800" dirty="0" smtClean="0">
              <a:latin typeface="+mj-lt"/>
            </a:endParaRPr>
          </a:p>
          <a:p>
            <a:endParaRPr lang="en-US" altLang="zh-TW" sz="2800" dirty="0" smtClean="0">
              <a:latin typeface="+mj-lt"/>
            </a:endParaRPr>
          </a:p>
          <a:p>
            <a:r>
              <a:rPr lang="zh-TW" altLang="en-US" sz="2800" dirty="0" smtClean="0"/>
              <a:t>如果變成這樣呢？</a:t>
            </a:r>
            <a:endParaRPr lang="en-US" altLang="zh-TW" sz="2800" dirty="0"/>
          </a:p>
        </p:txBody>
      </p:sp>
      <p:pic>
        <p:nvPicPr>
          <p:cNvPr id="5122" name="Picture 2" descr="http://www.cartoonbucket.com/wp-content/uploads/2016/03/Darwin-Watterson-Image-edj71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44008" y="1772816"/>
            <a:ext cx="1512168" cy="20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59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以求加總的程式來說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j-lt"/>
              </a:rPr>
              <a:t>M * (1+2+3+……+N)</a:t>
            </a:r>
            <a:r>
              <a:rPr lang="zh-TW" altLang="en-US" sz="2800" dirty="0" smtClean="0">
                <a:latin typeface="+mj-lt"/>
              </a:rPr>
              <a:t> </a:t>
            </a:r>
            <a:r>
              <a:rPr lang="en-US" altLang="zh-TW" sz="2800" dirty="0" smtClean="0">
                <a:latin typeface="+mj-lt"/>
              </a:rPr>
              <a:t>= </a:t>
            </a:r>
            <a:r>
              <a:rPr lang="zh-TW" altLang="en-US" sz="2800" dirty="0" smtClean="0">
                <a:latin typeface="+mj-lt"/>
              </a:rPr>
              <a:t>？</a:t>
            </a:r>
            <a:endParaRPr lang="en-US" altLang="zh-TW" sz="2800" dirty="0" smtClean="0">
              <a:latin typeface="+mj-lt"/>
            </a:endParaRPr>
          </a:p>
          <a:p>
            <a:endParaRPr lang="en-US" altLang="zh-TW" sz="2800" dirty="0" smtClean="0">
              <a:latin typeface="+mj-lt"/>
            </a:endParaRPr>
          </a:p>
          <a:p>
            <a:r>
              <a:rPr lang="en-US" altLang="zh-TW" sz="2800" dirty="0" err="1"/>
              <a:t>int</a:t>
            </a:r>
            <a:r>
              <a:rPr lang="en-US" altLang="zh-TW" sz="2800" dirty="0"/>
              <a:t> sum=0;</a:t>
            </a:r>
          </a:p>
          <a:p>
            <a:r>
              <a:rPr lang="en-US" altLang="zh-TW" sz="2800" dirty="0"/>
              <a:t>for(</a:t>
            </a:r>
            <a:r>
              <a:rPr lang="en-US" altLang="zh-TW" sz="2800" dirty="0" err="1"/>
              <a:t>int</a:t>
            </a:r>
            <a:r>
              <a:rPr lang="en-US" altLang="zh-TW" sz="2800" dirty="0"/>
              <a:t> j=1;j</a:t>
            </a:r>
            <a:r>
              <a:rPr lang="en-US" altLang="zh-TW" sz="2800" dirty="0" smtClean="0"/>
              <a:t>&lt;=</a:t>
            </a:r>
            <a:r>
              <a:rPr lang="en-US" altLang="zh-TW" sz="2800" b="1" dirty="0" err="1" smtClean="0">
                <a:solidFill>
                  <a:srgbClr val="FF0000"/>
                </a:solidFill>
              </a:rPr>
              <a:t>M</a:t>
            </a:r>
            <a:r>
              <a:rPr lang="en-US" altLang="zh-TW" sz="2800" dirty="0" err="1" smtClean="0"/>
              <a:t>;j</a:t>
            </a:r>
            <a:r>
              <a:rPr lang="en-US" altLang="zh-TW" sz="2800" dirty="0"/>
              <a:t>++)</a:t>
            </a:r>
          </a:p>
          <a:p>
            <a:r>
              <a:rPr lang="en-US" altLang="zh-TW" sz="2800" dirty="0"/>
              <a:t>	for(</a:t>
            </a:r>
            <a:r>
              <a:rPr lang="en-US" altLang="zh-TW" sz="2800" dirty="0" err="1"/>
              <a:t>int</a:t>
            </a:r>
            <a:r>
              <a:rPr lang="en-US" altLang="zh-TW" sz="2800" dirty="0"/>
              <a:t>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=1;i&lt;=</a:t>
            </a:r>
            <a:r>
              <a:rPr lang="en-US" altLang="zh-TW" sz="2800" dirty="0" err="1"/>
              <a:t>N;i</a:t>
            </a:r>
            <a:r>
              <a:rPr lang="en-US" altLang="zh-TW" sz="2800" dirty="0"/>
              <a:t>++)</a:t>
            </a:r>
          </a:p>
          <a:p>
            <a:r>
              <a:rPr lang="en-US" altLang="zh-TW" sz="2800" dirty="0"/>
              <a:t>		sum = </a:t>
            </a:r>
            <a:r>
              <a:rPr lang="en-US" altLang="zh-TW" sz="2800" dirty="0" err="1"/>
              <a:t>sum+i</a:t>
            </a:r>
            <a:r>
              <a:rPr lang="en-US" altLang="zh-TW" sz="2800" dirty="0"/>
              <a:t>;</a:t>
            </a:r>
          </a:p>
          <a:p>
            <a:r>
              <a:rPr lang="en-US" altLang="zh-TW" sz="2800" dirty="0" err="1"/>
              <a:t>System.out.println</a:t>
            </a:r>
            <a:r>
              <a:rPr lang="en-US" altLang="zh-TW" sz="2800" dirty="0"/>
              <a:t>(sum);</a:t>
            </a:r>
          </a:p>
          <a:p>
            <a:endParaRPr lang="en-US" altLang="zh-TW" sz="2800" dirty="0" smtClean="0"/>
          </a:p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7345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以求加總的程式來說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+mj-lt"/>
              </a:rPr>
              <a:t>M * (1+2+3+……+N)</a:t>
            </a:r>
            <a:r>
              <a:rPr lang="zh-TW" altLang="en-US" sz="2800" dirty="0" smtClean="0">
                <a:latin typeface="+mj-lt"/>
              </a:rPr>
              <a:t> </a:t>
            </a:r>
            <a:r>
              <a:rPr lang="en-US" altLang="zh-TW" sz="2800" dirty="0" smtClean="0">
                <a:latin typeface="+mj-lt"/>
              </a:rPr>
              <a:t>= </a:t>
            </a:r>
            <a:r>
              <a:rPr lang="zh-TW" altLang="en-US" sz="2800" dirty="0" smtClean="0">
                <a:latin typeface="+mj-lt"/>
              </a:rPr>
              <a:t>？</a:t>
            </a:r>
            <a:endParaRPr lang="en-US" altLang="zh-TW" sz="2800" dirty="0" smtClean="0">
              <a:latin typeface="+mj-lt"/>
            </a:endParaRPr>
          </a:p>
          <a:p>
            <a:endParaRPr lang="en-US" altLang="zh-TW" sz="2800" dirty="0" smtClean="0">
              <a:latin typeface="+mj-lt"/>
            </a:endParaRPr>
          </a:p>
          <a:p>
            <a:r>
              <a:rPr lang="zh-TW" altLang="en-US" sz="2800" dirty="0" smtClean="0"/>
              <a:t>上面可以表示成</a:t>
            </a:r>
            <a:r>
              <a:rPr lang="en-US" altLang="zh-TW" sz="2800" dirty="0" smtClean="0"/>
              <a:t>M</a:t>
            </a:r>
            <a:r>
              <a:rPr lang="zh-TW" altLang="en-US" sz="2800" dirty="0" smtClean="0"/>
              <a:t>行</a:t>
            </a:r>
            <a:endParaRPr lang="en-US" altLang="zh-TW" sz="2800" dirty="0" smtClean="0"/>
          </a:p>
          <a:p>
            <a:r>
              <a:rPr lang="en-US" altLang="zh-TW" sz="2800" dirty="0"/>
              <a:t>(1+2+3+……+N</a:t>
            </a:r>
            <a:r>
              <a:rPr lang="en-US" altLang="zh-TW" sz="2800" dirty="0" smtClean="0"/>
              <a:t>)</a:t>
            </a:r>
          </a:p>
          <a:p>
            <a:r>
              <a:rPr lang="en-US" altLang="zh-TW" sz="2800" dirty="0"/>
              <a:t>(1+2+3+……+N</a:t>
            </a:r>
            <a:r>
              <a:rPr lang="en-US" altLang="zh-TW" sz="2800" dirty="0" smtClean="0"/>
              <a:t>)</a:t>
            </a:r>
          </a:p>
          <a:p>
            <a:r>
              <a:rPr lang="en-US" altLang="zh-TW" sz="2800" dirty="0"/>
              <a:t>(1+2+3+……+N</a:t>
            </a:r>
            <a:r>
              <a:rPr lang="en-US" altLang="zh-TW" sz="2800" dirty="0" smtClean="0"/>
              <a:t>)</a:t>
            </a:r>
          </a:p>
          <a:p>
            <a:r>
              <a:rPr lang="en-US" altLang="zh-TW" sz="2800" dirty="0" smtClean="0"/>
              <a:t>…</a:t>
            </a:r>
          </a:p>
          <a:p>
            <a:r>
              <a:rPr lang="en-US" altLang="zh-TW" sz="2800" dirty="0"/>
              <a:t>(1+2+3+……+N)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4818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以求加總的程式來說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你可以寫出以下的程式加總嗎？</a:t>
            </a:r>
            <a:endParaRPr lang="en-US" altLang="zh-TW" sz="2800" dirty="0" smtClean="0"/>
          </a:p>
          <a:p>
            <a:r>
              <a:rPr lang="en-US" altLang="zh-TW" sz="2800" dirty="0"/>
              <a:t>(</a:t>
            </a:r>
            <a:r>
              <a:rPr lang="en-US" altLang="zh-TW" sz="2800" dirty="0" smtClean="0"/>
              <a:t>1)</a:t>
            </a:r>
          </a:p>
          <a:p>
            <a:r>
              <a:rPr lang="en-US" altLang="zh-TW" sz="2800" dirty="0"/>
              <a:t>(</a:t>
            </a:r>
            <a:r>
              <a:rPr lang="en-US" altLang="zh-TW" sz="2800" dirty="0" smtClean="0"/>
              <a:t>1+2)</a:t>
            </a:r>
          </a:p>
          <a:p>
            <a:r>
              <a:rPr lang="en-US" altLang="zh-TW" sz="2800" dirty="0"/>
              <a:t>(</a:t>
            </a:r>
            <a:r>
              <a:rPr lang="en-US" altLang="zh-TW" sz="2800" dirty="0" smtClean="0"/>
              <a:t>1+2+3)</a:t>
            </a:r>
          </a:p>
          <a:p>
            <a:r>
              <a:rPr lang="en-US" altLang="zh-TW" sz="2800" dirty="0" smtClean="0"/>
              <a:t>…</a:t>
            </a:r>
          </a:p>
          <a:p>
            <a:r>
              <a:rPr lang="en-US" altLang="zh-TW" sz="2800" dirty="0"/>
              <a:t>(1+2+3+……+N)</a:t>
            </a:r>
            <a:endParaRPr lang="en-US" altLang="zh-TW" sz="2800" dirty="0"/>
          </a:p>
        </p:txBody>
      </p:sp>
      <p:pic>
        <p:nvPicPr>
          <p:cNvPr id="8194" name="Picture 2" descr="http://vignette2.wikia.nocookie.net/theamazingworldofgumball/images/1/1b/Anais-10.png/revision/latest?cb=201209072033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789040"/>
            <a:ext cx="19526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9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以求加總的程式來說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altLang="zh-TW" sz="2800" dirty="0" smtClean="0"/>
              <a:t>+ (1+2) + (1+2+3) + (</a:t>
            </a:r>
            <a:r>
              <a:rPr lang="en-US" altLang="zh-TW" sz="2800" dirty="0"/>
              <a:t>1+2+3+……+N</a:t>
            </a:r>
            <a:r>
              <a:rPr lang="en-US" altLang="zh-TW" sz="2800" dirty="0" smtClean="0"/>
              <a:t>)</a:t>
            </a:r>
          </a:p>
          <a:p>
            <a:pPr marL="514350" indent="-514350">
              <a:buAutoNum type="arabicParenBoth"/>
            </a:pPr>
            <a:endParaRPr lang="en-US" altLang="zh-TW" sz="2800" dirty="0"/>
          </a:p>
          <a:p>
            <a:r>
              <a:rPr lang="en-US" altLang="zh-TW" sz="2800" dirty="0" err="1"/>
              <a:t>i</a:t>
            </a:r>
            <a:r>
              <a:rPr lang="en-US" altLang="zh-TW" sz="2800" dirty="0" err="1" smtClean="0"/>
              <a:t>nt</a:t>
            </a:r>
            <a:r>
              <a:rPr lang="en-US" altLang="zh-TW" sz="2800" dirty="0" smtClean="0"/>
              <a:t> sum = 0;</a:t>
            </a:r>
          </a:p>
          <a:p>
            <a:r>
              <a:rPr lang="en-US" altLang="zh-TW" sz="2800" dirty="0"/>
              <a:t>f</a:t>
            </a:r>
            <a:r>
              <a:rPr lang="en-US" altLang="zh-TW" sz="2800" dirty="0" smtClean="0"/>
              <a:t>or(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=1;i&lt;=</a:t>
            </a:r>
            <a:r>
              <a:rPr lang="en-US" altLang="zh-TW" sz="2800" dirty="0" err="1" smtClean="0"/>
              <a:t>N;i</a:t>
            </a:r>
            <a:r>
              <a:rPr lang="en-US" altLang="zh-TW" sz="2800" dirty="0" smtClean="0"/>
              <a:t>++)</a:t>
            </a:r>
          </a:p>
          <a:p>
            <a:r>
              <a:rPr lang="en-US" altLang="zh-TW" sz="2800" dirty="0" smtClean="0"/>
              <a:t>	</a:t>
            </a:r>
            <a:r>
              <a:rPr lang="en-US" altLang="zh-TW" sz="2800" dirty="0"/>
              <a:t>for(</a:t>
            </a:r>
            <a:r>
              <a:rPr lang="en-US" altLang="zh-TW" sz="2800" dirty="0" err="1"/>
              <a:t>int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j=1;j&lt;=</a:t>
            </a:r>
            <a:r>
              <a:rPr lang="en-US" altLang="zh-TW" sz="2800" dirty="0" err="1"/>
              <a:t>i</a:t>
            </a:r>
            <a:r>
              <a:rPr lang="en-US" altLang="zh-TW" sz="2800" dirty="0" err="1" smtClean="0"/>
              <a:t>;j</a:t>
            </a:r>
            <a:r>
              <a:rPr lang="en-US" altLang="zh-TW" sz="2800" dirty="0" smtClean="0"/>
              <a:t>++)</a:t>
            </a:r>
          </a:p>
          <a:p>
            <a:r>
              <a:rPr lang="en-US" altLang="zh-TW" sz="2800" dirty="0"/>
              <a:t>		</a:t>
            </a:r>
            <a:r>
              <a:rPr lang="en-US" altLang="zh-TW" sz="2800" dirty="0" smtClean="0"/>
              <a:t>sum+=j;</a:t>
            </a:r>
          </a:p>
          <a:p>
            <a:r>
              <a:rPr lang="en-US" altLang="zh-TW" sz="2800" dirty="0" err="1"/>
              <a:t>System.out.println</a:t>
            </a:r>
            <a:r>
              <a:rPr lang="en-US" altLang="zh-TW" sz="2800" dirty="0"/>
              <a:t>(sum);</a:t>
            </a:r>
          </a:p>
          <a:p>
            <a:endParaRPr lang="en-US" altLang="zh-TW" sz="2800" dirty="0" smtClean="0"/>
          </a:p>
          <a:p>
            <a:r>
              <a:rPr lang="zh-TW" altLang="en-US" sz="2800" dirty="0"/>
              <a:t>用心</a:t>
            </a:r>
            <a:r>
              <a:rPr lang="zh-TW" altLang="en-US" sz="2800" dirty="0" smtClean="0"/>
              <a:t>觀察即可做出～</a:t>
            </a:r>
            <a:endParaRPr lang="en-US" altLang="zh-TW" sz="2800" dirty="0"/>
          </a:p>
        </p:txBody>
      </p:sp>
      <p:pic>
        <p:nvPicPr>
          <p:cNvPr id="9218" name="Picture 2" descr="http://orig12.deviantart.net/bee9/f/2016/067/4/f/anais_watterson_gazes__s1___vector__by_jayjay0607genx-d9uft7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861048"/>
            <a:ext cx="1818672" cy="181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54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以求加總的程式來說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altLang="zh-TW" sz="2800" dirty="0" smtClean="0"/>
              <a:t>+ (1+2) + (1+2+3) + (</a:t>
            </a:r>
            <a:r>
              <a:rPr lang="en-US" altLang="zh-TW" sz="2800" dirty="0"/>
              <a:t>1+2+3+……+N</a:t>
            </a:r>
            <a:r>
              <a:rPr lang="en-US" altLang="zh-TW" sz="2800" dirty="0" smtClean="0"/>
              <a:t>)</a:t>
            </a:r>
            <a:endParaRPr lang="en-US" altLang="zh-TW" sz="2800" dirty="0"/>
          </a:p>
          <a:p>
            <a:endParaRPr lang="en-US" altLang="zh-TW" sz="2800" dirty="0" smtClean="0"/>
          </a:p>
          <a:p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sum = 0;</a:t>
            </a:r>
          </a:p>
          <a:p>
            <a:r>
              <a:rPr lang="en-US" altLang="zh-TW" sz="2800" dirty="0"/>
              <a:t>f</a:t>
            </a:r>
            <a:r>
              <a:rPr lang="en-US" altLang="zh-TW" sz="2800" dirty="0" smtClean="0"/>
              <a:t>or(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=1;i&lt;=</a:t>
            </a:r>
            <a:r>
              <a:rPr lang="en-US" altLang="zh-TW" sz="2800" dirty="0" err="1" smtClean="0"/>
              <a:t>N;i</a:t>
            </a:r>
            <a:r>
              <a:rPr lang="en-US" altLang="zh-TW" sz="2800" dirty="0" smtClean="0"/>
              <a:t>++)</a:t>
            </a:r>
          </a:p>
          <a:p>
            <a:r>
              <a:rPr lang="en-US" altLang="zh-TW" sz="2800" dirty="0" smtClean="0"/>
              <a:t>	</a:t>
            </a:r>
            <a:r>
              <a:rPr lang="en-US" altLang="zh-TW" sz="2800" dirty="0"/>
              <a:t>for(</a:t>
            </a:r>
            <a:r>
              <a:rPr lang="en-US" altLang="zh-TW" sz="2800" dirty="0" err="1"/>
              <a:t>int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j=1;j&lt;=</a:t>
            </a:r>
            <a:r>
              <a:rPr lang="en-US" altLang="zh-TW" sz="2800" dirty="0" err="1"/>
              <a:t>i</a:t>
            </a:r>
            <a:r>
              <a:rPr lang="en-US" altLang="zh-TW" sz="2800" dirty="0" err="1" smtClean="0"/>
              <a:t>;j</a:t>
            </a:r>
            <a:r>
              <a:rPr lang="en-US" altLang="zh-TW" sz="2800" dirty="0" smtClean="0"/>
              <a:t>++)</a:t>
            </a:r>
          </a:p>
          <a:p>
            <a:r>
              <a:rPr lang="en-US" altLang="zh-TW" sz="2800" dirty="0"/>
              <a:t>		</a:t>
            </a:r>
            <a:r>
              <a:rPr lang="en-US" altLang="zh-TW" sz="2800" dirty="0" smtClean="0"/>
              <a:t>sum+=j;</a:t>
            </a:r>
          </a:p>
          <a:p>
            <a:r>
              <a:rPr lang="en-US" altLang="zh-TW" sz="2800" dirty="0" err="1"/>
              <a:t>System.out.println</a:t>
            </a:r>
            <a:r>
              <a:rPr lang="en-US" altLang="zh-TW" sz="2800" dirty="0"/>
              <a:t>(sum);</a:t>
            </a:r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內層迴圈做內部括弧的運算</a:t>
            </a:r>
            <a:endParaRPr lang="en-US" altLang="zh-TW" sz="2800" dirty="0" smtClean="0"/>
          </a:p>
          <a:p>
            <a:r>
              <a:rPr lang="zh-TW" altLang="en-US" sz="2800" dirty="0"/>
              <a:t>外層迴</a:t>
            </a:r>
            <a:r>
              <a:rPr lang="zh-TW" altLang="en-US" sz="2800" dirty="0" smtClean="0"/>
              <a:t>圈加總所有括弧算完的加總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6842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練習時間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0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Chap 1</a:t>
            </a:r>
            <a:r>
              <a:rPr lang="zh-TW" altLang="en-US" b="1" dirty="0"/>
              <a:t>　</a:t>
            </a:r>
            <a:r>
              <a:rPr lang="zh-TW" altLang="en-US" b="1" dirty="0" smtClean="0"/>
              <a:t>迴圈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33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Chap </a:t>
            </a:r>
            <a:r>
              <a:rPr lang="zh-TW" altLang="en-US" b="1" dirty="0" smtClean="0"/>
              <a:t>２</a:t>
            </a:r>
            <a:r>
              <a:rPr lang="zh-TW" altLang="en-US" b="1" dirty="0"/>
              <a:t>　</a:t>
            </a:r>
            <a:r>
              <a:rPr lang="zh-TW" altLang="en-US" b="1" dirty="0" smtClean="0"/>
              <a:t>字串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440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字串是什麼呢？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說文解字時間：多個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字</a:t>
            </a:r>
            <a:r>
              <a:rPr lang="zh-TW" altLang="en-US" sz="2800" dirty="0" smtClean="0"/>
              <a:t>元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串</a:t>
            </a:r>
            <a:r>
              <a:rPr lang="zh-TW" altLang="en-US" sz="2800" dirty="0" smtClean="0"/>
              <a:t>在一起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在</a:t>
            </a:r>
            <a:r>
              <a:rPr lang="en-US" altLang="zh-TW" sz="2800" dirty="0" smtClean="0"/>
              <a:t>Java</a:t>
            </a:r>
            <a:r>
              <a:rPr lang="zh-TW" altLang="en-US" sz="2800" dirty="0" smtClean="0"/>
              <a:t>中，字串是一個類別</a:t>
            </a:r>
            <a:endParaRPr lang="en-US" altLang="zh-TW" sz="2800" dirty="0" smtClean="0"/>
          </a:p>
          <a:p>
            <a:r>
              <a:rPr lang="zh-TW" altLang="en-US" sz="2800" dirty="0" smtClean="0"/>
              <a:t>不能視為基本資料型態（</a:t>
            </a:r>
            <a:r>
              <a:rPr lang="en-US" altLang="zh-TW" sz="2800" dirty="0" smtClean="0"/>
              <a:t>primitive </a:t>
            </a:r>
            <a:r>
              <a:rPr lang="en-US" altLang="zh-TW" sz="2800" dirty="0"/>
              <a:t>data </a:t>
            </a:r>
            <a:r>
              <a:rPr lang="en-US" altLang="zh-TW" sz="2800" dirty="0" smtClean="0"/>
              <a:t>type</a:t>
            </a:r>
            <a:r>
              <a:rPr lang="zh-TW" altLang="en-US" sz="2800" dirty="0" smtClean="0"/>
              <a:t>）</a:t>
            </a:r>
            <a:endParaRPr lang="en-US" altLang="zh-TW" sz="2800" dirty="0" smtClean="0"/>
          </a:p>
          <a:p>
            <a:r>
              <a:rPr lang="zh-TW" altLang="en-US" sz="2800" dirty="0"/>
              <a:t>所以在宣告的</a:t>
            </a:r>
            <a:r>
              <a:rPr lang="zh-TW" altLang="en-US" sz="2800" dirty="0" smtClean="0"/>
              <a:t>時候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必須：</a:t>
            </a:r>
            <a:endParaRPr lang="en-US" altLang="zh-TW" sz="2800" dirty="0" smtClean="0"/>
          </a:p>
          <a:p>
            <a:r>
              <a:rPr lang="en-US" altLang="zh-TW" sz="2800" dirty="0" smtClean="0"/>
              <a:t>String s = new String(</a:t>
            </a:r>
            <a:r>
              <a:rPr lang="zh-TW" altLang="en-US" sz="2800" dirty="0" smtClean="0"/>
              <a:t>“”</a:t>
            </a:r>
            <a:r>
              <a:rPr lang="en-US" altLang="zh-TW" sz="2800" dirty="0" smtClean="0"/>
              <a:t>);</a:t>
            </a:r>
          </a:p>
          <a:p>
            <a:r>
              <a:rPr lang="zh-TW" altLang="en-US" sz="2800" dirty="0"/>
              <a:t>或是</a:t>
            </a:r>
            <a:r>
              <a:rPr lang="zh-TW" altLang="en-US" sz="2800" dirty="0" smtClean="0"/>
              <a:t>可以簡寫成</a:t>
            </a:r>
            <a:endParaRPr lang="en-US" altLang="zh-TW" sz="2800" dirty="0" smtClean="0"/>
          </a:p>
          <a:p>
            <a:r>
              <a:rPr lang="en-US" altLang="zh-TW" sz="2800" dirty="0" smtClean="0"/>
              <a:t>String s = “”;</a:t>
            </a:r>
          </a:p>
        </p:txBody>
      </p:sp>
    </p:spTree>
    <p:extLst>
      <p:ext uri="{BB962C8B-B14F-4D97-AF65-F5344CB8AC3E}">
        <p14:creationId xmlns:p14="http://schemas.microsoft.com/office/powerpoint/2010/main" val="60278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字串類別的方法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常用的方法：</a:t>
            </a:r>
            <a:endParaRPr lang="en-US" altLang="zh-TW" sz="2800" dirty="0" smtClean="0"/>
          </a:p>
          <a:p>
            <a:r>
              <a:rPr lang="en-US" altLang="zh-TW" sz="2800" dirty="0" err="1" smtClean="0"/>
              <a:t>charAt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index)	</a:t>
            </a:r>
            <a:r>
              <a:rPr lang="zh-TW" altLang="en-US" sz="2800" dirty="0" smtClean="0"/>
              <a:t>第幾個索引值的字元</a:t>
            </a:r>
            <a:endParaRPr lang="en-US" altLang="zh-TW" sz="2800" dirty="0" smtClean="0"/>
          </a:p>
          <a:p>
            <a:r>
              <a:rPr lang="en-US" altLang="zh-TW" sz="2800" dirty="0"/>
              <a:t>e</a:t>
            </a:r>
            <a:r>
              <a:rPr lang="en-US" altLang="zh-TW" sz="2800" dirty="0" smtClean="0"/>
              <a:t>quals()			</a:t>
            </a:r>
            <a:r>
              <a:rPr lang="zh-TW" altLang="en-US" sz="2800" dirty="0" smtClean="0"/>
              <a:t>兩個字串是否相等</a:t>
            </a:r>
            <a:endParaRPr lang="en-US" altLang="zh-TW" sz="2800" dirty="0" smtClean="0"/>
          </a:p>
          <a:p>
            <a:r>
              <a:rPr lang="en-US" altLang="zh-TW" sz="2800" dirty="0"/>
              <a:t>l</a:t>
            </a:r>
            <a:r>
              <a:rPr lang="en-US" altLang="zh-TW" sz="2800" dirty="0" smtClean="0"/>
              <a:t>ength()			</a:t>
            </a:r>
            <a:r>
              <a:rPr lang="zh-TW" altLang="en-US" sz="2800" dirty="0" smtClean="0"/>
              <a:t>長度</a:t>
            </a:r>
            <a:endParaRPr lang="en-US" altLang="zh-TW" sz="2800" dirty="0" smtClean="0"/>
          </a:p>
          <a:p>
            <a:r>
              <a:rPr lang="en-US" altLang="zh-TW" sz="2800" dirty="0" err="1" smtClean="0"/>
              <a:t>toLowerCase</a:t>
            </a:r>
            <a:r>
              <a:rPr lang="en-US" altLang="zh-TW" sz="2800" dirty="0" smtClean="0"/>
              <a:t>()		</a:t>
            </a:r>
            <a:r>
              <a:rPr lang="zh-TW" altLang="en-US" sz="2800" dirty="0" smtClean="0"/>
              <a:t>轉小寫</a:t>
            </a:r>
            <a:endParaRPr lang="en-US" altLang="zh-TW" sz="2800" dirty="0"/>
          </a:p>
          <a:p>
            <a:r>
              <a:rPr lang="en-US" altLang="zh-TW" sz="2800" dirty="0" err="1" smtClean="0"/>
              <a:t>toUpperCase</a:t>
            </a:r>
            <a:r>
              <a:rPr lang="en-US" altLang="zh-TW" sz="2800" dirty="0" smtClean="0"/>
              <a:t>()		</a:t>
            </a:r>
            <a:r>
              <a:rPr lang="zh-TW" altLang="en-US" sz="2800" dirty="0" smtClean="0"/>
              <a:t>轉大寫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實用的方法：</a:t>
            </a:r>
            <a:endParaRPr lang="en-US" altLang="zh-TW" sz="2800" dirty="0"/>
          </a:p>
          <a:p>
            <a:r>
              <a:rPr lang="en-US" altLang="zh-TW" sz="2800" dirty="0" smtClean="0"/>
              <a:t>split(String </a:t>
            </a:r>
            <a:r>
              <a:rPr lang="en-US" altLang="zh-TW" sz="2800" dirty="0" err="1" smtClean="0"/>
              <a:t>reg</a:t>
            </a:r>
            <a:r>
              <a:rPr lang="en-US" altLang="zh-TW" sz="2800" dirty="0" smtClean="0"/>
              <a:t>)			</a:t>
            </a:r>
            <a:r>
              <a:rPr lang="zh-TW" altLang="en-US" sz="2800" dirty="0" smtClean="0"/>
              <a:t>字串切割</a:t>
            </a:r>
            <a:endParaRPr lang="en-US" altLang="zh-TW" sz="2800" dirty="0" smtClean="0"/>
          </a:p>
          <a:p>
            <a:r>
              <a:rPr lang="en-US" altLang="zh-TW" sz="2800" dirty="0" smtClean="0"/>
              <a:t>substring(</a:t>
            </a:r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from,int</a:t>
            </a:r>
            <a:r>
              <a:rPr lang="en-US" altLang="zh-TW" sz="2800" dirty="0" smtClean="0"/>
              <a:t> to)	</a:t>
            </a:r>
            <a:r>
              <a:rPr lang="zh-TW" altLang="en-US" sz="2800" dirty="0" smtClean="0"/>
              <a:t>子字串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6890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使用字串需要注意什麼呢？</a:t>
            </a:r>
            <a:endParaRPr lang="en-US" altLang="zh-TW" sz="2800" dirty="0" smtClean="0"/>
          </a:p>
          <a:p>
            <a:r>
              <a:rPr lang="zh-TW" altLang="en-US" sz="2800" dirty="0"/>
              <a:t>答案</a:t>
            </a:r>
            <a:r>
              <a:rPr lang="zh-TW" altLang="en-US" sz="2800" dirty="0" smtClean="0"/>
              <a:t>是</a:t>
            </a:r>
            <a:r>
              <a:rPr lang="en-US" altLang="zh-TW" sz="2800" dirty="0" smtClean="0"/>
              <a:t>Reference</a:t>
            </a:r>
          </a:p>
          <a:p>
            <a:endParaRPr lang="en-US" altLang="zh-TW" sz="2800" dirty="0"/>
          </a:p>
          <a:p>
            <a:endParaRPr lang="en-US" altLang="zh-TW" sz="2800" dirty="0" smtClean="0"/>
          </a:p>
        </p:txBody>
      </p:sp>
      <p:pic>
        <p:nvPicPr>
          <p:cNvPr id="6146" name="Picture 2" descr="http://orig12.deviantart.net/a3bf/f/2013/352/c/f/tawog_darwin_watterson_mutant_fridge_mayhem__by_josael281999-d6ya6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996952"/>
            <a:ext cx="1229866" cy="144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87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String </a:t>
            </a:r>
            <a:r>
              <a:rPr lang="en-US" altLang="zh-TW" b="1" dirty="0" smtClean="0"/>
              <a:t>a = “cat”;</a:t>
            </a:r>
          </a:p>
          <a:p>
            <a:r>
              <a:rPr lang="en-US" altLang="zh-TW" b="1" dirty="0" smtClean="0"/>
              <a:t>String b = “dog”;</a:t>
            </a:r>
          </a:p>
          <a:p>
            <a:r>
              <a:rPr lang="en-US" altLang="zh-TW" b="1" dirty="0" smtClean="0"/>
              <a:t>a = b;</a:t>
            </a:r>
          </a:p>
          <a:p>
            <a:r>
              <a:rPr lang="en-US" altLang="zh-TW" b="1" dirty="0"/>
              <a:t>b</a:t>
            </a:r>
            <a:r>
              <a:rPr lang="en-US" altLang="zh-TW" b="1" dirty="0" smtClean="0"/>
              <a:t> = “mouse”;</a:t>
            </a:r>
          </a:p>
          <a:p>
            <a:endParaRPr lang="en-US" altLang="zh-TW" b="1" dirty="0" smtClean="0"/>
          </a:p>
          <a:p>
            <a:r>
              <a:rPr lang="zh-TW" altLang="en-US" dirty="0" smtClean="0"/>
              <a:t>此時，不可將物件的值作為一般的解讀</a:t>
            </a:r>
            <a:endParaRPr lang="en-US" altLang="zh-TW" dirty="0" smtClean="0"/>
          </a:p>
          <a:p>
            <a:r>
              <a:rPr lang="zh-TW" altLang="en-US" dirty="0"/>
              <a:t>須根據參考</a:t>
            </a:r>
            <a:r>
              <a:rPr lang="zh-TW" altLang="en-US" dirty="0" smtClean="0"/>
              <a:t>位置來做判斷</a:t>
            </a:r>
            <a:endParaRPr lang="en-US" altLang="zh-TW" dirty="0" smtClean="0"/>
          </a:p>
          <a:p>
            <a:r>
              <a:rPr lang="zh-TW" altLang="en-US" dirty="0" smtClean="0"/>
              <a:t>（之後會提到字串並非基本資料型態）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2392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第一步</a:t>
            </a:r>
            <a:endParaRPr lang="en-US" altLang="zh-TW" b="1" dirty="0" smtClean="0"/>
          </a:p>
        </p:txBody>
      </p:sp>
      <p:sp>
        <p:nvSpPr>
          <p:cNvPr id="4" name="圓角矩形 3"/>
          <p:cNvSpPr/>
          <p:nvPr/>
        </p:nvSpPr>
        <p:spPr>
          <a:xfrm>
            <a:off x="1295636" y="3671848"/>
            <a:ext cx="1080120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3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326867" y="5373216"/>
            <a:ext cx="1080120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3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328084" y="3239800"/>
            <a:ext cx="162018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325493" y="5019296"/>
            <a:ext cx="162018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dog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弧形接點 8"/>
          <p:cNvCxnSpPr>
            <a:stCxn id="4" idx="3"/>
            <a:endCxn id="6" idx="1"/>
          </p:cNvCxnSpPr>
          <p:nvPr/>
        </p:nvCxnSpPr>
        <p:spPr>
          <a:xfrm flipV="1">
            <a:off x="2375756" y="3671848"/>
            <a:ext cx="2952328" cy="288032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弧形接點 10"/>
          <p:cNvCxnSpPr>
            <a:stCxn id="5" idx="3"/>
            <a:endCxn id="7" idx="1"/>
          </p:cNvCxnSpPr>
          <p:nvPr/>
        </p:nvCxnSpPr>
        <p:spPr>
          <a:xfrm flipV="1">
            <a:off x="2406987" y="5451344"/>
            <a:ext cx="2918506" cy="209904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8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第</a:t>
            </a:r>
            <a:r>
              <a:rPr lang="zh-TW" altLang="en-US" b="1" dirty="0"/>
              <a:t>二</a:t>
            </a:r>
            <a:r>
              <a:rPr lang="zh-TW" altLang="en-US" b="1" dirty="0" smtClean="0"/>
              <a:t>步　</a:t>
            </a:r>
            <a:r>
              <a:rPr lang="en-US" altLang="zh-TW" b="1" dirty="0" smtClean="0"/>
              <a:t>b</a:t>
            </a:r>
            <a:r>
              <a:rPr lang="zh-TW" altLang="en-US" b="1" dirty="0" smtClean="0"/>
              <a:t>將</a:t>
            </a:r>
            <a:r>
              <a:rPr lang="en-US" altLang="zh-TW" b="1" dirty="0" smtClean="0"/>
              <a:t>b</a:t>
            </a:r>
            <a:r>
              <a:rPr lang="zh-TW" altLang="en-US" b="1" dirty="0" smtClean="0"/>
              <a:t>指向的位址給</a:t>
            </a:r>
            <a:r>
              <a:rPr lang="en-US" altLang="zh-TW" b="1" dirty="0" smtClean="0"/>
              <a:t>a</a:t>
            </a:r>
          </a:p>
          <a:p>
            <a:r>
              <a:rPr lang="zh-TW" altLang="en-US" b="1" dirty="0" smtClean="0"/>
              <a:t>（即</a:t>
            </a:r>
            <a:r>
              <a:rPr lang="en-US" altLang="zh-TW" b="1" dirty="0" smtClean="0"/>
              <a:t>References</a:t>
            </a:r>
            <a:r>
              <a:rPr lang="zh-TW" altLang="en-US" b="1" dirty="0" smtClean="0"/>
              <a:t>參考</a:t>
            </a:r>
            <a:r>
              <a:rPr lang="zh-TW" altLang="en-US" b="1" dirty="0"/>
              <a:t>位置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</p:txBody>
      </p:sp>
      <p:sp>
        <p:nvSpPr>
          <p:cNvPr id="4" name="圓角矩形 3"/>
          <p:cNvSpPr/>
          <p:nvPr/>
        </p:nvSpPr>
        <p:spPr>
          <a:xfrm>
            <a:off x="1295636" y="3671848"/>
            <a:ext cx="1080120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3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326867" y="5373216"/>
            <a:ext cx="1080120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3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328084" y="3239800"/>
            <a:ext cx="162018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325493" y="5019296"/>
            <a:ext cx="162018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dog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弧形接點 10"/>
          <p:cNvCxnSpPr>
            <a:stCxn id="5" idx="3"/>
            <a:endCxn id="7" idx="1"/>
          </p:cNvCxnSpPr>
          <p:nvPr/>
        </p:nvCxnSpPr>
        <p:spPr>
          <a:xfrm flipV="1">
            <a:off x="2406987" y="5451344"/>
            <a:ext cx="2918506" cy="209904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弧形接點 12"/>
          <p:cNvCxnSpPr>
            <a:stCxn id="4" idx="3"/>
            <a:endCxn id="7" idx="1"/>
          </p:cNvCxnSpPr>
          <p:nvPr/>
        </p:nvCxnSpPr>
        <p:spPr>
          <a:xfrm>
            <a:off x="2375756" y="3959880"/>
            <a:ext cx="2949737" cy="1491464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第三步　</a:t>
            </a:r>
            <a:r>
              <a:rPr lang="en-US" altLang="zh-TW" b="1" dirty="0" smtClean="0"/>
              <a:t>b=“mouse”</a:t>
            </a:r>
            <a:r>
              <a:rPr lang="zh-TW" altLang="en-US" b="1" dirty="0" smtClean="0"/>
              <a:t>不會是將</a:t>
            </a:r>
            <a:r>
              <a:rPr lang="en-US" altLang="zh-TW" b="1" dirty="0" smtClean="0"/>
              <a:t>dog</a:t>
            </a:r>
            <a:r>
              <a:rPr lang="zh-TW" altLang="en-US" b="1" dirty="0" smtClean="0"/>
              <a:t>的值改掉</a:t>
            </a:r>
            <a:endParaRPr lang="en-US" altLang="zh-TW" b="1" dirty="0" smtClean="0"/>
          </a:p>
          <a:p>
            <a:r>
              <a:rPr lang="zh-TW" altLang="en-US" b="1" dirty="0" smtClean="0"/>
              <a:t>而是程式</a:t>
            </a:r>
            <a:r>
              <a:rPr lang="en-US" altLang="zh-TW" b="1" dirty="0" smtClean="0"/>
              <a:t>new</a:t>
            </a:r>
            <a:r>
              <a:rPr lang="zh-TW" altLang="en-US" b="1" dirty="0" smtClean="0"/>
              <a:t>一個</a:t>
            </a:r>
            <a:r>
              <a:rPr lang="en-US" altLang="zh-TW" b="1" dirty="0" smtClean="0"/>
              <a:t>String</a:t>
            </a:r>
            <a:r>
              <a:rPr lang="zh-TW" altLang="en-US" b="1" dirty="0" smtClean="0"/>
              <a:t>的物件叫</a:t>
            </a:r>
            <a:r>
              <a:rPr lang="en-US" altLang="zh-TW" b="1" dirty="0" smtClean="0"/>
              <a:t>mouse</a:t>
            </a:r>
          </a:p>
          <a:p>
            <a:r>
              <a:rPr lang="zh-TW" altLang="en-US" b="1" dirty="0"/>
              <a:t>然後才會</a:t>
            </a:r>
            <a:r>
              <a:rPr lang="zh-TW" altLang="en-US" b="1" dirty="0" smtClean="0"/>
              <a:t>將</a:t>
            </a:r>
            <a:r>
              <a:rPr lang="en-US" altLang="zh-TW" b="1" dirty="0" smtClean="0"/>
              <a:t>mouse</a:t>
            </a:r>
            <a:r>
              <a:rPr lang="zh-TW" altLang="en-US" b="1" dirty="0" smtClean="0"/>
              <a:t>的</a:t>
            </a:r>
            <a:r>
              <a:rPr lang="en-US" altLang="zh-TW" b="1" dirty="0" smtClean="0"/>
              <a:t>References</a:t>
            </a:r>
            <a:r>
              <a:rPr lang="zh-TW" altLang="en-US" b="1" dirty="0" smtClean="0"/>
              <a:t>傳給</a:t>
            </a:r>
            <a:r>
              <a:rPr lang="en-US" altLang="zh-TW" b="1" dirty="0" smtClean="0"/>
              <a:t>b</a:t>
            </a:r>
            <a:r>
              <a:rPr lang="zh-TW" altLang="en-US" b="1" dirty="0" smtClean="0"/>
              <a:t>，指向它</a:t>
            </a:r>
          </a:p>
        </p:txBody>
      </p:sp>
    </p:spTree>
    <p:extLst>
      <p:ext uri="{BB962C8B-B14F-4D97-AF65-F5344CB8AC3E}">
        <p14:creationId xmlns:p14="http://schemas.microsoft.com/office/powerpoint/2010/main" val="11014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第三步　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1295636" y="3671848"/>
            <a:ext cx="1080120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3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326867" y="5373216"/>
            <a:ext cx="1080120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3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328084" y="3239800"/>
            <a:ext cx="162018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325493" y="5019296"/>
            <a:ext cx="162018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dog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弧形接點 12"/>
          <p:cNvCxnSpPr>
            <a:stCxn id="4" idx="3"/>
            <a:endCxn id="7" idx="1"/>
          </p:cNvCxnSpPr>
          <p:nvPr/>
        </p:nvCxnSpPr>
        <p:spPr>
          <a:xfrm>
            <a:off x="2375756" y="3959880"/>
            <a:ext cx="2949737" cy="1491464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5328084" y="1772816"/>
            <a:ext cx="162018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mouse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弧形接點 8"/>
          <p:cNvCxnSpPr>
            <a:stCxn id="5" idx="3"/>
            <a:endCxn id="10" idx="1"/>
          </p:cNvCxnSpPr>
          <p:nvPr/>
        </p:nvCxnSpPr>
        <p:spPr>
          <a:xfrm flipV="1">
            <a:off x="2406987" y="2204864"/>
            <a:ext cx="2921097" cy="3456384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第四步　而</a:t>
            </a:r>
            <a:r>
              <a:rPr lang="en-US" altLang="zh-TW" b="1" dirty="0" smtClean="0"/>
              <a:t>cat</a:t>
            </a:r>
            <a:r>
              <a:rPr lang="zh-TW" altLang="en-US" b="1" dirty="0" smtClean="0"/>
              <a:t>將會是被懸浮的物件</a:t>
            </a:r>
            <a:r>
              <a:rPr lang="zh-TW" altLang="en-US" b="1" dirty="0"/>
              <a:t>　</a:t>
            </a:r>
            <a:endParaRPr lang="en-US" altLang="zh-TW" b="1" dirty="0" smtClean="0"/>
          </a:p>
          <a:p>
            <a:r>
              <a:rPr lang="zh-TW" altLang="en-US" b="1" dirty="0" smtClean="0"/>
              <a:t>　　　　之後</a:t>
            </a:r>
            <a:r>
              <a:rPr lang="zh-TW" altLang="en-US" b="1" dirty="0"/>
              <a:t>會</a:t>
            </a:r>
            <a:r>
              <a:rPr lang="zh-TW" altLang="en-US" b="1" dirty="0" smtClean="0"/>
              <a:t>被</a:t>
            </a:r>
            <a:r>
              <a:rPr lang="en-US" altLang="zh-TW" b="1" dirty="0" smtClean="0"/>
              <a:t>Java</a:t>
            </a:r>
            <a:r>
              <a:rPr lang="zh-TW" altLang="en-US" b="1" dirty="0" smtClean="0"/>
              <a:t>垃圾車自動載</a:t>
            </a:r>
            <a:r>
              <a:rPr lang="zh-TW" altLang="en-US" b="1" dirty="0" smtClean="0"/>
              <a:t>走</a:t>
            </a:r>
            <a:endParaRPr lang="en-US" altLang="zh-TW" b="1" dirty="0" smtClean="0"/>
          </a:p>
          <a:p>
            <a:r>
              <a:rPr lang="zh-TW" altLang="en-US" b="1" dirty="0" smtClean="0"/>
              <a:t>　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611560" y="4973467"/>
            <a:ext cx="1080120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3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611560" y="6165304"/>
            <a:ext cx="1080120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32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330048" y="4158713"/>
            <a:ext cx="162018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365139" y="4151986"/>
            <a:ext cx="162018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dog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弧形接點 12"/>
          <p:cNvCxnSpPr>
            <a:stCxn id="4" idx="3"/>
            <a:endCxn id="7" idx="1"/>
          </p:cNvCxnSpPr>
          <p:nvPr/>
        </p:nvCxnSpPr>
        <p:spPr>
          <a:xfrm flipV="1">
            <a:off x="1691680" y="4584034"/>
            <a:ext cx="3673459" cy="677465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5450670" y="5375326"/>
            <a:ext cx="1620180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mouse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弧形接點 8"/>
          <p:cNvCxnSpPr>
            <a:stCxn id="5" idx="3"/>
            <a:endCxn id="10" idx="1"/>
          </p:cNvCxnSpPr>
          <p:nvPr/>
        </p:nvCxnSpPr>
        <p:spPr>
          <a:xfrm flipV="1">
            <a:off x="1691680" y="5807374"/>
            <a:ext cx="3758990" cy="645962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8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我們來複習一下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57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字串的資料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如果你想更改字串內的資料</a:t>
            </a:r>
            <a:endParaRPr lang="en-US" altLang="zh-TW" dirty="0" smtClean="0"/>
          </a:p>
          <a:p>
            <a:r>
              <a:rPr lang="zh-TW" altLang="en-US" dirty="0"/>
              <a:t>你只</a:t>
            </a:r>
            <a:r>
              <a:rPr lang="zh-TW" altLang="en-US" dirty="0" smtClean="0"/>
              <a:t>能另外產生一個物件，並將參考位址指向</a:t>
            </a:r>
            <a:r>
              <a:rPr lang="zh-TW" altLang="en-US" dirty="0" smtClean="0"/>
              <a:t>它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String</a:t>
            </a:r>
            <a:r>
              <a:rPr lang="zh-TW" altLang="en-US" b="1" dirty="0" smtClean="0">
                <a:solidFill>
                  <a:srgbClr val="FF0000"/>
                </a:solidFill>
              </a:rPr>
              <a:t>無法更改內部已經串好的字元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/>
              <a:t>s = </a:t>
            </a:r>
            <a:r>
              <a:rPr lang="en-US" altLang="zh-TW" dirty="0">
                <a:solidFill>
                  <a:srgbClr val="FF0000"/>
                </a:solidFill>
              </a:rPr>
              <a:t>new</a:t>
            </a:r>
            <a:r>
              <a:rPr lang="en-US" altLang="zh-TW" dirty="0"/>
              <a:t> String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Yo</a:t>
            </a:r>
            <a:r>
              <a:rPr lang="en-US" altLang="zh-TW" dirty="0" smtClean="0"/>
              <a:t>~”); //</a:t>
            </a:r>
            <a:r>
              <a:rPr lang="zh-TW" altLang="en-US" dirty="0" smtClean="0"/>
              <a:t>已經產生</a:t>
            </a:r>
            <a:endParaRPr lang="en-US" altLang="zh-TW" dirty="0"/>
          </a:p>
          <a:p>
            <a:r>
              <a:rPr lang="en-US" altLang="zh-TW" dirty="0" smtClean="0"/>
              <a:t>s </a:t>
            </a:r>
            <a:r>
              <a:rPr lang="en-US" altLang="zh-TW" dirty="0"/>
              <a:t>= </a:t>
            </a:r>
            <a:r>
              <a:rPr lang="en-US" altLang="zh-TW" dirty="0">
                <a:solidFill>
                  <a:srgbClr val="FF0000"/>
                </a:solidFill>
              </a:rPr>
              <a:t>new</a:t>
            </a:r>
            <a:r>
              <a:rPr lang="en-US" altLang="zh-TW" dirty="0"/>
              <a:t> String</a:t>
            </a:r>
            <a:r>
              <a:rPr lang="en-US" altLang="zh-TW" dirty="0" smtClean="0"/>
              <a:t>(“”); //</a:t>
            </a:r>
            <a:r>
              <a:rPr lang="zh-TW" altLang="en-US" dirty="0" smtClean="0"/>
              <a:t>改指標同於改資料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79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字串的資料</a:t>
            </a:r>
            <a:endParaRPr lang="zh-TW" altLang="en-US" dirty="0"/>
          </a:p>
        </p:txBody>
      </p:sp>
      <p:sp>
        <p:nvSpPr>
          <p:cNvPr id="4" name="五邊形 3"/>
          <p:cNvSpPr/>
          <p:nvPr/>
        </p:nvSpPr>
        <p:spPr>
          <a:xfrm>
            <a:off x="1789249" y="3055527"/>
            <a:ext cx="1368152" cy="432048"/>
          </a:xfrm>
          <a:prstGeom prst="homePlat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endParaRPr lang="zh-TW" altLang="en-US" sz="2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323011" y="1872148"/>
            <a:ext cx="266429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solidFill>
                  <a:srgbClr val="002060"/>
                </a:solidFill>
              </a:rPr>
              <a:t>Yo</a:t>
            </a:r>
            <a:r>
              <a:rPr lang="en-US" altLang="zh-TW" sz="2400" dirty="0" smtClean="0">
                <a:solidFill>
                  <a:srgbClr val="002060"/>
                </a:solidFill>
              </a:rPr>
              <a:t>~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323011" y="3861048"/>
            <a:ext cx="266429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rgbClr val="002060"/>
              </a:solidFill>
            </a:endParaRPr>
          </a:p>
        </p:txBody>
      </p:sp>
      <p:cxnSp>
        <p:nvCxnSpPr>
          <p:cNvPr id="9" name="弧形接點 8"/>
          <p:cNvCxnSpPr>
            <a:stCxn id="4" idx="3"/>
            <a:endCxn id="6" idx="1"/>
          </p:cNvCxnSpPr>
          <p:nvPr/>
        </p:nvCxnSpPr>
        <p:spPr>
          <a:xfrm flipV="1">
            <a:off x="3157401" y="2268192"/>
            <a:ext cx="1165610" cy="1003359"/>
          </a:xfrm>
          <a:prstGeom prst="curvedConnector3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3203848" y="2268192"/>
            <a:ext cx="936104" cy="1219383"/>
            <a:chOff x="3203848" y="2268192"/>
            <a:chExt cx="936104" cy="1219383"/>
          </a:xfrm>
        </p:grpSpPr>
        <p:cxnSp>
          <p:nvCxnSpPr>
            <p:cNvPr id="8" name="直線接點 7"/>
            <p:cNvCxnSpPr/>
            <p:nvPr/>
          </p:nvCxnSpPr>
          <p:spPr>
            <a:xfrm>
              <a:off x="3203848" y="2268192"/>
              <a:ext cx="936104" cy="12193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3671900" y="2420888"/>
              <a:ext cx="0" cy="8506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弧形接點 14"/>
          <p:cNvCxnSpPr>
            <a:stCxn id="4" idx="3"/>
            <a:endCxn id="7" idx="1"/>
          </p:cNvCxnSpPr>
          <p:nvPr/>
        </p:nvCxnSpPr>
        <p:spPr>
          <a:xfrm>
            <a:off x="3157401" y="3271551"/>
            <a:ext cx="1165610" cy="985541"/>
          </a:xfrm>
          <a:prstGeom prst="curvedConnector3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33977" y="5733256"/>
            <a:ext cx="5196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懸浮的物件會被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垃圾車載走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018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字串的資料</a:t>
            </a:r>
            <a:endParaRPr lang="zh-TW" altLang="en-US" dirty="0"/>
          </a:p>
        </p:txBody>
      </p:sp>
      <p:sp>
        <p:nvSpPr>
          <p:cNvPr id="4" name="五邊形 3"/>
          <p:cNvSpPr/>
          <p:nvPr/>
        </p:nvSpPr>
        <p:spPr>
          <a:xfrm>
            <a:off x="755576" y="1592796"/>
            <a:ext cx="1368152" cy="432048"/>
          </a:xfrm>
          <a:prstGeom prst="homePlat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2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619672" y="3568979"/>
            <a:ext cx="266429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I want to …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520302" y="2204864"/>
            <a:ext cx="266429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2060"/>
                </a:solidFill>
              </a:rPr>
              <a:t>e</a:t>
            </a:r>
            <a:r>
              <a:rPr lang="en-US" altLang="zh-TW" sz="2400" dirty="0" smtClean="0">
                <a:solidFill>
                  <a:srgbClr val="002060"/>
                </a:solidFill>
              </a:rPr>
              <a:t>at something~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cxnSp>
        <p:nvCxnSpPr>
          <p:cNvPr id="9" name="弧形接點 8"/>
          <p:cNvCxnSpPr>
            <a:stCxn id="4" idx="3"/>
            <a:endCxn id="6" idx="1"/>
          </p:cNvCxnSpPr>
          <p:nvPr/>
        </p:nvCxnSpPr>
        <p:spPr>
          <a:xfrm flipH="1">
            <a:off x="1619672" y="1808820"/>
            <a:ext cx="504056" cy="2156203"/>
          </a:xfrm>
          <a:prstGeom prst="curvedConnector5">
            <a:avLst>
              <a:gd name="adj1" fmla="val -45352"/>
              <a:gd name="adj2" fmla="val 45826"/>
              <a:gd name="adj3" fmla="val 145352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弧形接點 7"/>
          <p:cNvCxnSpPr>
            <a:stCxn id="6" idx="3"/>
            <a:endCxn id="7" idx="1"/>
          </p:cNvCxnSpPr>
          <p:nvPr/>
        </p:nvCxnSpPr>
        <p:spPr>
          <a:xfrm flipV="1">
            <a:off x="4283968" y="2600908"/>
            <a:ext cx="1236334" cy="1364115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9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字串的資料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對字串來說，用運算子</a:t>
            </a:r>
            <a:r>
              <a:rPr lang="en-US" altLang="zh-TW" dirty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en-US" altLang="zh-TW" dirty="0" smtClean="0"/>
              <a:t> </a:t>
            </a:r>
            <a:r>
              <a:rPr lang="zh-TW" altLang="en-US" dirty="0" smtClean="0"/>
              <a:t>就相當於是鏈結在一起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/>
          </a:p>
          <a:p>
            <a:r>
              <a:rPr lang="en-US" altLang="zh-TW" dirty="0"/>
              <a:t>String </a:t>
            </a:r>
            <a:r>
              <a:rPr lang="en-US" altLang="zh-TW" dirty="0" smtClean="0"/>
              <a:t>a </a:t>
            </a:r>
            <a:r>
              <a:rPr lang="en-US" altLang="zh-TW" dirty="0"/>
              <a:t>= </a:t>
            </a:r>
            <a:r>
              <a:rPr lang="en-US" altLang="zh-TW" dirty="0">
                <a:solidFill>
                  <a:srgbClr val="FF0000"/>
                </a:solidFill>
              </a:rPr>
              <a:t>new</a:t>
            </a:r>
            <a:r>
              <a:rPr lang="en-US" altLang="zh-TW" dirty="0"/>
              <a:t> String</a:t>
            </a:r>
            <a:r>
              <a:rPr lang="en-US" altLang="zh-TW" dirty="0" smtClean="0"/>
              <a:t>(“I want to ”);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 = a+”…”;</a:t>
            </a:r>
          </a:p>
          <a:p>
            <a:r>
              <a:rPr lang="en-US" altLang="zh-TW" dirty="0"/>
              <a:t>String </a:t>
            </a:r>
            <a:r>
              <a:rPr lang="en-US" altLang="zh-TW" dirty="0" smtClean="0"/>
              <a:t>b </a:t>
            </a:r>
            <a:r>
              <a:rPr lang="en-US" altLang="zh-TW" dirty="0"/>
              <a:t>= </a:t>
            </a:r>
            <a:r>
              <a:rPr lang="en-US" altLang="zh-TW" dirty="0">
                <a:solidFill>
                  <a:srgbClr val="FF0000"/>
                </a:solidFill>
              </a:rPr>
              <a:t>new</a:t>
            </a:r>
            <a:r>
              <a:rPr lang="en-US" altLang="zh-TW" dirty="0"/>
              <a:t> String</a:t>
            </a:r>
            <a:r>
              <a:rPr lang="en-US" altLang="zh-TW" dirty="0" smtClean="0"/>
              <a:t>(“eat something~”);</a:t>
            </a:r>
            <a:endParaRPr lang="en-US" altLang="zh-TW" dirty="0"/>
          </a:p>
          <a:p>
            <a:r>
              <a:rPr lang="en-US" altLang="zh-TW" dirty="0" smtClean="0"/>
              <a:t>String result = 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這樣</a:t>
            </a:r>
            <a:r>
              <a:rPr lang="en-US" altLang="zh-TW" dirty="0" smtClean="0"/>
              <a:t>a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</a:t>
            </a:r>
            <a:r>
              <a:rPr lang="zh-TW" altLang="en-US" dirty="0" smtClean="0"/>
              <a:t>就合在一起是一句了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8793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字串的資料</a:t>
            </a:r>
            <a:endParaRPr lang="zh-TW" altLang="en-US" dirty="0"/>
          </a:p>
        </p:txBody>
      </p:sp>
      <p:sp>
        <p:nvSpPr>
          <p:cNvPr id="4" name="五邊形 3"/>
          <p:cNvSpPr/>
          <p:nvPr/>
        </p:nvSpPr>
        <p:spPr>
          <a:xfrm>
            <a:off x="1115616" y="4013714"/>
            <a:ext cx="1368152" cy="432048"/>
          </a:xfrm>
          <a:prstGeom prst="homePlat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2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五邊形 4"/>
          <p:cNvSpPr/>
          <p:nvPr/>
        </p:nvSpPr>
        <p:spPr>
          <a:xfrm>
            <a:off x="1162063" y="5229200"/>
            <a:ext cx="1368152" cy="432048"/>
          </a:xfrm>
          <a:prstGeom prst="homePlat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2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649378" y="2830335"/>
            <a:ext cx="266429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I want to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851920" y="4445762"/>
            <a:ext cx="266429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2060"/>
                </a:solidFill>
              </a:rPr>
              <a:t>e</a:t>
            </a:r>
            <a:r>
              <a:rPr lang="en-US" altLang="zh-TW" sz="2400" dirty="0" smtClean="0">
                <a:solidFill>
                  <a:srgbClr val="002060"/>
                </a:solidFill>
              </a:rPr>
              <a:t>at something~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cxnSp>
        <p:nvCxnSpPr>
          <p:cNvPr id="9" name="弧形接點 8"/>
          <p:cNvCxnSpPr>
            <a:stCxn id="4" idx="3"/>
            <a:endCxn id="6" idx="1"/>
          </p:cNvCxnSpPr>
          <p:nvPr/>
        </p:nvCxnSpPr>
        <p:spPr>
          <a:xfrm flipV="1">
            <a:off x="2483768" y="3226379"/>
            <a:ext cx="1165610" cy="1003359"/>
          </a:xfrm>
          <a:prstGeom prst="curvedConnector3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弧形接點 10"/>
          <p:cNvCxnSpPr>
            <a:stCxn id="5" idx="3"/>
            <a:endCxn id="7" idx="1"/>
          </p:cNvCxnSpPr>
          <p:nvPr/>
        </p:nvCxnSpPr>
        <p:spPr>
          <a:xfrm flipV="1">
            <a:off x="2530215" y="4841806"/>
            <a:ext cx="1321705" cy="603418"/>
          </a:xfrm>
          <a:prstGeom prst="curvedConnector3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五邊形 14"/>
          <p:cNvSpPr/>
          <p:nvPr/>
        </p:nvSpPr>
        <p:spPr>
          <a:xfrm>
            <a:off x="179512" y="1844824"/>
            <a:ext cx="1368152" cy="432048"/>
          </a:xfrm>
          <a:prstGeom prst="homePlat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  <a:endParaRPr lang="zh-TW" altLang="en-US" sz="2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弧形接點 18"/>
          <p:cNvCxnSpPr>
            <a:stCxn id="15" idx="3"/>
            <a:endCxn id="6" idx="0"/>
          </p:cNvCxnSpPr>
          <p:nvPr/>
        </p:nvCxnSpPr>
        <p:spPr>
          <a:xfrm>
            <a:off x="1547664" y="2060848"/>
            <a:ext cx="3433862" cy="769487"/>
          </a:xfrm>
          <a:prstGeom prst="curvedConnector2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弧形接點 20"/>
          <p:cNvCxnSpPr>
            <a:stCxn id="6" idx="2"/>
            <a:endCxn id="7" idx="0"/>
          </p:cNvCxnSpPr>
          <p:nvPr/>
        </p:nvCxnSpPr>
        <p:spPr>
          <a:xfrm rot="16200000" flipH="1">
            <a:off x="4671128" y="3932821"/>
            <a:ext cx="823339" cy="202542"/>
          </a:xfrm>
          <a:prstGeom prst="curvedConnector3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6012160" y="1484784"/>
            <a:ext cx="266429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…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cxnSp>
        <p:nvCxnSpPr>
          <p:cNvPr id="27" name="弧形接點 26"/>
          <p:cNvCxnSpPr>
            <a:stCxn id="6" idx="3"/>
            <a:endCxn id="25" idx="2"/>
          </p:cNvCxnSpPr>
          <p:nvPr/>
        </p:nvCxnSpPr>
        <p:spPr>
          <a:xfrm flipV="1">
            <a:off x="6313674" y="2276872"/>
            <a:ext cx="1030634" cy="949507"/>
          </a:xfrm>
          <a:prstGeom prst="curvedConnector2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-14788" y="6074132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因為都是獨立的，所以互相不會影響到彼此的值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70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字串的比較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你知道嗎？要如何判斷２個字串是否相同？</a:t>
            </a:r>
            <a:endParaRPr lang="en-US" altLang="zh-TW" dirty="0" smtClean="0"/>
          </a:p>
          <a:p>
            <a:r>
              <a:rPr lang="zh-TW" altLang="en-US" dirty="0" smtClean="0"/>
              <a:t>舉例：</a:t>
            </a:r>
            <a:endParaRPr lang="en-US" altLang="zh-TW" dirty="0" smtClean="0"/>
          </a:p>
          <a:p>
            <a:r>
              <a:rPr lang="en-US" altLang="zh-TW" dirty="0" smtClean="0"/>
              <a:t>String s1 = “123”;</a:t>
            </a:r>
          </a:p>
          <a:p>
            <a:r>
              <a:rPr lang="en-US" altLang="zh-TW" dirty="0" smtClean="0"/>
              <a:t>String s2 = “123”;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謎：我知道我知道～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if(s1==s2)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相等</a:t>
            </a:r>
            <a:r>
              <a:rPr lang="en-US" altLang="zh-TW" dirty="0" smtClean="0"/>
              <a:t>”);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else</a:t>
            </a:r>
          </a:p>
          <a:p>
            <a:r>
              <a:rPr lang="en-US" altLang="zh-TW" dirty="0"/>
              <a:t>		 </a:t>
            </a:r>
            <a:r>
              <a:rPr lang="en-US" altLang="zh-TW" dirty="0" err="1"/>
              <a:t>System.out.println</a:t>
            </a:r>
            <a:r>
              <a:rPr lang="en-US" altLang="zh-TW" dirty="0" smtClean="0"/>
              <a:t>(“</a:t>
            </a:r>
            <a:r>
              <a:rPr lang="zh-TW" altLang="en-US" dirty="0"/>
              <a:t>不</a:t>
            </a:r>
            <a:r>
              <a:rPr lang="zh-TW" altLang="en-US" dirty="0" smtClean="0"/>
              <a:t>相等</a:t>
            </a:r>
            <a:r>
              <a:rPr lang="en-US" altLang="zh-TW" dirty="0"/>
              <a:t>”);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493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字串的比較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String </a:t>
            </a:r>
            <a:r>
              <a:rPr lang="en-US" altLang="zh-TW" dirty="0"/>
              <a:t>s1 = “123”;</a:t>
            </a:r>
          </a:p>
          <a:p>
            <a:r>
              <a:rPr lang="en-US" altLang="zh-TW" dirty="0"/>
              <a:t>String s2 = “123</a:t>
            </a:r>
            <a:r>
              <a:rPr lang="en-US" altLang="zh-TW" dirty="0" smtClean="0"/>
              <a:t>”;</a:t>
            </a:r>
          </a:p>
          <a:p>
            <a:r>
              <a:rPr lang="en-US" altLang="zh-TW" dirty="0" smtClean="0"/>
              <a:t>if(s1</a:t>
            </a:r>
            <a:r>
              <a:rPr lang="en-US" altLang="zh-TW" dirty="0"/>
              <a:t>==s2)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(“</a:t>
            </a:r>
            <a:r>
              <a:rPr lang="zh-TW" altLang="en-US" dirty="0"/>
              <a:t>相等</a:t>
            </a:r>
            <a:r>
              <a:rPr lang="en-US" altLang="zh-TW" dirty="0"/>
              <a:t>”);</a:t>
            </a:r>
          </a:p>
          <a:p>
            <a:r>
              <a:rPr lang="en-US" altLang="zh-TW" dirty="0"/>
              <a:t>	else</a:t>
            </a:r>
          </a:p>
          <a:p>
            <a:r>
              <a:rPr lang="en-US" altLang="zh-TW" dirty="0"/>
              <a:t>		 </a:t>
            </a:r>
            <a:r>
              <a:rPr lang="en-US" altLang="zh-TW" dirty="0" err="1"/>
              <a:t>System.out.println</a:t>
            </a:r>
            <a:r>
              <a:rPr lang="en-US" altLang="zh-TW" dirty="0"/>
              <a:t>(“</a:t>
            </a:r>
            <a:r>
              <a:rPr lang="zh-TW" altLang="en-US" dirty="0"/>
              <a:t>不相等</a:t>
            </a:r>
            <a:r>
              <a:rPr lang="en-US" altLang="zh-TW" dirty="0"/>
              <a:t>”);</a:t>
            </a:r>
          </a:p>
          <a:p>
            <a:r>
              <a:rPr lang="zh-TW" altLang="en-US" dirty="0" smtClean="0"/>
              <a:t>上面會輸出什麼呢？是相等嗎？</a:t>
            </a:r>
            <a:endParaRPr lang="en-US" altLang="zh-TW" dirty="0" smtClean="0"/>
          </a:p>
          <a:p>
            <a:r>
              <a:rPr lang="zh-TW" altLang="en-US" dirty="0"/>
              <a:t>答案</a:t>
            </a:r>
            <a:r>
              <a:rPr lang="zh-TW" altLang="en-US" dirty="0" smtClean="0"/>
              <a:t>是：不相等　　</a:t>
            </a:r>
            <a:r>
              <a:rPr lang="zh-TW" altLang="en-US" b="1" dirty="0" smtClean="0">
                <a:solidFill>
                  <a:srgbClr val="FF0000"/>
                </a:solidFill>
              </a:rPr>
              <a:t>（什麼！？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字串的比較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原因很簡單，如果你已經有上面</a:t>
            </a:r>
            <a:r>
              <a:rPr lang="en-US" altLang="zh-TW" dirty="0" smtClean="0"/>
              <a:t>Reference</a:t>
            </a:r>
            <a:r>
              <a:rPr lang="zh-TW" altLang="en-US" dirty="0" smtClean="0"/>
              <a:t>的一些背景知識熟悉的話，大概知道為什麼</a:t>
            </a:r>
            <a:endParaRPr lang="en-US" altLang="zh-TW" dirty="0" smtClean="0"/>
          </a:p>
          <a:p>
            <a:r>
              <a:rPr lang="zh-TW" altLang="en-US" dirty="0"/>
              <a:t>對物件來</a:t>
            </a:r>
            <a:r>
              <a:rPr lang="zh-TW" altLang="en-US" dirty="0" smtClean="0"/>
              <a:t>說，運算子的運算都是跟</a:t>
            </a:r>
            <a:r>
              <a:rPr lang="en-US" altLang="zh-TW" dirty="0" smtClean="0"/>
              <a:t>Reference</a:t>
            </a:r>
            <a:r>
              <a:rPr lang="zh-TW" altLang="en-US" dirty="0" smtClean="0"/>
              <a:t>相關</a:t>
            </a:r>
            <a:endParaRPr lang="en-US" altLang="zh-TW" dirty="0" smtClean="0"/>
          </a:p>
          <a:p>
            <a:r>
              <a:rPr lang="zh-TW" altLang="en-US" dirty="0" smtClean="0"/>
              <a:t>所以你比較的是什麼？知道了嗎？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答案在下一頁喔，再想一下～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7952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字串的比較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因為運算子等號他比較的是物件的參考位址</a:t>
            </a:r>
            <a:endParaRPr lang="en-US" altLang="zh-TW" dirty="0" smtClean="0"/>
          </a:p>
          <a:p>
            <a:r>
              <a:rPr lang="zh-TW" altLang="en-US" dirty="0" smtClean="0"/>
              <a:t>也就是說，這２個物件是不是指向同一個參考位址</a:t>
            </a:r>
            <a:endParaRPr lang="en-US" altLang="zh-TW" dirty="0" smtClean="0"/>
          </a:p>
          <a:p>
            <a:r>
              <a:rPr lang="zh-TW" altLang="en-US" dirty="0"/>
              <a:t>但是很明顯</a:t>
            </a:r>
            <a:r>
              <a:rPr lang="zh-TW" altLang="en-US" dirty="0" smtClean="0"/>
              <a:t>的，這２個物件都是額外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出來的</a:t>
            </a:r>
            <a:endParaRPr lang="en-US" altLang="zh-TW" dirty="0" smtClean="0"/>
          </a:p>
          <a:p>
            <a:r>
              <a:rPr lang="zh-TW" altLang="en-US" dirty="0" smtClean="0"/>
              <a:t>所以是２個不相關的物件～</a:t>
            </a:r>
            <a:endParaRPr lang="en-US" altLang="zh-TW" dirty="0" smtClean="0"/>
          </a:p>
        </p:txBody>
      </p:sp>
      <p:sp>
        <p:nvSpPr>
          <p:cNvPr id="4" name="五邊形 3"/>
          <p:cNvSpPr/>
          <p:nvPr/>
        </p:nvSpPr>
        <p:spPr>
          <a:xfrm>
            <a:off x="1187624" y="5093834"/>
            <a:ext cx="1368152" cy="432048"/>
          </a:xfrm>
          <a:prstGeom prst="homePlat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s1</a:t>
            </a:r>
            <a:endParaRPr lang="zh-TW" altLang="en-US" sz="2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五邊形 4"/>
          <p:cNvSpPr/>
          <p:nvPr/>
        </p:nvSpPr>
        <p:spPr>
          <a:xfrm>
            <a:off x="1234071" y="6309320"/>
            <a:ext cx="1368152" cy="432048"/>
          </a:xfrm>
          <a:prstGeom prst="homePlat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s2</a:t>
            </a:r>
            <a:endParaRPr lang="zh-TW" altLang="en-US" sz="28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721386" y="3910455"/>
            <a:ext cx="266429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123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923928" y="5525882"/>
            <a:ext cx="266429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123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cxnSp>
        <p:nvCxnSpPr>
          <p:cNvPr id="8" name="弧形接點 7"/>
          <p:cNvCxnSpPr>
            <a:stCxn id="4" idx="3"/>
            <a:endCxn id="6" idx="1"/>
          </p:cNvCxnSpPr>
          <p:nvPr/>
        </p:nvCxnSpPr>
        <p:spPr>
          <a:xfrm flipV="1">
            <a:off x="2555776" y="4306499"/>
            <a:ext cx="1165610" cy="1003359"/>
          </a:xfrm>
          <a:prstGeom prst="curvedConnector3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弧形接點 8"/>
          <p:cNvCxnSpPr>
            <a:stCxn id="5" idx="3"/>
            <a:endCxn id="7" idx="1"/>
          </p:cNvCxnSpPr>
          <p:nvPr/>
        </p:nvCxnSpPr>
        <p:spPr>
          <a:xfrm flipV="1">
            <a:off x="2602223" y="5921926"/>
            <a:ext cx="1321705" cy="603418"/>
          </a:xfrm>
          <a:prstGeom prst="curvedConnector3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字串的比較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那．．．要怎麼比較２個字串是否相等呢？</a:t>
            </a:r>
            <a:endParaRPr lang="en-US" altLang="zh-TW" dirty="0" smtClean="0"/>
          </a:p>
          <a:p>
            <a:r>
              <a:rPr lang="zh-TW" altLang="en-US" dirty="0"/>
              <a:t>你</a:t>
            </a:r>
            <a:r>
              <a:rPr lang="zh-TW" altLang="en-US" dirty="0" smtClean="0"/>
              <a:t>可以：</a:t>
            </a:r>
            <a:endParaRPr lang="en-US" altLang="zh-TW" dirty="0" smtClean="0"/>
          </a:p>
          <a:p>
            <a:r>
              <a:rPr lang="zh-TW" altLang="en-US" dirty="0" smtClean="0"/>
              <a:t>１＞跑迴圈取出字元慢慢比較</a:t>
            </a:r>
            <a:endParaRPr lang="en-US" altLang="zh-TW" dirty="0" smtClean="0"/>
          </a:p>
          <a:p>
            <a:r>
              <a:rPr lang="zh-TW" altLang="en-US" dirty="0" smtClean="0"/>
              <a:t>２＞用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　</a:t>
            </a:r>
            <a:r>
              <a:rPr lang="en-US" altLang="zh-TW" dirty="0" smtClean="0"/>
              <a:t>equals()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980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為什麼需要迴</a:t>
            </a:r>
            <a:r>
              <a:rPr lang="zh-TW" altLang="en-US" dirty="0" smtClean="0"/>
              <a:t>圈呢？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1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字串的比較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１＞跑迴圈取出字元慢慢比較</a:t>
            </a:r>
            <a:endParaRPr lang="en-US" altLang="zh-TW" dirty="0" smtClean="0"/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確保不會拋出</a:t>
            </a:r>
            <a:r>
              <a:rPr lang="en-US" altLang="zh-TW" dirty="0" err="1" smtClean="0"/>
              <a:t>IndexOutOfBoundException</a:t>
            </a:r>
            <a:r>
              <a:rPr lang="zh-TW" altLang="en-US" dirty="0" smtClean="0"/>
              <a:t>異常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size = </a:t>
            </a:r>
            <a:r>
              <a:rPr lang="en-US" altLang="zh-TW" dirty="0" err="1" smtClean="0"/>
              <a:t>Math.min</a:t>
            </a:r>
            <a:r>
              <a:rPr lang="en-US" altLang="zh-TW" dirty="0" smtClean="0"/>
              <a:t>(</a:t>
            </a:r>
            <a:r>
              <a:rPr lang="en-US" altLang="zh-TW" dirty="0"/>
              <a:t>s1.length</a:t>
            </a:r>
            <a:r>
              <a:rPr lang="en-US" altLang="zh-TW" dirty="0" smtClean="0"/>
              <a:t>(),s2.length());</a:t>
            </a:r>
          </a:p>
          <a:p>
            <a:r>
              <a:rPr lang="en-US" altLang="zh-TW" dirty="0" err="1"/>
              <a:t>b</a:t>
            </a:r>
            <a:r>
              <a:rPr lang="en-US" altLang="zh-TW" dirty="0" err="1" smtClean="0"/>
              <a:t>oolean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isEquals</a:t>
            </a:r>
            <a:r>
              <a:rPr lang="en-US" altLang="zh-TW" dirty="0" smtClean="0"/>
              <a:t> = true;</a:t>
            </a:r>
          </a:p>
          <a:p>
            <a:r>
              <a:rPr lang="en-US" altLang="zh-TW" dirty="0" smtClean="0"/>
              <a:t>for(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=0;i&lt;</a:t>
            </a:r>
            <a:r>
              <a:rPr lang="en-US" altLang="zh-TW" dirty="0" err="1" smtClean="0"/>
              <a:t>size;i</a:t>
            </a:r>
            <a:r>
              <a:rPr lang="en-US" altLang="zh-TW" dirty="0" smtClean="0"/>
              <a:t>++){</a:t>
            </a:r>
          </a:p>
          <a:p>
            <a:r>
              <a:rPr lang="en-US" altLang="zh-TW" dirty="0" smtClean="0"/>
              <a:t>	if(s1.charAt(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)!=s2.charAt(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)){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isEquals</a:t>
            </a:r>
            <a:r>
              <a:rPr lang="en-US" altLang="zh-TW" dirty="0" smtClean="0"/>
              <a:t> = false;</a:t>
            </a:r>
          </a:p>
          <a:p>
            <a:r>
              <a:rPr lang="en-US" altLang="zh-TW" dirty="0" smtClean="0"/>
              <a:t>		break;</a:t>
            </a:r>
            <a:endParaRPr lang="en-US" altLang="zh-TW" dirty="0"/>
          </a:p>
          <a:p>
            <a:r>
              <a:rPr lang="en-US" altLang="zh-TW" dirty="0" smtClean="0"/>
              <a:t>	}</a:t>
            </a:r>
            <a:endParaRPr lang="en-US" altLang="zh-TW" dirty="0"/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if(</a:t>
            </a:r>
            <a:r>
              <a:rPr lang="en-US" altLang="zh-TW" dirty="0" err="1"/>
              <a:t>isEquals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System.out.println</a:t>
            </a:r>
            <a:r>
              <a:rPr lang="en-US" altLang="zh-TW" dirty="0"/>
              <a:t>(“</a:t>
            </a:r>
            <a:r>
              <a:rPr lang="zh-TW" altLang="en-US" dirty="0"/>
              <a:t>相等</a:t>
            </a:r>
            <a:r>
              <a:rPr lang="en-US" altLang="zh-TW" dirty="0"/>
              <a:t>”);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	 </a:t>
            </a:r>
            <a:r>
              <a:rPr lang="en-US" altLang="zh-TW" dirty="0" err="1"/>
              <a:t>System.out.println</a:t>
            </a:r>
            <a:r>
              <a:rPr lang="en-US" altLang="zh-TW" dirty="0"/>
              <a:t>(“</a:t>
            </a:r>
            <a:r>
              <a:rPr lang="zh-TW" altLang="en-US" dirty="0"/>
              <a:t>不相等</a:t>
            </a:r>
            <a:r>
              <a:rPr lang="en-US" altLang="zh-TW" dirty="0" smtClean="0"/>
              <a:t>”);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02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字串的比較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２＞用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method</a:t>
            </a:r>
            <a:r>
              <a:rPr lang="zh-TW" altLang="en-US" dirty="0" smtClean="0"/>
              <a:t>　</a:t>
            </a:r>
            <a:r>
              <a:rPr lang="en-US" altLang="zh-TW" dirty="0" smtClean="0"/>
              <a:t>equals()</a:t>
            </a:r>
          </a:p>
          <a:p>
            <a:endParaRPr lang="en-US" altLang="zh-TW" dirty="0"/>
          </a:p>
          <a:p>
            <a:r>
              <a:rPr lang="en-US" altLang="zh-TW" dirty="0"/>
              <a:t>i</a:t>
            </a:r>
            <a:r>
              <a:rPr lang="en-US" altLang="zh-TW" dirty="0" smtClean="0"/>
              <a:t>f(s1.equals(s2))</a:t>
            </a:r>
          </a:p>
          <a:p>
            <a:r>
              <a:rPr lang="en-US" altLang="zh-TW" dirty="0"/>
              <a:t>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(“</a:t>
            </a:r>
            <a:r>
              <a:rPr lang="zh-TW" altLang="en-US" dirty="0"/>
              <a:t>相等</a:t>
            </a:r>
            <a:r>
              <a:rPr lang="en-US" altLang="zh-TW" dirty="0" smtClean="0"/>
              <a:t>”);</a:t>
            </a:r>
          </a:p>
          <a:p>
            <a:r>
              <a:rPr lang="en-US" altLang="zh-TW" dirty="0"/>
              <a:t>e</a:t>
            </a:r>
            <a:r>
              <a:rPr lang="en-US" altLang="zh-TW" dirty="0" smtClean="0"/>
              <a:t>lse</a:t>
            </a:r>
          </a:p>
          <a:p>
            <a:r>
              <a:rPr lang="en-US" altLang="zh-TW" dirty="0"/>
              <a:t>	 </a:t>
            </a:r>
            <a:r>
              <a:rPr lang="en-US" altLang="zh-TW" dirty="0" err="1"/>
              <a:t>System.out.println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不相等</a:t>
            </a:r>
            <a:r>
              <a:rPr lang="en-US" altLang="zh-TW" dirty="0" smtClean="0"/>
              <a:t>”);</a:t>
            </a:r>
          </a:p>
          <a:p>
            <a:endParaRPr lang="en-US" altLang="zh-TW" dirty="0"/>
          </a:p>
          <a:p>
            <a:r>
              <a:rPr lang="zh-TW" altLang="en-US" dirty="0" smtClean="0"/>
              <a:t>是不是很快呢？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6740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練習時間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705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Chap </a:t>
            </a:r>
            <a:r>
              <a:rPr lang="zh-TW" altLang="en-US" b="1" dirty="0"/>
              <a:t>３　</a:t>
            </a:r>
            <a:r>
              <a:rPr lang="zh-TW" altLang="en-US" b="1" dirty="0" smtClean="0"/>
              <a:t>排序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44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陣列的排序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Arrays</a:t>
            </a:r>
            <a:r>
              <a:rPr lang="zh-TW" altLang="en-US" dirty="0" smtClean="0"/>
              <a:t>類別提供好用的</a:t>
            </a:r>
            <a:r>
              <a:rPr lang="en-US" altLang="zh-TW" dirty="0" smtClean="0"/>
              <a:t>method</a:t>
            </a:r>
          </a:p>
          <a:p>
            <a:r>
              <a:rPr lang="zh-TW" altLang="en-US" dirty="0"/>
              <a:t>你可以不用</a:t>
            </a:r>
            <a:r>
              <a:rPr lang="zh-TW" altLang="en-US" dirty="0" smtClean="0"/>
              <a:t>撰寫一長串的排序程式</a:t>
            </a:r>
            <a:endParaRPr lang="en-US" altLang="zh-TW" dirty="0" smtClean="0"/>
          </a:p>
          <a:p>
            <a:r>
              <a:rPr lang="zh-TW" altLang="en-US" dirty="0" smtClean="0"/>
              <a:t>假設要被排序的陣列是</a:t>
            </a:r>
            <a:r>
              <a:rPr lang="en-US" altLang="zh-TW" dirty="0" smtClean="0"/>
              <a:t>n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r>
              <a:rPr lang="en-US" altLang="zh-TW" dirty="0" err="1" smtClean="0"/>
              <a:t>Arrays.sort</a:t>
            </a:r>
            <a:r>
              <a:rPr lang="en-US" altLang="zh-TW" dirty="0" smtClean="0"/>
              <a:t>(n);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檢查也可以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Java API</a:t>
            </a:r>
            <a:r>
              <a:rPr lang="zh-TW" altLang="en-US" dirty="0" smtClean="0"/>
              <a:t>的方法：</a:t>
            </a:r>
            <a:endParaRPr lang="en-US" altLang="zh-TW" dirty="0" smtClean="0"/>
          </a:p>
          <a:p>
            <a:r>
              <a:rPr lang="en-US" altLang="zh-TW" dirty="0" err="1" smtClean="0"/>
              <a:t>System.out.println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Arrays.toString</a:t>
            </a:r>
            <a:r>
              <a:rPr lang="en-US" altLang="zh-TW" dirty="0" smtClean="0"/>
              <a:t>(n) );</a:t>
            </a:r>
          </a:p>
        </p:txBody>
      </p:sp>
    </p:spTree>
    <p:extLst>
      <p:ext uri="{BB962C8B-B14F-4D97-AF65-F5344CB8AC3E}">
        <p14:creationId xmlns:p14="http://schemas.microsoft.com/office/powerpoint/2010/main" val="33808555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比較不管是真實世界還是電腦世界都是重要的</a:t>
            </a:r>
            <a:endParaRPr lang="en-US" altLang="zh-TW" dirty="0" smtClean="0"/>
          </a:p>
          <a:p>
            <a:r>
              <a:rPr lang="zh-TW" altLang="en-US" dirty="0"/>
              <a:t>因為</a:t>
            </a:r>
            <a:r>
              <a:rPr lang="zh-TW" altLang="en-US" dirty="0" smtClean="0"/>
              <a:t>人是</a:t>
            </a:r>
            <a:r>
              <a:rPr lang="zh-TW" altLang="en-US" dirty="0"/>
              <a:t>愛比較</a:t>
            </a:r>
            <a:r>
              <a:rPr lang="zh-TW" altLang="en-US" dirty="0" smtClean="0"/>
              <a:t>的生物，所以必須要了解比較</a:t>
            </a:r>
            <a:endParaRPr lang="en-US" altLang="zh-TW" dirty="0" smtClean="0"/>
          </a:p>
          <a:p>
            <a:r>
              <a:rPr lang="zh-TW" altLang="en-US" dirty="0"/>
              <a:t>比較完東西</a:t>
            </a:r>
            <a:r>
              <a:rPr lang="zh-TW" altLang="en-US" dirty="0" smtClean="0"/>
              <a:t>之後，必須做出適當的動作</a:t>
            </a:r>
            <a:endParaRPr lang="en-US" altLang="zh-TW" dirty="0" smtClean="0"/>
          </a:p>
          <a:p>
            <a:r>
              <a:rPr lang="zh-TW" altLang="en-US" dirty="0" smtClean="0"/>
              <a:t>例如：判斷完值，之後交換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以下會介紹如何交換數字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413698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在程式中，要如何交換２個數呢？</a:t>
            </a:r>
            <a:endParaRPr lang="en-US" altLang="zh-TW" dirty="0" smtClean="0"/>
          </a:p>
          <a:p>
            <a:r>
              <a:rPr lang="zh-TW" altLang="en-US" dirty="0" smtClean="0"/>
              <a:t>以下是錯誤示範：</a:t>
            </a:r>
            <a:endParaRPr lang="en-US" altLang="zh-TW" dirty="0" smtClean="0"/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a = 3;</a:t>
            </a:r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b = 4;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=b;</a:t>
            </a:r>
          </a:p>
          <a:p>
            <a:r>
              <a:rPr lang="en-US" altLang="zh-TW" dirty="0"/>
              <a:t>b</a:t>
            </a:r>
            <a:r>
              <a:rPr lang="en-US" altLang="zh-TW" dirty="0" smtClean="0"/>
              <a:t>=a;</a:t>
            </a:r>
          </a:p>
          <a:p>
            <a:endParaRPr lang="en-US" altLang="zh-TW" dirty="0" smtClean="0"/>
          </a:p>
          <a:p>
            <a:r>
              <a:rPr lang="zh-TW" altLang="en-US" dirty="0"/>
              <a:t>這樣做</a:t>
            </a:r>
            <a:r>
              <a:rPr lang="zh-TW" altLang="en-US" dirty="0" smtClean="0"/>
              <a:t>的話，</a:t>
            </a:r>
            <a:r>
              <a:rPr lang="en-US" altLang="zh-TW" dirty="0" smtClean="0"/>
              <a:t>a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</a:t>
            </a:r>
            <a:r>
              <a:rPr lang="zh-TW" altLang="en-US" dirty="0" smtClean="0"/>
              <a:t>都是</a:t>
            </a:r>
            <a:r>
              <a:rPr lang="en-US" altLang="zh-TW" dirty="0" smtClean="0"/>
              <a:t>4</a:t>
            </a:r>
            <a:r>
              <a:rPr lang="zh-TW" altLang="en-US" dirty="0" smtClean="0"/>
              <a:t>，那要怎麼做呢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977882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１＞暫存交換法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利用暫存用的變數來達成交換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２＞運算交換法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利用兩數運算來達成交換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３＞</a:t>
            </a:r>
            <a:r>
              <a:rPr lang="en-US" altLang="zh-TW" dirty="0" smtClean="0"/>
              <a:t>XOR</a:t>
            </a:r>
            <a:r>
              <a:rPr lang="zh-TW" altLang="en-US" dirty="0" smtClean="0"/>
              <a:t>交換法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將２數變成二進位進行運算達成交換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735325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/>
              <a:t>１＞暫存交換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r>
              <a:rPr lang="zh-TW" altLang="en-US" dirty="0"/>
              <a:t>步驟１：</a:t>
            </a:r>
            <a:endParaRPr lang="en-US" altLang="zh-TW" dirty="0" smtClean="0"/>
          </a:p>
        </p:txBody>
      </p:sp>
      <p:sp>
        <p:nvSpPr>
          <p:cNvPr id="4" name="圓角矩形 3"/>
          <p:cNvSpPr/>
          <p:nvPr/>
        </p:nvSpPr>
        <p:spPr>
          <a:xfrm>
            <a:off x="1259632" y="2996952"/>
            <a:ext cx="1296144" cy="7920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419872" y="2996952"/>
            <a:ext cx="1296144" cy="7920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339752" y="4797152"/>
            <a:ext cx="1296144" cy="79208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46478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/>
              <a:t>１＞暫存交換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r>
              <a:rPr lang="zh-TW" altLang="en-US" dirty="0" smtClean="0"/>
              <a:t>步驟２：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圓角矩形 3"/>
          <p:cNvSpPr/>
          <p:nvPr/>
        </p:nvSpPr>
        <p:spPr>
          <a:xfrm>
            <a:off x="1259632" y="2996952"/>
            <a:ext cx="1296144" cy="7920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419872" y="2996952"/>
            <a:ext cx="1296144" cy="7920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339752" y="4797152"/>
            <a:ext cx="1296144" cy="79208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弧形接點 9"/>
          <p:cNvCxnSpPr>
            <a:stCxn id="4" idx="2"/>
            <a:endCxn id="6" idx="0"/>
          </p:cNvCxnSpPr>
          <p:nvPr/>
        </p:nvCxnSpPr>
        <p:spPr>
          <a:xfrm rot="16200000" flipH="1">
            <a:off x="1943708" y="3753036"/>
            <a:ext cx="1008112" cy="1080120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11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那迴圈又是什麼呢</a:t>
            </a:r>
            <a:r>
              <a:rPr lang="zh-TW" altLang="en-US" dirty="0" smtClean="0"/>
              <a:t>？？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2698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/>
              <a:t>１＞暫存交換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r>
              <a:rPr lang="zh-TW" altLang="en-US" dirty="0" smtClean="0"/>
              <a:t>步驟３：</a:t>
            </a:r>
            <a:endParaRPr lang="en-US" altLang="zh-TW" dirty="0" smtClean="0"/>
          </a:p>
        </p:txBody>
      </p:sp>
      <p:sp>
        <p:nvSpPr>
          <p:cNvPr id="4" name="圓角矩形 3"/>
          <p:cNvSpPr/>
          <p:nvPr/>
        </p:nvSpPr>
        <p:spPr>
          <a:xfrm>
            <a:off x="1259632" y="2996952"/>
            <a:ext cx="1296144" cy="7920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419872" y="2996952"/>
            <a:ext cx="1296144" cy="7920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339752" y="4797152"/>
            <a:ext cx="1296144" cy="79208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弧形接點 10"/>
          <p:cNvCxnSpPr>
            <a:stCxn id="5" idx="0"/>
            <a:endCxn id="4" idx="0"/>
          </p:cNvCxnSpPr>
          <p:nvPr/>
        </p:nvCxnSpPr>
        <p:spPr>
          <a:xfrm rot="16200000" flipV="1">
            <a:off x="2987824" y="1916832"/>
            <a:ext cx="12700" cy="2160240"/>
          </a:xfrm>
          <a:prstGeom prst="curved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794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/>
              <a:t>１＞暫存交換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r>
              <a:rPr lang="zh-TW" altLang="en-US" dirty="0" smtClean="0"/>
              <a:t>步驟４：</a:t>
            </a:r>
            <a:endParaRPr lang="en-US" altLang="zh-TW" dirty="0" smtClean="0"/>
          </a:p>
        </p:txBody>
      </p:sp>
      <p:sp>
        <p:nvSpPr>
          <p:cNvPr id="4" name="圓角矩形 3"/>
          <p:cNvSpPr/>
          <p:nvPr/>
        </p:nvSpPr>
        <p:spPr>
          <a:xfrm>
            <a:off x="1259632" y="2996952"/>
            <a:ext cx="1296144" cy="7920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419872" y="2996952"/>
            <a:ext cx="1296144" cy="79208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339752" y="4797152"/>
            <a:ext cx="1296144" cy="79208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弧形接點 7"/>
          <p:cNvCxnSpPr>
            <a:stCxn id="6" idx="3"/>
            <a:endCxn id="5" idx="2"/>
          </p:cNvCxnSpPr>
          <p:nvPr/>
        </p:nvCxnSpPr>
        <p:spPr>
          <a:xfrm flipV="1">
            <a:off x="3635896" y="3789040"/>
            <a:ext cx="432048" cy="140415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33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/>
              <a:t>１＞暫存交換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a = 3;</a:t>
            </a:r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b = 4;</a:t>
            </a:r>
          </a:p>
          <a:p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t;</a:t>
            </a:r>
          </a:p>
          <a:p>
            <a:r>
              <a:rPr lang="en-US" altLang="zh-TW" dirty="0"/>
              <a:t>t</a:t>
            </a:r>
            <a:r>
              <a:rPr lang="en-US" altLang="zh-TW" dirty="0" smtClean="0"/>
              <a:t>=a;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=b;</a:t>
            </a:r>
          </a:p>
          <a:p>
            <a:r>
              <a:rPr lang="en-US" altLang="zh-TW" dirty="0"/>
              <a:t>b</a:t>
            </a:r>
            <a:r>
              <a:rPr lang="en-US" altLang="zh-TW" dirty="0" smtClean="0"/>
              <a:t>=t;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001035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２＞運算交換法</a:t>
            </a:r>
            <a:endParaRPr lang="en-US" altLang="zh-TW" dirty="0" smtClean="0"/>
          </a:p>
          <a:p>
            <a:r>
              <a:rPr lang="zh-TW" altLang="en-US" dirty="0" smtClean="0"/>
              <a:t>這個方法又分成２種方式</a:t>
            </a:r>
            <a:endParaRPr lang="en-US" altLang="zh-TW" dirty="0" smtClean="0"/>
          </a:p>
          <a:p>
            <a:r>
              <a:rPr lang="zh-TW" altLang="en-US" dirty="0"/>
              <a:t>第一種</a:t>
            </a:r>
            <a:r>
              <a:rPr lang="zh-TW" altLang="en-US" dirty="0" smtClean="0"/>
              <a:t>：加減交換法</a:t>
            </a:r>
            <a:endParaRPr lang="en-US" altLang="zh-TW" dirty="0"/>
          </a:p>
          <a:p>
            <a:r>
              <a:rPr lang="zh-TW" altLang="en-US" dirty="0" smtClean="0"/>
              <a:t>第二種：乘除交換法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通常很少人用此法，因為很容易就會</a:t>
            </a:r>
            <a:r>
              <a:rPr lang="en-US" altLang="zh-TW" dirty="0" smtClean="0"/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11290232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第</a:t>
            </a:r>
            <a:r>
              <a:rPr lang="zh-TW" altLang="en-US" dirty="0"/>
              <a:t>一種</a:t>
            </a:r>
            <a:r>
              <a:rPr lang="zh-TW" altLang="en-US" dirty="0" smtClean="0"/>
              <a:t>：加減交換法</a:t>
            </a:r>
            <a:endParaRPr lang="en-US" altLang="zh-TW" dirty="0" smtClean="0"/>
          </a:p>
          <a:p>
            <a:r>
              <a:rPr lang="en-US" altLang="zh-TW" dirty="0" err="1"/>
              <a:t>int</a:t>
            </a:r>
            <a:r>
              <a:rPr lang="en-US" altLang="zh-TW" dirty="0"/>
              <a:t> a = 3;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b = 4;</a:t>
            </a:r>
          </a:p>
          <a:p>
            <a:r>
              <a:rPr lang="en-US" altLang="zh-TW" dirty="0"/>
              <a:t>a</a:t>
            </a:r>
            <a:r>
              <a:rPr lang="en-US" altLang="zh-TW" smtClean="0"/>
              <a:t>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b</a:t>
            </a:r>
            <a:r>
              <a:rPr lang="en-US" altLang="zh-TW" dirty="0" smtClean="0"/>
              <a:t> = a-b;</a:t>
            </a:r>
          </a:p>
          <a:p>
            <a:r>
              <a:rPr lang="en-US" altLang="zh-TW" dirty="0" smtClean="0"/>
              <a:t>a = a-b;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248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第二種：乘除交換法</a:t>
            </a:r>
            <a:endParaRPr lang="en-US" altLang="zh-TW" dirty="0" smtClean="0"/>
          </a:p>
          <a:p>
            <a:r>
              <a:rPr lang="en-US" altLang="zh-TW" dirty="0" err="1"/>
              <a:t>int</a:t>
            </a:r>
            <a:r>
              <a:rPr lang="en-US" altLang="zh-TW" dirty="0"/>
              <a:t> a = 3;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b = 4;</a:t>
            </a:r>
          </a:p>
          <a:p>
            <a:r>
              <a:rPr lang="en-US" altLang="zh-TW" dirty="0"/>
              <a:t>a</a:t>
            </a:r>
            <a:r>
              <a:rPr lang="en-US" altLang="zh-TW" dirty="0" smtClean="0"/>
              <a:t> = a*b;</a:t>
            </a:r>
          </a:p>
          <a:p>
            <a:r>
              <a:rPr lang="en-US" altLang="zh-TW" dirty="0"/>
              <a:t>b</a:t>
            </a:r>
            <a:r>
              <a:rPr lang="en-US" altLang="zh-TW" dirty="0" smtClean="0"/>
              <a:t> = a/b;</a:t>
            </a:r>
          </a:p>
          <a:p>
            <a:r>
              <a:rPr lang="en-US" altLang="zh-TW" dirty="0" smtClean="0"/>
              <a:t>a = a/b;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57132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３＞</a:t>
            </a:r>
            <a:r>
              <a:rPr lang="en-US" altLang="zh-TW" dirty="0"/>
              <a:t>XOR</a:t>
            </a:r>
            <a:r>
              <a:rPr lang="zh-TW" altLang="en-US" dirty="0"/>
              <a:t>交換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r>
              <a:rPr lang="zh-TW" altLang="en-US" dirty="0" smtClean="0"/>
              <a:t>這個方法是用位元運算來達成交換</a:t>
            </a:r>
            <a:endParaRPr lang="en-US" altLang="zh-TW" dirty="0" smtClean="0"/>
          </a:p>
          <a:p>
            <a:r>
              <a:rPr lang="zh-TW" altLang="en-US" dirty="0" smtClean="0"/>
              <a:t>又稱為</a:t>
            </a:r>
            <a:r>
              <a:rPr lang="en-US" altLang="zh-TW" dirty="0" smtClean="0"/>
              <a:t>XOR</a:t>
            </a:r>
            <a:r>
              <a:rPr lang="zh-TW" altLang="en-US" dirty="0" smtClean="0"/>
              <a:t>交換演算法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XOR</a:t>
            </a:r>
            <a:r>
              <a:rPr lang="zh-TW" altLang="en-US" dirty="0" smtClean="0"/>
              <a:t>的運算子是</a:t>
            </a:r>
            <a:r>
              <a:rPr lang="en-US" altLang="zh-TW" dirty="0" smtClean="0"/>
              <a:t>^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a = 3;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b = 4;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= </a:t>
            </a:r>
            <a:r>
              <a:rPr lang="en-US" altLang="zh-TW" dirty="0" err="1" smtClean="0"/>
              <a:t>a^b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b = </a:t>
            </a:r>
            <a:r>
              <a:rPr lang="en-US" altLang="zh-TW" dirty="0" err="1" smtClean="0"/>
              <a:t>a^b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a = </a:t>
            </a:r>
            <a:r>
              <a:rPr lang="en-US" altLang="zh-TW" dirty="0" err="1" smtClean="0"/>
              <a:t>a^b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16386" name="Picture 2" descr="With three XOR operations the binary values 1010 and 0011 are exchanged between variabl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80141"/>
            <a:ext cx="41910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0715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/>
              <a:t>３＞</a:t>
            </a:r>
            <a:r>
              <a:rPr lang="en-US" altLang="zh-TW" dirty="0"/>
              <a:t>XOR</a:t>
            </a:r>
            <a:r>
              <a:rPr lang="zh-TW" altLang="en-US" dirty="0"/>
              <a:t>交換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r>
              <a:rPr lang="zh-TW" altLang="en-US" dirty="0" smtClean="0"/>
              <a:t>如果搭配真值表運算的話，可以輕鬆推出結果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86971"/>
              </p:ext>
            </p:extLst>
          </p:nvPr>
        </p:nvGraphicFramePr>
        <p:xfrm>
          <a:off x="0" y="2708920"/>
          <a:ext cx="91440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276"/>
                <a:gridCol w="1734207"/>
                <a:gridCol w="4335517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步驟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執行程式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</a:t>
                      </a:r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</a:t>
                      </a:r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初始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 = a</a:t>
                      </a:r>
                      <a:r>
                        <a:rPr lang="en-US" altLang="zh-TW" b="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</a:t>
                      </a:r>
                      <a:r>
                        <a:rPr lang="en-US" altLang="zh-TW" b="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b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</a:t>
                      </a: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b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 = a</a:t>
                      </a:r>
                      <a:r>
                        <a:rPr lang="en-US" altLang="zh-TW" b="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</a:t>
                      </a:r>
                      <a:r>
                        <a:rPr lang="en-US" altLang="zh-TW" b="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b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</a:t>
                      </a: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b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(a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</a:t>
                      </a: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b)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</a:t>
                      </a: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</a:p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=a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</a:t>
                      </a: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 b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 </a:t>
                      </a: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 )</a:t>
                      </a:r>
                    </a:p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=a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</a:t>
                      </a: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0</a:t>
                      </a:r>
                    </a:p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=a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 = a</a:t>
                      </a:r>
                      <a:r>
                        <a:rPr lang="en-US" altLang="zh-TW" b="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</a:t>
                      </a:r>
                      <a:r>
                        <a:rPr lang="en-US" altLang="zh-TW" b="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b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(a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</a:t>
                      </a: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b)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</a:t>
                      </a: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=(a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</a:t>
                      </a: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 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</a:t>
                      </a: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b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 0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⊕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</a:t>
                      </a:r>
                      <a:endParaRPr lang="en-US" altLang="zh-TW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=b</a:t>
                      </a:r>
                    </a:p>
                    <a:p>
                      <a:pPr algn="ctr"/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5769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交換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３＞</a:t>
            </a:r>
            <a:r>
              <a:rPr lang="en-US" altLang="zh-TW" dirty="0"/>
              <a:t>XOR</a:t>
            </a:r>
            <a:r>
              <a:rPr lang="zh-TW" altLang="en-US" dirty="0"/>
              <a:t>交換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r>
              <a:rPr lang="en-US" altLang="zh-TW" dirty="0" smtClean="0"/>
              <a:t>XOR</a:t>
            </a:r>
            <a:r>
              <a:rPr lang="zh-TW" altLang="en-US" dirty="0" smtClean="0"/>
              <a:t>的真值表：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口訣：</a:t>
            </a:r>
            <a:r>
              <a:rPr lang="en-US" altLang="zh-TW" dirty="0" smtClean="0"/>
              <a:t>	</a:t>
            </a:r>
            <a:r>
              <a:rPr lang="zh-TW" altLang="en-US" dirty="0" smtClean="0"/>
              <a:t>奇數個１就是１</a:t>
            </a:r>
            <a:endParaRPr lang="en-US" altLang="zh-TW" dirty="0" smtClean="0"/>
          </a:p>
          <a:p>
            <a:r>
              <a:rPr lang="en-US" altLang="zh-TW" dirty="0" smtClean="0"/>
              <a:t>		</a:t>
            </a:r>
            <a:r>
              <a:rPr lang="zh-TW" altLang="en-US" dirty="0" smtClean="0"/>
              <a:t>偶數個１就是０</a:t>
            </a:r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13314" name="Picture 2" descr="http://www.cburch.com/logisim/docs/2.3.0/guide/tutorial/xor-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348880"/>
            <a:ext cx="2896541" cy="232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891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有了交換的概念之後，就能排序一串數字囉～</a:t>
            </a:r>
            <a:endParaRPr lang="en-US" altLang="zh-TW" dirty="0" smtClean="0"/>
          </a:p>
          <a:p>
            <a:r>
              <a:rPr lang="zh-TW" altLang="en-US" dirty="0"/>
              <a:t>試</a:t>
            </a:r>
            <a:r>
              <a:rPr lang="zh-TW" altLang="en-US" dirty="0" smtClean="0"/>
              <a:t>著撰寫一個程式，將陣列的數從小到大排序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724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以打招呼來說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打一次招呼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>
                <a:latin typeface="+mj-lt"/>
              </a:rPr>
              <a:t>System.out.println</a:t>
            </a:r>
            <a:r>
              <a:rPr lang="en-US" altLang="zh-TW" dirty="0" smtClean="0">
                <a:latin typeface="+mj-lt"/>
              </a:rPr>
              <a:t>(“Hello”);</a:t>
            </a:r>
            <a:endParaRPr lang="en-US" altLang="zh-TW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476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排序</a:t>
            </a:r>
            <a:r>
              <a:rPr lang="zh-TW" altLang="en-US" dirty="0"/>
              <a:t>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排序在計算機科學中，有很多奇奇怪怪的方法</a:t>
            </a:r>
            <a:endParaRPr lang="en-US" altLang="zh-TW" dirty="0" smtClean="0"/>
          </a:p>
          <a:p>
            <a:r>
              <a:rPr lang="zh-TW" altLang="en-US" dirty="0"/>
              <a:t>每種排序</a:t>
            </a:r>
            <a:r>
              <a:rPr lang="zh-TW" altLang="en-US" dirty="0" smtClean="0"/>
              <a:t>法都有自己的特色，並沒有最好的演算法</a:t>
            </a:r>
            <a:endParaRPr lang="en-US" altLang="zh-TW" dirty="0" smtClean="0"/>
          </a:p>
          <a:p>
            <a:r>
              <a:rPr lang="zh-TW" altLang="en-US" dirty="0"/>
              <a:t>需要</a:t>
            </a:r>
            <a:r>
              <a:rPr lang="zh-TW" altLang="en-US" dirty="0" smtClean="0"/>
              <a:t>視使用時間來使用適當的演算法</a:t>
            </a:r>
            <a:endParaRPr lang="en-US" altLang="zh-TW" dirty="0" smtClean="0"/>
          </a:p>
          <a:p>
            <a:r>
              <a:rPr lang="zh-TW" altLang="en-US" dirty="0"/>
              <a:t>但是也是</a:t>
            </a:r>
            <a:r>
              <a:rPr lang="zh-TW" altLang="en-US" dirty="0" smtClean="0"/>
              <a:t>有無意義、不穩定等等的排序法</a:t>
            </a:r>
            <a:endParaRPr lang="en-US" altLang="zh-TW" dirty="0" smtClean="0"/>
          </a:p>
          <a:p>
            <a:r>
              <a:rPr lang="zh-TW" altLang="en-US" dirty="0"/>
              <a:t>不過最常見</a:t>
            </a:r>
            <a:r>
              <a:rPr lang="zh-TW" altLang="en-US" dirty="0" smtClean="0"/>
              <a:t>的大概是這些：</a:t>
            </a:r>
            <a:r>
              <a:rPr lang="en-US" altLang="zh-TW" dirty="0" smtClean="0"/>
              <a:t>		</a:t>
            </a:r>
            <a:r>
              <a:rPr lang="zh-TW" altLang="en-US" b="1" dirty="0" smtClean="0"/>
              <a:t>時間複雜度</a:t>
            </a:r>
            <a:endParaRPr lang="en-US" altLang="zh-TW" b="1" dirty="0" smtClean="0"/>
          </a:p>
          <a:p>
            <a:r>
              <a:rPr lang="zh-TW" altLang="en-US" dirty="0"/>
              <a:t>氣泡</a:t>
            </a:r>
            <a:r>
              <a:rPr lang="zh-TW" altLang="en-US" dirty="0" smtClean="0"/>
              <a:t>排序法（</a:t>
            </a:r>
            <a:r>
              <a:rPr lang="en-US" altLang="zh-TW" dirty="0" smtClean="0"/>
              <a:t>~</a:t>
            </a:r>
            <a:r>
              <a:rPr lang="zh-TW" altLang="en-US" dirty="0" smtClean="0"/>
              <a:t>雞尾酒排序法）</a:t>
            </a:r>
            <a:r>
              <a:rPr lang="en-US" altLang="zh-TW" dirty="0" smtClean="0"/>
              <a:t>	O(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插入排序</a:t>
            </a:r>
            <a:r>
              <a:rPr lang="zh-TW" altLang="en-US" dirty="0" smtClean="0"/>
              <a:t>法</a:t>
            </a:r>
            <a:r>
              <a:rPr lang="en-US" altLang="zh-TW" dirty="0" smtClean="0"/>
              <a:t>					O(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zh-TW" altLang="en-US" dirty="0" smtClean="0"/>
              <a:t>選擇排序法</a:t>
            </a:r>
            <a:r>
              <a:rPr lang="en-US" altLang="zh-TW" dirty="0" smtClean="0"/>
              <a:t>					O(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zh-TW" altLang="en-US" dirty="0"/>
              <a:t>快速排序</a:t>
            </a:r>
            <a:r>
              <a:rPr lang="zh-TW" altLang="en-US" dirty="0" smtClean="0"/>
              <a:t>法</a:t>
            </a:r>
            <a:r>
              <a:rPr lang="en-US" altLang="zh-TW" dirty="0" smtClean="0"/>
              <a:t>					O(</a:t>
            </a:r>
            <a:r>
              <a:rPr lang="en-US" altLang="zh-TW" dirty="0" err="1" smtClean="0"/>
              <a:t>nlogn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32547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排序</a:t>
            </a:r>
            <a:r>
              <a:rPr lang="zh-TW" altLang="en-US" dirty="0"/>
              <a:t>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一般來說，最穩定也最適當的排序演算法</a:t>
            </a:r>
            <a:endParaRPr lang="en-US" altLang="zh-TW" dirty="0" smtClean="0"/>
          </a:p>
          <a:p>
            <a:r>
              <a:rPr lang="zh-TW" altLang="en-US" dirty="0"/>
              <a:t>時間複雜</a:t>
            </a:r>
            <a:r>
              <a:rPr lang="zh-TW" altLang="en-US" dirty="0" smtClean="0"/>
              <a:t>度通常是</a:t>
            </a:r>
            <a:r>
              <a:rPr lang="en-US" altLang="zh-TW" dirty="0" smtClean="0"/>
              <a:t>O(n log n)</a:t>
            </a:r>
          </a:p>
          <a:p>
            <a:r>
              <a:rPr lang="zh-TW" altLang="en-US" dirty="0" smtClean="0"/>
              <a:t>這裡也要再次強調，排序要看情況使用演算法</a:t>
            </a:r>
            <a:endParaRPr lang="en-US" altLang="zh-TW" dirty="0" smtClean="0"/>
          </a:p>
          <a:p>
            <a:r>
              <a:rPr lang="zh-TW" altLang="en-US" dirty="0"/>
              <a:t>並沒有最好的</a:t>
            </a:r>
            <a:r>
              <a:rPr lang="zh-TW" altLang="en-US" dirty="0" smtClean="0"/>
              <a:t>演算法，只有最適合的演算法</a:t>
            </a:r>
            <a:endParaRPr lang="en-US" altLang="zh-TW" dirty="0" smtClean="0"/>
          </a:p>
          <a:p>
            <a:r>
              <a:rPr lang="zh-TW" altLang="en-US" dirty="0" smtClean="0"/>
              <a:t>但是以下我們只介紹簡單的排序法</a:t>
            </a:r>
            <a:endParaRPr lang="en-US" altLang="zh-TW" dirty="0" smtClean="0"/>
          </a:p>
          <a:p>
            <a:r>
              <a:rPr lang="zh-TW" altLang="en-US" dirty="0"/>
              <a:t>這裡要介紹的排序</a:t>
            </a:r>
            <a:r>
              <a:rPr lang="zh-TW" altLang="en-US" dirty="0" smtClean="0"/>
              <a:t>法是氣泡排序法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900232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36512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藍色代表已經排好序的數值</a:t>
            </a:r>
            <a:endParaRPr lang="en-US" altLang="zh-TW" dirty="0" smtClean="0"/>
          </a:p>
          <a:p>
            <a:r>
              <a:rPr lang="zh-TW" altLang="en-US" dirty="0" smtClean="0"/>
              <a:t>因為很像泡泡一直往上面（右邊）擠過去</a:t>
            </a:r>
            <a:endParaRPr lang="en-US" altLang="zh-TW" dirty="0" smtClean="0"/>
          </a:p>
          <a:p>
            <a:r>
              <a:rPr lang="zh-TW" altLang="en-US" dirty="0"/>
              <a:t>所以才會</a:t>
            </a:r>
            <a:r>
              <a:rPr lang="zh-TW" altLang="en-US" dirty="0" smtClean="0"/>
              <a:t>叫做氣泡排序法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氣泡</a:t>
            </a:r>
            <a:r>
              <a:rPr lang="zh-TW" altLang="en-US" dirty="0" smtClean="0"/>
              <a:t>排序法的過程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251520" y="3501008"/>
            <a:ext cx="5472608" cy="699273"/>
            <a:chOff x="1079104" y="2132856"/>
            <a:chExt cx="6696744" cy="855690"/>
          </a:xfrm>
        </p:grpSpPr>
        <p:sp>
          <p:nvSpPr>
            <p:cNvPr id="10" name="圓角矩形 9"/>
            <p:cNvSpPr/>
            <p:nvPr/>
          </p:nvSpPr>
          <p:spPr>
            <a:xfrm>
              <a:off x="1079104" y="2132856"/>
              <a:ext cx="1440160" cy="85100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a[0]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2807296" y="2132856"/>
              <a:ext cx="1440160" cy="85100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a[1]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4535488" y="2132856"/>
              <a:ext cx="1440160" cy="85100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a[2]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6335688" y="2137542"/>
              <a:ext cx="1440160" cy="85100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a[3]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51520" y="4305495"/>
            <a:ext cx="5472608" cy="699273"/>
            <a:chOff x="1079104" y="2132856"/>
            <a:chExt cx="6696744" cy="855690"/>
          </a:xfrm>
        </p:grpSpPr>
        <p:sp>
          <p:nvSpPr>
            <p:cNvPr id="15" name="圓角矩形 14"/>
            <p:cNvSpPr/>
            <p:nvPr/>
          </p:nvSpPr>
          <p:spPr>
            <a:xfrm>
              <a:off x="1079104" y="2132856"/>
              <a:ext cx="1440160" cy="85100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a[0]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2807296" y="2132856"/>
              <a:ext cx="1440160" cy="85100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a[1]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4535488" y="2132856"/>
              <a:ext cx="1440160" cy="85100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a[2]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335688" y="2137542"/>
              <a:ext cx="1440160" cy="85100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a[3]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251520" y="5085184"/>
            <a:ext cx="5472608" cy="699273"/>
            <a:chOff x="1079104" y="2132856"/>
            <a:chExt cx="6696744" cy="855690"/>
          </a:xfrm>
        </p:grpSpPr>
        <p:sp>
          <p:nvSpPr>
            <p:cNvPr id="20" name="圓角矩形 19"/>
            <p:cNvSpPr/>
            <p:nvPr/>
          </p:nvSpPr>
          <p:spPr>
            <a:xfrm>
              <a:off x="1079104" y="2132856"/>
              <a:ext cx="1440160" cy="85100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a[0]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2807296" y="2132856"/>
              <a:ext cx="1440160" cy="85100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a[1]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4535488" y="2132856"/>
              <a:ext cx="1440160" cy="85100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a[2]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6335688" y="2137542"/>
              <a:ext cx="1440160" cy="85100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a[3]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43747" y="5877272"/>
            <a:ext cx="5472608" cy="699273"/>
            <a:chOff x="1079104" y="2132856"/>
            <a:chExt cx="6696744" cy="855690"/>
          </a:xfrm>
        </p:grpSpPr>
        <p:sp>
          <p:nvSpPr>
            <p:cNvPr id="25" name="圓角矩形 24"/>
            <p:cNvSpPr/>
            <p:nvPr/>
          </p:nvSpPr>
          <p:spPr>
            <a:xfrm>
              <a:off x="1079104" y="2132856"/>
              <a:ext cx="1440160" cy="85100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a[0]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圓角矩形 25"/>
            <p:cNvSpPr/>
            <p:nvPr/>
          </p:nvSpPr>
          <p:spPr>
            <a:xfrm>
              <a:off x="2807296" y="2132856"/>
              <a:ext cx="1440160" cy="85100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a[1]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圓角矩形 26"/>
            <p:cNvSpPr/>
            <p:nvPr/>
          </p:nvSpPr>
          <p:spPr>
            <a:xfrm>
              <a:off x="4535488" y="2132856"/>
              <a:ext cx="1440160" cy="85100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a[2]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6335688" y="2137542"/>
              <a:ext cx="1440160" cy="85100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a[3]</a:t>
              </a:r>
              <a:endPara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1230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s://encrypted-tbn2.gstatic.com/images?q=tbn:ANd9GcQ4XwULqsaNQbQMkNkfsf8NAnMuHLIRE5bII2cpXouyMCqmJUn0r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779" y="2420888"/>
            <a:ext cx="1999109" cy="199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encrypted-tbn2.gstatic.com/images?q=tbn:ANd9GcQ4XwULqsaNQbQMkNkfsf8NAnMuHLIRE5bII2cpXouyMCqmJUn0r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53252" y="4742259"/>
            <a:ext cx="2066620" cy="199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氣泡</a:t>
            </a:r>
            <a:r>
              <a:rPr lang="zh-TW" altLang="en-US" dirty="0" smtClean="0"/>
              <a:t>排序法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氣泡排序法的秘訣就是鄰近的數兩個交換：</a:t>
            </a:r>
            <a:endParaRPr lang="en-US" altLang="zh-TW" dirty="0" smtClean="0"/>
          </a:p>
          <a:p>
            <a:r>
              <a:rPr lang="zh-TW" altLang="en-US" dirty="0" smtClean="0"/>
              <a:t>第一步　手比</a:t>
            </a:r>
            <a:r>
              <a:rPr lang="en-US" altLang="zh-TW" dirty="0" err="1" smtClean="0"/>
              <a:t>ya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第二步　手往後翻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4499992" y="6209085"/>
            <a:ext cx="1760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repeat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59020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b="1" dirty="0" err="1"/>
              <a:t>int</a:t>
            </a:r>
            <a:r>
              <a:rPr lang="en-US" altLang="zh-TW" b="1" dirty="0"/>
              <a:t>[] n = new </a:t>
            </a:r>
            <a:r>
              <a:rPr lang="en-US" altLang="zh-TW" b="1" dirty="0" err="1"/>
              <a:t>int</a:t>
            </a:r>
            <a:r>
              <a:rPr lang="en-US" altLang="zh-TW" b="1" dirty="0"/>
              <a:t>[]{6,4,7,8,3,2,1,6,8,9</a:t>
            </a:r>
            <a:r>
              <a:rPr lang="en-US" altLang="zh-TW" b="1" dirty="0" smtClean="0"/>
              <a:t>}; //</a:t>
            </a:r>
            <a:r>
              <a:rPr lang="zh-TW" altLang="en-US" b="1" dirty="0" smtClean="0"/>
              <a:t>陣列範例</a:t>
            </a:r>
            <a:endParaRPr lang="en-US" altLang="zh-TW" b="1" dirty="0"/>
          </a:p>
          <a:p>
            <a:r>
              <a:rPr lang="en-US" altLang="zh-TW" b="1" dirty="0"/>
              <a:t>for(</a:t>
            </a:r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b="1" dirty="0" err="1"/>
              <a:t>i</a:t>
            </a:r>
            <a:r>
              <a:rPr lang="en-US" altLang="zh-TW" b="1" dirty="0"/>
              <a:t>=1;i&lt;</a:t>
            </a:r>
            <a:r>
              <a:rPr lang="en-US" altLang="zh-TW" b="1" dirty="0" err="1"/>
              <a:t>n.length;i</a:t>
            </a:r>
            <a:r>
              <a:rPr lang="en-US" altLang="zh-TW" b="1" dirty="0"/>
              <a:t>++)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b="1" dirty="0" smtClean="0"/>
              <a:t>	for(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</a:t>
            </a:r>
            <a:r>
              <a:rPr lang="en-US" altLang="zh-TW" b="1" dirty="0"/>
              <a:t>j=n.length-1;j&gt;=</a:t>
            </a:r>
            <a:r>
              <a:rPr lang="en-US" altLang="zh-TW" b="1" dirty="0" err="1"/>
              <a:t>i;j</a:t>
            </a:r>
            <a:r>
              <a:rPr lang="en-US" altLang="zh-TW" b="1" dirty="0"/>
              <a:t>--)</a:t>
            </a:r>
          </a:p>
          <a:p>
            <a:r>
              <a:rPr lang="en-US" altLang="zh-TW" dirty="0" smtClean="0"/>
              <a:t>	{</a:t>
            </a:r>
            <a:endParaRPr lang="en-US" altLang="zh-TW" dirty="0"/>
          </a:p>
          <a:p>
            <a:r>
              <a:rPr lang="en-US" altLang="zh-TW" b="1" dirty="0" smtClean="0"/>
              <a:t>		if(n[j-1</a:t>
            </a:r>
            <a:r>
              <a:rPr lang="en-US" altLang="zh-TW" b="1" dirty="0"/>
              <a:t>]&gt;n[j])</a:t>
            </a:r>
          </a:p>
          <a:p>
            <a:r>
              <a:rPr lang="en-US" altLang="zh-TW" dirty="0" smtClean="0"/>
              <a:t>		{</a:t>
            </a:r>
            <a:endParaRPr lang="en-US" altLang="zh-TW" dirty="0"/>
          </a:p>
          <a:p>
            <a:r>
              <a:rPr lang="en-US" altLang="zh-TW" dirty="0" smtClean="0"/>
              <a:t>			n[j</a:t>
            </a:r>
            <a:r>
              <a:rPr lang="en-US" altLang="zh-TW" dirty="0"/>
              <a:t>]  </a:t>
            </a:r>
            <a:r>
              <a:rPr lang="en-US" altLang="zh-TW" dirty="0" smtClean="0"/>
              <a:t>  =</a:t>
            </a:r>
            <a:r>
              <a:rPr lang="en-US" altLang="zh-TW" dirty="0"/>
              <a:t>n[j]^n[j-1];</a:t>
            </a:r>
          </a:p>
          <a:p>
            <a:r>
              <a:rPr lang="en-US" altLang="zh-TW" dirty="0" smtClean="0"/>
              <a:t>			n[j-1</a:t>
            </a:r>
            <a:r>
              <a:rPr lang="en-US" altLang="zh-TW" dirty="0"/>
              <a:t>]=n[j]^n[j-1];</a:t>
            </a:r>
          </a:p>
          <a:p>
            <a:r>
              <a:rPr lang="en-US" altLang="zh-TW" dirty="0" smtClean="0"/>
              <a:t>			n[j</a:t>
            </a:r>
            <a:r>
              <a:rPr lang="en-US" altLang="zh-TW" dirty="0"/>
              <a:t>]  </a:t>
            </a:r>
            <a:r>
              <a:rPr lang="en-US" altLang="zh-TW" dirty="0" smtClean="0"/>
              <a:t>  =</a:t>
            </a:r>
            <a:r>
              <a:rPr lang="en-US" altLang="zh-TW" dirty="0"/>
              <a:t>n[j]^n[j-1];</a:t>
            </a:r>
          </a:p>
          <a:p>
            <a:r>
              <a:rPr lang="en-US" altLang="zh-TW" dirty="0" smtClean="0"/>
              <a:t>		}</a:t>
            </a:r>
            <a:endParaRPr lang="en-US" altLang="zh-TW" dirty="0"/>
          </a:p>
          <a:p>
            <a:r>
              <a:rPr lang="en-US" altLang="zh-TW" dirty="0" smtClean="0"/>
              <a:t>	}</a:t>
            </a:r>
            <a:endParaRPr lang="en-US" altLang="zh-TW" dirty="0"/>
          </a:p>
          <a:p>
            <a:r>
              <a:rPr lang="en-US" altLang="zh-TW" dirty="0"/>
              <a:t>}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氣泡</a:t>
            </a:r>
            <a:r>
              <a:rPr lang="zh-TW" altLang="en-US" dirty="0" smtClean="0"/>
              <a:t>排序法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4506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如果要檢查陣列是否被排序的話</a:t>
            </a:r>
            <a:endParaRPr lang="en-US" altLang="zh-TW" dirty="0" smtClean="0"/>
          </a:p>
          <a:p>
            <a:r>
              <a:rPr lang="zh-TW" altLang="en-US" dirty="0"/>
              <a:t>除了用迴圈輸出所有元素</a:t>
            </a:r>
            <a:r>
              <a:rPr lang="zh-TW" altLang="en-US" dirty="0" smtClean="0"/>
              <a:t>之外，也可以用</a:t>
            </a:r>
            <a:r>
              <a:rPr lang="en-US" altLang="zh-TW" dirty="0" smtClean="0"/>
              <a:t>API</a:t>
            </a:r>
          </a:p>
          <a:p>
            <a:r>
              <a:rPr lang="en-US" altLang="zh-TW" dirty="0" smtClean="0"/>
              <a:t>Arrays</a:t>
            </a:r>
            <a:r>
              <a:rPr lang="zh-TW" altLang="en-US" dirty="0" smtClean="0"/>
              <a:t>類別裡面提供的</a:t>
            </a:r>
            <a:r>
              <a:rPr lang="en-US" altLang="zh-TW" dirty="0" smtClean="0"/>
              <a:t>method</a:t>
            </a:r>
          </a:p>
          <a:p>
            <a:r>
              <a:rPr lang="en-US" altLang="zh-TW" dirty="0" err="1" smtClean="0"/>
              <a:t>System.out.println</a:t>
            </a:r>
            <a:r>
              <a:rPr lang="en-US" altLang="zh-TW" dirty="0" smtClean="0"/>
              <a:t>( </a:t>
            </a:r>
            <a:r>
              <a:rPr lang="en-US" altLang="zh-TW" dirty="0" err="1" smtClean="0"/>
              <a:t>Arrays.toString</a:t>
            </a:r>
            <a:r>
              <a:rPr lang="en-US" altLang="zh-TW" dirty="0" smtClean="0"/>
              <a:t>(n) );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輸出：</a:t>
            </a:r>
            <a:endParaRPr lang="en-US" altLang="zh-TW" dirty="0" smtClean="0"/>
          </a:p>
          <a:p>
            <a:r>
              <a:rPr lang="en-US" altLang="zh-TW" dirty="0"/>
              <a:t>[1, 2, 3, 4, 6, 6, 7, 8, 8, 9]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氣泡</a:t>
            </a:r>
            <a:r>
              <a:rPr lang="zh-TW" altLang="en-US" dirty="0" smtClean="0"/>
              <a:t>排序法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15507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如果你還是不懂什麼是氣泡排序法的話，沒關係</a:t>
            </a:r>
            <a:endParaRPr lang="en-US" altLang="zh-TW" dirty="0" smtClean="0"/>
          </a:p>
          <a:p>
            <a:r>
              <a:rPr lang="zh-TW" altLang="en-US" dirty="0"/>
              <a:t>下面這個影片可以告訴你是怎麼排序</a:t>
            </a:r>
            <a:r>
              <a:rPr lang="zh-TW" altLang="en-US" dirty="0" smtClean="0"/>
              <a:t>的：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www.youtube.com/watch?v=lyZQPjUT5B4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氣泡</a:t>
            </a:r>
            <a:r>
              <a:rPr lang="zh-TW" altLang="en-US" dirty="0" smtClean="0"/>
              <a:t>排序法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1996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如果你一時想</a:t>
            </a:r>
            <a:r>
              <a:rPr lang="zh-TW" altLang="en-US" dirty="0"/>
              <a:t>不出怎麼寫排序</a:t>
            </a:r>
            <a:r>
              <a:rPr lang="zh-TW" altLang="en-US" dirty="0" smtClean="0"/>
              <a:t>法，你也可以直接寫這種最直接的排序法：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b="1" dirty="0"/>
              <a:t>for(</a:t>
            </a:r>
            <a:r>
              <a:rPr lang="en-US" altLang="zh-TW" b="1" dirty="0" err="1"/>
              <a:t>int</a:t>
            </a:r>
            <a:r>
              <a:rPr lang="en-US" altLang="zh-TW" b="1" dirty="0"/>
              <a:t> </a:t>
            </a:r>
            <a:r>
              <a:rPr lang="en-US" altLang="zh-TW" b="1" dirty="0" err="1"/>
              <a:t>i</a:t>
            </a:r>
            <a:r>
              <a:rPr lang="en-US" altLang="zh-TW" b="1" dirty="0"/>
              <a:t>=0;i&lt;</a:t>
            </a:r>
            <a:r>
              <a:rPr lang="en-US" altLang="zh-TW" b="1" dirty="0" err="1"/>
              <a:t>n.length;i</a:t>
            </a:r>
            <a:r>
              <a:rPr lang="en-US" altLang="zh-TW" b="1" dirty="0"/>
              <a:t>++)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b="1" dirty="0" smtClean="0"/>
              <a:t>	for(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</a:t>
            </a:r>
            <a:r>
              <a:rPr lang="en-US" altLang="zh-TW" b="1" dirty="0"/>
              <a:t>j=0;j&lt;</a:t>
            </a:r>
            <a:r>
              <a:rPr lang="en-US" altLang="zh-TW" b="1" dirty="0" err="1"/>
              <a:t>n.length;j</a:t>
            </a:r>
            <a:r>
              <a:rPr lang="en-US" altLang="zh-TW" b="1" dirty="0"/>
              <a:t>++)</a:t>
            </a:r>
          </a:p>
          <a:p>
            <a:r>
              <a:rPr lang="en-US" altLang="zh-TW" dirty="0" smtClean="0"/>
              <a:t>	{</a:t>
            </a:r>
            <a:endParaRPr lang="en-US" altLang="zh-TW" dirty="0"/>
          </a:p>
          <a:p>
            <a:r>
              <a:rPr lang="en-US" altLang="zh-TW" b="1" dirty="0" smtClean="0"/>
              <a:t>		if(n[</a:t>
            </a:r>
            <a:r>
              <a:rPr lang="en-US" altLang="zh-TW" b="1" dirty="0" err="1" smtClean="0"/>
              <a:t>i</a:t>
            </a:r>
            <a:r>
              <a:rPr lang="en-US" altLang="zh-TW" b="1" dirty="0" smtClean="0"/>
              <a:t>]&gt;</a:t>
            </a:r>
            <a:r>
              <a:rPr lang="en-US" altLang="zh-TW" b="1" dirty="0"/>
              <a:t>n[j])</a:t>
            </a:r>
          </a:p>
          <a:p>
            <a:r>
              <a:rPr lang="en-US" altLang="zh-TW" dirty="0" smtClean="0"/>
              <a:t>		{</a:t>
            </a:r>
            <a:endParaRPr lang="en-US" altLang="zh-TW" dirty="0"/>
          </a:p>
          <a:p>
            <a:r>
              <a:rPr lang="en-US" altLang="zh-TW" dirty="0" smtClean="0"/>
              <a:t>			n[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   =n[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]^n[j];</a:t>
            </a:r>
            <a:endParaRPr lang="en-US" altLang="zh-TW" dirty="0"/>
          </a:p>
          <a:p>
            <a:r>
              <a:rPr lang="en-US" altLang="zh-TW" dirty="0" smtClean="0"/>
              <a:t>			n[j]    =n[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]^n[j];</a:t>
            </a:r>
            <a:endParaRPr lang="en-US" altLang="zh-TW" dirty="0"/>
          </a:p>
          <a:p>
            <a:r>
              <a:rPr lang="en-US" altLang="zh-TW" dirty="0" smtClean="0"/>
              <a:t>			n[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   =n[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]^n[j];</a:t>
            </a:r>
            <a:endParaRPr lang="en-US" altLang="zh-TW" dirty="0"/>
          </a:p>
          <a:p>
            <a:r>
              <a:rPr lang="en-US" altLang="zh-TW" dirty="0" smtClean="0"/>
              <a:t>		}</a:t>
            </a:r>
            <a:endParaRPr lang="en-US" altLang="zh-TW" dirty="0"/>
          </a:p>
          <a:p>
            <a:r>
              <a:rPr lang="en-US" altLang="zh-TW" dirty="0" smtClean="0"/>
              <a:t>	}</a:t>
            </a:r>
            <a:endParaRPr lang="en-US" altLang="zh-TW" dirty="0"/>
          </a:p>
          <a:p>
            <a:r>
              <a:rPr lang="en-US" altLang="zh-TW" dirty="0" smtClean="0"/>
              <a:t>}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排序法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12408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奇葩的排序</a:t>
            </a:r>
            <a:r>
              <a:rPr lang="zh-TW" altLang="en-US" dirty="0"/>
              <a:t>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名稱</a:t>
            </a:r>
            <a:r>
              <a:rPr lang="en-US" altLang="zh-TW" dirty="0" smtClean="0"/>
              <a:t>						</a:t>
            </a:r>
            <a:r>
              <a:rPr lang="zh-TW" altLang="en-US" dirty="0" smtClean="0"/>
              <a:t>時間複雜度</a:t>
            </a:r>
            <a:endParaRPr lang="en-US" altLang="zh-TW" dirty="0" smtClean="0"/>
          </a:p>
          <a:p>
            <a:r>
              <a:rPr lang="en-US" altLang="zh-TW" dirty="0" smtClean="0"/>
              <a:t>Bogo sort				O(n!)</a:t>
            </a:r>
          </a:p>
          <a:p>
            <a:r>
              <a:rPr lang="zh-TW" altLang="en-US" dirty="0"/>
              <a:t>以</a:t>
            </a:r>
            <a:r>
              <a:rPr lang="zh-TW" altLang="en-US" dirty="0" smtClean="0"/>
              <a:t>亂數來完成排序</a:t>
            </a:r>
            <a:endParaRPr lang="en-US" altLang="zh-TW" dirty="0" smtClean="0"/>
          </a:p>
          <a:p>
            <a:r>
              <a:rPr lang="en-US" altLang="zh-TW" dirty="0" smtClean="0"/>
              <a:t>Stupid sort				O(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		</a:t>
            </a:r>
          </a:p>
          <a:p>
            <a:r>
              <a:rPr lang="zh-TW" altLang="en-US" dirty="0"/>
              <a:t>號稱比人類自己排序還慢</a:t>
            </a:r>
            <a:endParaRPr lang="en-US" altLang="zh-TW" dirty="0" smtClean="0"/>
          </a:p>
          <a:p>
            <a:r>
              <a:rPr lang="en-US" altLang="zh-TW" dirty="0" smtClean="0"/>
              <a:t>Stooge sort				</a:t>
            </a:r>
            <a:r>
              <a:rPr lang="en-US" altLang="zh-TW" dirty="0"/>
              <a:t> </a:t>
            </a:r>
            <a:r>
              <a:rPr lang="en-US" altLang="zh-TW" dirty="0" smtClean="0"/>
              <a:t>O(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log3/log1.5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用遞迴來</a:t>
            </a:r>
            <a:r>
              <a:rPr lang="zh-TW" altLang="en-US" dirty="0" smtClean="0"/>
              <a:t>排序，又稱三個臭皮匠排序法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56114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排序演算法影片欣賞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１５種的排序法影片：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www.youtube.com/watch?v=kPRA0W1kECg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視情況來選擇排序法的原因：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www.youtube.com/watch?v=ZZuD6iUe3Pc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8402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打招呼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j-lt"/>
              </a:rPr>
              <a:t>打二次招呼呢？</a:t>
            </a:r>
            <a:endParaRPr lang="en-US" altLang="zh-TW" dirty="0" smtClean="0">
              <a:latin typeface="+mj-lt"/>
            </a:endParaRPr>
          </a:p>
          <a:p>
            <a:endParaRPr lang="en-US" altLang="zh-TW" dirty="0" smtClean="0">
              <a:latin typeface="+mj-lt"/>
            </a:endParaRPr>
          </a:p>
          <a:p>
            <a:r>
              <a:rPr lang="en-US" altLang="zh-TW" dirty="0" err="1" smtClean="0">
                <a:latin typeface="+mj-lt"/>
              </a:rPr>
              <a:t>System.out.println</a:t>
            </a:r>
            <a:r>
              <a:rPr lang="en-US" altLang="zh-TW" dirty="0" smtClean="0">
                <a:latin typeface="+mj-lt"/>
              </a:rPr>
              <a:t>(“Hello”);</a:t>
            </a:r>
          </a:p>
          <a:p>
            <a:r>
              <a:rPr lang="en-US" altLang="zh-TW" dirty="0" err="1">
                <a:latin typeface="+mj-lt"/>
              </a:rPr>
              <a:t>System.out.println</a:t>
            </a:r>
            <a:r>
              <a:rPr lang="en-US" altLang="zh-TW" dirty="0">
                <a:latin typeface="+mj-lt"/>
              </a:rPr>
              <a:t>(“Hello”);</a:t>
            </a:r>
          </a:p>
          <a:p>
            <a:endParaRPr lang="en-US" altLang="zh-TW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69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dirty="0"/>
              <a:t>謝謝聆聽</a:t>
            </a:r>
            <a:endParaRPr lang="zh-TW" altLang="en-US" dirty="0"/>
          </a:p>
        </p:txBody>
      </p:sp>
      <p:pic>
        <p:nvPicPr>
          <p:cNvPr id="7170" name="Picture 2" descr="http://orig00.deviantart.net/9b52/f/2015/344/1/8/darwin_happy_by_djmusicandcartoons-d88gzh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3143672" cy="235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9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打招呼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j-lt"/>
              </a:rPr>
              <a:t>打五次招呼</a:t>
            </a:r>
            <a:r>
              <a:rPr lang="zh-TW" altLang="en-US" dirty="0"/>
              <a:t>呢？</a:t>
            </a:r>
            <a:endParaRPr lang="en-US" altLang="zh-TW" dirty="0" smtClean="0">
              <a:latin typeface="+mj-lt"/>
            </a:endParaRPr>
          </a:p>
          <a:p>
            <a:endParaRPr lang="en-US" altLang="zh-TW" dirty="0">
              <a:latin typeface="+mj-lt"/>
            </a:endParaRPr>
          </a:p>
          <a:p>
            <a:r>
              <a:rPr lang="en-US" altLang="zh-TW" dirty="0" err="1" smtClean="0">
                <a:latin typeface="+mj-lt"/>
              </a:rPr>
              <a:t>System.out.println</a:t>
            </a:r>
            <a:r>
              <a:rPr lang="en-US" altLang="zh-TW" dirty="0" smtClean="0">
                <a:latin typeface="+mj-lt"/>
              </a:rPr>
              <a:t>(“Hello”);</a:t>
            </a:r>
          </a:p>
          <a:p>
            <a:r>
              <a:rPr lang="en-US" altLang="zh-TW" dirty="0" err="1">
                <a:latin typeface="+mj-lt"/>
              </a:rPr>
              <a:t>System.out.println</a:t>
            </a:r>
            <a:r>
              <a:rPr lang="en-US" altLang="zh-TW" dirty="0">
                <a:latin typeface="+mj-lt"/>
              </a:rPr>
              <a:t>(“Hello</a:t>
            </a:r>
            <a:r>
              <a:rPr lang="en-US" altLang="zh-TW" dirty="0" smtClean="0">
                <a:latin typeface="+mj-lt"/>
              </a:rPr>
              <a:t>”);</a:t>
            </a:r>
          </a:p>
          <a:p>
            <a:r>
              <a:rPr lang="en-US" altLang="zh-TW" dirty="0" err="1">
                <a:latin typeface="+mj-lt"/>
              </a:rPr>
              <a:t>System.out.println</a:t>
            </a:r>
            <a:r>
              <a:rPr lang="en-US" altLang="zh-TW" dirty="0">
                <a:latin typeface="+mj-lt"/>
              </a:rPr>
              <a:t>(“Hello”);</a:t>
            </a:r>
          </a:p>
          <a:p>
            <a:r>
              <a:rPr lang="en-US" altLang="zh-TW" dirty="0" err="1">
                <a:latin typeface="+mj-lt"/>
              </a:rPr>
              <a:t>System.out.println</a:t>
            </a:r>
            <a:r>
              <a:rPr lang="en-US" altLang="zh-TW" dirty="0">
                <a:latin typeface="+mj-lt"/>
              </a:rPr>
              <a:t>(“Hello</a:t>
            </a:r>
            <a:r>
              <a:rPr lang="en-US" altLang="zh-TW" dirty="0" smtClean="0">
                <a:latin typeface="+mj-lt"/>
              </a:rPr>
              <a:t>”);</a:t>
            </a:r>
          </a:p>
          <a:p>
            <a:r>
              <a:rPr lang="en-US" altLang="zh-TW" dirty="0" err="1" smtClean="0">
                <a:latin typeface="+mj-lt"/>
              </a:rPr>
              <a:t>System.out.println</a:t>
            </a:r>
            <a:r>
              <a:rPr lang="en-US" altLang="zh-TW" dirty="0">
                <a:latin typeface="+mj-lt"/>
              </a:rPr>
              <a:t>(“Hello</a:t>
            </a:r>
            <a:r>
              <a:rPr lang="en-US" altLang="zh-TW" dirty="0" smtClean="0">
                <a:latin typeface="+mj-lt"/>
              </a:rPr>
              <a:t>”);</a:t>
            </a:r>
            <a:endParaRPr lang="en-US" altLang="zh-TW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658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5475</TotalTime>
  <Words>1980</Words>
  <Application>Microsoft Office PowerPoint</Application>
  <PresentationFormat>如螢幕大小 (4:3)</PresentationFormat>
  <Paragraphs>570</Paragraphs>
  <Slides>80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80</vt:i4>
      </vt:variant>
    </vt:vector>
  </HeadingPairs>
  <TitlesOfParts>
    <vt:vector size="81" baseType="lpstr">
      <vt:lpstr>Office 佈景主題</vt:lpstr>
      <vt:lpstr>基本程式設計養成</vt:lpstr>
      <vt:lpstr>outline</vt:lpstr>
      <vt:lpstr>Chap 1　迴圈</vt:lpstr>
      <vt:lpstr>我們來複習一下</vt:lpstr>
      <vt:lpstr>為什麼需要迴圈呢？</vt:lpstr>
      <vt:lpstr>那迴圈又是什麼呢？？</vt:lpstr>
      <vt:lpstr>以打招呼來說</vt:lpstr>
      <vt:lpstr>打招呼</vt:lpstr>
      <vt:lpstr>打招呼</vt:lpstr>
      <vt:lpstr>打招呼</vt:lpstr>
      <vt:lpstr>打招呼</vt:lpstr>
      <vt:lpstr>打招呼</vt:lpstr>
      <vt:lpstr>認識迴圈</vt:lpstr>
      <vt:lpstr>認識迴圈</vt:lpstr>
      <vt:lpstr>以求加總的程式來說</vt:lpstr>
      <vt:lpstr>以求加總的程式來說</vt:lpstr>
      <vt:lpstr>以求加總的程式來說</vt:lpstr>
      <vt:lpstr>以求加總的程式來說</vt:lpstr>
      <vt:lpstr>以求加總的程式來說</vt:lpstr>
      <vt:lpstr>以求加總的程式來說</vt:lpstr>
      <vt:lpstr>以求加總的程式來說</vt:lpstr>
      <vt:lpstr>以求加總的程式來說</vt:lpstr>
      <vt:lpstr>以求加總的程式來說</vt:lpstr>
      <vt:lpstr>以求加總的程式來說</vt:lpstr>
      <vt:lpstr>以求加總的程式來說</vt:lpstr>
      <vt:lpstr>以求加總的程式來說</vt:lpstr>
      <vt:lpstr>以求加總的程式來說</vt:lpstr>
      <vt:lpstr>以求加總的程式來說</vt:lpstr>
      <vt:lpstr>練習時間</vt:lpstr>
      <vt:lpstr>Chap ２　字串</vt:lpstr>
      <vt:lpstr>字串是什麼呢？</vt:lpstr>
      <vt:lpstr>字串類別的方法</vt:lpstr>
      <vt:lpstr>字串</vt:lpstr>
      <vt:lpstr>字串</vt:lpstr>
      <vt:lpstr>References</vt:lpstr>
      <vt:lpstr>References</vt:lpstr>
      <vt:lpstr>References</vt:lpstr>
      <vt:lpstr>References</vt:lpstr>
      <vt:lpstr>References</vt:lpstr>
      <vt:lpstr>字串的資料</vt:lpstr>
      <vt:lpstr>字串的資料</vt:lpstr>
      <vt:lpstr>字串的資料</vt:lpstr>
      <vt:lpstr>字串的資料</vt:lpstr>
      <vt:lpstr>字串的資料</vt:lpstr>
      <vt:lpstr>字串的比較</vt:lpstr>
      <vt:lpstr>字串的比較</vt:lpstr>
      <vt:lpstr>字串的比較</vt:lpstr>
      <vt:lpstr>字串的比較</vt:lpstr>
      <vt:lpstr>字串的比較</vt:lpstr>
      <vt:lpstr>字串的比較</vt:lpstr>
      <vt:lpstr>字串的比較</vt:lpstr>
      <vt:lpstr>練習時間</vt:lpstr>
      <vt:lpstr>Chap ３　排序</vt:lpstr>
      <vt:lpstr>陣列的排序</vt:lpstr>
      <vt:lpstr>比較</vt:lpstr>
      <vt:lpstr>交換</vt:lpstr>
      <vt:lpstr>交換</vt:lpstr>
      <vt:lpstr>交換</vt:lpstr>
      <vt:lpstr>交換</vt:lpstr>
      <vt:lpstr>交換</vt:lpstr>
      <vt:lpstr>交換</vt:lpstr>
      <vt:lpstr>交換</vt:lpstr>
      <vt:lpstr>交換</vt:lpstr>
      <vt:lpstr>交換</vt:lpstr>
      <vt:lpstr>交換</vt:lpstr>
      <vt:lpstr>交換</vt:lpstr>
      <vt:lpstr>交換</vt:lpstr>
      <vt:lpstr>交換</vt:lpstr>
      <vt:lpstr>排序</vt:lpstr>
      <vt:lpstr>排序演算法</vt:lpstr>
      <vt:lpstr>排序演算法</vt:lpstr>
      <vt:lpstr>氣泡排序法的過程</vt:lpstr>
      <vt:lpstr>氣泡排序法</vt:lpstr>
      <vt:lpstr>氣泡排序法</vt:lpstr>
      <vt:lpstr>氣泡排序法</vt:lpstr>
      <vt:lpstr>氣泡排序法</vt:lpstr>
      <vt:lpstr>排序法</vt:lpstr>
      <vt:lpstr>奇葩的排序演算法</vt:lpstr>
      <vt:lpstr>排序演算法影片欣賞</vt:lpstr>
      <vt:lpstr>謝謝聆聽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一起來喜歡Java吧~</dc:title>
  <dc:creator>林羊羊</dc:creator>
  <cp:lastModifiedBy>林羊羊</cp:lastModifiedBy>
  <cp:revision>144</cp:revision>
  <dcterms:created xsi:type="dcterms:W3CDTF">2015-10-26T10:57:23Z</dcterms:created>
  <dcterms:modified xsi:type="dcterms:W3CDTF">2016-06-25T15:28:51Z</dcterms:modified>
</cp:coreProperties>
</file>