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9" r:id="rId5"/>
    <p:sldId id="280" r:id="rId6"/>
    <p:sldId id="291" r:id="rId7"/>
    <p:sldId id="290" r:id="rId8"/>
    <p:sldId id="292" r:id="rId9"/>
    <p:sldId id="281" r:id="rId10"/>
    <p:sldId id="293" r:id="rId11"/>
    <p:sldId id="284" r:id="rId12"/>
    <p:sldId id="282" r:id="rId13"/>
    <p:sldId id="285" r:id="rId14"/>
    <p:sldId id="295" r:id="rId15"/>
    <p:sldId id="286" r:id="rId16"/>
    <p:sldId id="287" r:id="rId17"/>
    <p:sldId id="288" r:id="rId18"/>
    <p:sldId id="278" r:id="rId19"/>
  </p:sldIdLst>
  <p:sldSz cx="9180195" cy="5738495"/>
  <p:notesSz cx="6858000" cy="9144000"/>
  <p:defaultTextStyle>
    <a:defPPr>
      <a:defRPr lang="zh-CN"/>
    </a:defPPr>
    <a:lvl1pPr marL="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FFEF6"/>
    <a:srgbClr val="FFFBE8"/>
    <a:srgbClr val="7CBE47"/>
    <a:srgbClr val="C4C4C4"/>
    <a:srgbClr val="FF66CC"/>
    <a:srgbClr val="FF9000"/>
    <a:srgbClr val="FE831C"/>
    <a:srgbClr val="F0F0F0"/>
    <a:srgbClr val="C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-2448" y="-648"/>
      </p:cViewPr>
      <p:guideLst>
        <p:guide orient="horz"/>
        <p:guide pos="26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8958-2864-4461-9604-4C23E5CF7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539" y="1782754"/>
            <a:ext cx="7803436" cy="1230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7078" y="3251996"/>
            <a:ext cx="6426359" cy="1466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3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5873" y="229819"/>
            <a:ext cx="2065616" cy="48965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027" y="229819"/>
            <a:ext cx="6043837" cy="4896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199" y="3687720"/>
            <a:ext cx="7803436" cy="113979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199" y="2432356"/>
            <a:ext cx="7803436" cy="125536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75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4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1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9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863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38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1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182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027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6762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284592"/>
            <a:ext cx="4056321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026" y="1819949"/>
            <a:ext cx="4056321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3575" y="1284592"/>
            <a:ext cx="4057914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575" y="1819949"/>
            <a:ext cx="4057914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8" y="228491"/>
            <a:ext cx="3020325" cy="97241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325" y="228492"/>
            <a:ext cx="5132162" cy="489791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028" y="1200902"/>
            <a:ext cx="3020325" cy="3925508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446" y="4017171"/>
            <a:ext cx="5508308" cy="474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9446" y="512774"/>
            <a:ext cx="5508308" cy="3443288"/>
          </a:xfrm>
        </p:spPr>
        <p:txBody>
          <a:bodyPr/>
          <a:lstStyle>
            <a:lvl1pPr marL="0" indent="0">
              <a:buNone/>
              <a:defRPr sz="3200"/>
            </a:lvl1pPr>
            <a:lvl2pPr marL="477520" indent="0">
              <a:buNone/>
              <a:defRPr sz="2900"/>
            </a:lvl2pPr>
            <a:lvl3pPr marL="954405" indent="0">
              <a:buNone/>
              <a:defRPr sz="2500"/>
            </a:lvl3pPr>
            <a:lvl4pPr marL="1431925" indent="0">
              <a:buNone/>
              <a:defRPr sz="2200"/>
            </a:lvl4pPr>
            <a:lvl5pPr marL="1909445" indent="0">
              <a:buNone/>
              <a:defRPr sz="2200"/>
            </a:lvl5pPr>
            <a:lvl6pPr marL="2386330" indent="0">
              <a:buNone/>
              <a:defRPr sz="2200"/>
            </a:lvl6pPr>
            <a:lvl7pPr marL="2863850" indent="0">
              <a:buNone/>
              <a:defRPr sz="2200"/>
            </a:lvl7pPr>
            <a:lvl8pPr marL="3341370" indent="0">
              <a:buNone/>
              <a:defRPr sz="2200"/>
            </a:lvl8pPr>
            <a:lvl9pPr marL="381825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9446" y="4491420"/>
            <a:ext cx="5508308" cy="673513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9026" y="229821"/>
            <a:ext cx="8262462" cy="956469"/>
          </a:xfrm>
          <a:prstGeom prst="rect">
            <a:avLst/>
          </a:prstGeom>
        </p:spPr>
        <p:txBody>
          <a:bodyPr vert="horz" lIns="95462" tIns="47733" rIns="95462" bIns="4773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339059"/>
            <a:ext cx="8262462" cy="3787350"/>
          </a:xfrm>
          <a:prstGeom prst="rect">
            <a:avLst/>
          </a:prstGeom>
        </p:spPr>
        <p:txBody>
          <a:bodyPr vert="horz" lIns="95462" tIns="47733" rIns="95462" bIns="477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9027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6676" y="5319032"/>
            <a:ext cx="2907162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79368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440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140" indent="-35814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75335" indent="-29845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16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68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4820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2509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61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8013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5701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752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440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44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33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385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137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825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" y="1687830"/>
            <a:ext cx="9148445" cy="1229995"/>
          </a:xfrm>
        </p:spPr>
        <p:txBody>
          <a:bodyPr>
            <a:normAutofit/>
          </a:bodyPr>
          <a:lstStyle/>
          <a:p>
            <a:r>
              <a:rPr lang="zh-CN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插槽、</a:t>
            </a:r>
            <a:r>
              <a:rPr lang="en-US" altLang="zh-CN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操作、过滤器</a:t>
            </a:r>
            <a:endParaRPr lang="en-US" altLang="zh-CN" sz="3600" b="1" dirty="0" smtClean="0">
              <a:solidFill>
                <a:srgbClr val="00BD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" y="1314450"/>
            <a:ext cx="91471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 </a:t>
            </a:r>
            <a:r>
              <a:rPr lang="zh-CN" altLang="en-US" dirty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dirty="0">
              <a:solidFill>
                <a:srgbClr val="7CBE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" y="789940"/>
            <a:ext cx="9147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 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前端开发学习手册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 smtClean="0">
              <a:solidFill>
                <a:srgbClr val="C4C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5135" y="2158365"/>
            <a:ext cx="5224145" cy="2402840"/>
          </a:xfrm>
          <a:prstGeom prst="rect">
            <a:avLst/>
          </a:prstGeom>
        </p:spPr>
      </p:pic>
      <p:sp>
        <p:nvSpPr>
          <p:cNvPr id="4" name="TextBox 15"/>
          <p:cNvSpPr txBox="1"/>
          <p:nvPr/>
        </p:nvSpPr>
        <p:spPr>
          <a:xfrm>
            <a:off x="636905" y="123833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中的数据变化，并不是直接改变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，而是通过改变虚拟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，并计算变更差异，进而修改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中有变化的内容。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获取元素样式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44684"/>
            <a:ext cx="84105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//方法可以获取元素的样式。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window.getComputedStyle(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获取元素宽度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default {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mounted(){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let h1 = this.$refs.title;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let width = window.getComputedStyle(h1).width;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console.log(width);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获取真实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主要讲解如何获取真实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，进一步操作请参照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文档。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Vue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应用开发的过程中，大部分情况是不需要获取真实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的。不要把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的思想带到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中来。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通过固定算法重新组织数据。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filters:{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split(str){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return str.split("").join();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68300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日期格式化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dateFormate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“2020-1-1”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转换成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“2020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3844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插槽：通过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&lt;slot&gt;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让组件更灵活，更易扩展。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获取真实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DOM:ref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过滤器：通过固定算法重新组织数据。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三个知识点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695" y="1238334"/>
            <a:ext cx="841057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本节讲解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的三个小知识点：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插槽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DOM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插槽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让我们更灵活地使用组件，增强组件的扩展性。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例如下面的按钮组件，如何实现按钮中文本的自定义，可以通过属性传值，也可以通过插槽来实现。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&lt;template&gt;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&lt;div&gt;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&lt;button&gt;{{text}}&lt;/button&gt;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&lt;/div&gt;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&lt;/template&gt;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插槽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让我们更灵活地使用组件，增强组件的扩展性。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&lt;template&gt;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&lt;div&gt;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&lt;button&gt;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&lt;slot&gt;&lt;/slot&gt;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&lt;/button&gt;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&lt;/div&gt;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&lt;/template&gt;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&lt;my-button&gt;提交&lt;/my-button&gt;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插槽的作用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让我们更灵活地使用组件，增强组件的扩展性。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&lt;template&gt;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&lt;div&gt;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&lt;slot&gt;&lt;/slot&gt;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&lt;/div&gt;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&lt;/template&gt;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具名插槽：组件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3091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&lt;template&gt;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&lt;div class="container"&gt;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&lt;div class="header"&gt;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&lt;slot name="header"&gt;&lt;/slot&gt;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&lt;/div&gt;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&lt;div class="content"&gt;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&lt;slot name="content"&gt;&lt;/slot&gt;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&lt;/div&gt;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&lt;div class="footer"&gt;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&lt;slot name="footer"&gt;&lt;/slot&gt;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&lt;/div&gt;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&lt;/div&gt;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&lt;/template&gt;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具名插槽：组件容器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&lt;template&gt;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&lt;div id="app"&gt;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&lt;Layout&gt;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&lt;template v-slot:header&gt;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&lt;h1&gt;头部&lt;/h1&gt;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&lt;/template&gt;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&lt;template v-slot:content&gt;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&lt;h1&gt;内容&lt;/h1&gt;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&lt;/template&gt;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&lt;template v-slot:footer&gt;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&lt;h1&gt;页脚&lt;/h1&gt;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&lt;/template&gt;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&lt;/Layout&gt;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&lt;/div&gt;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&lt;/template&gt;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插槽在项目中的应用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创建更加灵活、易扩展组件：自定义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，自定义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开发或使用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库，了解组件制作原理。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后续学习的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ElementUI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的组件，基本都是基于插槽实现的。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：文档对象模型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节点：元素节点、属性节点、文本节点。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通过操作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实现页面效果：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“h1”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.text(“hello world”)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1853</Words>
  <Application>WPS 演示</Application>
  <PresentationFormat>自定义</PresentationFormat>
  <Paragraphs>144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插槽、DOM操作、过滤器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 + CSS2快速掌握</dc:title>
  <dc:creator>IvenQin</dc:creator>
  <cp:lastModifiedBy>李吉阳</cp:lastModifiedBy>
  <cp:revision>685</cp:revision>
  <dcterms:created xsi:type="dcterms:W3CDTF">2013-09-25T13:14:00Z</dcterms:created>
  <dcterms:modified xsi:type="dcterms:W3CDTF">2020-04-16T07:16:22Z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