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0747904c_35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0747904c_35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4be74db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4be74db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074790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074790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0747904c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0747904c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50747904c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50747904c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50747904c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50747904c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0747904c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0747904c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0747904c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0747904c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50747904c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50747904c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50747904c_3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50747904c_3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50747904c_3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50747904c_3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0747904c_3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0747904c_3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0747904c_3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0747904c_3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0747904c_3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0747904c_3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0747904c_3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0747904c_3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0747904c_3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0747904c_3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be74db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be74db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ckmd.io/T-gPTCQwT4Wo9ishRSsnzQ?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pydeps.readthedocs.io/en/latest/" TargetMode="External"/><Relationship Id="rId5" Type="http://schemas.openxmlformats.org/officeDocument/2006/relationships/hyperlink" Target="https://www.csie.ntu.edu.tw/~b05902108/web2py_5_Fotor.p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csie.ntu.edu.tw/~b05902108/wide.png" TargetMode="External"/><Relationship Id="rId5" Type="http://schemas.openxmlformats.org/officeDocument/2006/relationships/hyperlink" Target="https://github.com/gak/pycallgrap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web2py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Dispatching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45459" t="0"/>
          <a:stretch/>
        </p:blipFill>
        <p:spPr>
          <a:xfrm>
            <a:off x="4909150" y="2152875"/>
            <a:ext cx="37196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6083200" y="3573725"/>
            <a:ext cx="831600" cy="67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6038825" y="2928563"/>
            <a:ext cx="3037800" cy="57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 url, validate input, dispatch,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start session, start transaction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1152475"/>
            <a:ext cx="42603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URLs are mapped to Python modules and function calls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Before calling the action, a few things happen: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sz="1800">
                <a:solidFill>
                  <a:srgbClr val="000000"/>
                </a:solidFill>
              </a:rPr>
              <a:t>Session object is created/retrieved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An execution environment for the request is created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Migration / Glabal Variables Access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311700" y="1152475"/>
            <a:ext cx="49341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Migration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>
                <a:solidFill>
                  <a:srgbClr val="000000"/>
                </a:solidFill>
              </a:rPr>
              <a:t>Check whether or not the corresponding table exists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zh-TW" sz="1800">
                <a:solidFill>
                  <a:srgbClr val="000000"/>
                </a:solidFill>
              </a:rPr>
              <a:t>If it does not, it generates the SQL to create it and executes the SQL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zh-TW" sz="1800">
                <a:solidFill>
                  <a:srgbClr val="000000"/>
                </a:solidFill>
              </a:rPr>
              <a:t>If the table does exist but differs from the one being defined, it generates the SQL to alter the table and executes it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Access all global variables in Model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197" name="Google Shape;197;p23"/>
          <p:cNvGrpSpPr/>
          <p:nvPr/>
        </p:nvGrpSpPr>
        <p:grpSpPr>
          <a:xfrm>
            <a:off x="5373800" y="2490800"/>
            <a:ext cx="3522475" cy="1607375"/>
            <a:chOff x="5309825" y="1838275"/>
            <a:chExt cx="3522475" cy="1607375"/>
          </a:xfrm>
        </p:grpSpPr>
        <p:pic>
          <p:nvPicPr>
            <p:cNvPr id="198" name="Google Shape;19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09225" y="1838275"/>
              <a:ext cx="3423075" cy="155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3"/>
            <p:cNvSpPr/>
            <p:nvPr/>
          </p:nvSpPr>
          <p:spPr>
            <a:xfrm>
              <a:off x="5309825" y="2767650"/>
              <a:ext cx="632700" cy="6780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Database Query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11700" y="1152475"/>
            <a:ext cx="511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The dashed arrows represent communication with the database engine(s)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The database queries can be written in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sz="1800">
                <a:solidFill>
                  <a:srgbClr val="000000"/>
                </a:solidFill>
              </a:rPr>
              <a:t>Raw SQL (discouraged)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sz="1800">
                <a:solidFill>
                  <a:srgbClr val="000000"/>
                </a:solidFill>
              </a:rPr>
              <a:t>web2py Database Abstraction Layer (recommended),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web2py application code is not dependent on the specific database engine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400" y="1894550"/>
            <a:ext cx="2933050" cy="21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5975975" y="3416325"/>
            <a:ext cx="632700" cy="67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Controller Function Execution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152475"/>
            <a:ext cx="588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URLs are mapped to Python modules and function calls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The controller may contain one or more functions (or “actions”)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An</a:t>
            </a:r>
            <a:r>
              <a:rPr lang="zh-TW">
                <a:solidFill>
                  <a:schemeClr val="dk1"/>
                </a:solidFill>
              </a:rPr>
              <a:t> </a:t>
            </a:r>
            <a:r>
              <a:rPr b="1" lang="zh-TW">
                <a:solidFill>
                  <a:schemeClr val="dk1"/>
                </a:solidFill>
              </a:rPr>
              <a:t>controller</a:t>
            </a:r>
            <a:r>
              <a:rPr lang="zh-TW">
                <a:solidFill>
                  <a:schemeClr val="dk1"/>
                </a:solidFill>
              </a:rPr>
              <a:t> actions is executed and may return a string, an iterable, a Python dictionary,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325" y="1152475"/>
            <a:ext cx="2639975" cy="21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/>
          <p:nvPr/>
        </p:nvSpPr>
        <p:spPr>
          <a:xfrm>
            <a:off x="6243850" y="2878950"/>
            <a:ext cx="5055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Rendering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311700" y="1152475"/>
            <a:ext cx="51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web2py tries to locate a </a:t>
            </a:r>
            <a:r>
              <a:rPr b="1" lang="zh-TW">
                <a:solidFill>
                  <a:schemeClr val="dk1"/>
                </a:solidFill>
              </a:rPr>
              <a:t>view</a:t>
            </a:r>
            <a:r>
              <a:rPr lang="zh-TW">
                <a:solidFill>
                  <a:schemeClr val="dk1"/>
                </a:solidFill>
              </a:rPr>
              <a:t> to the returned dictionary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 sz="1800">
                <a:solidFill>
                  <a:schemeClr val="dk1"/>
                </a:solidFill>
              </a:rPr>
              <a:t>The view must have the same name as action and the same extension as the requested page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 sz="1800">
                <a:solidFill>
                  <a:schemeClr val="dk1"/>
                </a:solidFill>
              </a:rPr>
              <a:t>Generates a generic view on failure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The view sees g</a:t>
            </a:r>
            <a:r>
              <a:rPr lang="zh-TW" sz="1800">
                <a:solidFill>
                  <a:schemeClr val="dk1"/>
                </a:solidFill>
              </a:rPr>
              <a:t>lobal variables defined in model but not the global variables defined in controller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704" y="1152475"/>
            <a:ext cx="3394593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8175875" y="3121350"/>
            <a:ext cx="588600" cy="6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Committing Transaction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311700" y="1152475"/>
            <a:ext cx="616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All calls are wrapped into a transaction, and any uncaught exception causes the transaction to be rolled back. If the request succeeds, the transaction is committed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web2py also handles sessions and session cookies automatically, and when a transaction is committed, the session is also stored, unless specified otherwise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025" y="1203675"/>
            <a:ext cx="1547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>
            <a:off x="7779225" y="3262675"/>
            <a:ext cx="588600" cy="6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11700" y="215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PyDAL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PyDAL</a:t>
            </a:r>
            <a:endParaRPr sz="3600"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192300" y="928975"/>
            <a:ext cx="8759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➢"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package dynamically translates database languages to python in realtime.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➢"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supports MySQL, MongoDB, Oracle and 12 other database      languages.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 rotWithShape="1">
          <a:blip r:embed="rId3">
            <a:alphaModFix/>
          </a:blip>
          <a:srcRect b="0" l="-5160" r="5159" t="0"/>
          <a:stretch/>
        </p:blipFill>
        <p:spPr>
          <a:xfrm>
            <a:off x="2120927" y="3059627"/>
            <a:ext cx="5929551" cy="19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53688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763" y="768175"/>
            <a:ext cx="39909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8488" y="1170125"/>
            <a:ext cx="2233113" cy="236904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web2py structure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00" y="438750"/>
            <a:ext cx="6165499" cy="46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Core Libraries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00075"/>
            <a:ext cx="86610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server</a:t>
            </a:r>
            <a:r>
              <a:rPr lang="zh-TW"/>
              <a:t>: main.py rocket.py fcgi.py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HTTP</a:t>
            </a:r>
            <a:r>
              <a:rPr lang="zh-TW"/>
              <a:t>: contenttype.py http.py global.py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session &amp; cookies</a:t>
            </a:r>
            <a:r>
              <a:rPr lang="zh-TW"/>
              <a:t>: globals.py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internationalization</a:t>
            </a:r>
            <a:r>
              <a:rPr lang="zh-TW"/>
              <a:t>: languages.py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cache</a:t>
            </a:r>
            <a:r>
              <a:rPr lang="zh-TW"/>
              <a:t>: memcache.py cache.py  cfs.py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authentication &amp; authorization</a:t>
            </a:r>
            <a:r>
              <a:rPr lang="zh-TW"/>
              <a:t>: login_methods/*.py tools.py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web forms</a:t>
            </a:r>
            <a:r>
              <a:rPr lang="zh-TW"/>
              <a:t>: sqlhtml.py validators.py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view helper</a:t>
            </a:r>
            <a:r>
              <a:rPr lang="zh-TW"/>
              <a:t>: html.py highlight.py fpdf/*.py yatl(submodule)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helpers</a:t>
            </a:r>
            <a:r>
              <a:rPr lang="zh-TW"/>
              <a:t>: imageutils.py fileutils.py utils.py serializers.py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database APIs</a:t>
            </a:r>
            <a:r>
              <a:rPr lang="zh-TW"/>
              <a:t>: memdb.py sql.py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extensions &amp; add-ons:</a:t>
            </a:r>
            <a:r>
              <a:rPr lang="zh-TW"/>
              <a:t> paymentech.py google_wallet.py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/>
              <a:t>application execution:</a:t>
            </a:r>
            <a:r>
              <a:rPr lang="zh-TW"/>
              <a:t> compileapp.py   restricted.py shell.py   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720900" y="4767300"/>
            <a:ext cx="5423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detailed classification：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https://hackmd.io/T-gPTCQwT4Wo9ishRSsnzQ?view</a:t>
            </a:r>
            <a:endParaRPr sz="1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Folder structure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946975"/>
            <a:ext cx="82848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gluon/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*.py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packages/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	dal/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	yatl/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applications/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app1/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	</a:t>
            </a:r>
            <a:r>
              <a:rPr lang="zh-TW" sz="2000">
                <a:solidFill>
                  <a:srgbClr val="0000FF"/>
                </a:solidFill>
              </a:rPr>
              <a:t>models/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	</a:t>
            </a:r>
            <a:r>
              <a:rPr lang="zh-TW" sz="2000">
                <a:solidFill>
                  <a:srgbClr val="FF0000"/>
                </a:solidFill>
              </a:rPr>
              <a:t>views/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	</a:t>
            </a:r>
            <a:r>
              <a:rPr lang="zh-TW" sz="2000">
                <a:solidFill>
                  <a:srgbClr val="38761D"/>
                </a:solidFill>
              </a:rPr>
              <a:t>controller/</a:t>
            </a:r>
            <a:endParaRPr sz="2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app2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admin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28250"/>
            <a:ext cx="7905748" cy="48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Overall structure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0" y="4506900"/>
            <a:ext cx="300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00" u="sng">
                <a:solidFill>
                  <a:schemeClr val="accent5"/>
                </a:solidFill>
                <a:hlinkClick r:id="rId4"/>
              </a:rPr>
              <a:t>https://pydeps.readthedocs.io/en/latest/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0" y="4825200"/>
            <a:ext cx="4152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5"/>
              </a:rPr>
              <a:t>https://www.csie.ntu.edu.tw/~b05902108/web2py_5_Fotor.png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0" y="572700"/>
            <a:ext cx="90816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By using runtime analysis </a:t>
            </a:r>
            <a:r>
              <a:rPr lang="zh-TW" sz="1200"/>
              <a:t>(pycallgraph --include "gluon.*" --include "pydal.*" --include "yatl.*" graphviz -- ./web2py.py</a:t>
            </a:r>
            <a:r>
              <a:rPr lang="zh-TW" sz="1200"/>
              <a:t>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operation used：start webserver, login as admin, add new app, interact with that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</a:t>
            </a:r>
            <a:r>
              <a:rPr lang="zh-TW"/>
              <a:t>			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62" y="2008200"/>
            <a:ext cx="8920465" cy="197862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05200" y="4092050"/>
            <a:ext cx="79641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By specifying the dependencies between codes, we can distribute our work according to: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TW">
                <a:solidFill>
                  <a:schemeClr val="dk1"/>
                </a:solidFill>
              </a:rPr>
              <a:t>lines of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TW"/>
              <a:t>code dependency, just need to read the adjacent codes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TW"/>
              <a:t>personal preference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runtime diagram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560800" y="4338650"/>
            <a:ext cx="3583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more detailed diagram：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accent5"/>
                </a:solidFill>
                <a:hlinkClick r:id="rId4"/>
              </a:rPr>
              <a:t>https://www.csie.ntu.edu.tw/~b05902108/wide.png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pycallgraph：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	</a:t>
            </a:r>
            <a:r>
              <a:rPr lang="zh-TW" sz="1000" u="sng">
                <a:solidFill>
                  <a:schemeClr val="accent5"/>
                </a:solidFill>
                <a:hlinkClick r:id="rId5"/>
              </a:rPr>
              <a:t>https://github.com/gak/pycallgraph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not in runtime diagram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81975" y="572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gluon/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	authapi.py 808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	debug.py 123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	import_all.py 69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	sanitizer.py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	scheduler.py 1325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	sql.py 16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	tools.py 4516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	utf8.py 220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contrib/fpdf/ 3378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contrib/gateways/ 859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contrib/login_methods/ 2052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contrib/markdown/ 1388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contrib/memcache/ 981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contrib/pyrtf/ 1517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contrib/pysimplesoap/ 2704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contrib/pyuca/ 80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" name="Google Shape;104;p19"/>
          <p:cNvSpPr txBox="1"/>
          <p:nvPr/>
        </p:nvSpPr>
        <p:spPr>
          <a:xfrm>
            <a:off x="2356850" y="572700"/>
            <a:ext cx="30000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contrib/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AuthorizeNet.py 193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DowCommerce.py 192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__init__.py 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appconfig.py 96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autolinks.py 136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dbg.py 858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feedparser.py 3035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gae_memcache.py 50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gae_retry.py 34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generics.py 60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google_wallet.py 14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heroku.py 19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hypermedia.py 280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imageutils.py 43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memdb.py 563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ordereddict.py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pam.py 74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paymentech.py 82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pbkdf2.py 64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pbkdf2_ctypes.py 139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pdfinvoice.py 148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populate.py 237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908000" y="572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contrib/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pyfpdf.py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redis_cache.py 182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redis_scheduler.py 572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redis_session.py 162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redis_utils.py 37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shell.py 126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simplejson.py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simplejsonrpc.py 106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sms_utils.py 109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spreadsheet.py 504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stripe.py 108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taskbar_widget.py 198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timecollect.py 71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user_agent_parser.py 494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webclient.py 150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	websocket_messaging.py 132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847100" y="3868700"/>
            <a:ext cx="42969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Imply that：</a:t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zh-TW">
                <a:solidFill>
                  <a:schemeClr val="dk1"/>
                </a:solidFill>
              </a:rPr>
              <a:t>Lots of codes under contrib/ are not called.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zh-TW">
                <a:solidFill>
                  <a:schemeClr val="dk1"/>
                </a:solidFill>
              </a:rPr>
              <a:t>Most of codes there are add-ons and have little thing to do with basic web operations.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Request-response Flow</a:t>
            </a:r>
            <a:endParaRPr/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1"/>
          <p:cNvGrpSpPr/>
          <p:nvPr/>
        </p:nvGrpSpPr>
        <p:grpSpPr>
          <a:xfrm>
            <a:off x="373325" y="326125"/>
            <a:ext cx="8549200" cy="4599975"/>
            <a:chOff x="373325" y="326125"/>
            <a:chExt cx="8549200" cy="4599975"/>
          </a:xfrm>
        </p:grpSpPr>
        <p:sp>
          <p:nvSpPr>
            <p:cNvPr id="120" name="Google Shape;120;p21"/>
            <p:cNvSpPr/>
            <p:nvPr/>
          </p:nvSpPr>
          <p:spPr>
            <a:xfrm>
              <a:off x="373325" y="326125"/>
              <a:ext cx="9723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Browser</a:t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1677275" y="326125"/>
              <a:ext cx="8271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Server</a:t>
              </a: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5121650" y="326125"/>
              <a:ext cx="11175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Controller</a:t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708300" y="326125"/>
              <a:ext cx="11175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Database</a:t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2825388" y="326125"/>
              <a:ext cx="8271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Mai</a:t>
              </a:r>
              <a:r>
                <a:rPr lang="zh-TW"/>
                <a:t>n</a:t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3973525" y="326125"/>
              <a:ext cx="8271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Model</a:t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6560175" y="326125"/>
              <a:ext cx="8271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View</a:t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373325" y="4439800"/>
              <a:ext cx="9723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Browser</a:t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677275" y="4439800"/>
              <a:ext cx="8271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Server</a:t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2825388" y="4439800"/>
              <a:ext cx="8271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Main</a:t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3973525" y="4439800"/>
              <a:ext cx="8271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Model</a:t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5121650" y="4439800"/>
              <a:ext cx="11175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Controller</a:t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6560175" y="4439800"/>
              <a:ext cx="8271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View</a:t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7708300" y="4439800"/>
              <a:ext cx="1117500" cy="486300"/>
            </a:xfrm>
            <a:prstGeom prst="roundRect">
              <a:avLst>
                <a:gd fmla="val 16667" name="adj"/>
              </a:avLst>
            </a:prstGeom>
            <a:solidFill>
              <a:srgbClr val="FF727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Database</a:t>
              </a:r>
              <a:endParaRPr/>
            </a:p>
          </p:txBody>
        </p:sp>
        <p:cxnSp>
          <p:nvCxnSpPr>
            <p:cNvPr id="134" name="Google Shape;134;p21"/>
            <p:cNvCxnSpPr>
              <a:stCxn id="120" idx="2"/>
              <a:endCxn id="127" idx="0"/>
            </p:cNvCxnSpPr>
            <p:nvPr/>
          </p:nvCxnSpPr>
          <p:spPr>
            <a:xfrm>
              <a:off x="859475" y="812425"/>
              <a:ext cx="0" cy="362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1"/>
            <p:cNvCxnSpPr>
              <a:stCxn id="121" idx="2"/>
            </p:cNvCxnSpPr>
            <p:nvPr/>
          </p:nvCxnSpPr>
          <p:spPr>
            <a:xfrm>
              <a:off x="2090825" y="812425"/>
              <a:ext cx="0" cy="354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1"/>
            <p:cNvCxnSpPr>
              <a:stCxn id="124" idx="2"/>
            </p:cNvCxnSpPr>
            <p:nvPr/>
          </p:nvCxnSpPr>
          <p:spPr>
            <a:xfrm>
              <a:off x="3238938" y="812425"/>
              <a:ext cx="0" cy="362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1"/>
            <p:cNvCxnSpPr>
              <a:stCxn id="125" idx="2"/>
            </p:cNvCxnSpPr>
            <p:nvPr/>
          </p:nvCxnSpPr>
          <p:spPr>
            <a:xfrm>
              <a:off x="4387075" y="812425"/>
              <a:ext cx="0" cy="362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21"/>
            <p:cNvCxnSpPr/>
            <p:nvPr/>
          </p:nvCxnSpPr>
          <p:spPr>
            <a:xfrm>
              <a:off x="5680400" y="812425"/>
              <a:ext cx="0" cy="362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21"/>
            <p:cNvCxnSpPr/>
            <p:nvPr/>
          </p:nvCxnSpPr>
          <p:spPr>
            <a:xfrm>
              <a:off x="6973725" y="812425"/>
              <a:ext cx="0" cy="362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1"/>
            <p:cNvCxnSpPr>
              <a:stCxn id="123" idx="2"/>
            </p:cNvCxnSpPr>
            <p:nvPr/>
          </p:nvCxnSpPr>
          <p:spPr>
            <a:xfrm>
              <a:off x="8267050" y="812425"/>
              <a:ext cx="0" cy="362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1"/>
            <p:cNvCxnSpPr/>
            <p:nvPr/>
          </p:nvCxnSpPr>
          <p:spPr>
            <a:xfrm>
              <a:off x="870050" y="1297952"/>
              <a:ext cx="1204500" cy="900"/>
            </a:xfrm>
            <a:prstGeom prst="straightConnector1">
              <a:avLst/>
            </a:prstGeom>
            <a:noFill/>
            <a:ln cap="flat" cmpd="sng" w="28575">
              <a:solidFill>
                <a:srgbClr val="F987B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2" name="Google Shape;142;p21"/>
            <p:cNvSpPr txBox="1"/>
            <p:nvPr/>
          </p:nvSpPr>
          <p:spPr>
            <a:xfrm>
              <a:off x="804875" y="950025"/>
              <a:ext cx="15696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HTTP Request</a:t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053950" y="1297925"/>
              <a:ext cx="68100" cy="225300"/>
            </a:xfrm>
            <a:prstGeom prst="rect">
              <a:avLst/>
            </a:prstGeom>
            <a:solidFill>
              <a:srgbClr val="F987B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21"/>
            <p:cNvCxnSpPr/>
            <p:nvPr/>
          </p:nvCxnSpPr>
          <p:spPr>
            <a:xfrm>
              <a:off x="2090825" y="1508427"/>
              <a:ext cx="1204500" cy="900"/>
            </a:xfrm>
            <a:prstGeom prst="straightConnector1">
              <a:avLst/>
            </a:prstGeom>
            <a:noFill/>
            <a:ln cap="flat" cmpd="sng" w="28575">
              <a:solidFill>
                <a:srgbClr val="F987B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" name="Google Shape;145;p21"/>
            <p:cNvSpPr txBox="1"/>
            <p:nvPr/>
          </p:nvSpPr>
          <p:spPr>
            <a:xfrm>
              <a:off x="2198250" y="1155150"/>
              <a:ext cx="9015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Request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196950" y="1526525"/>
              <a:ext cx="68100" cy="225300"/>
            </a:xfrm>
            <a:prstGeom prst="rect">
              <a:avLst/>
            </a:prstGeom>
            <a:solidFill>
              <a:srgbClr val="F987B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21"/>
            <p:cNvCxnSpPr/>
            <p:nvPr/>
          </p:nvCxnSpPr>
          <p:spPr>
            <a:xfrm>
              <a:off x="3182575" y="1769027"/>
              <a:ext cx="1204500" cy="900"/>
            </a:xfrm>
            <a:prstGeom prst="straightConnector1">
              <a:avLst/>
            </a:prstGeom>
            <a:noFill/>
            <a:ln cap="flat" cmpd="sng" w="28575">
              <a:solidFill>
                <a:srgbClr val="F987B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" name="Google Shape;148;p21"/>
            <p:cNvSpPr txBox="1"/>
            <p:nvPr/>
          </p:nvSpPr>
          <p:spPr>
            <a:xfrm>
              <a:off x="3348013" y="1392925"/>
              <a:ext cx="9015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Request</a:t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2643125" y="998550"/>
              <a:ext cx="5254500" cy="3003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map url, validate input, dispatch, start session, start transaction</a:t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339950" y="1755125"/>
              <a:ext cx="68100" cy="586800"/>
            </a:xfrm>
            <a:prstGeom prst="rect">
              <a:avLst/>
            </a:prstGeom>
            <a:solidFill>
              <a:srgbClr val="F987B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" name="Google Shape;151;p21"/>
            <p:cNvCxnSpPr/>
            <p:nvPr/>
          </p:nvCxnSpPr>
          <p:spPr>
            <a:xfrm>
              <a:off x="4387075" y="1966314"/>
              <a:ext cx="3888000" cy="900"/>
            </a:xfrm>
            <a:prstGeom prst="straightConnector1">
              <a:avLst/>
            </a:prstGeom>
            <a:noFill/>
            <a:ln cap="flat" cmpd="sng" w="28575">
              <a:solidFill>
                <a:srgbClr val="F987B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2" name="Google Shape;152;p21"/>
            <p:cNvSpPr txBox="1"/>
            <p:nvPr/>
          </p:nvSpPr>
          <p:spPr>
            <a:xfrm>
              <a:off x="4893050" y="1550025"/>
              <a:ext cx="31533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DAL connect (define or alter tables)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5635350" y="2364725"/>
              <a:ext cx="68100" cy="225300"/>
            </a:xfrm>
            <a:prstGeom prst="rect">
              <a:avLst/>
            </a:prstGeom>
            <a:solidFill>
              <a:srgbClr val="F987B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p21"/>
            <p:cNvCxnSpPr/>
            <p:nvPr/>
          </p:nvCxnSpPr>
          <p:spPr>
            <a:xfrm>
              <a:off x="4387075" y="2358964"/>
              <a:ext cx="1204500" cy="900"/>
            </a:xfrm>
            <a:prstGeom prst="straightConnector1">
              <a:avLst/>
            </a:prstGeom>
            <a:noFill/>
            <a:ln cap="flat" cmpd="sng" w="28575">
              <a:solidFill>
                <a:srgbClr val="F987B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" name="Google Shape;155;p21"/>
            <p:cNvSpPr txBox="1"/>
            <p:nvPr/>
          </p:nvSpPr>
          <p:spPr>
            <a:xfrm>
              <a:off x="4622713" y="1992600"/>
              <a:ext cx="9015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globals</a:t>
              </a:r>
              <a:endParaRPr/>
            </a:p>
          </p:txBody>
        </p:sp>
        <p:cxnSp>
          <p:nvCxnSpPr>
            <p:cNvPr id="156" name="Google Shape;156;p21"/>
            <p:cNvCxnSpPr/>
            <p:nvPr/>
          </p:nvCxnSpPr>
          <p:spPr>
            <a:xfrm>
              <a:off x="5677725" y="2590014"/>
              <a:ext cx="2592000" cy="900"/>
            </a:xfrm>
            <a:prstGeom prst="straightConnector1">
              <a:avLst/>
            </a:prstGeom>
            <a:noFill/>
            <a:ln cap="flat" cmpd="sng" w="28575">
              <a:solidFill>
                <a:srgbClr val="F987B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21"/>
            <p:cNvSpPr txBox="1"/>
            <p:nvPr/>
          </p:nvSpPr>
          <p:spPr>
            <a:xfrm>
              <a:off x="5769225" y="2216175"/>
              <a:ext cx="31533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DAL insert, update, delete</a:t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8226150" y="2593325"/>
              <a:ext cx="68100" cy="298800"/>
            </a:xfrm>
            <a:prstGeom prst="rect">
              <a:avLst/>
            </a:prstGeom>
            <a:solidFill>
              <a:srgbClr val="F987B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" name="Google Shape;159;p21"/>
            <p:cNvCxnSpPr/>
            <p:nvPr/>
          </p:nvCxnSpPr>
          <p:spPr>
            <a:xfrm rot="10800000">
              <a:off x="5680400" y="2909264"/>
              <a:ext cx="2592000" cy="900"/>
            </a:xfrm>
            <a:prstGeom prst="straightConnector1">
              <a:avLst/>
            </a:prstGeom>
            <a:noFill/>
            <a:ln cap="flat" cmpd="sng" w="28575">
              <a:solidFill>
                <a:srgbClr val="F987B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60" name="Google Shape;160;p21"/>
            <p:cNvSpPr txBox="1"/>
            <p:nvPr/>
          </p:nvSpPr>
          <p:spPr>
            <a:xfrm>
              <a:off x="6455025" y="2562725"/>
              <a:ext cx="13686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DAL select</a:t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5635350" y="2898125"/>
              <a:ext cx="68100" cy="298800"/>
            </a:xfrm>
            <a:prstGeom prst="rect">
              <a:avLst/>
            </a:prstGeom>
            <a:solidFill>
              <a:srgbClr val="F987B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6930750" y="3202925"/>
              <a:ext cx="68100" cy="225300"/>
            </a:xfrm>
            <a:prstGeom prst="rect">
              <a:avLst/>
            </a:prstGeom>
            <a:solidFill>
              <a:srgbClr val="F987B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3" name="Google Shape;163;p21"/>
            <p:cNvCxnSpPr/>
            <p:nvPr/>
          </p:nvCxnSpPr>
          <p:spPr>
            <a:xfrm>
              <a:off x="5724812" y="3203052"/>
              <a:ext cx="1204500" cy="900"/>
            </a:xfrm>
            <a:prstGeom prst="straightConnector1">
              <a:avLst/>
            </a:prstGeom>
            <a:noFill/>
            <a:ln cap="flat" cmpd="sng" w="28575">
              <a:solidFill>
                <a:srgbClr val="F987B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4" name="Google Shape;164;p21"/>
            <p:cNvSpPr txBox="1"/>
            <p:nvPr/>
          </p:nvSpPr>
          <p:spPr>
            <a:xfrm>
              <a:off x="5854525" y="2882888"/>
              <a:ext cx="13686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dictionary</a:t>
              </a:r>
              <a:endParaRPr/>
            </a:p>
          </p:txBody>
        </p:sp>
        <p:cxnSp>
          <p:nvCxnSpPr>
            <p:cNvPr id="165" name="Google Shape;165;p21"/>
            <p:cNvCxnSpPr/>
            <p:nvPr/>
          </p:nvCxnSpPr>
          <p:spPr>
            <a:xfrm rot="10800000">
              <a:off x="3257312" y="3470789"/>
              <a:ext cx="3672000" cy="900"/>
            </a:xfrm>
            <a:prstGeom prst="straightConnector1">
              <a:avLst/>
            </a:prstGeom>
            <a:noFill/>
            <a:ln cap="flat" cmpd="sng" w="28575">
              <a:solidFill>
                <a:srgbClr val="F987B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" name="Google Shape;166;p21"/>
            <p:cNvSpPr txBox="1"/>
            <p:nvPr/>
          </p:nvSpPr>
          <p:spPr>
            <a:xfrm>
              <a:off x="3626975" y="3118225"/>
              <a:ext cx="31533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HTML, XML, RSS, JSON, etc</a:t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3196950" y="3507725"/>
              <a:ext cx="68100" cy="298800"/>
            </a:xfrm>
            <a:prstGeom prst="rect">
              <a:avLst/>
            </a:prstGeom>
            <a:solidFill>
              <a:srgbClr val="F987B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 txBox="1"/>
            <p:nvPr/>
          </p:nvSpPr>
          <p:spPr>
            <a:xfrm>
              <a:off x="3238950" y="3524838"/>
              <a:ext cx="4068900" cy="3003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reverse </a:t>
              </a:r>
              <a:r>
                <a:rPr lang="zh-TW"/>
                <a:t>map url, save seesion, close transaction</a:t>
              </a:r>
              <a:endParaRPr/>
            </a:p>
          </p:txBody>
        </p:sp>
        <p:cxnSp>
          <p:nvCxnSpPr>
            <p:cNvPr id="169" name="Google Shape;169;p21"/>
            <p:cNvCxnSpPr/>
            <p:nvPr/>
          </p:nvCxnSpPr>
          <p:spPr>
            <a:xfrm rot="10800000">
              <a:off x="2124900" y="3825139"/>
              <a:ext cx="1080000" cy="900"/>
            </a:xfrm>
            <a:prstGeom prst="straightConnector1">
              <a:avLst/>
            </a:prstGeom>
            <a:noFill/>
            <a:ln cap="flat" cmpd="sng" w="28575">
              <a:solidFill>
                <a:srgbClr val="F987B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1"/>
            <p:cNvSpPr txBox="1"/>
            <p:nvPr/>
          </p:nvSpPr>
          <p:spPr>
            <a:xfrm>
              <a:off x="2153075" y="3428225"/>
              <a:ext cx="10800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Response</a:t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2053950" y="3812525"/>
              <a:ext cx="68100" cy="225300"/>
            </a:xfrm>
            <a:prstGeom prst="rect">
              <a:avLst/>
            </a:prstGeom>
            <a:solidFill>
              <a:srgbClr val="F987B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rot="10800000">
              <a:off x="872900" y="4037827"/>
              <a:ext cx="1204500" cy="900"/>
            </a:xfrm>
            <a:prstGeom prst="straightConnector1">
              <a:avLst/>
            </a:prstGeom>
            <a:noFill/>
            <a:ln cap="flat" cmpd="sng" w="28575">
              <a:solidFill>
                <a:srgbClr val="F987B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" name="Google Shape;173;p21"/>
            <p:cNvSpPr txBox="1"/>
            <p:nvPr/>
          </p:nvSpPr>
          <p:spPr>
            <a:xfrm>
              <a:off x="618525" y="3682350"/>
              <a:ext cx="15696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HTTP Response</a:t>
              </a:r>
              <a:endParaRPr/>
            </a:p>
          </p:txBody>
        </p:sp>
      </p:grpSp>
      <p:sp>
        <p:nvSpPr>
          <p:cNvPr id="174" name="Google Shape;174;p21"/>
          <p:cNvSpPr txBox="1"/>
          <p:nvPr/>
        </p:nvSpPr>
        <p:spPr>
          <a:xfrm>
            <a:off x="2797800" y="1487600"/>
            <a:ext cx="3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1</a:t>
            </a:r>
            <a:endParaRPr b="1" sz="1800"/>
          </a:p>
        </p:txBody>
      </p:sp>
      <p:sp>
        <p:nvSpPr>
          <p:cNvPr id="175" name="Google Shape;175;p21"/>
          <p:cNvSpPr txBox="1"/>
          <p:nvPr/>
        </p:nvSpPr>
        <p:spPr>
          <a:xfrm>
            <a:off x="3992550" y="1924400"/>
            <a:ext cx="3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2</a:t>
            </a:r>
            <a:endParaRPr b="1" sz="1800"/>
          </a:p>
        </p:txBody>
      </p:sp>
      <p:sp>
        <p:nvSpPr>
          <p:cNvPr id="176" name="Google Shape;176;p21"/>
          <p:cNvSpPr txBox="1"/>
          <p:nvPr/>
        </p:nvSpPr>
        <p:spPr>
          <a:xfrm>
            <a:off x="5317500" y="2353350"/>
            <a:ext cx="3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3</a:t>
            </a:r>
            <a:endParaRPr b="1" sz="1800"/>
          </a:p>
        </p:txBody>
      </p:sp>
      <p:sp>
        <p:nvSpPr>
          <p:cNvPr id="177" name="Google Shape;177;p21"/>
          <p:cNvSpPr txBox="1"/>
          <p:nvPr/>
        </p:nvSpPr>
        <p:spPr>
          <a:xfrm>
            <a:off x="5317500" y="2889075"/>
            <a:ext cx="3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4</a:t>
            </a:r>
            <a:endParaRPr b="1" sz="1800"/>
          </a:p>
        </p:txBody>
      </p:sp>
      <p:sp>
        <p:nvSpPr>
          <p:cNvPr id="178" name="Google Shape;178;p21"/>
          <p:cNvSpPr txBox="1"/>
          <p:nvPr/>
        </p:nvSpPr>
        <p:spPr>
          <a:xfrm>
            <a:off x="7023775" y="3088950"/>
            <a:ext cx="3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5</a:t>
            </a:r>
            <a:endParaRPr b="1" sz="1800"/>
          </a:p>
        </p:txBody>
      </p:sp>
      <p:sp>
        <p:nvSpPr>
          <p:cNvPr id="179" name="Google Shape;179;p21"/>
          <p:cNvSpPr txBox="1"/>
          <p:nvPr/>
        </p:nvSpPr>
        <p:spPr>
          <a:xfrm>
            <a:off x="2884225" y="3218025"/>
            <a:ext cx="354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6</a:t>
            </a:r>
            <a:endParaRPr b="1" sz="1800"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