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62" r:id="rId4"/>
    <p:sldId id="257" r:id="rId5"/>
    <p:sldId id="258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9" r:id="rId22"/>
    <p:sldId id="278" r:id="rId23"/>
    <p:sldId id="275" r:id="rId24"/>
    <p:sldId id="281" r:id="rId25"/>
    <p:sldId id="280" r:id="rId26"/>
    <p:sldId id="283" r:id="rId27"/>
    <p:sldId id="284" r:id="rId28"/>
    <p:sldId id="285" r:id="rId29"/>
    <p:sldId id="286" r:id="rId30"/>
    <p:sldId id="282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79618"/>
  </p:normalViewPr>
  <p:slideViewPr>
    <p:cSldViewPr snapToGrid="0" snapToObjects="1">
      <p:cViewPr varScale="1">
        <p:scale>
          <a:sx n="85" d="100"/>
          <a:sy n="85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AD491-9252-6341-9B86-118E37E7F439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EDC1-AA90-1343-9AA9-B7A8E8BD5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3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帶一些</a:t>
            </a:r>
            <a:r>
              <a:rPr kumimoji="1" lang="en-US" altLang="zh-TW" dirty="0"/>
              <a:t>example</a:t>
            </a:r>
          </a:p>
          <a:p>
            <a:r>
              <a:rPr kumimoji="1" lang="zh-CN" altLang="en-US" dirty="0"/>
              <a:t>講一下</a:t>
            </a:r>
            <a:r>
              <a:rPr kumimoji="1" lang="en-US" altLang="zh-CN" dirty="0"/>
              <a:t>web2py</a:t>
            </a:r>
            <a:r>
              <a:rPr kumimoji="1" lang="zh-CN" altLang="en-US" dirty="0"/>
              <a:t>用</a:t>
            </a:r>
            <a:r>
              <a:rPr kumimoji="1" lang="en-US" altLang="zh-CN" dirty="0" err="1"/>
              <a:t>metaclass</a:t>
            </a:r>
            <a:r>
              <a:rPr kumimoji="1" lang="zh-CN" altLang="en-US" dirty="0"/>
              <a:t>的用意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361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還是太冗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7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Metaclass</a:t>
            </a:r>
            <a:r>
              <a:rPr kumimoji="1" lang="zh-CN" altLang="en-US" dirty="0"/>
              <a:t>可以解決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28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Body of class is isolated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1926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63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073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前面看到可以</a:t>
            </a:r>
            <a:r>
              <a:rPr kumimoji="1" lang="en-US" altLang="zh-TW" dirty="0"/>
              <a:t>exec</a:t>
            </a:r>
            <a:r>
              <a:rPr kumimoji="1" lang="zh-TW" altLang="en-US" dirty="0"/>
              <a:t>，就代表</a:t>
            </a:r>
            <a:r>
              <a:rPr kumimoji="1" lang="en-US" altLang="zh-TW" dirty="0"/>
              <a:t>exec</a:t>
            </a:r>
            <a:r>
              <a:rPr kumimoji="1" lang="zh-CN" altLang="en-US" dirty="0"/>
              <a:t>前，可以在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亂插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，做到很多事情。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6200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繼承順序</a:t>
            </a:r>
            <a:endParaRPr kumimoji="1" lang="en-US" altLang="zh-TW" dirty="0"/>
          </a:p>
          <a:p>
            <a:r>
              <a:rPr kumimoji="1" lang="en-US" altLang="zh-TW" dirty="0" err="1"/>
              <a:t>mro</a:t>
            </a:r>
            <a:r>
              <a:rPr kumimoji="1" lang="en-US" altLang="zh-TW" dirty="0"/>
              <a:t> : method resolution order</a:t>
            </a:r>
          </a:p>
          <a:p>
            <a:r>
              <a:rPr kumimoji="1" lang="en-US" altLang="zh-TW" dirty="0"/>
              <a:t>super()</a:t>
            </a:r>
            <a:r>
              <a:rPr kumimoji="1" lang="zh-CN" altLang="en-US" dirty="0"/>
              <a:t>的順序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12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3339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Code level abstraction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48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如果是</a:t>
            </a:r>
            <a:r>
              <a:rPr kumimoji="1" lang="en-US" altLang="zh-TW" dirty="0" err="1"/>
              <a:t>kwargs</a:t>
            </a:r>
            <a:r>
              <a:rPr kumimoji="1" lang="zh-CN" altLang="en-US" dirty="0"/>
              <a:t>傳進來，攔截起來，</a:t>
            </a:r>
            <a:r>
              <a:rPr kumimoji="1" lang="en-US" altLang="zh-CN" dirty="0"/>
              <a:t>set attribute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create class</a:t>
            </a:r>
            <a:r>
              <a:rPr kumimoji="1" lang="zh-CN" altLang="en-US" dirty="0"/>
              <a:t>，最後</a:t>
            </a:r>
            <a:r>
              <a:rPr kumimoji="1" lang="en-US" altLang="zh-CN" dirty="0"/>
              <a:t>return</a:t>
            </a:r>
          </a:p>
          <a:p>
            <a:r>
              <a:rPr kumimoji="1" lang="en-US" altLang="zh-TW" dirty="0"/>
              <a:t>Not </a:t>
            </a:r>
            <a:r>
              <a:rPr kumimoji="1" lang="en-US" altLang="zh-TW" dirty="0" err="1"/>
              <a:t>gonna</a:t>
            </a:r>
            <a:r>
              <a:rPr kumimoji="1" lang="en-US" altLang="zh-TW" dirty="0"/>
              <a:t> trace the other meta class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956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dirty="0" err="1"/>
              <a:t>args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kwargs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* </a:t>
            </a:r>
            <a:r>
              <a:rPr kumimoji="1" lang="zh-CN" altLang="en-US" dirty="0"/>
              <a:t>後面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Special method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00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及舉例子來說</a:t>
            </a:r>
            <a:endParaRPr kumimoji="1" lang="en-US" altLang="zh-CN" dirty="0"/>
          </a:p>
          <a:p>
            <a:r>
              <a:rPr kumimoji="1" lang="zh-CN" altLang="en-US" dirty="0"/>
              <a:t>太冗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073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Function decorator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219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可以包很多層，執行順序是外面到裡面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644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Decorator</a:t>
            </a:r>
            <a:r>
              <a:rPr kumimoji="1" lang="zh-CN" altLang="en-US" dirty="0"/>
              <a:t>可以傳參數，上面所呈現的手法可以做到</a:t>
            </a:r>
            <a:r>
              <a:rPr kumimoji="1" lang="en-US" altLang="zh-CN" dirty="0"/>
              <a:t>overloading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3885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Class </a:t>
            </a:r>
            <a:r>
              <a:rPr kumimoji="1" lang="zh-CN" altLang="en-US" dirty="0"/>
              <a:t>裡有多個</a:t>
            </a:r>
            <a:r>
              <a:rPr kumimoji="1" lang="en-US" altLang="zh-CN" dirty="0"/>
              <a:t> function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913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一個一個抓出來塞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061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除了</a:t>
            </a:r>
            <a:r>
              <a:rPr kumimoji="1" lang="en-US" altLang="zh-TW" dirty="0"/>
              <a:t>decorate method, </a:t>
            </a:r>
            <a:r>
              <a:rPr kumimoji="1" lang="zh-CN" altLang="en-US" dirty="0"/>
              <a:t>還可以</a:t>
            </a:r>
            <a:r>
              <a:rPr kumimoji="1" lang="en-US" altLang="zh-CN" dirty="0"/>
              <a:t>decorate attribute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8EDC1-AA90-1343-9AA9-B7A8E8BD59D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59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5B9F-0BB1-724B-B3B5-7B30B2B1E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42560B-4D50-C54B-A9E8-4318603CC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7A7583-69AE-334D-9FC4-A6C23E07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4694-2642-EB4D-B6D2-F3A0FCC3731F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9C558E-3C53-314F-89C6-C309016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E3179-70A5-F54B-B420-2B06F4D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64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1EDD9-CD28-6044-9CF6-237C91AA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29D4D4-06F7-484C-82E4-B93C970C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59EA60-04AD-6A4C-8303-0DCFDDC1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9CA-A71E-E443-BE40-1A15AED3F43D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81695-59F2-9B45-B12A-63A4FE6F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C3C69-709A-CE4D-BDB6-51AB6992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800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13144B-D520-764C-B5F1-C24AB3E62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619CB9-E296-A945-A952-8D5DBCEA9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6F5D1-F11C-4C4D-9671-4991F4E0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1E-F1A8-4D49-AF77-A870A5F6C2FC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D78B86-CC96-4A4D-920F-46BE27CB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D2AED-ACF3-AB48-9383-AFC0202D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21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A882-535D-9440-814A-2BD13EE4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C3D1A-BB1D-B347-AEB8-07646B67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11DDB-41F7-FF40-B55E-7C6EF90A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4F82-CAA6-A147-A037-4E631349D652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FE722-D7ED-C641-A091-68CC4B36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20D648-A018-AA4A-B9A3-E67A587C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49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4BA45-6857-9E4E-9BB6-24485DAF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F3050-41DA-0C46-BFFB-5E091858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BC46A-8EDB-9041-A4E7-D643809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FD21-E9F7-7247-92B0-D11472A30248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EFAB9-36B9-9043-AF16-3DFD1179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90A45-BF87-B542-AC50-11193573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62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923E4-B8E4-4F4B-9E67-B6CB05EF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157D-3839-D24C-9EF7-BBAAD5C11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765CE1-D636-334B-9536-14F2540A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EB89EB-9284-8044-994D-269CE17D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67B-D280-8D42-A7D2-1D1059334423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1E6030-222E-5F41-A537-B9D0BA1E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83559F-0246-A14C-BF58-9097B80F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20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BA2DA-CF2F-CF46-B513-E3662A7C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7289AD-512A-AE43-B97B-66C59BDB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7E5EF5-A39B-1C43-ADAE-59336A54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EADBBB-B79D-A940-9B72-DB480C370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DAE73C-6156-E64C-B1F5-7CFBAECD9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E0E593-A953-A34E-968C-09386A74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AFC3-A500-6F4C-941D-65CA42D9CA92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4D95AF-E5A1-3647-8FF7-4999809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BEE479-9E72-DE41-BF56-9F392488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278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DE41B-F03A-DB47-9753-62DE067B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F21720-5984-7F4C-A583-845CDD53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1C17-B96C-A04B-81BB-1EA19C6FAEF5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9F0EAD-FC3E-B841-BEA8-F5A89D99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16539C-7C18-D54B-878F-32AEC5C4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686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BCB111-D54F-D742-965E-CA902ACF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6BC9-AFF9-5A47-9882-1310C84EA94E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E73C89-FDAE-E045-BDE2-572376E2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9B-A56B-904E-9266-24F94A70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56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0E265-5D37-3347-BE5F-628D8FAF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697788-877A-2B40-8CFB-6D21464C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69F1CD-F456-FB49-BD9A-DE1910E9C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0D35FB-06DE-034C-8EA1-52DCE516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A6C-8BFD-954B-BA85-50886AA83FD8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59B61-8499-1B47-89D5-4CD8C845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C4565E-43CC-C44E-8018-7AFB96E9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31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8D0F6-6705-A54F-8524-B8998B3F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B9B721-D694-464B-8021-D61C6CE3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9634D9-231D-AC44-94A4-A988B27C4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F8342-D3F4-3C48-9BE3-B905586E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EBB7-58E2-904D-B39B-99CEF4C4B587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D9B692-A828-564E-9020-DDCA9561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120C1D-1791-1E46-8920-A278B6AE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9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AEDA13-349F-D24B-9517-ECDA72FC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495C0-5EBB-2D48-8D4C-814494D3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7635E-2C81-7147-BCAD-A5EC9E277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50D3-6645-6342-9121-32748D43877A}" type="datetime1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1DAD08-FF9D-BD42-A25A-E81017ABA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E1EF2-0E47-1E45-AF68-EE35A106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4215-99CB-4540-9D16-BED9F08A35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36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iWg5jSoZI&amp;t=5344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18513821/python-metaclass-understanding-the-with-metaclas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20F8B-5292-FF4C-9FA7-9BFA059A7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/>
              <a:t>Meta Programming</a:t>
            </a:r>
            <a:endParaRPr kumimoji="1"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0CF8C0-74AC-D44F-9E8E-204EE75A2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 dirty="0"/>
              <a:t>Reference: </a:t>
            </a:r>
            <a:r>
              <a:rPr lang="en-US" altLang="zh-TW" sz="1800" dirty="0">
                <a:hlinkClick r:id="rId2"/>
              </a:rPr>
              <a:t>https://www.youtube.com/watch?v=sPiWg5jSoZI&amp;t=5344s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2935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A28ED-5CA9-5447-BE0B-F978CF21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Supplementary notes to class decorator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14DB4B-0E01-9841-825D-0200B4378ED9}"/>
              </a:ext>
            </a:extLst>
          </p:cNvPr>
          <p:cNvSpPr/>
          <p:nvPr/>
        </p:nvSpPr>
        <p:spPr>
          <a:xfrm>
            <a:off x="838200" y="1690688"/>
            <a:ext cx="6500446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debugattr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orig_getattribute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getattribute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getattribute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'Get:'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name)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orig_getattribute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name)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getattribute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getattribute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2A974-EFA1-4346-8282-FF6E3E06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54" y="2851126"/>
            <a:ext cx="3633929" cy="26245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D98DD2-376D-F64A-8691-5AAA8B3864CE}"/>
              </a:ext>
            </a:extLst>
          </p:cNvPr>
          <p:cNvSpPr/>
          <p:nvPr/>
        </p:nvSpPr>
        <p:spPr>
          <a:xfrm>
            <a:off x="838200" y="4308912"/>
            <a:ext cx="6096000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debugattr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Test2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.a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a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.b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b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735A33B-3EA9-A841-BEBE-1DC582A3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854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92EF2-4CD7-8442-988B-DB52801E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So far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7F09F6-1B91-284D-A655-EBCFD92C9BF6}"/>
              </a:ext>
            </a:extLst>
          </p:cNvPr>
          <p:cNvSpPr/>
          <p:nvPr/>
        </p:nvSpPr>
        <p:spPr>
          <a:xfrm>
            <a:off x="838200" y="2273545"/>
            <a:ext cx="1828801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'add'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'sub'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mul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mul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*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div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'div'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/ y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0ED6F9-C212-7D4D-B872-147AE03606F4}"/>
              </a:ext>
            </a:extLst>
          </p:cNvPr>
          <p:cNvSpPr/>
          <p:nvPr/>
        </p:nvSpPr>
        <p:spPr>
          <a:xfrm>
            <a:off x="3540366" y="2287985"/>
            <a:ext cx="1828801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mul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*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div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/ y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2FF4F969-8976-824A-87AA-1D7A62D8B801}"/>
              </a:ext>
            </a:extLst>
          </p:cNvPr>
          <p:cNvSpPr/>
          <p:nvPr/>
        </p:nvSpPr>
        <p:spPr>
          <a:xfrm>
            <a:off x="2878015" y="3534507"/>
            <a:ext cx="451337" cy="3692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AA114-8AAA-2445-A968-5895C169891D}"/>
              </a:ext>
            </a:extLst>
          </p:cNvPr>
          <p:cNvSpPr/>
          <p:nvPr/>
        </p:nvSpPr>
        <p:spPr>
          <a:xfrm>
            <a:off x="6242532" y="2735210"/>
            <a:ext cx="1957754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Test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904781C8-07E4-AA4C-8F75-86E3CB3D9642}"/>
              </a:ext>
            </a:extLst>
          </p:cNvPr>
          <p:cNvSpPr/>
          <p:nvPr/>
        </p:nvSpPr>
        <p:spPr>
          <a:xfrm>
            <a:off x="8464049" y="3520067"/>
            <a:ext cx="451337" cy="3692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C2E20F-A4F4-8F45-A43B-07226C22837E}"/>
              </a:ext>
            </a:extLst>
          </p:cNvPr>
          <p:cNvSpPr/>
          <p:nvPr/>
        </p:nvSpPr>
        <p:spPr>
          <a:xfrm>
            <a:off x="9179149" y="2934315"/>
            <a:ext cx="1828801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Test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604DF24-6B57-4648-B94F-901D2F33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5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C05EA-29FF-F841-BE28-59FA9F29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What if we want to debug more class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8BEA6-7EBA-234F-881B-52CF06060699}"/>
              </a:ext>
            </a:extLst>
          </p:cNvPr>
          <p:cNvSpPr/>
          <p:nvPr/>
        </p:nvSpPr>
        <p:spPr>
          <a:xfrm>
            <a:off x="1201616" y="1690688"/>
            <a:ext cx="3229708" cy="424731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Apple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Carrot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9220313-5FCA-9B43-AD9D-0C765FC5FC4B}"/>
              </a:ext>
            </a:extLst>
          </p:cNvPr>
          <p:cNvCxnSpPr>
            <a:cxnSpLocks/>
          </p:cNvCxnSpPr>
          <p:nvPr/>
        </p:nvCxnSpPr>
        <p:spPr>
          <a:xfrm>
            <a:off x="3341077" y="1863969"/>
            <a:ext cx="3359686" cy="122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54DA0BC-8733-0A4B-A118-67533D0E735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63108" y="3013501"/>
            <a:ext cx="2937655" cy="41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51CF492-65C7-5E4C-817E-9FA504BC207F}"/>
              </a:ext>
            </a:extLst>
          </p:cNvPr>
          <p:cNvCxnSpPr>
            <a:cxnSpLocks/>
          </p:cNvCxnSpPr>
          <p:nvPr/>
        </p:nvCxnSpPr>
        <p:spPr>
          <a:xfrm flipV="1">
            <a:off x="3569677" y="3787080"/>
            <a:ext cx="3131086" cy="32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64644F2-9188-F34C-A6E7-034AC1476A5A}"/>
              </a:ext>
            </a:extLst>
          </p:cNvPr>
          <p:cNvSpPr/>
          <p:nvPr/>
        </p:nvSpPr>
        <p:spPr>
          <a:xfrm>
            <a:off x="6700763" y="3013501"/>
            <a:ext cx="24832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annoying</a:t>
            </a:r>
            <a:endParaRPr lang="zh-TW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CED7FB7-6962-0A40-9F35-7A241C1228C4}"/>
              </a:ext>
            </a:extLst>
          </p:cNvPr>
          <p:cNvCxnSpPr>
            <a:cxnSpLocks/>
          </p:cNvCxnSpPr>
          <p:nvPr/>
        </p:nvCxnSpPr>
        <p:spPr>
          <a:xfrm flipV="1">
            <a:off x="3341077" y="4114800"/>
            <a:ext cx="3359686" cy="105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BA675E4-9AE2-1D4A-932C-315A8A34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133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21269-4747-5D47-B2FA-4BFD18C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/>
              <a:t>Metaclass</a:t>
            </a:r>
            <a:endParaRPr kumimoji="1"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622EC6-33F3-CB43-8805-5B7F18839976}"/>
              </a:ext>
            </a:extLst>
          </p:cNvPr>
          <p:cNvSpPr/>
          <p:nvPr/>
        </p:nvSpPr>
        <p:spPr>
          <a:xfrm>
            <a:off x="4865073" y="129690"/>
            <a:ext cx="7233147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debugmeta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bases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create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super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    bases,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wrap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debugmethods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0B0F2D-6452-E349-B15C-43E616EC63D2}"/>
              </a:ext>
            </a:extLst>
          </p:cNvPr>
          <p:cNvSpPr/>
          <p:nvPr/>
        </p:nvSpPr>
        <p:spPr>
          <a:xfrm>
            <a:off x="93780" y="1926996"/>
            <a:ext cx="4654067" cy="480131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metaclass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debugmeta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Apple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76A908-9F28-2F41-8010-244D80C3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261" y="2605700"/>
            <a:ext cx="2946400" cy="3975100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446AAF9-8A6F-6C49-99F9-1B743120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815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3F182-0FC2-564B-BA5C-9295DA8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How </a:t>
            </a:r>
            <a:r>
              <a:rPr kumimoji="1" lang="en-US" altLang="zh-TW" b="1" dirty="0" err="1"/>
              <a:t>Metaclass</a:t>
            </a:r>
            <a:r>
              <a:rPr kumimoji="1" lang="en-US" altLang="zh-TW" b="1" dirty="0"/>
              <a:t> works (I)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180E19-CCBE-9442-A6B4-DA21635C24FC}"/>
              </a:ext>
            </a:extLst>
          </p:cNvPr>
          <p:cNvSpPr/>
          <p:nvPr/>
        </p:nvSpPr>
        <p:spPr>
          <a:xfrm>
            <a:off x="52758" y="1531891"/>
            <a:ext cx="7233147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debugmeta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bases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create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super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    bases,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wrap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debugmethods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61473-BFA0-0148-8944-8F67B2A8BB83}"/>
              </a:ext>
            </a:extLst>
          </p:cNvPr>
          <p:cNvSpPr/>
          <p:nvPr/>
        </p:nvSpPr>
        <p:spPr>
          <a:xfrm>
            <a:off x="328241" y="4136377"/>
            <a:ext cx="3012831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A63769-490B-0748-9A6F-BC57EC2DB07D}"/>
              </a:ext>
            </a:extLst>
          </p:cNvPr>
          <p:cNvSpPr/>
          <p:nvPr/>
        </p:nvSpPr>
        <p:spPr>
          <a:xfrm>
            <a:off x="7180992" y="5035370"/>
            <a:ext cx="2883877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body = 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"""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    def a(self):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        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    def b(self):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        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"""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68FF8-F7F3-7E44-900A-DDDD61B1F82A}"/>
              </a:ext>
            </a:extLst>
          </p:cNvPr>
          <p:cNvSpPr/>
          <p:nvPr/>
        </p:nvSpPr>
        <p:spPr>
          <a:xfrm>
            <a:off x="6664568" y="3843989"/>
            <a:ext cx="43038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dirty="0"/>
              <a:t>Body of class is isolated</a:t>
            </a:r>
          </a:p>
          <a:p>
            <a:r>
              <a:rPr kumimoji="1" lang="en-US" altLang="zh-TW" sz="3200" dirty="0"/>
              <a:t>(before calling __new__)</a:t>
            </a:r>
            <a:endParaRPr kumimoji="1" lang="zh-TW" altLang="en-US" sz="3200" dirty="0"/>
          </a:p>
          <a:p>
            <a:endParaRPr kumimoji="1" lang="zh-TW" altLang="en-US" sz="32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5F8817D-544A-8743-A206-5606DF27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3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3F182-0FC2-564B-BA5C-9295DA8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How </a:t>
            </a:r>
            <a:r>
              <a:rPr kumimoji="1" lang="en-US" altLang="zh-TW" b="1" dirty="0" err="1"/>
              <a:t>Metaclass</a:t>
            </a:r>
            <a:r>
              <a:rPr kumimoji="1" lang="en-US" altLang="zh-TW" b="1" dirty="0"/>
              <a:t> works (II)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180E19-CCBE-9442-A6B4-DA21635C24FC}"/>
              </a:ext>
            </a:extLst>
          </p:cNvPr>
          <p:cNvSpPr/>
          <p:nvPr/>
        </p:nvSpPr>
        <p:spPr>
          <a:xfrm>
            <a:off x="52758" y="1531891"/>
            <a:ext cx="7233147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debugmeta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bases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create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super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    bases,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wrap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debugmethods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61473-BFA0-0148-8944-8F67B2A8BB83}"/>
              </a:ext>
            </a:extLst>
          </p:cNvPr>
          <p:cNvSpPr/>
          <p:nvPr/>
        </p:nvSpPr>
        <p:spPr>
          <a:xfrm>
            <a:off x="328241" y="4136377"/>
            <a:ext cx="3012831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68FF8-F7F3-7E44-900A-DDDD61B1F82A}"/>
              </a:ext>
            </a:extLst>
          </p:cNvPr>
          <p:cNvSpPr/>
          <p:nvPr/>
        </p:nvSpPr>
        <p:spPr>
          <a:xfrm>
            <a:off x="6630001" y="4213321"/>
            <a:ext cx="444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dirty="0"/>
              <a:t>class dictionary is created</a:t>
            </a:r>
          </a:p>
          <a:p>
            <a:r>
              <a:rPr kumimoji="1" lang="en-US" altLang="zh-TW" sz="3200" dirty="0"/>
              <a:t>(before calling __new__)</a:t>
            </a:r>
            <a:endParaRPr kumimoji="1" lang="zh-TW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7F0C74-6E8A-364D-B5C9-1B37DC53CB34}"/>
              </a:ext>
            </a:extLst>
          </p:cNvPr>
          <p:cNvSpPr/>
          <p:nvPr/>
        </p:nvSpPr>
        <p:spPr>
          <a:xfrm>
            <a:off x="5562600" y="5290539"/>
            <a:ext cx="6500446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__prepare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'Apple'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(Base,))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2D7733D-3AF8-6B4D-82FD-9518FB3B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321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3F182-0FC2-564B-BA5C-9295DA8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How </a:t>
            </a:r>
            <a:r>
              <a:rPr kumimoji="1" lang="en-US" altLang="zh-TW" b="1" dirty="0" err="1"/>
              <a:t>Metaclass</a:t>
            </a:r>
            <a:r>
              <a:rPr kumimoji="1" lang="en-US" altLang="zh-TW" b="1" dirty="0"/>
              <a:t> works (III)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180E19-CCBE-9442-A6B4-DA21635C24FC}"/>
              </a:ext>
            </a:extLst>
          </p:cNvPr>
          <p:cNvSpPr/>
          <p:nvPr/>
        </p:nvSpPr>
        <p:spPr>
          <a:xfrm>
            <a:off x="52758" y="1531891"/>
            <a:ext cx="7233147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debugmeta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bases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create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super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    bases,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wrap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debugmethods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61473-BFA0-0148-8944-8F67B2A8BB83}"/>
              </a:ext>
            </a:extLst>
          </p:cNvPr>
          <p:cNvSpPr/>
          <p:nvPr/>
        </p:nvSpPr>
        <p:spPr>
          <a:xfrm>
            <a:off x="328241" y="4136377"/>
            <a:ext cx="3012831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68FF8-F7F3-7E44-900A-DDDD61B1F82A}"/>
              </a:ext>
            </a:extLst>
          </p:cNvPr>
          <p:cNvSpPr/>
          <p:nvPr/>
        </p:nvSpPr>
        <p:spPr>
          <a:xfrm>
            <a:off x="6096000" y="4136377"/>
            <a:ext cx="57629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dirty="0"/>
              <a:t>Body is executed in return </a:t>
            </a:r>
            <a:r>
              <a:rPr kumimoji="1" lang="en-US" altLang="zh-TW" sz="3200" dirty="0" err="1"/>
              <a:t>clsdict</a:t>
            </a:r>
            <a:r>
              <a:rPr kumimoji="1" lang="en-US" altLang="zh-TW" sz="3200" dirty="0"/>
              <a:t> </a:t>
            </a:r>
          </a:p>
          <a:p>
            <a:r>
              <a:rPr kumimoji="1" lang="en-US" altLang="zh-TW" sz="3200" dirty="0"/>
              <a:t>(before calling __new__)</a:t>
            </a:r>
            <a:endParaRPr kumimoji="1" lang="zh-TW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7F0C74-6E8A-364D-B5C9-1B37DC53CB34}"/>
              </a:ext>
            </a:extLst>
          </p:cNvPr>
          <p:cNvSpPr/>
          <p:nvPr/>
        </p:nvSpPr>
        <p:spPr>
          <a:xfrm>
            <a:off x="6568650" y="5244373"/>
            <a:ext cx="448834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exec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(body, 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globals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ED3F8C-DFBA-884A-BF96-7ED75E7F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598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3F182-0FC2-564B-BA5C-9295DA8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How </a:t>
            </a:r>
            <a:r>
              <a:rPr kumimoji="1" lang="en-US" altLang="zh-TW" b="1" dirty="0" err="1"/>
              <a:t>Metaclass</a:t>
            </a:r>
            <a:r>
              <a:rPr kumimoji="1" lang="en-US" altLang="zh-TW" b="1" dirty="0"/>
              <a:t> works (IV)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180E19-CCBE-9442-A6B4-DA21635C24FC}"/>
              </a:ext>
            </a:extLst>
          </p:cNvPr>
          <p:cNvSpPr/>
          <p:nvPr/>
        </p:nvSpPr>
        <p:spPr>
          <a:xfrm>
            <a:off x="52758" y="1531891"/>
            <a:ext cx="7233147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debugmeta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bases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create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super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    bases,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wrap the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debugmethods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clsobj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61473-BFA0-0148-8944-8F67B2A8BB83}"/>
              </a:ext>
            </a:extLst>
          </p:cNvPr>
          <p:cNvSpPr/>
          <p:nvPr/>
        </p:nvSpPr>
        <p:spPr>
          <a:xfrm>
            <a:off x="328241" y="4136377"/>
            <a:ext cx="3012831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68FF8-F7F3-7E44-900A-DDDD61B1F82A}"/>
              </a:ext>
            </a:extLst>
          </p:cNvPr>
          <p:cNvSpPr/>
          <p:nvPr/>
        </p:nvSpPr>
        <p:spPr>
          <a:xfrm>
            <a:off x="5584216" y="4468372"/>
            <a:ext cx="59791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dirty="0"/>
              <a:t>Class is constructed from its name,</a:t>
            </a:r>
          </a:p>
          <a:p>
            <a:r>
              <a:rPr kumimoji="1" lang="en-US" altLang="zh-TW" sz="3200" dirty="0"/>
              <a:t>bases and </a:t>
            </a:r>
            <a:r>
              <a:rPr kumimoji="1" lang="en-US" altLang="zh-TW" sz="3200" dirty="0" err="1"/>
              <a:t>clsdict</a:t>
            </a:r>
            <a:r>
              <a:rPr kumimoji="1" lang="en-US" altLang="zh-TW" sz="3200" dirty="0"/>
              <a:t>  (in the __new__ </a:t>
            </a:r>
          </a:p>
          <a:p>
            <a:r>
              <a:rPr kumimoji="1" lang="en-US" altLang="zh-TW" sz="3200" dirty="0"/>
              <a:t>using type __new__ method)</a:t>
            </a:r>
            <a:endParaRPr kumimoji="1" lang="zh-TW" altLang="en-US" sz="3200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E8E93D79-66C0-8040-9E03-61186C7E36AC}"/>
              </a:ext>
            </a:extLst>
          </p:cNvPr>
          <p:cNvCxnSpPr>
            <a:cxnSpLocks/>
          </p:cNvCxnSpPr>
          <p:nvPr/>
        </p:nvCxnSpPr>
        <p:spPr>
          <a:xfrm flipV="1">
            <a:off x="6295292" y="2034001"/>
            <a:ext cx="2278492" cy="269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7E826D8-D97C-384F-AB07-FE9115736398}"/>
              </a:ext>
            </a:extLst>
          </p:cNvPr>
          <p:cNvCxnSpPr>
            <a:cxnSpLocks/>
          </p:cNvCxnSpPr>
          <p:nvPr/>
        </p:nvCxnSpPr>
        <p:spPr>
          <a:xfrm flipV="1">
            <a:off x="6295292" y="2318846"/>
            <a:ext cx="2327030" cy="1151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B53C2A8-5F2F-9A4E-8E74-BB82AFF6FAE0}"/>
              </a:ext>
            </a:extLst>
          </p:cNvPr>
          <p:cNvSpPr/>
          <p:nvPr/>
        </p:nvSpPr>
        <p:spPr>
          <a:xfrm>
            <a:off x="8804502" y="1710836"/>
            <a:ext cx="2918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things here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F2BBCA95-0D25-6943-A387-A9081D81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547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06710-8F06-A64A-B692-CFEFBD3C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Additional example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B12698-2D20-5342-B106-0D88A4F17D35}"/>
              </a:ext>
            </a:extLst>
          </p:cNvPr>
          <p:cNvSpPr/>
          <p:nvPr/>
        </p:nvSpPr>
        <p:spPr>
          <a:xfrm>
            <a:off x="471331" y="1493758"/>
            <a:ext cx="4478215" cy="138499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MyMeta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bases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(bases) &gt; </a:t>
            </a:r>
            <a:r>
              <a:rPr lang="en-US" altLang="zh-TW" sz="12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raise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TypeError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"One Base Only"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super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bases,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05B0C-4A31-BB42-A2EE-E418B0262F05}"/>
              </a:ext>
            </a:extLst>
          </p:cNvPr>
          <p:cNvSpPr/>
          <p:nvPr/>
        </p:nvSpPr>
        <p:spPr>
          <a:xfrm>
            <a:off x="1186439" y="3009038"/>
            <a:ext cx="3048000" cy="21236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Person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metaclass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MyMeta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Student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Person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Teacher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Person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Tom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Student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Teacher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2CE609-02FB-9444-8EDB-599989A7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" y="5233437"/>
            <a:ext cx="5110701" cy="15061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B3261E-BDEA-6C45-BD65-33F34DB64890}"/>
              </a:ext>
            </a:extLst>
          </p:cNvPr>
          <p:cNvSpPr/>
          <p:nvPr/>
        </p:nvSpPr>
        <p:spPr>
          <a:xfrm>
            <a:off x="5773614" y="1703563"/>
            <a:ext cx="6096000" cy="138499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MyMeta2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bases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'__</a:t>
            </a:r>
            <a:r>
              <a:rPr lang="en-US" altLang="zh-TW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qualname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__'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]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is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'NTU'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raise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TypeError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"NTU is not allowed to be a class"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super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__new__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clsname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bases,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clsdict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FC87D2-8A60-A247-B3B3-7C4D3C11FF49}"/>
              </a:ext>
            </a:extLst>
          </p:cNvPr>
          <p:cNvSpPr/>
          <p:nvPr/>
        </p:nvSpPr>
        <p:spPr>
          <a:xfrm>
            <a:off x="7066609" y="3197380"/>
            <a:ext cx="290146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NTU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metaclass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MyMeta2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FEEE6A0-518C-F84A-A7A6-395AA471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84" y="3759801"/>
            <a:ext cx="4934438" cy="1460761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FE1403AC-F4AE-6C46-BA50-18C4E400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275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A28ED-5CA9-5447-BE0B-F978CF21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Supplementary notes to multiple inheritance</a:t>
            </a:r>
            <a:endParaRPr kumimoji="1"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E18A38-B57F-F845-8A39-C441A3A0A84A}"/>
              </a:ext>
            </a:extLst>
          </p:cNvPr>
          <p:cNvSpPr/>
          <p:nvPr/>
        </p:nvSpPr>
        <p:spPr>
          <a:xfrm>
            <a:off x="1395046" y="1445339"/>
            <a:ext cx="3686908" cy="504753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metaclass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debugmeta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4EC9B0"/>
                </a:solidFill>
                <a:latin typeface="Menlo" panose="020B0609030804020204" pitchFamily="49" charset="0"/>
              </a:rPr>
              <a:t>Apple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4EC9B0"/>
                </a:solidFill>
                <a:latin typeface="Menlo" panose="020B0609030804020204" pitchFamily="49" charset="0"/>
              </a:rPr>
              <a:t>Yummy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400" dirty="0">
                <a:solidFill>
                  <a:srgbClr val="4EC9B0"/>
                </a:solidFill>
                <a:latin typeface="Menlo" panose="020B0609030804020204" pitchFamily="49" charset="0"/>
              </a:rPr>
              <a:t>Apple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4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3A8B743-4267-E941-A0F0-EF40E954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231" y="1771650"/>
            <a:ext cx="4267200" cy="3314700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C14CD4-7322-E04E-A4FD-7C17F764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594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64415-6AB9-154A-AD1A-CF6F52EF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3A89C-78B1-144C-9815-580647AF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Examples help to deliver why </a:t>
            </a:r>
            <a:r>
              <a:rPr kumimoji="1" lang="en-US" altLang="zh-TW" dirty="0" err="1"/>
              <a:t>metaclass</a:t>
            </a:r>
            <a:r>
              <a:rPr kumimoji="1" lang="en-US" altLang="zh-TW" dirty="0"/>
              <a:t> exists</a:t>
            </a:r>
          </a:p>
          <a:p>
            <a:r>
              <a:rPr kumimoji="1" lang="en-US" altLang="zh-TW" dirty="0" err="1"/>
              <a:t>Metaclass</a:t>
            </a:r>
            <a:r>
              <a:rPr kumimoji="1" lang="en-US" altLang="zh-TW" dirty="0"/>
              <a:t> in web2py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1B0C2-F671-4943-9677-8FB467B5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710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CD142-C303-034D-B7C0-2138397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Overall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C50C55-7FB8-2945-A9EE-9B9164A8799A}"/>
              </a:ext>
            </a:extLst>
          </p:cNvPr>
          <p:cNvSpPr/>
          <p:nvPr/>
        </p:nvSpPr>
        <p:spPr>
          <a:xfrm>
            <a:off x="820602" y="2212563"/>
            <a:ext cx="1828801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'add'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'sub'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mul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mul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*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div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'div'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/ y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C7B316-C899-E746-AE0E-298162F062FA}"/>
              </a:ext>
            </a:extLst>
          </p:cNvPr>
          <p:cNvSpPr/>
          <p:nvPr/>
        </p:nvSpPr>
        <p:spPr>
          <a:xfrm>
            <a:off x="6096000" y="721192"/>
            <a:ext cx="1957754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Test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174DD9-380B-7A41-B1B0-3E0E56890BCF}"/>
              </a:ext>
            </a:extLst>
          </p:cNvPr>
          <p:cNvSpPr/>
          <p:nvPr/>
        </p:nvSpPr>
        <p:spPr>
          <a:xfrm>
            <a:off x="5841009" y="3920845"/>
            <a:ext cx="1957754" cy="21236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Apple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3720C4F4-A12B-1B45-B9FA-086C551D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98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4433E8-8BF1-8843-B287-106E24031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168"/>
            <a:ext cx="12192000" cy="6858000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005CECB9-459C-134A-80FC-0BB07D85A120}"/>
              </a:ext>
            </a:extLst>
          </p:cNvPr>
          <p:cNvSpPr/>
          <p:nvPr/>
        </p:nvSpPr>
        <p:spPr>
          <a:xfrm>
            <a:off x="11148647" y="6154616"/>
            <a:ext cx="386861" cy="47478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439D7B-A109-FA40-8B15-6AB7A699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273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CD142-C303-034D-B7C0-2138397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Overall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C50C55-7FB8-2945-A9EE-9B9164A8799A}"/>
              </a:ext>
            </a:extLst>
          </p:cNvPr>
          <p:cNvSpPr/>
          <p:nvPr/>
        </p:nvSpPr>
        <p:spPr>
          <a:xfrm>
            <a:off x="820602" y="2212563"/>
            <a:ext cx="1828801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'add'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'sub'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mul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mul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*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div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'div'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/ y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15C30B-6182-4747-A396-2FD6D4EC56FD}"/>
              </a:ext>
            </a:extLst>
          </p:cNvPr>
          <p:cNvSpPr/>
          <p:nvPr/>
        </p:nvSpPr>
        <p:spPr>
          <a:xfrm>
            <a:off x="3330805" y="2238939"/>
            <a:ext cx="1828801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mul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* y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div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x / y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F44DB942-4EB5-B242-97FC-6ED0B682E196}"/>
              </a:ext>
            </a:extLst>
          </p:cNvPr>
          <p:cNvSpPr/>
          <p:nvPr/>
        </p:nvSpPr>
        <p:spPr>
          <a:xfrm>
            <a:off x="2772486" y="3485462"/>
            <a:ext cx="451337" cy="3692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C7B316-C899-E746-AE0E-298162F062FA}"/>
              </a:ext>
            </a:extLst>
          </p:cNvPr>
          <p:cNvSpPr/>
          <p:nvPr/>
        </p:nvSpPr>
        <p:spPr>
          <a:xfrm>
            <a:off x="6096000" y="721192"/>
            <a:ext cx="1957754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Test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4DF577C6-3005-9340-AB4F-B8EC7A6006B5}"/>
              </a:ext>
            </a:extLst>
          </p:cNvPr>
          <p:cNvSpPr/>
          <p:nvPr/>
        </p:nvSpPr>
        <p:spPr>
          <a:xfrm>
            <a:off x="8238380" y="1536407"/>
            <a:ext cx="451337" cy="3692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068621-5888-4041-8DCA-32DA7C68EBEB}"/>
              </a:ext>
            </a:extLst>
          </p:cNvPr>
          <p:cNvSpPr/>
          <p:nvPr/>
        </p:nvSpPr>
        <p:spPr>
          <a:xfrm>
            <a:off x="8855319" y="936215"/>
            <a:ext cx="1828801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Test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174DD9-380B-7A41-B1B0-3E0E56890BCF}"/>
              </a:ext>
            </a:extLst>
          </p:cNvPr>
          <p:cNvSpPr/>
          <p:nvPr/>
        </p:nvSpPr>
        <p:spPr>
          <a:xfrm>
            <a:off x="5841009" y="3920845"/>
            <a:ext cx="1957754" cy="21236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Apple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A3845D-71C5-0D44-AF30-8576BACDBB58}"/>
              </a:ext>
            </a:extLst>
          </p:cNvPr>
          <p:cNvSpPr/>
          <p:nvPr/>
        </p:nvSpPr>
        <p:spPr>
          <a:xfrm>
            <a:off x="8464049" y="3366848"/>
            <a:ext cx="3229708" cy="32316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metaclass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200" dirty="0" err="1">
                <a:solidFill>
                  <a:srgbClr val="4EC9B0"/>
                </a:solidFill>
                <a:latin typeface="Menlo" panose="020B0609030804020204" pitchFamily="49" charset="0"/>
              </a:rPr>
              <a:t>debugmeta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Apple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Banana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4EC9B0"/>
                </a:solidFill>
                <a:latin typeface="Menlo" panose="020B0609030804020204" pitchFamily="49" charset="0"/>
              </a:rPr>
              <a:t>Fruit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BF40FE72-674D-BD4D-8B86-B14C00FF71C8}"/>
              </a:ext>
            </a:extLst>
          </p:cNvPr>
          <p:cNvSpPr/>
          <p:nvPr/>
        </p:nvSpPr>
        <p:spPr>
          <a:xfrm>
            <a:off x="7898403" y="4798036"/>
            <a:ext cx="451337" cy="3692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6BB5A2-467D-8546-B70E-5AC5DBB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0445" y="6528045"/>
            <a:ext cx="2743200" cy="365125"/>
          </a:xfrm>
        </p:spPr>
        <p:txBody>
          <a:bodyPr/>
          <a:lstStyle/>
          <a:p>
            <a:fld id="{55CB4215-99CB-4540-9D16-BED9F08A3538}" type="slidenum">
              <a:rPr kumimoji="1" lang="zh-TW" altLang="en-US" smtClean="0"/>
              <a:t>22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9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6ECB5-735C-9149-9ACA-0536FA4A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/>
              <a:t>Metaclass</a:t>
            </a:r>
            <a:r>
              <a:rPr kumimoji="1" lang="en-US" altLang="zh-TW" b="1" dirty="0"/>
              <a:t> </a:t>
            </a:r>
            <a:r>
              <a:rPr kumimoji="1" lang="en-US" altLang="zh-TW" b="1" dirty="0" err="1"/>
              <a:t>conslusion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00056-6EC0-7442-B0A9-B9D353D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11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Metaclasses</a:t>
            </a:r>
            <a:r>
              <a:rPr kumimoji="1" lang="en-US" altLang="zh-TW" dirty="0"/>
              <a:t> get information about class definitions at the time of definition</a:t>
            </a:r>
          </a:p>
          <a:p>
            <a:pPr lvl="1"/>
            <a:r>
              <a:rPr kumimoji="1" lang="en-US" altLang="zh-TW" dirty="0"/>
              <a:t>Can inspect this data</a:t>
            </a:r>
          </a:p>
          <a:p>
            <a:pPr lvl="1"/>
            <a:r>
              <a:rPr kumimoji="1" lang="en-US" altLang="zh-TW" dirty="0"/>
              <a:t>Can modify this data</a:t>
            </a:r>
          </a:p>
          <a:p>
            <a:r>
              <a:rPr kumimoji="1" lang="en-US" altLang="zh-TW" dirty="0"/>
              <a:t>Essentially, similar to class decorator</a:t>
            </a:r>
          </a:p>
          <a:p>
            <a:r>
              <a:rPr kumimoji="1" lang="en-US" altLang="zh-TW" dirty="0" err="1"/>
              <a:t>Metaclass</a:t>
            </a:r>
            <a:r>
              <a:rPr kumimoji="1" lang="en-US" altLang="zh-TW" dirty="0"/>
              <a:t> propagate down hierarchies (</a:t>
            </a:r>
            <a:r>
              <a:rPr kumimoji="1" lang="en-US" altLang="zh-TW" dirty="0" err="1"/>
              <a:t>debugmeta</a:t>
            </a:r>
            <a:r>
              <a:rPr kumimoji="1" lang="en-US" altLang="zh-TW" dirty="0"/>
              <a:t>-&gt;Fruit-&gt;Apple)</a:t>
            </a:r>
          </a:p>
          <a:p>
            <a:r>
              <a:rPr kumimoji="1" lang="en-US" altLang="zh-TW" dirty="0"/>
              <a:t>It’s like </a:t>
            </a:r>
            <a:r>
              <a:rPr kumimoji="1" lang="en-US" altLang="zh-TW" dirty="0" err="1"/>
              <a:t>generaic</a:t>
            </a:r>
            <a:r>
              <a:rPr kumimoji="1" lang="en-US" altLang="zh-TW" dirty="0"/>
              <a:t> mutation</a:t>
            </a:r>
          </a:p>
          <a:p>
            <a:r>
              <a:rPr kumimoji="1" lang="en-US" altLang="zh-TW" dirty="0"/>
              <a:t>Comparison</a:t>
            </a:r>
          </a:p>
          <a:p>
            <a:pPr lvl="1"/>
            <a:r>
              <a:rPr kumimoji="1" lang="en-US" altLang="zh-TW" dirty="0"/>
              <a:t>Decorators: Functions</a:t>
            </a:r>
          </a:p>
          <a:p>
            <a:pPr lvl="1"/>
            <a:r>
              <a:rPr kumimoji="1" lang="en-US" altLang="zh-TW" dirty="0"/>
              <a:t>Class Decorators: Classes</a:t>
            </a:r>
          </a:p>
          <a:p>
            <a:pPr lvl="1"/>
            <a:r>
              <a:rPr kumimoji="1" lang="en-US" altLang="zh-TW" dirty="0" err="1"/>
              <a:t>Metaclasses</a:t>
            </a:r>
            <a:r>
              <a:rPr kumimoji="1" lang="en-US" altLang="zh-TW" dirty="0"/>
              <a:t>: Class hierarchy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40CAE-3232-7E4C-96A2-4AA4E56A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37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20F8B-5292-FF4C-9FA7-9BFA059A7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0980"/>
            <a:ext cx="9144000" cy="1136040"/>
          </a:xfrm>
        </p:spPr>
        <p:txBody>
          <a:bodyPr/>
          <a:lstStyle/>
          <a:p>
            <a:r>
              <a:rPr kumimoji="1" lang="en-US" altLang="zh-TW" b="1" dirty="0" err="1"/>
              <a:t>Metaclass</a:t>
            </a:r>
            <a:r>
              <a:rPr kumimoji="1" lang="en-US" altLang="zh-TW" b="1" dirty="0"/>
              <a:t> in web2py</a:t>
            </a:r>
            <a:endParaRPr kumimoji="1" lang="zh-TW" altLang="en-US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9BA77-98E8-D041-98BA-5B535362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825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A45E-A0E6-5D48-AA65-B87B744D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Seems to only appear in </a:t>
            </a:r>
            <a:r>
              <a:rPr kumimoji="1" lang="en-US" altLang="zh-TW" b="1" dirty="0" err="1"/>
              <a:t>pydal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1087FF-1A84-1F4D-A069-8D9274318E9E}"/>
              </a:ext>
            </a:extLst>
          </p:cNvPr>
          <p:cNvSpPr/>
          <p:nvPr/>
        </p:nvSpPr>
        <p:spPr>
          <a:xfrm>
            <a:off x="838201" y="1538297"/>
            <a:ext cx="4577862" cy="480131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in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base.py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MetaDAL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in adapters/__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_.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py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AdapterMeta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in adapters/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postgres.py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PostgreMeta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AdapterMeta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in dialects/__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__.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py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MetaDialect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in parsers/__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__.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py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MetaParser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in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representers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/__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__.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py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MetaRepresenter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type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322B0F-B59D-9743-A435-59BC1848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897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DF6CE-F108-DA40-81F2-77FC6E98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One more thing: </a:t>
            </a:r>
            <a:r>
              <a:rPr kumimoji="1" lang="en-US" altLang="zh-TW" b="1" dirty="0" err="1"/>
              <a:t>with_metaclass</a:t>
            </a:r>
            <a:r>
              <a:rPr kumimoji="1" lang="en-US" altLang="zh-TW" b="1" dirty="0"/>
              <a:t>()</a:t>
            </a:r>
            <a:endParaRPr kumimoji="1"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94A9E1-E2D3-9D44-98BF-267A9628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1407992"/>
            <a:ext cx="7398238" cy="13410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F758E4-0E02-FE45-BCD9-51256466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3063745"/>
            <a:ext cx="9118112" cy="34291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D35C484-F403-3640-89C1-DD5725687AC9}"/>
              </a:ext>
            </a:extLst>
          </p:cNvPr>
          <p:cNvSpPr/>
          <p:nvPr/>
        </p:nvSpPr>
        <p:spPr>
          <a:xfrm>
            <a:off x="0" y="661177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hlinkClick r:id="rId4"/>
              </a:rPr>
              <a:t>https://stackoverflow.com/questions/18513821/python-metaclass-understanding-the-with-metaclass</a:t>
            </a:r>
            <a:endParaRPr lang="zh-TW" altLang="en-US" sz="100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09DF44-92B4-C440-81AF-68F1FBEA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3411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BA98C-DAD1-3144-A75D-2C209D05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/>
              <a:t>with_metaclass</a:t>
            </a:r>
            <a:r>
              <a:rPr kumimoji="1" lang="en-US" altLang="zh-TW" b="1" dirty="0"/>
              <a:t>()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6C8D0-0F70-C14D-B9CB-0183148C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455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A utility class factory function to make it easier to develop code for Python 2 and 3</a:t>
            </a:r>
          </a:p>
          <a:p>
            <a:r>
              <a:rPr lang="en-US" altLang="zh-TW" dirty="0"/>
              <a:t>It uses a little slight of hand with a temporary </a:t>
            </a:r>
            <a:r>
              <a:rPr lang="en-US" altLang="zh-TW" dirty="0" err="1"/>
              <a:t>metaclass</a:t>
            </a:r>
            <a:r>
              <a:rPr lang="en-US" altLang="zh-TW" dirty="0"/>
              <a:t>, to attach a </a:t>
            </a:r>
            <a:r>
              <a:rPr lang="en-US" altLang="zh-TW" dirty="0" err="1"/>
              <a:t>metaclass</a:t>
            </a:r>
            <a:r>
              <a:rPr lang="en-US" altLang="zh-TW" dirty="0"/>
              <a:t> to a regular class in a way that's cross-compatible with both Python 2 and Python 3.</a:t>
            </a:r>
          </a:p>
          <a:p>
            <a:r>
              <a:rPr kumimoji="1" lang="en-US" altLang="zh-TW" dirty="0"/>
              <a:t>Not going to trace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99584D-C19E-EF4B-BB40-6D06DA404CEE}"/>
              </a:ext>
            </a:extLst>
          </p:cNvPr>
          <p:cNvSpPr/>
          <p:nvPr/>
        </p:nvSpPr>
        <p:spPr>
          <a:xfrm>
            <a:off x="381001" y="4583571"/>
            <a:ext cx="4314092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Python 2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object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metaclass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Meta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Python 3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Menlo" panose="020B0609030804020204" pitchFamily="49" charset="0"/>
              </a:rPr>
              <a:t>metaclass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Meta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BAFDF3-F190-9647-B884-ED3E6B7C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3641648"/>
            <a:ext cx="7043128" cy="2648772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F8A4F8B-C443-D548-B73F-4D7E6A35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75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41E7-0569-3B4F-8F5E-92DFDE1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Example: DAL</a:t>
            </a:r>
            <a:endParaRPr kumimoji="1"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631605-6368-094F-BE0C-335F3294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3" y="1389647"/>
            <a:ext cx="9730218" cy="47374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3B4974-5296-634F-923A-AC86BB10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20" y="421697"/>
            <a:ext cx="7467407" cy="3693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C2AE32-7980-E449-8B66-DB9174FDF7FB}"/>
              </a:ext>
            </a:extLst>
          </p:cNvPr>
          <p:cNvSpPr/>
          <p:nvPr/>
        </p:nvSpPr>
        <p:spPr>
          <a:xfrm>
            <a:off x="4739688" y="791028"/>
            <a:ext cx="69805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Inheritance from Serializable and </a:t>
            </a:r>
            <a:r>
              <a:rPr lang="en-US" altLang="zh-TW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BasicStorage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u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MetaDAL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2B8EC1-FCA8-4B40-9034-1D924653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37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94E84-A183-284B-8BDB-8C3B0A68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DAL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CF3A2E-9085-8644-9947-6E01F474B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618" y="1690688"/>
            <a:ext cx="2127275" cy="4673307"/>
          </a:xfrm>
          <a:ln w="12700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88FD0F-FF21-5847-96C0-E5BB0D618951}"/>
              </a:ext>
            </a:extLst>
          </p:cNvPr>
          <p:cNvSpPr/>
          <p:nvPr/>
        </p:nvSpPr>
        <p:spPr>
          <a:xfrm>
            <a:off x="3604846" y="776178"/>
            <a:ext cx="7748954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# way to initialize</a:t>
            </a:r>
          </a:p>
          <a:p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db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DAL(**{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Menlo" panose="020B0609030804020204" pitchFamily="49" charset="0"/>
              </a:rPr>
              <a:t>uri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: ..., 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"tables"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: [...]...})</a:t>
            </a:r>
          </a:p>
          <a:p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db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= DAL(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Menlo" panose="020B0609030804020204" pitchFamily="49" charset="0"/>
              </a:rPr>
              <a:t>sqlite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://</a:t>
            </a:r>
            <a:r>
              <a:rPr lang="en-US" altLang="zh-TW" dirty="0" err="1">
                <a:solidFill>
                  <a:srgbClr val="CE9178"/>
                </a:solidFill>
                <a:latin typeface="Menlo" panose="020B0609030804020204" pitchFamily="49" charset="0"/>
              </a:rPr>
              <a:t>storage.sqlite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4505F0-C9FA-2647-BE62-54EEEF577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46" y="2489501"/>
            <a:ext cx="7748954" cy="3772785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C947AC7-2058-E44D-8F0A-6D3E9A3C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151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DD511-616B-754F-87C5-FBC815EB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Some Python thing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C357F9-0E92-6D46-951E-B8366C760096}"/>
              </a:ext>
            </a:extLst>
          </p:cNvPr>
          <p:cNvSpPr/>
          <p:nvPr/>
        </p:nvSpPr>
        <p:spPr>
          <a:xfrm>
            <a:off x="480645" y="1542981"/>
            <a:ext cx="5375031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args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 is tuple of position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args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 is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dict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 of keyword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args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z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args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 = (1, 2)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 = {'x':2, 'y':3, 'z':5}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0D5F4B-B533-484B-8509-8ADE8D5F0C28}"/>
              </a:ext>
            </a:extLst>
          </p:cNvPr>
          <p:cNvSpPr/>
          <p:nvPr/>
        </p:nvSpPr>
        <p:spPr>
          <a:xfrm>
            <a:off x="480645" y="4461550"/>
            <a:ext cx="6746632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Named arguments appearing after "*" can only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be passed by keyword 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recv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maxize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*,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block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...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recv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Menlo" panose="020B0609030804020204" pitchFamily="49" charset="0"/>
              </a:rPr>
              <a:t>8192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block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False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OK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recv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Menlo" panose="020B0609030804020204" pitchFamily="49" charset="0"/>
              </a:rPr>
              <a:t>8192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False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Error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0893F5-A278-E64E-BDA3-A9C6D9C5FEFA}"/>
              </a:ext>
            </a:extLst>
          </p:cNvPr>
          <p:cNvSpPr/>
          <p:nvPr/>
        </p:nvSpPr>
        <p:spPr>
          <a:xfrm>
            <a:off x="6336326" y="1143759"/>
            <a:ext cx="5662247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Special Methods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getitem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index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...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setitem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index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...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delitem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index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...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__contains__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item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...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82157D-C1BF-6B44-9566-5CEF704D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68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E9A12-3A44-8A4D-8701-94AEFB0A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More: decorator in web2py</a:t>
            </a:r>
            <a:endParaRPr kumimoji="1"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E6F327-9B1D-DD4E-873F-FA3C0A80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59" y="2067293"/>
            <a:ext cx="6058402" cy="40169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7C150A-1E45-424C-848E-696E9DE6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15" y="4858846"/>
            <a:ext cx="4267200" cy="6223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B113302-32F3-1D41-B0DC-3FA7F62B3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315" y="3845473"/>
            <a:ext cx="4508500" cy="5969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8906E2B-6170-A541-8073-C3F0A0B3E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315" y="2781300"/>
            <a:ext cx="4165600" cy="647700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613F28F7-EF35-6A4E-88E3-30A0116B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715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20F8B-5292-FF4C-9FA7-9BFA059A7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1640"/>
            <a:ext cx="9144000" cy="2387600"/>
          </a:xfrm>
        </p:spPr>
        <p:txBody>
          <a:bodyPr/>
          <a:lstStyle/>
          <a:p>
            <a:r>
              <a:rPr kumimoji="1" lang="en-US" altLang="zh-TW" b="1" dirty="0"/>
              <a:t>Thanks for listening</a:t>
            </a:r>
            <a:endParaRPr kumimoji="1" lang="zh-TW" altLang="en-US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0BF36-CF2D-F540-96B5-4E7BFB48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31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10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51D81-C40B-C046-968F-CED82E94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Start from debugging function</a:t>
            </a:r>
            <a:endParaRPr kumimoji="1"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79E4AC-D3D8-074A-8E8A-39F5F62C686C}"/>
              </a:ext>
            </a:extLst>
          </p:cNvPr>
          <p:cNvSpPr/>
          <p:nvPr/>
        </p:nvSpPr>
        <p:spPr>
          <a:xfrm>
            <a:off x="1306641" y="2247250"/>
            <a:ext cx="2720235" cy="313932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mul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*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div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/ y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DD5563-AD1B-3B42-8BA2-EB5D6CC4992C}"/>
              </a:ext>
            </a:extLst>
          </p:cNvPr>
          <p:cNvSpPr/>
          <p:nvPr/>
        </p:nvSpPr>
        <p:spPr>
          <a:xfrm>
            <a:off x="5152293" y="1693253"/>
            <a:ext cx="2848708" cy="424731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'add'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'sub'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mul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Menlo" panose="020B0609030804020204" pitchFamily="49" charset="0"/>
              </a:rPr>
              <a:t>mul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*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div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'div'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/ y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B2087C7A-4B9E-A349-817D-F3937B508CFC}"/>
              </a:ext>
            </a:extLst>
          </p:cNvPr>
          <p:cNvSpPr/>
          <p:nvPr/>
        </p:nvSpPr>
        <p:spPr>
          <a:xfrm>
            <a:off x="4317023" y="3553141"/>
            <a:ext cx="545123" cy="5275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B22DC76-9019-2F47-837B-4EBB7D5EA4EC}"/>
              </a:ext>
            </a:extLst>
          </p:cNvPr>
          <p:cNvCxnSpPr/>
          <p:nvPr/>
        </p:nvCxnSpPr>
        <p:spPr>
          <a:xfrm>
            <a:off x="7508631" y="2247250"/>
            <a:ext cx="1406769" cy="77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6EEAC97-EA35-0C49-953D-37A8D265F00B}"/>
              </a:ext>
            </a:extLst>
          </p:cNvPr>
          <p:cNvCxnSpPr>
            <a:cxnSpLocks/>
          </p:cNvCxnSpPr>
          <p:nvPr/>
        </p:nvCxnSpPr>
        <p:spPr>
          <a:xfrm>
            <a:off x="7508631" y="3176954"/>
            <a:ext cx="1406769" cy="37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0659D03-D544-E64A-BD3D-E46EFD3AC2ED}"/>
              </a:ext>
            </a:extLst>
          </p:cNvPr>
          <p:cNvCxnSpPr>
            <a:cxnSpLocks/>
          </p:cNvCxnSpPr>
          <p:nvPr/>
        </p:nvCxnSpPr>
        <p:spPr>
          <a:xfrm flipV="1">
            <a:off x="7508631" y="3908131"/>
            <a:ext cx="1406769" cy="41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5EFA6D7-7BC3-E64D-A0D2-D99896660C60}"/>
              </a:ext>
            </a:extLst>
          </p:cNvPr>
          <p:cNvCxnSpPr>
            <a:cxnSpLocks/>
          </p:cNvCxnSpPr>
          <p:nvPr/>
        </p:nvCxnSpPr>
        <p:spPr>
          <a:xfrm flipV="1">
            <a:off x="7508631" y="4325815"/>
            <a:ext cx="1406769" cy="106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904A723-A4A4-6A42-9BE8-C287F634CD69}"/>
              </a:ext>
            </a:extLst>
          </p:cNvPr>
          <p:cNvSpPr/>
          <p:nvPr/>
        </p:nvSpPr>
        <p:spPr>
          <a:xfrm>
            <a:off x="8973242" y="3116886"/>
            <a:ext cx="2768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annoying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C99C17E5-DEAE-EB43-8358-BBB1B677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89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A0CBC-2977-4646-8591-CE508E0B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Decorator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B3438E-6F55-8046-8E45-AB2396DA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77" y="1587745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A function that creates a wrapper  around another function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B6F734-3562-5045-AE4C-C306970AD105}"/>
              </a:ext>
            </a:extLst>
          </p:cNvPr>
          <p:cNvSpPr/>
          <p:nvPr/>
        </p:nvSpPr>
        <p:spPr>
          <a:xfrm>
            <a:off x="624254" y="2614890"/>
            <a:ext cx="5304692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debug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 is function to be wrapped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wrapper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__name__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wrapper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14DF1-419C-B840-86E1-A2A9E7BFB113}"/>
              </a:ext>
            </a:extLst>
          </p:cNvPr>
          <p:cNvSpPr/>
          <p:nvPr/>
        </p:nvSpPr>
        <p:spPr>
          <a:xfrm>
            <a:off x="8399583" y="2245558"/>
            <a:ext cx="2719754" cy="424731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mul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*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div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/ y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995D3249-26AC-4745-A1CB-0412A93F6F11}"/>
              </a:ext>
            </a:extLst>
          </p:cNvPr>
          <p:cNvSpPr/>
          <p:nvPr/>
        </p:nvSpPr>
        <p:spPr>
          <a:xfrm>
            <a:off x="6117981" y="3194535"/>
            <a:ext cx="2117479" cy="6682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F3FE81-8AF5-214D-8C83-F4B5ACD5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8" y="4606944"/>
            <a:ext cx="7809035" cy="207633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F7299AE-9719-E240-856E-7CD44725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52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66B00-FE15-6C4B-9DE9-0B2D3175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More about decorator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46DA65-5355-D444-AD87-34A662F6A7F7}"/>
              </a:ext>
            </a:extLst>
          </p:cNvPr>
          <p:cNvSpPr/>
          <p:nvPr/>
        </p:nvSpPr>
        <p:spPr>
          <a:xfrm>
            <a:off x="6330464" y="1912137"/>
            <a:ext cx="2614246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@debug3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@debug2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@debug1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6BA12-D22C-BC49-9A8C-F193449FE766}"/>
              </a:ext>
            </a:extLst>
          </p:cNvPr>
          <p:cNvSpPr/>
          <p:nvPr/>
        </p:nvSpPr>
        <p:spPr>
          <a:xfrm>
            <a:off x="1447800" y="1414562"/>
            <a:ext cx="3669323" cy="50783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debug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6A9955"/>
                </a:solidFill>
                <a:latin typeface="Menlo" panose="020B0609030804020204" pitchFamily="49" charset="0"/>
              </a:rPr>
              <a:t> is function to be wrapped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wrapper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__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qualname</a:t>
            </a:r>
            <a:r>
              <a:rPr lang="en-US" altLang="zh-TW" sz="1200" dirty="0">
                <a:solidFill>
                  <a:srgbClr val="9CDCFE"/>
                </a:solidFill>
                <a:latin typeface="Menlo" panose="020B0609030804020204" pitchFamily="49" charset="0"/>
              </a:rPr>
              <a:t>__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wrapper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debug1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6A9955"/>
                </a:solidFill>
                <a:latin typeface="Menlo" panose="020B0609030804020204" pitchFamily="49" charset="0"/>
              </a:rPr>
              <a:t> is function to be wrapped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wrapper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'debug1'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wrapper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debug2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6A9955"/>
                </a:solidFill>
                <a:latin typeface="Menlo" panose="020B0609030804020204" pitchFamily="49" charset="0"/>
              </a:rPr>
              <a:t> is function to be wrapped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wrapper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'debug2'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wrapper</a:t>
            </a:r>
          </a:p>
          <a:p>
            <a:b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debug3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6A9955"/>
                </a:solidFill>
                <a:latin typeface="Menlo" panose="020B0609030804020204" pitchFamily="49" charset="0"/>
              </a:rPr>
              <a:t> is function to be wrapped</a:t>
            </a:r>
            <a:endParaRPr lang="en-US" altLang="zh-TW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wrapper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200" dirty="0">
                <a:solidFill>
                  <a:srgbClr val="CE9178"/>
                </a:solidFill>
                <a:latin typeface="Menlo" panose="020B0609030804020204" pitchFamily="49" charset="0"/>
              </a:rPr>
              <a:t>'debug3'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200" dirty="0">
                <a:solidFill>
                  <a:srgbClr val="D4D4D4"/>
                </a:solidFill>
                <a:latin typeface="Menlo" panose="020B0609030804020204" pitchFamily="49" charset="0"/>
              </a:rPr>
              <a:t> wrapper</a:t>
            </a:r>
            <a:endParaRPr lang="en-US" altLang="zh-TW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389CA9-C089-8049-925B-E628F3F1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10" y="4222019"/>
            <a:ext cx="2628900" cy="1905000"/>
          </a:xfrm>
          <a:prstGeom prst="rect">
            <a:avLst/>
          </a:prstGeom>
        </p:spPr>
      </p:pic>
      <p:sp>
        <p:nvSpPr>
          <p:cNvPr id="8" name="手繪多邊形 7">
            <a:extLst>
              <a:ext uri="{FF2B5EF4-FFF2-40B4-BE49-F238E27FC236}">
                <a16:creationId xmlns:a16="http://schemas.microsoft.com/office/drawing/2014/main" id="{688B58B6-41C0-7F4D-B4A8-89C22E641707}"/>
              </a:ext>
            </a:extLst>
          </p:cNvPr>
          <p:cNvSpPr/>
          <p:nvPr/>
        </p:nvSpPr>
        <p:spPr>
          <a:xfrm>
            <a:off x="5662246" y="1529528"/>
            <a:ext cx="2321169" cy="1688457"/>
          </a:xfrm>
          <a:custGeom>
            <a:avLst/>
            <a:gdLst>
              <a:gd name="connsiteX0" fmla="*/ 1441939 w 2321169"/>
              <a:gd name="connsiteY0" fmla="*/ 334 h 1688457"/>
              <a:gd name="connsiteX1" fmla="*/ 1318846 w 2321169"/>
              <a:gd name="connsiteY1" fmla="*/ 17918 h 1688457"/>
              <a:gd name="connsiteX2" fmla="*/ 1002323 w 2321169"/>
              <a:gd name="connsiteY2" fmla="*/ 35503 h 1688457"/>
              <a:gd name="connsiteX3" fmla="*/ 931985 w 2321169"/>
              <a:gd name="connsiteY3" fmla="*/ 70672 h 1688457"/>
              <a:gd name="connsiteX4" fmla="*/ 879231 w 2321169"/>
              <a:gd name="connsiteY4" fmla="*/ 88257 h 1688457"/>
              <a:gd name="connsiteX5" fmla="*/ 773723 w 2321169"/>
              <a:gd name="connsiteY5" fmla="*/ 141010 h 1688457"/>
              <a:gd name="connsiteX6" fmla="*/ 720969 w 2321169"/>
              <a:gd name="connsiteY6" fmla="*/ 176180 h 1688457"/>
              <a:gd name="connsiteX7" fmla="*/ 633046 w 2321169"/>
              <a:gd name="connsiteY7" fmla="*/ 264103 h 1688457"/>
              <a:gd name="connsiteX8" fmla="*/ 474785 w 2321169"/>
              <a:gd name="connsiteY8" fmla="*/ 404780 h 1688457"/>
              <a:gd name="connsiteX9" fmla="*/ 422031 w 2321169"/>
              <a:gd name="connsiteY9" fmla="*/ 457534 h 1688457"/>
              <a:gd name="connsiteX10" fmla="*/ 369277 w 2321169"/>
              <a:gd name="connsiteY10" fmla="*/ 527872 h 1688457"/>
              <a:gd name="connsiteX11" fmla="*/ 263769 w 2321169"/>
              <a:gd name="connsiteY11" fmla="*/ 633380 h 1688457"/>
              <a:gd name="connsiteX12" fmla="*/ 158262 w 2321169"/>
              <a:gd name="connsiteY12" fmla="*/ 774057 h 1688457"/>
              <a:gd name="connsiteX13" fmla="*/ 140677 w 2321169"/>
              <a:gd name="connsiteY13" fmla="*/ 826810 h 1688457"/>
              <a:gd name="connsiteX14" fmla="*/ 70339 w 2321169"/>
              <a:gd name="connsiteY14" fmla="*/ 914734 h 1688457"/>
              <a:gd name="connsiteX15" fmla="*/ 17585 w 2321169"/>
              <a:gd name="connsiteY15" fmla="*/ 1072995 h 1688457"/>
              <a:gd name="connsiteX16" fmla="*/ 0 w 2321169"/>
              <a:gd name="connsiteY16" fmla="*/ 1125749 h 1688457"/>
              <a:gd name="connsiteX17" fmla="*/ 17585 w 2321169"/>
              <a:gd name="connsiteY17" fmla="*/ 1459857 h 1688457"/>
              <a:gd name="connsiteX18" fmla="*/ 35169 w 2321169"/>
              <a:gd name="connsiteY18" fmla="*/ 1512610 h 1688457"/>
              <a:gd name="connsiteX19" fmla="*/ 211016 w 2321169"/>
              <a:gd name="connsiteY19" fmla="*/ 1565364 h 1688457"/>
              <a:gd name="connsiteX20" fmla="*/ 263769 w 2321169"/>
              <a:gd name="connsiteY20" fmla="*/ 1582949 h 1688457"/>
              <a:gd name="connsiteX21" fmla="*/ 439616 w 2321169"/>
              <a:gd name="connsiteY21" fmla="*/ 1635703 h 1688457"/>
              <a:gd name="connsiteX22" fmla="*/ 545123 w 2321169"/>
              <a:gd name="connsiteY22" fmla="*/ 1670872 h 1688457"/>
              <a:gd name="connsiteX23" fmla="*/ 597877 w 2321169"/>
              <a:gd name="connsiteY23" fmla="*/ 1688457 h 1688457"/>
              <a:gd name="connsiteX24" fmla="*/ 1283677 w 2321169"/>
              <a:gd name="connsiteY24" fmla="*/ 1670872 h 1688457"/>
              <a:gd name="connsiteX25" fmla="*/ 1547446 w 2321169"/>
              <a:gd name="connsiteY25" fmla="*/ 1618118 h 1688457"/>
              <a:gd name="connsiteX26" fmla="*/ 1600200 w 2321169"/>
              <a:gd name="connsiteY26" fmla="*/ 1600534 h 1688457"/>
              <a:gd name="connsiteX27" fmla="*/ 1670539 w 2321169"/>
              <a:gd name="connsiteY27" fmla="*/ 1582949 h 1688457"/>
              <a:gd name="connsiteX28" fmla="*/ 1846385 w 2321169"/>
              <a:gd name="connsiteY28" fmla="*/ 1530195 h 1688457"/>
              <a:gd name="connsiteX29" fmla="*/ 1899139 w 2321169"/>
              <a:gd name="connsiteY29" fmla="*/ 1495026 h 1688457"/>
              <a:gd name="connsiteX30" fmla="*/ 1969477 w 2321169"/>
              <a:gd name="connsiteY30" fmla="*/ 1459857 h 1688457"/>
              <a:gd name="connsiteX31" fmla="*/ 2039816 w 2321169"/>
              <a:gd name="connsiteY31" fmla="*/ 1389518 h 1688457"/>
              <a:gd name="connsiteX32" fmla="*/ 2127739 w 2321169"/>
              <a:gd name="connsiteY32" fmla="*/ 1284010 h 1688457"/>
              <a:gd name="connsiteX33" fmla="*/ 2198077 w 2321169"/>
              <a:gd name="connsiteY33" fmla="*/ 1143334 h 1688457"/>
              <a:gd name="connsiteX34" fmla="*/ 2268416 w 2321169"/>
              <a:gd name="connsiteY34" fmla="*/ 985072 h 1688457"/>
              <a:gd name="connsiteX35" fmla="*/ 2286000 w 2321169"/>
              <a:gd name="connsiteY35" fmla="*/ 932318 h 1688457"/>
              <a:gd name="connsiteX36" fmla="*/ 2303585 w 2321169"/>
              <a:gd name="connsiteY36" fmla="*/ 879564 h 1688457"/>
              <a:gd name="connsiteX37" fmla="*/ 2321169 w 2321169"/>
              <a:gd name="connsiteY37" fmla="*/ 791641 h 1688457"/>
              <a:gd name="connsiteX38" fmla="*/ 2303585 w 2321169"/>
              <a:gd name="connsiteY38" fmla="*/ 510287 h 1688457"/>
              <a:gd name="connsiteX39" fmla="*/ 2268416 w 2321169"/>
              <a:gd name="connsiteY39" fmla="*/ 404780 h 1688457"/>
              <a:gd name="connsiteX40" fmla="*/ 2198077 w 2321169"/>
              <a:gd name="connsiteY40" fmla="*/ 316857 h 1688457"/>
              <a:gd name="connsiteX41" fmla="*/ 2110154 w 2321169"/>
              <a:gd name="connsiteY41" fmla="*/ 228934 h 1688457"/>
              <a:gd name="connsiteX42" fmla="*/ 2004646 w 2321169"/>
              <a:gd name="connsiteY42" fmla="*/ 176180 h 1688457"/>
              <a:gd name="connsiteX43" fmla="*/ 1899139 w 2321169"/>
              <a:gd name="connsiteY43" fmla="*/ 141010 h 1688457"/>
              <a:gd name="connsiteX44" fmla="*/ 1846385 w 2321169"/>
              <a:gd name="connsiteY44" fmla="*/ 123426 h 1688457"/>
              <a:gd name="connsiteX45" fmla="*/ 1793631 w 2321169"/>
              <a:gd name="connsiteY45" fmla="*/ 88257 h 1688457"/>
              <a:gd name="connsiteX46" fmla="*/ 1670539 w 2321169"/>
              <a:gd name="connsiteY46" fmla="*/ 53087 h 1688457"/>
              <a:gd name="connsiteX47" fmla="*/ 1617785 w 2321169"/>
              <a:gd name="connsiteY47" fmla="*/ 35503 h 1688457"/>
              <a:gd name="connsiteX48" fmla="*/ 1441939 w 2321169"/>
              <a:gd name="connsiteY48" fmla="*/ 334 h 16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321169" h="1688457">
                <a:moveTo>
                  <a:pt x="1441939" y="334"/>
                </a:moveTo>
                <a:cubicBezTo>
                  <a:pt x="1392116" y="-2597"/>
                  <a:pt x="1360162" y="14613"/>
                  <a:pt x="1318846" y="17918"/>
                </a:cubicBezTo>
                <a:cubicBezTo>
                  <a:pt x="1213512" y="26345"/>
                  <a:pt x="1107024" y="21225"/>
                  <a:pt x="1002323" y="35503"/>
                </a:cubicBezTo>
                <a:cubicBezTo>
                  <a:pt x="976350" y="39045"/>
                  <a:pt x="956079" y="60346"/>
                  <a:pt x="931985" y="70672"/>
                </a:cubicBezTo>
                <a:cubicBezTo>
                  <a:pt x="914948" y="77974"/>
                  <a:pt x="895810" y="79967"/>
                  <a:pt x="879231" y="88257"/>
                </a:cubicBezTo>
                <a:cubicBezTo>
                  <a:pt x="742885" y="156430"/>
                  <a:pt x="906315" y="96814"/>
                  <a:pt x="773723" y="141010"/>
                </a:cubicBezTo>
                <a:cubicBezTo>
                  <a:pt x="756138" y="152733"/>
                  <a:pt x="736874" y="162263"/>
                  <a:pt x="720969" y="176180"/>
                </a:cubicBezTo>
                <a:cubicBezTo>
                  <a:pt x="689777" y="203473"/>
                  <a:pt x="666204" y="239234"/>
                  <a:pt x="633046" y="264103"/>
                </a:cubicBezTo>
                <a:cubicBezTo>
                  <a:pt x="529550" y="341726"/>
                  <a:pt x="583432" y="296133"/>
                  <a:pt x="474785" y="404780"/>
                </a:cubicBezTo>
                <a:cubicBezTo>
                  <a:pt x="457200" y="422365"/>
                  <a:pt x="436952" y="437639"/>
                  <a:pt x="422031" y="457534"/>
                </a:cubicBezTo>
                <a:cubicBezTo>
                  <a:pt x="404446" y="480980"/>
                  <a:pt x="388883" y="506088"/>
                  <a:pt x="369277" y="527872"/>
                </a:cubicBezTo>
                <a:cubicBezTo>
                  <a:pt x="336005" y="564841"/>
                  <a:pt x="291358" y="591996"/>
                  <a:pt x="263769" y="633380"/>
                </a:cubicBezTo>
                <a:cubicBezTo>
                  <a:pt x="184235" y="752682"/>
                  <a:pt x="223318" y="708999"/>
                  <a:pt x="158262" y="774057"/>
                </a:cubicBezTo>
                <a:cubicBezTo>
                  <a:pt x="152400" y="791641"/>
                  <a:pt x="148966" y="810231"/>
                  <a:pt x="140677" y="826810"/>
                </a:cubicBezTo>
                <a:cubicBezTo>
                  <a:pt x="118494" y="871176"/>
                  <a:pt x="103051" y="882022"/>
                  <a:pt x="70339" y="914734"/>
                </a:cubicBezTo>
                <a:lnTo>
                  <a:pt x="17585" y="1072995"/>
                </a:lnTo>
                <a:lnTo>
                  <a:pt x="0" y="1125749"/>
                </a:lnTo>
                <a:cubicBezTo>
                  <a:pt x="5862" y="1237118"/>
                  <a:pt x="7488" y="1348792"/>
                  <a:pt x="17585" y="1459857"/>
                </a:cubicBezTo>
                <a:cubicBezTo>
                  <a:pt x="19263" y="1478316"/>
                  <a:pt x="20086" y="1501836"/>
                  <a:pt x="35169" y="1512610"/>
                </a:cubicBezTo>
                <a:cubicBezTo>
                  <a:pt x="63034" y="1532514"/>
                  <a:pt x="170276" y="1553724"/>
                  <a:pt x="211016" y="1565364"/>
                </a:cubicBezTo>
                <a:cubicBezTo>
                  <a:pt x="228838" y="1570456"/>
                  <a:pt x="245947" y="1577857"/>
                  <a:pt x="263769" y="1582949"/>
                </a:cubicBezTo>
                <a:cubicBezTo>
                  <a:pt x="449829" y="1636110"/>
                  <a:pt x="188841" y="1552112"/>
                  <a:pt x="439616" y="1635703"/>
                </a:cubicBezTo>
                <a:lnTo>
                  <a:pt x="545123" y="1670872"/>
                </a:lnTo>
                <a:lnTo>
                  <a:pt x="597877" y="1688457"/>
                </a:lnTo>
                <a:lnTo>
                  <a:pt x="1283677" y="1670872"/>
                </a:lnTo>
                <a:cubicBezTo>
                  <a:pt x="1351416" y="1667927"/>
                  <a:pt x="1486914" y="1638295"/>
                  <a:pt x="1547446" y="1618118"/>
                </a:cubicBezTo>
                <a:cubicBezTo>
                  <a:pt x="1565031" y="1612257"/>
                  <a:pt x="1582377" y="1605626"/>
                  <a:pt x="1600200" y="1600534"/>
                </a:cubicBezTo>
                <a:cubicBezTo>
                  <a:pt x="1623438" y="1593895"/>
                  <a:pt x="1647390" y="1589894"/>
                  <a:pt x="1670539" y="1582949"/>
                </a:cubicBezTo>
                <a:cubicBezTo>
                  <a:pt x="1884598" y="1518731"/>
                  <a:pt x="1684260" y="1570727"/>
                  <a:pt x="1846385" y="1530195"/>
                </a:cubicBezTo>
                <a:cubicBezTo>
                  <a:pt x="1863970" y="1518472"/>
                  <a:pt x="1880789" y="1505511"/>
                  <a:pt x="1899139" y="1495026"/>
                </a:cubicBezTo>
                <a:cubicBezTo>
                  <a:pt x="1921899" y="1482021"/>
                  <a:pt x="1948506" y="1475585"/>
                  <a:pt x="1969477" y="1459857"/>
                </a:cubicBezTo>
                <a:cubicBezTo>
                  <a:pt x="1996003" y="1439962"/>
                  <a:pt x="2016370" y="1412964"/>
                  <a:pt x="2039816" y="1389518"/>
                </a:cubicBezTo>
                <a:cubicBezTo>
                  <a:pt x="2084464" y="1344869"/>
                  <a:pt x="2098362" y="1337867"/>
                  <a:pt x="2127739" y="1284010"/>
                </a:cubicBezTo>
                <a:cubicBezTo>
                  <a:pt x="2152844" y="1237985"/>
                  <a:pt x="2168996" y="1186956"/>
                  <a:pt x="2198077" y="1143334"/>
                </a:cubicBezTo>
                <a:cubicBezTo>
                  <a:pt x="2253809" y="1059736"/>
                  <a:pt x="2226564" y="1110627"/>
                  <a:pt x="2268416" y="985072"/>
                </a:cubicBezTo>
                <a:lnTo>
                  <a:pt x="2286000" y="932318"/>
                </a:lnTo>
                <a:cubicBezTo>
                  <a:pt x="2291862" y="914733"/>
                  <a:pt x="2299950" y="897740"/>
                  <a:pt x="2303585" y="879564"/>
                </a:cubicBezTo>
                <a:lnTo>
                  <a:pt x="2321169" y="791641"/>
                </a:lnTo>
                <a:cubicBezTo>
                  <a:pt x="2315308" y="697856"/>
                  <a:pt x="2316281" y="603393"/>
                  <a:pt x="2303585" y="510287"/>
                </a:cubicBezTo>
                <a:cubicBezTo>
                  <a:pt x="2298576" y="473556"/>
                  <a:pt x="2294629" y="430993"/>
                  <a:pt x="2268416" y="404780"/>
                </a:cubicBezTo>
                <a:cubicBezTo>
                  <a:pt x="2131291" y="267655"/>
                  <a:pt x="2353357" y="494319"/>
                  <a:pt x="2198077" y="316857"/>
                </a:cubicBezTo>
                <a:cubicBezTo>
                  <a:pt x="2170784" y="285665"/>
                  <a:pt x="2149474" y="242041"/>
                  <a:pt x="2110154" y="228934"/>
                </a:cubicBezTo>
                <a:cubicBezTo>
                  <a:pt x="1917764" y="164803"/>
                  <a:pt x="2209171" y="267081"/>
                  <a:pt x="2004646" y="176180"/>
                </a:cubicBezTo>
                <a:cubicBezTo>
                  <a:pt x="1970770" y="161124"/>
                  <a:pt x="1934308" y="152733"/>
                  <a:pt x="1899139" y="141010"/>
                </a:cubicBezTo>
                <a:lnTo>
                  <a:pt x="1846385" y="123426"/>
                </a:lnTo>
                <a:cubicBezTo>
                  <a:pt x="1828800" y="111703"/>
                  <a:pt x="1812534" y="97708"/>
                  <a:pt x="1793631" y="88257"/>
                </a:cubicBezTo>
                <a:cubicBezTo>
                  <a:pt x="1765523" y="74203"/>
                  <a:pt x="1696832" y="60599"/>
                  <a:pt x="1670539" y="53087"/>
                </a:cubicBezTo>
                <a:cubicBezTo>
                  <a:pt x="1652716" y="47995"/>
                  <a:pt x="1636022" y="38819"/>
                  <a:pt x="1617785" y="35503"/>
                </a:cubicBezTo>
                <a:cubicBezTo>
                  <a:pt x="1517068" y="17191"/>
                  <a:pt x="1491762" y="3265"/>
                  <a:pt x="1441939" y="33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72D1B3-EFD8-4943-8CD4-CCDFC64F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75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D04E7-235D-664A-B9E1-325DCEA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More about decorator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40225E-16BA-894E-A09F-28E7FDFB6393}"/>
              </a:ext>
            </a:extLst>
          </p:cNvPr>
          <p:cNvSpPr/>
          <p:nvPr/>
        </p:nvSpPr>
        <p:spPr>
          <a:xfrm>
            <a:off x="375139" y="1694768"/>
            <a:ext cx="6342184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from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functools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wraps, partial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debug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*,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prefix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is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Wasn't passed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partial(debug,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prefix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=prefix)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msg = prefix +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qualname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__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 is function to be wrapped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@wraps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wrapper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(msg)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(*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**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kwargs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wrapper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6593D8-1EB1-0F4A-9442-9E1566DDB0C7}"/>
              </a:ext>
            </a:extLst>
          </p:cNvPr>
          <p:cNvSpPr/>
          <p:nvPr/>
        </p:nvSpPr>
        <p:spPr>
          <a:xfrm>
            <a:off x="7403123" y="1338701"/>
            <a:ext cx="3264876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+ y</a:t>
            </a:r>
          </a:p>
          <a:p>
            <a:b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prefix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Menlo" panose="020B0609030804020204" pitchFamily="49" charset="0"/>
              </a:rPr>
              <a:t>'***'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sub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x - y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1C3A6A79-AF07-654C-990A-10FCD008884D}"/>
              </a:ext>
            </a:extLst>
          </p:cNvPr>
          <p:cNvSpPr/>
          <p:nvPr/>
        </p:nvSpPr>
        <p:spPr>
          <a:xfrm>
            <a:off x="7271475" y="2188749"/>
            <a:ext cx="3396524" cy="633046"/>
          </a:xfrm>
          <a:custGeom>
            <a:avLst/>
            <a:gdLst>
              <a:gd name="connsiteX0" fmla="*/ 1354015 w 3396524"/>
              <a:gd name="connsiteY0" fmla="*/ 70338 h 633046"/>
              <a:gd name="connsiteX1" fmla="*/ 1213339 w 3396524"/>
              <a:gd name="connsiteY1" fmla="*/ 87923 h 633046"/>
              <a:gd name="connsiteX2" fmla="*/ 949569 w 3396524"/>
              <a:gd name="connsiteY2" fmla="*/ 35169 h 633046"/>
              <a:gd name="connsiteX3" fmla="*/ 685800 w 3396524"/>
              <a:gd name="connsiteY3" fmla="*/ 0 h 633046"/>
              <a:gd name="connsiteX4" fmla="*/ 228600 w 3396524"/>
              <a:gd name="connsiteY4" fmla="*/ 17584 h 633046"/>
              <a:gd name="connsiteX5" fmla="*/ 123092 w 3396524"/>
              <a:gd name="connsiteY5" fmla="*/ 52753 h 633046"/>
              <a:gd name="connsiteX6" fmla="*/ 87923 w 3396524"/>
              <a:gd name="connsiteY6" fmla="*/ 87923 h 633046"/>
              <a:gd name="connsiteX7" fmla="*/ 0 w 3396524"/>
              <a:gd name="connsiteY7" fmla="*/ 140677 h 633046"/>
              <a:gd name="connsiteX8" fmla="*/ 35169 w 3396524"/>
              <a:gd name="connsiteY8" fmla="*/ 298938 h 633046"/>
              <a:gd name="connsiteX9" fmla="*/ 70339 w 3396524"/>
              <a:gd name="connsiteY9" fmla="*/ 334107 h 633046"/>
              <a:gd name="connsiteX10" fmla="*/ 105508 w 3396524"/>
              <a:gd name="connsiteY10" fmla="*/ 386861 h 633046"/>
              <a:gd name="connsiteX11" fmla="*/ 211015 w 3396524"/>
              <a:gd name="connsiteY11" fmla="*/ 422030 h 633046"/>
              <a:gd name="connsiteX12" fmla="*/ 263769 w 3396524"/>
              <a:gd name="connsiteY12" fmla="*/ 439615 h 633046"/>
              <a:gd name="connsiteX13" fmla="*/ 316523 w 3396524"/>
              <a:gd name="connsiteY13" fmla="*/ 457200 h 633046"/>
              <a:gd name="connsiteX14" fmla="*/ 457200 w 3396524"/>
              <a:gd name="connsiteY14" fmla="*/ 474784 h 633046"/>
              <a:gd name="connsiteX15" fmla="*/ 597877 w 3396524"/>
              <a:gd name="connsiteY15" fmla="*/ 509953 h 633046"/>
              <a:gd name="connsiteX16" fmla="*/ 703385 w 3396524"/>
              <a:gd name="connsiteY16" fmla="*/ 527538 h 633046"/>
              <a:gd name="connsiteX17" fmla="*/ 756139 w 3396524"/>
              <a:gd name="connsiteY17" fmla="*/ 545123 h 633046"/>
              <a:gd name="connsiteX18" fmla="*/ 826477 w 3396524"/>
              <a:gd name="connsiteY18" fmla="*/ 562707 h 633046"/>
              <a:gd name="connsiteX19" fmla="*/ 949569 w 3396524"/>
              <a:gd name="connsiteY19" fmla="*/ 597877 h 633046"/>
              <a:gd name="connsiteX20" fmla="*/ 1178169 w 3396524"/>
              <a:gd name="connsiteY20" fmla="*/ 633046 h 633046"/>
              <a:gd name="connsiteX21" fmla="*/ 2795954 w 3396524"/>
              <a:gd name="connsiteY21" fmla="*/ 615461 h 633046"/>
              <a:gd name="connsiteX22" fmla="*/ 2866292 w 3396524"/>
              <a:gd name="connsiteY22" fmla="*/ 597877 h 633046"/>
              <a:gd name="connsiteX23" fmla="*/ 2971800 w 3396524"/>
              <a:gd name="connsiteY23" fmla="*/ 580292 h 633046"/>
              <a:gd name="connsiteX24" fmla="*/ 3147646 w 3396524"/>
              <a:gd name="connsiteY24" fmla="*/ 527538 h 633046"/>
              <a:gd name="connsiteX25" fmla="*/ 3200400 w 3396524"/>
              <a:gd name="connsiteY25" fmla="*/ 509953 h 633046"/>
              <a:gd name="connsiteX26" fmla="*/ 3305908 w 3396524"/>
              <a:gd name="connsiteY26" fmla="*/ 474784 h 633046"/>
              <a:gd name="connsiteX27" fmla="*/ 3358662 w 3396524"/>
              <a:gd name="connsiteY27" fmla="*/ 457200 h 633046"/>
              <a:gd name="connsiteX28" fmla="*/ 3393831 w 3396524"/>
              <a:gd name="connsiteY28" fmla="*/ 422030 h 633046"/>
              <a:gd name="connsiteX29" fmla="*/ 3270739 w 3396524"/>
              <a:gd name="connsiteY29" fmla="*/ 298938 h 633046"/>
              <a:gd name="connsiteX30" fmla="*/ 3165231 w 3396524"/>
              <a:gd name="connsiteY30" fmla="*/ 263769 h 633046"/>
              <a:gd name="connsiteX31" fmla="*/ 3112477 w 3396524"/>
              <a:gd name="connsiteY31" fmla="*/ 246184 h 633046"/>
              <a:gd name="connsiteX32" fmla="*/ 2989385 w 3396524"/>
              <a:gd name="connsiteY32" fmla="*/ 175846 h 633046"/>
              <a:gd name="connsiteX33" fmla="*/ 2936631 w 3396524"/>
              <a:gd name="connsiteY33" fmla="*/ 158261 h 633046"/>
              <a:gd name="connsiteX34" fmla="*/ 2883877 w 3396524"/>
              <a:gd name="connsiteY34" fmla="*/ 123092 h 633046"/>
              <a:gd name="connsiteX35" fmla="*/ 2778369 w 3396524"/>
              <a:gd name="connsiteY35" fmla="*/ 87923 h 633046"/>
              <a:gd name="connsiteX36" fmla="*/ 2725615 w 3396524"/>
              <a:gd name="connsiteY36" fmla="*/ 70338 h 633046"/>
              <a:gd name="connsiteX37" fmla="*/ 2514600 w 3396524"/>
              <a:gd name="connsiteY37" fmla="*/ 35169 h 633046"/>
              <a:gd name="connsiteX38" fmla="*/ 2127739 w 3396524"/>
              <a:gd name="connsiteY38" fmla="*/ 0 h 633046"/>
              <a:gd name="connsiteX39" fmla="*/ 1459523 w 3396524"/>
              <a:gd name="connsiteY39" fmla="*/ 17584 h 633046"/>
              <a:gd name="connsiteX40" fmla="*/ 1354015 w 3396524"/>
              <a:gd name="connsiteY40" fmla="*/ 52753 h 633046"/>
              <a:gd name="connsiteX41" fmla="*/ 1354015 w 3396524"/>
              <a:gd name="connsiteY41" fmla="*/ 70338 h 63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96524" h="633046">
                <a:moveTo>
                  <a:pt x="1354015" y="70338"/>
                </a:moveTo>
                <a:cubicBezTo>
                  <a:pt x="1307123" y="76200"/>
                  <a:pt x="1260537" y="90283"/>
                  <a:pt x="1213339" y="87923"/>
                </a:cubicBezTo>
                <a:cubicBezTo>
                  <a:pt x="840563" y="69284"/>
                  <a:pt x="1107268" y="70213"/>
                  <a:pt x="949569" y="35169"/>
                </a:cubicBezTo>
                <a:cubicBezTo>
                  <a:pt x="870627" y="17626"/>
                  <a:pt x="762007" y="8467"/>
                  <a:pt x="685800" y="0"/>
                </a:cubicBezTo>
                <a:cubicBezTo>
                  <a:pt x="533400" y="5861"/>
                  <a:pt x="380447" y="3349"/>
                  <a:pt x="228600" y="17584"/>
                </a:cubicBezTo>
                <a:cubicBezTo>
                  <a:pt x="191690" y="21044"/>
                  <a:pt x="123092" y="52753"/>
                  <a:pt x="123092" y="52753"/>
                </a:cubicBezTo>
                <a:cubicBezTo>
                  <a:pt x="111369" y="64476"/>
                  <a:pt x="102139" y="79393"/>
                  <a:pt x="87923" y="87923"/>
                </a:cubicBezTo>
                <a:cubicBezTo>
                  <a:pt x="-26214" y="156405"/>
                  <a:pt x="89111" y="51564"/>
                  <a:pt x="0" y="140677"/>
                </a:cubicBezTo>
                <a:cubicBezTo>
                  <a:pt x="3550" y="161977"/>
                  <a:pt x="15191" y="265642"/>
                  <a:pt x="35169" y="298938"/>
                </a:cubicBezTo>
                <a:cubicBezTo>
                  <a:pt x="43699" y="313154"/>
                  <a:pt x="59982" y="321161"/>
                  <a:pt x="70339" y="334107"/>
                </a:cubicBezTo>
                <a:cubicBezTo>
                  <a:pt x="83541" y="350610"/>
                  <a:pt x="87586" y="375660"/>
                  <a:pt x="105508" y="386861"/>
                </a:cubicBezTo>
                <a:cubicBezTo>
                  <a:pt x="136944" y="406509"/>
                  <a:pt x="175846" y="410307"/>
                  <a:pt x="211015" y="422030"/>
                </a:cubicBezTo>
                <a:lnTo>
                  <a:pt x="263769" y="439615"/>
                </a:lnTo>
                <a:cubicBezTo>
                  <a:pt x="281354" y="445477"/>
                  <a:pt x="298130" y="454901"/>
                  <a:pt x="316523" y="457200"/>
                </a:cubicBezTo>
                <a:lnTo>
                  <a:pt x="457200" y="474784"/>
                </a:lnTo>
                <a:cubicBezTo>
                  <a:pt x="504092" y="486507"/>
                  <a:pt x="550199" y="502007"/>
                  <a:pt x="597877" y="509953"/>
                </a:cubicBezTo>
                <a:cubicBezTo>
                  <a:pt x="633046" y="515815"/>
                  <a:pt x="668580" y="519803"/>
                  <a:pt x="703385" y="527538"/>
                </a:cubicBezTo>
                <a:cubicBezTo>
                  <a:pt x="721479" y="531559"/>
                  <a:pt x="738316" y="540031"/>
                  <a:pt x="756139" y="545123"/>
                </a:cubicBezTo>
                <a:cubicBezTo>
                  <a:pt x="779377" y="551762"/>
                  <a:pt x="803239" y="556068"/>
                  <a:pt x="826477" y="562707"/>
                </a:cubicBezTo>
                <a:cubicBezTo>
                  <a:pt x="904689" y="585053"/>
                  <a:pt x="857949" y="579553"/>
                  <a:pt x="949569" y="597877"/>
                </a:cubicBezTo>
                <a:cubicBezTo>
                  <a:pt x="1010545" y="610072"/>
                  <a:pt x="1119074" y="624604"/>
                  <a:pt x="1178169" y="633046"/>
                </a:cubicBezTo>
                <a:lnTo>
                  <a:pt x="2795954" y="615461"/>
                </a:lnTo>
                <a:cubicBezTo>
                  <a:pt x="2820116" y="614958"/>
                  <a:pt x="2842594" y="602617"/>
                  <a:pt x="2866292" y="597877"/>
                </a:cubicBezTo>
                <a:cubicBezTo>
                  <a:pt x="2901254" y="590885"/>
                  <a:pt x="2936838" y="587285"/>
                  <a:pt x="2971800" y="580292"/>
                </a:cubicBezTo>
                <a:cubicBezTo>
                  <a:pt x="3038238" y="567004"/>
                  <a:pt x="3080361" y="549966"/>
                  <a:pt x="3147646" y="527538"/>
                </a:cubicBezTo>
                <a:lnTo>
                  <a:pt x="3200400" y="509953"/>
                </a:lnTo>
                <a:lnTo>
                  <a:pt x="3305908" y="474784"/>
                </a:lnTo>
                <a:lnTo>
                  <a:pt x="3358662" y="457200"/>
                </a:lnTo>
                <a:cubicBezTo>
                  <a:pt x="3370385" y="445477"/>
                  <a:pt x="3391486" y="438442"/>
                  <a:pt x="3393831" y="422030"/>
                </a:cubicBezTo>
                <a:cubicBezTo>
                  <a:pt x="3409647" y="311313"/>
                  <a:pt x="3354154" y="326743"/>
                  <a:pt x="3270739" y="298938"/>
                </a:cubicBezTo>
                <a:lnTo>
                  <a:pt x="3165231" y="263769"/>
                </a:lnTo>
                <a:cubicBezTo>
                  <a:pt x="3147646" y="257907"/>
                  <a:pt x="3127900" y="256466"/>
                  <a:pt x="3112477" y="246184"/>
                </a:cubicBezTo>
                <a:cubicBezTo>
                  <a:pt x="3059497" y="210864"/>
                  <a:pt x="3051854" y="202618"/>
                  <a:pt x="2989385" y="175846"/>
                </a:cubicBezTo>
                <a:cubicBezTo>
                  <a:pt x="2972348" y="168544"/>
                  <a:pt x="2953210" y="166551"/>
                  <a:pt x="2936631" y="158261"/>
                </a:cubicBezTo>
                <a:cubicBezTo>
                  <a:pt x="2917728" y="148810"/>
                  <a:pt x="2903190" y="131675"/>
                  <a:pt x="2883877" y="123092"/>
                </a:cubicBezTo>
                <a:cubicBezTo>
                  <a:pt x="2850000" y="108036"/>
                  <a:pt x="2813538" y="99646"/>
                  <a:pt x="2778369" y="87923"/>
                </a:cubicBezTo>
                <a:cubicBezTo>
                  <a:pt x="2760784" y="82061"/>
                  <a:pt x="2743791" y="73973"/>
                  <a:pt x="2725615" y="70338"/>
                </a:cubicBezTo>
                <a:cubicBezTo>
                  <a:pt x="2630746" y="51364"/>
                  <a:pt x="2620551" y="47634"/>
                  <a:pt x="2514600" y="35169"/>
                </a:cubicBezTo>
                <a:cubicBezTo>
                  <a:pt x="2395048" y="21104"/>
                  <a:pt x="2245857" y="9843"/>
                  <a:pt x="2127739" y="0"/>
                </a:cubicBezTo>
                <a:cubicBezTo>
                  <a:pt x="1905000" y="5861"/>
                  <a:pt x="1681823" y="2427"/>
                  <a:pt x="1459523" y="17584"/>
                </a:cubicBezTo>
                <a:cubicBezTo>
                  <a:pt x="1422537" y="20106"/>
                  <a:pt x="1391087" y="52753"/>
                  <a:pt x="1354015" y="52753"/>
                </a:cubicBezTo>
                <a:lnTo>
                  <a:pt x="1354015" y="7033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27E79B0-10E2-2E48-B5F6-6128F24B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23" y="3649517"/>
            <a:ext cx="3138617" cy="2974213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B083236-3F87-2946-9748-8C6620E8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787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AB716-4032-0944-A2D9-7A1C6362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Decorator in class function</a:t>
            </a:r>
            <a:endParaRPr kumimoji="1"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C38D5B-192C-1A4F-8A89-06B185022567}"/>
              </a:ext>
            </a:extLst>
          </p:cNvPr>
          <p:cNvSpPr/>
          <p:nvPr/>
        </p:nvSpPr>
        <p:spPr>
          <a:xfrm>
            <a:off x="2028092" y="2156101"/>
            <a:ext cx="3048000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Test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@debug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D1406BF-3B04-2A45-88A8-022B4E164249}"/>
              </a:ext>
            </a:extLst>
          </p:cNvPr>
          <p:cNvCxnSpPr>
            <a:cxnSpLocks/>
          </p:cNvCxnSpPr>
          <p:nvPr/>
        </p:nvCxnSpPr>
        <p:spPr>
          <a:xfrm>
            <a:off x="3798277" y="2620108"/>
            <a:ext cx="2902486" cy="47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0C06DAC-A347-AD4E-8DEC-9548E37AD47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640015" y="3429000"/>
            <a:ext cx="306074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A91556E-FCD7-3341-973E-2A555D2E3CA1}"/>
              </a:ext>
            </a:extLst>
          </p:cNvPr>
          <p:cNvCxnSpPr>
            <a:cxnSpLocks/>
          </p:cNvCxnSpPr>
          <p:nvPr/>
        </p:nvCxnSpPr>
        <p:spPr>
          <a:xfrm flipV="1">
            <a:off x="3640015" y="3787079"/>
            <a:ext cx="3060748" cy="4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4BAA461-9CD7-F64B-9AC3-863E084F1B64}"/>
              </a:ext>
            </a:extLst>
          </p:cNvPr>
          <p:cNvSpPr/>
          <p:nvPr/>
        </p:nvSpPr>
        <p:spPr>
          <a:xfrm>
            <a:off x="6700763" y="3013501"/>
            <a:ext cx="24832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annoying</a:t>
            </a:r>
            <a:endParaRPr lang="zh-TW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DD9DFAB3-3E65-7943-84BD-4740B38F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0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CA95C-C1A7-6B42-8EC6-7D7D4AAB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Class decorator </a:t>
            </a:r>
            <a:endParaRPr kumimoji="1"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7AD689-7883-FA4A-8F7A-29226EF63ECE}"/>
              </a:ext>
            </a:extLst>
          </p:cNvPr>
          <p:cNvSpPr/>
          <p:nvPr/>
        </p:nvSpPr>
        <p:spPr>
          <a:xfrm>
            <a:off x="2641600" y="3878825"/>
            <a:ext cx="2737338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@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Menlo" panose="020B0609030804020204" pitchFamily="49" charset="0"/>
              </a:rPr>
              <a:t>Test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c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E2E721-4555-964F-83EE-0E40EDA9319C}"/>
              </a:ext>
            </a:extLst>
          </p:cNvPr>
          <p:cNvSpPr/>
          <p:nvPr/>
        </p:nvSpPr>
        <p:spPr>
          <a:xfrm>
            <a:off x="2922953" y="1693253"/>
            <a:ext cx="609600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debugmethods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# </a:t>
            </a:r>
            <a:r>
              <a:rPr lang="en-US" altLang="zh-TW" dirty="0" err="1">
                <a:solidFill>
                  <a:srgbClr val="6A9955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6A9955"/>
                </a:solidFill>
                <a:latin typeface="Menlo" panose="020B0609030804020204" pitchFamily="49" charset="0"/>
              </a:rPr>
              <a:t> is a class</a:t>
            </a:r>
            <a:endParaRPr lang="en-US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key,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val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vars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).items():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Menlo" panose="020B0609030804020204" pitchFamily="49" charset="0"/>
              </a:rPr>
              <a:t>callable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val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setattr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 key, debug(</a:t>
            </a:r>
            <a:r>
              <a:rPr lang="en-US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val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cls</a:t>
            </a:r>
            <a:endParaRPr lang="en-US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28E8289-E20C-EF46-9D7F-EF6D29E8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22" y="3977349"/>
            <a:ext cx="2946400" cy="2209800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7FBE6C-737C-8746-B61F-B68D104F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4215-99CB-4540-9D16-BED9F08A3538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38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4419</Words>
  <Application>Microsoft Macintosh PowerPoint</Application>
  <PresentationFormat>寬螢幕</PresentationFormat>
  <Paragraphs>580</Paragraphs>
  <Slides>31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Menlo</vt:lpstr>
      <vt:lpstr>Office 佈景主題</vt:lpstr>
      <vt:lpstr>Meta Programming</vt:lpstr>
      <vt:lpstr>Outline</vt:lpstr>
      <vt:lpstr>Some Python thing</vt:lpstr>
      <vt:lpstr>Start from debugging function</vt:lpstr>
      <vt:lpstr>Decorator</vt:lpstr>
      <vt:lpstr>More about decorator</vt:lpstr>
      <vt:lpstr>More about decorator</vt:lpstr>
      <vt:lpstr>Decorator in class function</vt:lpstr>
      <vt:lpstr>Class decorator </vt:lpstr>
      <vt:lpstr>Supplementary notes to class decorator</vt:lpstr>
      <vt:lpstr>So far</vt:lpstr>
      <vt:lpstr>What if we want to debug more class</vt:lpstr>
      <vt:lpstr>Metaclass</vt:lpstr>
      <vt:lpstr>How Metaclass works (I)</vt:lpstr>
      <vt:lpstr>How Metaclass works (II)</vt:lpstr>
      <vt:lpstr>How Metaclass works (III)</vt:lpstr>
      <vt:lpstr>How Metaclass works (IV)</vt:lpstr>
      <vt:lpstr>Additional example</vt:lpstr>
      <vt:lpstr>Supplementary notes to multiple inheritance</vt:lpstr>
      <vt:lpstr>Overall</vt:lpstr>
      <vt:lpstr>PowerPoint 簡報</vt:lpstr>
      <vt:lpstr>Overall</vt:lpstr>
      <vt:lpstr>Metaclass conslusion</vt:lpstr>
      <vt:lpstr>Metaclass in web2py</vt:lpstr>
      <vt:lpstr>Seems to only appear in pydal</vt:lpstr>
      <vt:lpstr>One more thing: with_metaclass()</vt:lpstr>
      <vt:lpstr>with_metaclass()</vt:lpstr>
      <vt:lpstr>Example: DAL</vt:lpstr>
      <vt:lpstr>DAL</vt:lpstr>
      <vt:lpstr>More: decorator in web2py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Programming</dc:title>
  <dc:creator>施承志</dc:creator>
  <cp:lastModifiedBy>施承志</cp:lastModifiedBy>
  <cp:revision>134</cp:revision>
  <dcterms:created xsi:type="dcterms:W3CDTF">2019-12-08T15:38:26Z</dcterms:created>
  <dcterms:modified xsi:type="dcterms:W3CDTF">2019-12-09T13:05:31Z</dcterms:modified>
</cp:coreProperties>
</file>