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11D06-D060-4C2A-9332-1E7086E1A04E}" v="1815" dt="2023-04-15T08:35:42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747" y="1122363"/>
            <a:ext cx="10603605" cy="2387600"/>
          </a:xfrm>
        </p:spPr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CH 8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sz="6000">
                <a:latin typeface="Calibri Light"/>
                <a:cs typeface="Calibri Light"/>
              </a:rPr>
              <a:t>common python gotchas</a:t>
            </a: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" y="-4538"/>
            <a:ext cx="12191999" cy="1099713"/>
          </a:xfrm>
        </p:spPr>
        <p:txBody>
          <a:bodyPr>
            <a:normAutofit/>
          </a:bodyPr>
          <a:lstStyle/>
          <a:p>
            <a:pPr algn="l"/>
            <a:r>
              <a:rPr lang="en-US" altLang="en-US" sz="4800" dirty="0">
                <a:latin typeface="Microsoft JhengHei"/>
                <a:ea typeface="Microsoft JhengHei"/>
                <a:cs typeface="+mj-lt"/>
              </a:rPr>
              <a:t>Sort Alphabetically</a:t>
            </a:r>
            <a:endParaRPr lang="zh-TW" altLang="en-US" sz="4800" dirty="0">
              <a:latin typeface="Microsoft JhengHei"/>
              <a:ea typeface="Microsoft JhengHei"/>
              <a:cs typeface="Calibri Ligh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2129B1-E1F5-04E0-A3AE-5BC769FB1BA6}"/>
              </a:ext>
            </a:extLst>
          </p:cNvPr>
          <p:cNvSpPr txBox="1"/>
          <p:nvPr/>
        </p:nvSpPr>
        <p:spPr>
          <a:xfrm>
            <a:off x="246185" y="1209879"/>
            <a:ext cx="121942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TW" altLang="en-US" sz="2400">
                <a:latin typeface="Microsoft JhengHei"/>
                <a:ea typeface="Microsoft JhengHei"/>
                <a:cs typeface="Calibri" panose="020F0502020204030204"/>
              </a:rPr>
              <a:t>使用 list 的 sort 方法排序時需注意 key 參數值設定</a:t>
            </a:r>
            <a:endParaRPr lang="zh-TW" altLang="en-US" sz="2400" dirty="0">
              <a:latin typeface="Microsoft JhengHei"/>
              <a:ea typeface="Microsoft JhengHei"/>
              <a:cs typeface="Calibri" panose="020F0502020204030204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357DBDD5-F18B-80A3-5EDA-16FB1AB11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76" y="2263566"/>
            <a:ext cx="5169876" cy="1744717"/>
          </a:xfrm>
          <a:prstGeom prst="rect">
            <a:avLst/>
          </a:prstGeom>
        </p:spPr>
      </p:pic>
      <p:pic>
        <p:nvPicPr>
          <p:cNvPr id="6" name="圖片 6" descr="一張含有 文字, 信 的圖片&#10;&#10;自動產生的描述">
            <a:extLst>
              <a:ext uri="{FF2B5EF4-FFF2-40B4-BE49-F238E27FC236}">
                <a16:creationId xmlns:a16="http://schemas.microsoft.com/office/drawing/2014/main" id="{D31F4B5A-2936-29AE-B0D6-7BCB25554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370" y="3143739"/>
            <a:ext cx="4173415" cy="2047630"/>
          </a:xfrm>
          <a:prstGeom prst="rect">
            <a:avLst/>
          </a:prstGeo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817EB776-40E7-7D1F-3814-F16BC4EBC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77" y="4503480"/>
            <a:ext cx="5181600" cy="178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8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" y="-4538"/>
            <a:ext cx="12191999" cy="1099713"/>
          </a:xfrm>
        </p:spPr>
        <p:txBody>
          <a:bodyPr>
            <a:normAutofit/>
          </a:bodyPr>
          <a:lstStyle/>
          <a:p>
            <a:pPr algn="l"/>
            <a:r>
              <a:rPr lang="en-US" altLang="en-US" sz="4800" dirty="0">
                <a:latin typeface="Microsoft JhengHei"/>
                <a:ea typeface="Microsoft JhengHei"/>
                <a:cs typeface="+mj-lt"/>
              </a:rPr>
              <a:t>Do not think float is good</a:t>
            </a:r>
            <a:endParaRPr lang="zh-TW" altLang="en-US" sz="4800" dirty="0">
              <a:latin typeface="Microsoft JhengHei"/>
              <a:ea typeface="Microsoft JhengHei"/>
              <a:cs typeface="Calibri Ligh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2129B1-E1F5-04E0-A3AE-5BC769FB1BA6}"/>
              </a:ext>
            </a:extLst>
          </p:cNvPr>
          <p:cNvSpPr txBox="1"/>
          <p:nvPr/>
        </p:nvSpPr>
        <p:spPr>
          <a:xfrm>
            <a:off x="140677" y="1245048"/>
            <a:ext cx="119129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TW" altLang="en-US" sz="2400">
                <a:latin typeface="Microsoft JhengHei"/>
                <a:ea typeface="Microsoft JhengHei"/>
                <a:cs typeface="Calibri" panose="020F0502020204030204"/>
              </a:rPr>
              <a:t>浮點數計算並非完全準確，計算值與實際值有極小誤差</a:t>
            </a:r>
            <a:endParaRPr lang="zh-TW" altLang="en-US" sz="2400" dirty="0">
              <a:latin typeface="Microsoft JhengHei"/>
              <a:ea typeface="Microsoft JhengHei"/>
              <a:cs typeface="Calibri" panose="020F0502020204030204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5E466B08-5090-6515-0E34-BB94531A1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8" y="2345968"/>
            <a:ext cx="3516923" cy="3561110"/>
          </a:xfrm>
          <a:prstGeom prst="rect">
            <a:avLst/>
          </a:prstGeom>
        </p:spPr>
      </p:pic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F5317C67-95BA-6192-6871-FD8D1FAB4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07" y="2815366"/>
            <a:ext cx="7690338" cy="207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3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" y="-4538"/>
            <a:ext cx="12191999" cy="1099713"/>
          </a:xfrm>
        </p:spPr>
        <p:txBody>
          <a:bodyPr>
            <a:normAutofit/>
          </a:bodyPr>
          <a:lstStyle/>
          <a:p>
            <a:pPr algn="l"/>
            <a:r>
              <a:rPr lang="zh-TW" altLang="en-US" sz="4800">
                <a:latin typeface="Microsoft JhengHei"/>
                <a:ea typeface="Microsoft JhengHei"/>
                <a:cs typeface="Calibri Light"/>
              </a:rPr>
              <a:t>List operation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2129B1-E1F5-04E0-A3AE-5BC769FB1BA6}"/>
              </a:ext>
            </a:extLst>
          </p:cNvPr>
          <p:cNvSpPr txBox="1"/>
          <p:nvPr/>
        </p:nvSpPr>
        <p:spPr>
          <a:xfrm>
            <a:off x="246185" y="1080925"/>
            <a:ext cx="121942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TW" altLang="en-US" sz="2400">
                <a:latin typeface="Microsoft JhengHei"/>
                <a:ea typeface="Microsoft JhengHei"/>
                <a:cs typeface="Calibri" panose="020F0502020204030204"/>
              </a:rPr>
              <a:t>用迭代方式 (for while) 進行 list 內數值修改容易遇到許多問題，操作時需謹慎進行</a:t>
            </a:r>
            <a:endParaRPr lang="zh-TW" altLang="en-US" sz="2400" dirty="0">
              <a:latin typeface="Microsoft JhengHei"/>
              <a:ea typeface="Microsoft JhengHei"/>
              <a:cs typeface="Calibri" panose="020F0502020204030204"/>
            </a:endParaRPr>
          </a:p>
          <a:p>
            <a:pPr marL="800100" lvl="1" indent="-342900">
              <a:buFont typeface="Arial"/>
              <a:buChar char="•"/>
            </a:pPr>
            <a:r>
              <a:rPr lang="zh-TW" altLang="en-US" sz="2400">
                <a:latin typeface="Microsoft JhengHei"/>
                <a:ea typeface="Microsoft JhengHei"/>
                <a:cs typeface="Calibri" panose="020F0502020204030204"/>
              </a:rPr>
              <a:t>以下為使用 list 操作遇到無限迴圈問題</a:t>
            </a:r>
            <a:endParaRPr lang="zh-TW" altLang="en-US" sz="2400" dirty="0">
              <a:latin typeface="Microsoft JhengHei"/>
              <a:ea typeface="Microsoft JhengHei"/>
              <a:cs typeface="Calibri" panose="020F0502020204030204"/>
            </a:endParaRPr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49C5E865-8054-6200-E230-C0F14831F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2" y="1833320"/>
            <a:ext cx="6079097" cy="2701855"/>
          </a:xfrm>
          <a:prstGeom prst="rect">
            <a:avLst/>
          </a:prstGeom>
        </p:spPr>
      </p:pic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BC4C9342-A681-D37A-3416-BB6CD3388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" y="4537855"/>
            <a:ext cx="5978770" cy="219016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D7FA621-FDF7-3D5E-FF6C-7999A4C07149}"/>
              </a:ext>
            </a:extLst>
          </p:cNvPr>
          <p:cNvSpPr txBox="1"/>
          <p:nvPr/>
        </p:nvSpPr>
        <p:spPr>
          <a:xfrm>
            <a:off x="3001107" y="6271847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>
                <a:ea typeface="Microsoft JhengHei"/>
              </a:rPr>
              <a:t>沒有無限迴圈問題</a:t>
            </a:r>
            <a:endParaRPr lang="zh-TW" altLang="en-US" sz="2400">
              <a:ea typeface="Microsoft JhengHei"/>
              <a:cs typeface="Calibri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D52AFDD-871B-3D44-9A63-4DFD8580AD07}"/>
              </a:ext>
            </a:extLst>
          </p:cNvPr>
          <p:cNvSpPr txBox="1"/>
          <p:nvPr/>
        </p:nvSpPr>
        <p:spPr>
          <a:xfrm>
            <a:off x="3047999" y="407963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>
                <a:ea typeface="Microsoft JhengHei"/>
              </a:rPr>
              <a:t>有無限迴圈問題</a:t>
            </a:r>
            <a:endParaRPr lang="zh-TW" altLang="en-US" sz="2400">
              <a:ea typeface="Microsoft JhengHei"/>
              <a:cs typeface="Calibri"/>
            </a:endParaRPr>
          </a:p>
        </p:txBody>
      </p:sp>
      <p:pic>
        <p:nvPicPr>
          <p:cNvPr id="13" name="圖片 19" descr="一張含有 資料表 的圖片&#10;&#10;自動產生的描述">
            <a:extLst>
              <a:ext uri="{FF2B5EF4-FFF2-40B4-BE49-F238E27FC236}">
                <a16:creationId xmlns:a16="http://schemas.microsoft.com/office/drawing/2014/main" id="{5CB464E0-F14E-05B9-4CE1-88C4B87A3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569" y="2927141"/>
            <a:ext cx="5908430" cy="23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8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" y="-4538"/>
            <a:ext cx="12191999" cy="1099713"/>
          </a:xfrm>
        </p:spPr>
        <p:txBody>
          <a:bodyPr>
            <a:normAutofit/>
          </a:bodyPr>
          <a:lstStyle/>
          <a:p>
            <a:pPr algn="l"/>
            <a:r>
              <a:rPr lang="zh-TW" altLang="en-US" sz="4800">
                <a:latin typeface="Microsoft JhengHei"/>
                <a:ea typeface="Microsoft JhengHei"/>
                <a:cs typeface="Calibri Light"/>
              </a:rPr>
              <a:t>List operation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2129B1-E1F5-04E0-A3AE-5BC769FB1BA6}"/>
              </a:ext>
            </a:extLst>
          </p:cNvPr>
          <p:cNvSpPr txBox="1"/>
          <p:nvPr/>
        </p:nvSpPr>
        <p:spPr>
          <a:xfrm>
            <a:off x="246185" y="1209879"/>
            <a:ext cx="121942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TW" altLang="en-US" sz="2400">
                <a:latin typeface="Microsoft JhengHei"/>
                <a:ea typeface="Microsoft JhengHei"/>
                <a:cs typeface="Calibri" panose="020F0502020204030204"/>
              </a:rPr>
              <a:t>用迭代方式 (for while) 進行 list 內數值修改容易遇到許多問題，操作時需謹慎進行</a:t>
            </a:r>
            <a:endParaRPr lang="zh-TW" altLang="en-US" sz="2400" dirty="0">
              <a:latin typeface="Microsoft JhengHei"/>
              <a:ea typeface="Microsoft JhengHei"/>
              <a:cs typeface="Calibri" panose="020F0502020204030204"/>
            </a:endParaRPr>
          </a:p>
          <a:p>
            <a:pPr marL="800100" lvl="1" indent="-342900">
              <a:buFont typeface="Arial"/>
              <a:buChar char="•"/>
            </a:pPr>
            <a:r>
              <a:rPr lang="zh-TW" altLang="en-US" sz="2400">
                <a:latin typeface="Microsoft JhengHei"/>
                <a:ea typeface="Microsoft JhengHei"/>
                <a:cs typeface="Calibri" panose="020F0502020204030204"/>
              </a:rPr>
              <a:t>以下為迴圈刪除部分 item</a:t>
            </a:r>
          </a:p>
        </p:txBody>
      </p:sp>
      <p:pic>
        <p:nvPicPr>
          <p:cNvPr id="3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B61DF73-198D-4E65-70F0-26A4F5CC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2310"/>
            <a:ext cx="7666891" cy="1929316"/>
          </a:xfrm>
          <a:prstGeom prst="rect">
            <a:avLst/>
          </a:prstGeom>
        </p:spPr>
      </p:pic>
      <p:pic>
        <p:nvPicPr>
          <p:cNvPr id="6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A92BCC30-1D05-2EF5-1149-A860CEED1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8375"/>
            <a:ext cx="7666891" cy="212226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F8DE11-7E8E-3EA3-6A94-69F67CC200AE}"/>
              </a:ext>
            </a:extLst>
          </p:cNvPr>
          <p:cNvSpPr txBox="1"/>
          <p:nvPr/>
        </p:nvSpPr>
        <p:spPr>
          <a:xfrm>
            <a:off x="4349261" y="3634153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400">
                <a:ea typeface="Microsoft JhengHei"/>
                <a:cs typeface="Calibri"/>
              </a:rPr>
              <a:t>沒有刪除到 yello</a:t>
            </a:r>
            <a:endParaRPr lang="zh-TW" altLang="en-US" sz="2400" dirty="0">
              <a:ea typeface="Microsoft JhengHei"/>
              <a:cs typeface="Calibri"/>
            </a:endParaRPr>
          </a:p>
        </p:txBody>
      </p:sp>
      <p:pic>
        <p:nvPicPr>
          <p:cNvPr id="10" name="圖片 10" descr="一張含有 文字, 植物 的圖片&#10;&#10;自動產生的描述">
            <a:extLst>
              <a:ext uri="{FF2B5EF4-FFF2-40B4-BE49-F238E27FC236}">
                <a16:creationId xmlns:a16="http://schemas.microsoft.com/office/drawing/2014/main" id="{129A5EFF-78C9-7019-4391-E5A496559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785" y="2832010"/>
            <a:ext cx="4314093" cy="23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" y="-4538"/>
            <a:ext cx="12191999" cy="1099713"/>
          </a:xfrm>
        </p:spPr>
        <p:txBody>
          <a:bodyPr>
            <a:normAutofit/>
          </a:bodyPr>
          <a:lstStyle/>
          <a:p>
            <a:pPr algn="l"/>
            <a:r>
              <a:rPr lang="zh-TW" altLang="en-US" sz="4800">
                <a:latin typeface="Microsoft JhengHei"/>
                <a:ea typeface="Microsoft JhengHei"/>
                <a:cs typeface="Calibri Light"/>
              </a:rPr>
              <a:t>List operation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2129B1-E1F5-04E0-A3AE-5BC769FB1BA6}"/>
              </a:ext>
            </a:extLst>
          </p:cNvPr>
          <p:cNvSpPr txBox="1"/>
          <p:nvPr/>
        </p:nvSpPr>
        <p:spPr>
          <a:xfrm>
            <a:off x="246185" y="1209879"/>
            <a:ext cx="121942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TW" altLang="en-US" sz="2400">
                <a:latin typeface="Microsoft JhengHei"/>
                <a:ea typeface="Microsoft JhengHei"/>
                <a:cs typeface="Calibri" panose="020F0502020204030204"/>
              </a:rPr>
              <a:t>用迭代方式 (for while) 進行 list 內數值修改容易遇到許多問題，操作時需謹慎進行</a:t>
            </a:r>
            <a:endParaRPr lang="zh-TW" altLang="en-US" sz="2400" dirty="0">
              <a:latin typeface="Microsoft JhengHei"/>
              <a:ea typeface="Microsoft JhengHei"/>
              <a:cs typeface="Calibri" panose="020F0502020204030204"/>
            </a:endParaRPr>
          </a:p>
          <a:p>
            <a:pPr marL="800100" lvl="1" indent="-342900">
              <a:buFont typeface="Arial"/>
              <a:buChar char="•"/>
            </a:pPr>
            <a:r>
              <a:rPr lang="zh-TW" sz="2400">
                <a:latin typeface="Microsoft JhengHei"/>
                <a:ea typeface="Microsoft JhengHei"/>
                <a:cs typeface="Calibri" panose="020F0502020204030204"/>
              </a:rPr>
              <a:t>以下為迴圈刪除部分 item</a:t>
            </a:r>
            <a:endParaRPr lang="zh-TW" altLang="en-US" sz="2400">
              <a:latin typeface="Microsoft JhengHei"/>
              <a:ea typeface="Microsoft JhengHei"/>
              <a:cs typeface="Calibri" panose="020F0502020204030204"/>
            </a:endParaRPr>
          </a:p>
        </p:txBody>
      </p:sp>
      <p:pic>
        <p:nvPicPr>
          <p:cNvPr id="5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391F828E-A187-8B4D-DE70-95ECADD29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4" y="1979898"/>
            <a:ext cx="6295293" cy="2956821"/>
          </a:xfrm>
          <a:prstGeom prst="rect">
            <a:avLst/>
          </a:prstGeo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1EE8136D-0B1B-587F-B883-A0254E1A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85" y="4996234"/>
            <a:ext cx="4407877" cy="1496146"/>
          </a:xfrm>
          <a:prstGeom prst="rect">
            <a:avLst/>
          </a:prstGeom>
        </p:spPr>
      </p:pic>
      <p:pic>
        <p:nvPicPr>
          <p:cNvPr id="8" name="圖片 10" descr="一張含有 文字, 植物, 花, 鳥類 的圖片&#10;&#10;自動產生的描述">
            <a:extLst>
              <a:ext uri="{FF2B5EF4-FFF2-40B4-BE49-F238E27FC236}">
                <a16:creationId xmlns:a16="http://schemas.microsoft.com/office/drawing/2014/main" id="{B623AFCA-E72E-6487-4266-AB51F03BE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738" y="1832482"/>
            <a:ext cx="4126523" cy="448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9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" y="-4538"/>
            <a:ext cx="12191999" cy="1099713"/>
          </a:xfrm>
        </p:spPr>
        <p:txBody>
          <a:bodyPr>
            <a:normAutofit/>
          </a:bodyPr>
          <a:lstStyle/>
          <a:p>
            <a:pPr algn="l"/>
            <a:r>
              <a:rPr lang="zh-TW" altLang="en-US" sz="4800">
                <a:latin typeface="Microsoft JhengHei"/>
                <a:ea typeface="Microsoft JhengHei"/>
                <a:cs typeface="Calibri Light"/>
              </a:rPr>
              <a:t>Mutable values with copy</a:t>
            </a:r>
            <a:endParaRPr lang="zh-TW" altLang="en-US" sz="4800" dirty="0">
              <a:latin typeface="Microsoft JhengHei"/>
              <a:ea typeface="Microsoft JhengHei"/>
              <a:cs typeface="Calibri Ligh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2129B1-E1F5-04E0-A3AE-5BC769FB1BA6}"/>
              </a:ext>
            </a:extLst>
          </p:cNvPr>
          <p:cNvSpPr txBox="1"/>
          <p:nvPr/>
        </p:nvSpPr>
        <p:spPr>
          <a:xfrm>
            <a:off x="246185" y="1209879"/>
            <a:ext cx="121942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TW" altLang="en-US" sz="2400">
                <a:latin typeface="Microsoft JhengHei"/>
                <a:ea typeface="Microsoft JhengHei"/>
                <a:cs typeface="Calibri" panose="020F0502020204030204"/>
              </a:rPr>
              <a:t>使用 copy 複製物件，避免變數指向相同位置</a:t>
            </a:r>
            <a:endParaRPr lang="zh-TW" altLang="en-US" sz="2400" dirty="0">
              <a:latin typeface="Microsoft JhengHei"/>
              <a:ea typeface="Microsoft JhengHei"/>
              <a:cs typeface="Calibri" panose="020F0502020204030204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CB67C97-6FCD-1551-AEC5-D05BD0A1EAE7}"/>
              </a:ext>
            </a:extLst>
          </p:cNvPr>
          <p:cNvGrpSpPr/>
          <p:nvPr/>
        </p:nvGrpSpPr>
        <p:grpSpPr>
          <a:xfrm>
            <a:off x="105507" y="2971465"/>
            <a:ext cx="6107723" cy="2568023"/>
            <a:chOff x="246184" y="2045342"/>
            <a:chExt cx="6107723" cy="2568023"/>
          </a:xfrm>
        </p:grpSpPr>
        <p:pic>
          <p:nvPicPr>
            <p:cNvPr id="3" name="圖片 5" descr="一張含有 文字 的圖片&#10;&#10;自動產生的描述">
              <a:extLst>
                <a:ext uri="{FF2B5EF4-FFF2-40B4-BE49-F238E27FC236}">
                  <a16:creationId xmlns:a16="http://schemas.microsoft.com/office/drawing/2014/main" id="{97C748E0-3244-3380-BF7E-C2EA47D02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84" y="2045342"/>
              <a:ext cx="6107723" cy="2568023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2EEA4BF-12CD-364B-970D-55FC8E1F0BCE}"/>
                </a:ext>
              </a:extLst>
            </p:cNvPr>
            <p:cNvSpPr txBox="1"/>
            <p:nvPr/>
          </p:nvSpPr>
          <p:spPr>
            <a:xfrm>
              <a:off x="4571999" y="3974122"/>
              <a:ext cx="1266093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2400">
                  <a:ea typeface="Microsoft JhengHei"/>
                  <a:cs typeface="Calibri"/>
                </a:rPr>
                <a:t>Id 相同</a:t>
              </a:r>
              <a:endParaRPr lang="zh-TW" altLang="en-US" sz="2400" dirty="0">
                <a:ea typeface="Microsoft JhengHei"/>
                <a:cs typeface="Calibri"/>
              </a:endParaRPr>
            </a:p>
          </p:txBody>
        </p:sp>
      </p:grpSp>
      <p:pic>
        <p:nvPicPr>
          <p:cNvPr id="12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590C4F6D-9A9A-C2D5-1291-D0472AD6A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338" y="2411144"/>
            <a:ext cx="5744307" cy="1601958"/>
          </a:xfrm>
          <a:prstGeom prst="rect">
            <a:avLst/>
          </a:prstGeom>
        </p:spPr>
      </p:pic>
      <p:pic>
        <p:nvPicPr>
          <p:cNvPr id="14" name="圖片 14" descr="一張含有 文字, 信 的圖片&#10;&#10;自動產生的描述">
            <a:extLst>
              <a:ext uri="{FF2B5EF4-FFF2-40B4-BE49-F238E27FC236}">
                <a16:creationId xmlns:a16="http://schemas.microsoft.com/office/drawing/2014/main" id="{A8CBB34F-21E1-7227-B43F-C8DF3EE19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38" y="4256125"/>
            <a:ext cx="5744307" cy="24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5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" y="-4538"/>
            <a:ext cx="12191999" cy="1099713"/>
          </a:xfrm>
        </p:spPr>
        <p:txBody>
          <a:bodyPr>
            <a:normAutofit/>
          </a:bodyPr>
          <a:lstStyle/>
          <a:p>
            <a:pPr algn="l"/>
            <a:r>
              <a:rPr lang="zh-TW" altLang="en-US" sz="4800">
                <a:latin typeface="Microsoft JhengHei"/>
                <a:ea typeface="Microsoft JhengHei"/>
                <a:cs typeface="Calibri Light"/>
              </a:rPr>
              <a:t>Mutable values with copy</a:t>
            </a:r>
            <a:endParaRPr lang="zh-TW" altLang="en-US" sz="4800" dirty="0">
              <a:latin typeface="Microsoft JhengHei"/>
              <a:ea typeface="Microsoft JhengHei"/>
              <a:cs typeface="Calibri Ligh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2129B1-E1F5-04E0-A3AE-5BC769FB1BA6}"/>
              </a:ext>
            </a:extLst>
          </p:cNvPr>
          <p:cNvSpPr txBox="1"/>
          <p:nvPr/>
        </p:nvSpPr>
        <p:spPr>
          <a:xfrm>
            <a:off x="246185" y="1209879"/>
            <a:ext cx="121942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Calibri" panose="020F0502020204030204"/>
              </a:rPr>
              <a:t>copy </a:t>
            </a:r>
            <a:r>
              <a:rPr lang="en-US" altLang="zh-TW" sz="2400" dirty="0" err="1">
                <a:latin typeface="Microsoft JhengHei"/>
                <a:ea typeface="Microsoft JhengHei"/>
                <a:cs typeface="Calibri" panose="020F0502020204030204"/>
              </a:rPr>
              <a:t>指複製第一層位置，若</a:t>
            </a:r>
            <a:r>
              <a:rPr lang="en-US" altLang="zh-TW" sz="2400" dirty="0">
                <a:latin typeface="Microsoft JhengHei"/>
                <a:ea typeface="Microsoft JhengHei"/>
                <a:cs typeface="Calibri" panose="020F0502020204030204"/>
              </a:rPr>
              <a:t> list </a:t>
            </a:r>
            <a:r>
              <a:rPr lang="en-US" altLang="zh-TW" sz="2400" dirty="0" err="1">
                <a:latin typeface="Microsoft JhengHei"/>
                <a:ea typeface="Microsoft JhengHei"/>
                <a:cs typeface="Calibri" panose="020F0502020204030204"/>
              </a:rPr>
              <a:t>內的</a:t>
            </a:r>
            <a:r>
              <a:rPr lang="en-US" altLang="zh-TW" sz="2400" dirty="0">
                <a:latin typeface="Microsoft JhengHei"/>
                <a:ea typeface="Microsoft JhengHei"/>
                <a:cs typeface="Calibri" panose="020F0502020204030204"/>
              </a:rPr>
              <a:t> item </a:t>
            </a:r>
            <a:r>
              <a:rPr lang="en-US" altLang="zh-TW" sz="2400" dirty="0" err="1">
                <a:latin typeface="Microsoft JhengHei"/>
                <a:ea typeface="Microsoft JhengHei"/>
                <a:cs typeface="Calibri" panose="020F0502020204030204"/>
              </a:rPr>
              <a:t>也為</a:t>
            </a:r>
            <a:r>
              <a:rPr lang="en-US" altLang="zh-TW" sz="2400" dirty="0">
                <a:latin typeface="Microsoft JhengHei"/>
                <a:ea typeface="Microsoft JhengHei"/>
                <a:cs typeface="Calibri" panose="020F0502020204030204"/>
              </a:rPr>
              <a:t> list </a:t>
            </a:r>
            <a:r>
              <a:rPr lang="en-US" altLang="zh-TW" sz="2400" dirty="0" err="1">
                <a:latin typeface="Microsoft JhengHei"/>
                <a:ea typeface="Microsoft JhengHei"/>
                <a:cs typeface="Calibri" panose="020F0502020204030204"/>
              </a:rPr>
              <a:t>則需使用</a:t>
            </a:r>
            <a:r>
              <a:rPr lang="en-US" altLang="zh-TW" sz="2400" dirty="0">
                <a:latin typeface="Microsoft JhengHei"/>
                <a:ea typeface="Microsoft JhengHei"/>
                <a:cs typeface="Calibri" panose="020F0502020204030204"/>
              </a:rPr>
              <a:t> </a:t>
            </a:r>
            <a:r>
              <a:rPr lang="en-US" altLang="zh-TW" sz="2400" dirty="0" err="1">
                <a:latin typeface="Microsoft JhengHei"/>
                <a:ea typeface="Microsoft JhengHei"/>
                <a:cs typeface="Calibri" panose="020F0502020204030204"/>
              </a:rPr>
              <a:t>deepcopy</a:t>
            </a: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03E68280-9009-8333-A832-5CF04F040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5794"/>
            <a:ext cx="5744306" cy="2867611"/>
          </a:xfrm>
          <a:prstGeom prst="rect">
            <a:avLst/>
          </a:prstGeom>
        </p:spPr>
      </p:pic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F6571201-70E4-9099-82EF-AAB40E7FD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153119"/>
            <a:ext cx="5345722" cy="2059392"/>
          </a:xfrm>
          <a:prstGeom prst="rect">
            <a:avLst/>
          </a:prstGeo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5AF302A9-CF15-7604-1DBD-6EF6618C8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4406851"/>
            <a:ext cx="5345723" cy="144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6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" y="-4538"/>
            <a:ext cx="12191999" cy="1099713"/>
          </a:xfrm>
        </p:spPr>
        <p:txBody>
          <a:bodyPr>
            <a:normAutofit/>
          </a:bodyPr>
          <a:lstStyle/>
          <a:p>
            <a:pPr algn="l"/>
            <a:r>
              <a:rPr lang="zh-TW" altLang="en-US" sz="4800">
                <a:latin typeface="Microsoft JhengHei"/>
                <a:ea typeface="Microsoft JhengHei"/>
                <a:cs typeface="Calibri Light"/>
              </a:rPr>
              <a:t>Mutable values with copy</a:t>
            </a:r>
            <a:endParaRPr lang="zh-TW" altLang="en-US" sz="4800" dirty="0">
              <a:latin typeface="Microsoft JhengHei"/>
              <a:ea typeface="Microsoft JhengHei"/>
              <a:cs typeface="Calibri Ligh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2129B1-E1F5-04E0-A3AE-5BC769FB1BA6}"/>
              </a:ext>
            </a:extLst>
          </p:cNvPr>
          <p:cNvSpPr txBox="1"/>
          <p:nvPr/>
        </p:nvSpPr>
        <p:spPr>
          <a:xfrm>
            <a:off x="246185" y="1209879"/>
            <a:ext cx="121942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TW" altLang="en-US" sz="2400">
                <a:latin typeface="Microsoft JhengHei"/>
                <a:ea typeface="Microsoft JhengHei"/>
                <a:cs typeface="Calibri" panose="020F0502020204030204"/>
              </a:rPr>
              <a:t>使用 deepcopy 複製物件，避免 list 內 item 指向相同位址</a:t>
            </a:r>
            <a:endParaRPr lang="zh-TW" altLang="en-US" sz="2400" dirty="0">
              <a:latin typeface="Microsoft JhengHei"/>
              <a:ea typeface="Microsoft JhengHei"/>
              <a:cs typeface="Calibri" panose="020F0502020204030204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12A0026D-9E0C-E666-FEA6-EEB610C4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6700"/>
            <a:ext cx="5615353" cy="38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0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" y="-4538"/>
            <a:ext cx="12191999" cy="1099713"/>
          </a:xfrm>
        </p:spPr>
        <p:txBody>
          <a:bodyPr>
            <a:normAutofit/>
          </a:bodyPr>
          <a:lstStyle/>
          <a:p>
            <a:pPr algn="l"/>
            <a:r>
              <a:rPr lang="zh-TW" sz="4800">
                <a:latin typeface="Microsoft JhengHei"/>
                <a:ea typeface="Microsoft JhengHei"/>
                <a:cs typeface="+mj-lt"/>
              </a:rPr>
              <a:t>Mutable </a:t>
            </a:r>
            <a:r>
              <a:rPr lang="en-US" altLang="zh-TW" sz="4800" dirty="0">
                <a:latin typeface="Microsoft JhengHei"/>
                <a:ea typeface="Microsoft JhengHei"/>
                <a:cs typeface="+mj-lt"/>
              </a:rPr>
              <a:t>V</a:t>
            </a:r>
            <a:r>
              <a:rPr lang="zh-TW" sz="4800">
                <a:latin typeface="Microsoft JhengHei"/>
                <a:ea typeface="Microsoft JhengHei"/>
                <a:cs typeface="+mj-lt"/>
              </a:rPr>
              <a:t>alues </a:t>
            </a:r>
            <a:r>
              <a:rPr lang="en-US" altLang="zh-TW" sz="4800" dirty="0">
                <a:latin typeface="Microsoft JhengHei"/>
                <a:ea typeface="Microsoft JhengHei"/>
                <a:cs typeface="+mj-lt"/>
              </a:rPr>
              <a:t>f</a:t>
            </a:r>
            <a:r>
              <a:rPr lang="zh-TW" sz="4800">
                <a:latin typeface="Microsoft JhengHei"/>
                <a:ea typeface="Microsoft JhengHei"/>
                <a:cs typeface="+mj-lt"/>
              </a:rPr>
              <a:t>o</a:t>
            </a:r>
            <a:r>
              <a:rPr lang="en-US" altLang="zh-TW" sz="4800" dirty="0">
                <a:latin typeface="Microsoft JhengHei"/>
                <a:ea typeface="Microsoft JhengHei"/>
                <a:cs typeface="+mj-lt"/>
              </a:rPr>
              <a:t>r</a:t>
            </a:r>
            <a:r>
              <a:rPr lang="zh-TW" altLang="en-US" sz="4800" dirty="0">
                <a:latin typeface="Microsoft JhengHei"/>
                <a:ea typeface="Microsoft JhengHei"/>
                <a:cs typeface="+mj-lt"/>
              </a:rPr>
              <a:t> </a:t>
            </a:r>
            <a:r>
              <a:rPr lang="en-US" altLang="zh-TW" sz="4800" dirty="0">
                <a:latin typeface="Microsoft JhengHei"/>
                <a:ea typeface="Microsoft JhengHei"/>
                <a:cs typeface="+mj-lt"/>
              </a:rPr>
              <a:t>Default</a:t>
            </a:r>
            <a:r>
              <a:rPr lang="zh-TW" altLang="en-US" sz="4800" dirty="0">
                <a:latin typeface="Microsoft JhengHei"/>
                <a:ea typeface="Microsoft JhengHei"/>
                <a:cs typeface="+mj-lt"/>
              </a:rPr>
              <a:t> </a:t>
            </a:r>
            <a:r>
              <a:rPr lang="en-US" altLang="zh-TW" sz="4800" dirty="0">
                <a:latin typeface="Microsoft JhengHei"/>
                <a:ea typeface="Microsoft JhengHei"/>
                <a:cs typeface="+mj-lt"/>
              </a:rPr>
              <a:t>Arguments</a:t>
            </a:r>
            <a:endParaRPr 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2129B1-E1F5-04E0-A3AE-5BC769FB1BA6}"/>
              </a:ext>
            </a:extLst>
          </p:cNvPr>
          <p:cNvSpPr txBox="1"/>
          <p:nvPr/>
        </p:nvSpPr>
        <p:spPr>
          <a:xfrm>
            <a:off x="246185" y="1209879"/>
            <a:ext cx="121942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TW" altLang="en-US" sz="2400">
                <a:latin typeface="Microsoft JhengHei"/>
                <a:ea typeface="Microsoft JhengHei"/>
                <a:cs typeface="Calibri" panose="020F0502020204030204"/>
              </a:rPr>
              <a:t>預設參數 (sandwich) 不可為 list，或任何指定物件</a:t>
            </a:r>
            <a:endParaRPr lang="zh-TW" altLang="en-US" sz="2400" dirty="0">
              <a:latin typeface="Microsoft JhengHei"/>
              <a:ea typeface="Microsoft JhengHei"/>
              <a:cs typeface="Calibri" panose="020F0502020204030204"/>
            </a:endParaRPr>
          </a:p>
        </p:txBody>
      </p:sp>
      <p:pic>
        <p:nvPicPr>
          <p:cNvPr id="3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242C4E3-4123-0B8B-A262-1AEC0D67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9" y="2046601"/>
            <a:ext cx="7174523" cy="2741351"/>
          </a:xfrm>
          <a:prstGeom prst="rect">
            <a:avLst/>
          </a:prstGeom>
        </p:spPr>
      </p:pic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B03C5F72-B951-2014-B3E8-614A332FA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570" y="2676006"/>
            <a:ext cx="5873261" cy="34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6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" y="-4538"/>
            <a:ext cx="12191999" cy="1099713"/>
          </a:xfrm>
        </p:spPr>
        <p:txBody>
          <a:bodyPr>
            <a:normAutofit/>
          </a:bodyPr>
          <a:lstStyle/>
          <a:p>
            <a:pPr algn="l"/>
            <a:r>
              <a:rPr lang="zh-TW" sz="4800">
                <a:ea typeface="+mj-lt"/>
                <a:cs typeface="+mj-lt"/>
              </a:rPr>
              <a:t>Don’t Build Strings with String Concatenation</a:t>
            </a:r>
            <a:endParaRPr lang="zh-TW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2129B1-E1F5-04E0-A3AE-5BC769FB1BA6}"/>
              </a:ext>
            </a:extLst>
          </p:cNvPr>
          <p:cNvSpPr txBox="1"/>
          <p:nvPr/>
        </p:nvSpPr>
        <p:spPr>
          <a:xfrm>
            <a:off x="246185" y="1209879"/>
            <a:ext cx="660237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TW" altLang="en-US" sz="2400">
                <a:latin typeface="Microsoft JhengHei"/>
                <a:ea typeface="Microsoft JhengHei"/>
                <a:cs typeface="Calibri" panose="020F0502020204030204"/>
              </a:rPr>
              <a:t>盡量不使用字串結合建立字串，避免多餘的記憶體浪費</a:t>
            </a:r>
            <a:endParaRPr lang="zh-TW" altLang="en-US" sz="2400" dirty="0">
              <a:latin typeface="Microsoft JhengHei"/>
              <a:ea typeface="Microsoft JhengHei"/>
              <a:cs typeface="Calibri" panose="020F0502020204030204"/>
            </a:endParaRPr>
          </a:p>
        </p:txBody>
      </p:sp>
      <p:pic>
        <p:nvPicPr>
          <p:cNvPr id="3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8870C4C9-79F3-EB6D-AEF4-3442D62B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2" y="2784878"/>
            <a:ext cx="5720861" cy="2671565"/>
          </a:xfrm>
          <a:prstGeom prst="rect">
            <a:avLst/>
          </a:prstGeom>
        </p:spPr>
      </p:pic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6D7CD780-EEA5-D501-5DED-13764E94C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278" y="1518379"/>
            <a:ext cx="4982307" cy="2613766"/>
          </a:xfrm>
          <a:prstGeom prst="rect">
            <a:avLst/>
          </a:prstGeom>
        </p:spPr>
      </p:pic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A2FB804B-D448-581B-5E2A-FB701FD4B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278" y="4112046"/>
            <a:ext cx="4583723" cy="260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5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CH 8</vt:lpstr>
      <vt:lpstr>List operation</vt:lpstr>
      <vt:lpstr>List operation</vt:lpstr>
      <vt:lpstr>List operation</vt:lpstr>
      <vt:lpstr>Mutable values with copy</vt:lpstr>
      <vt:lpstr>Mutable values with copy</vt:lpstr>
      <vt:lpstr>Mutable values with copy</vt:lpstr>
      <vt:lpstr>Mutable Values for Default Arguments</vt:lpstr>
      <vt:lpstr>Don’t Build Strings with String Concatenation</vt:lpstr>
      <vt:lpstr>Sort Alphabetically</vt:lpstr>
      <vt:lpstr>Do not think float is good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339</cp:revision>
  <dcterms:created xsi:type="dcterms:W3CDTF">2023-04-15T04:52:30Z</dcterms:created>
  <dcterms:modified xsi:type="dcterms:W3CDTF">2023-04-16T22:21:27Z</dcterms:modified>
</cp:coreProperties>
</file>