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9E8619-4DDF-47A7-A22B-229210222A61}" v="155" dt="2024-05-09T18:48:15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10730" y="4065416"/>
            <a:ext cx="9144000" cy="1655762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4" name="圖片 3" descr="一張含有 字型, 圖形, 標誌, 設計 的圖片&#10;&#10;自動產生的描述">
            <a:extLst>
              <a:ext uri="{FF2B5EF4-FFF2-40B4-BE49-F238E27FC236}">
                <a16:creationId xmlns:a16="http://schemas.microsoft.com/office/drawing/2014/main" id="{CF9E721D-E26B-8E35-51B7-EDF8CF690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53" y="1833437"/>
            <a:ext cx="3095625" cy="2733675"/>
          </a:xfrm>
          <a:prstGeom prst="rect">
            <a:avLst/>
          </a:prstGeom>
        </p:spPr>
      </p:pic>
      <p:pic>
        <p:nvPicPr>
          <p:cNvPr id="7" name="圖片 6" descr="一張含有 符號, 標誌, 圖形, 字型 的圖片&#10;&#10;自動產生的描述">
            <a:extLst>
              <a:ext uri="{FF2B5EF4-FFF2-40B4-BE49-F238E27FC236}">
                <a16:creationId xmlns:a16="http://schemas.microsoft.com/office/drawing/2014/main" id="{1225697B-2936-319E-D591-DFA154055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345" y="1849294"/>
            <a:ext cx="4719492" cy="2720686"/>
          </a:xfrm>
          <a:prstGeom prst="rect">
            <a:avLst/>
          </a:prstGeom>
        </p:spPr>
      </p:pic>
      <p:pic>
        <p:nvPicPr>
          <p:cNvPr id="8" name="圖片 7" descr="一張含有 符號, 標誌, 美工圖案 的圖片&#10;&#10;自動產生的描述">
            <a:extLst>
              <a:ext uri="{FF2B5EF4-FFF2-40B4-BE49-F238E27FC236}">
                <a16:creationId xmlns:a16="http://schemas.microsoft.com/office/drawing/2014/main" id="{ED26EBA7-0557-21F2-CCEF-427F00CE6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9569" y="1956522"/>
            <a:ext cx="2707408" cy="249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01F6C7B-8636-AA6F-2D4A-1AA350B14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364" y="496661"/>
            <a:ext cx="8496300" cy="400050"/>
          </a:xfrm>
          <a:prstGeom prst="rect">
            <a:avLst/>
          </a:prstGeom>
        </p:spPr>
      </p:pic>
      <p:pic>
        <p:nvPicPr>
          <p:cNvPr id="3" name="圖片 2" descr="一張含有 圖表, 印刷術, 設計 的圖片&#10;&#10;自動產生的描述">
            <a:extLst>
              <a:ext uri="{FF2B5EF4-FFF2-40B4-BE49-F238E27FC236}">
                <a16:creationId xmlns:a16="http://schemas.microsoft.com/office/drawing/2014/main" id="{10CB8815-D73C-EDB9-4FC6-42644168E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793" y="2733675"/>
            <a:ext cx="3194957" cy="173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29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01F6C7B-8636-AA6F-2D4A-1AA350B14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364" y="496661"/>
            <a:ext cx="8496300" cy="400050"/>
          </a:xfrm>
          <a:prstGeom prst="rect">
            <a:avLst/>
          </a:prstGeom>
        </p:spPr>
      </p:pic>
      <p:pic>
        <p:nvPicPr>
          <p:cNvPr id="3" name="圖片 2" descr="一張含有 行, 字型, 圖表 的圖片&#10;&#10;自動產生的描述">
            <a:extLst>
              <a:ext uri="{FF2B5EF4-FFF2-40B4-BE49-F238E27FC236}">
                <a16:creationId xmlns:a16="http://schemas.microsoft.com/office/drawing/2014/main" id="{8C47FCB5-3262-7354-FCD4-715E6434C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974" y="3466420"/>
            <a:ext cx="72104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8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文字, 螢幕擷取畫面, 平面設計 的圖片&#10;&#10;自動產生的描述">
            <a:extLst>
              <a:ext uri="{FF2B5EF4-FFF2-40B4-BE49-F238E27FC236}">
                <a16:creationId xmlns:a16="http://schemas.microsoft.com/office/drawing/2014/main" id="{52A07B21-544D-D4E4-EE2F-D30661073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612" y="1457758"/>
            <a:ext cx="7996958" cy="513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6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文字, 字型, 數字, 螢幕擷取畫面 的圖片&#10;&#10;自動產生的描述">
            <a:extLst>
              <a:ext uri="{FF2B5EF4-FFF2-40B4-BE49-F238E27FC236}">
                <a16:creationId xmlns:a16="http://schemas.microsoft.com/office/drawing/2014/main" id="{C88FDD17-5ADA-C104-5383-843C4A386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935" y="3649086"/>
            <a:ext cx="9360765" cy="1995920"/>
          </a:xfrm>
          <a:prstGeom prst="rect">
            <a:avLst/>
          </a:prstGeom>
        </p:spPr>
      </p:pic>
      <p:pic>
        <p:nvPicPr>
          <p:cNvPr id="5" name="圖片 4" descr="一張含有 文字, 字型, 白色, 行 的圖片&#10;&#10;自動產生的描述">
            <a:extLst>
              <a:ext uri="{FF2B5EF4-FFF2-40B4-BE49-F238E27FC236}">
                <a16:creationId xmlns:a16="http://schemas.microsoft.com/office/drawing/2014/main" id="{A0B8A650-BD68-815A-0F2A-9AEE4F44E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2216584"/>
            <a:ext cx="3600450" cy="9239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54B39BF-37CE-C666-7F91-F2C5A53F790D}"/>
              </a:ext>
            </a:extLst>
          </p:cNvPr>
          <p:cNvSpPr txBox="1"/>
          <p:nvPr/>
        </p:nvSpPr>
        <p:spPr>
          <a:xfrm>
            <a:off x="6999514" y="370114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rgbClr val="202124"/>
                </a:solidFill>
                <a:latin typeface="Google Sans"/>
              </a:rPr>
              <a:t>優點：協同過濾是集合眾人的意見進行推薦，比較有可信度。</a:t>
            </a:r>
            <a:r>
              <a:rPr lang="en-US" altLang="zh-TW">
                <a:solidFill>
                  <a:srgbClr val="202124"/>
                </a:solidFill>
                <a:latin typeface="Google Sans"/>
              </a:rPr>
              <a:t> </a:t>
            </a:r>
            <a:r>
              <a:rPr lang="zh-TW" altLang="en-US">
                <a:solidFill>
                  <a:srgbClr val="202124"/>
                </a:solidFill>
                <a:latin typeface="Google Sans"/>
              </a:rPr>
              <a:t>缺點：</a:t>
            </a:r>
            <a:r>
              <a:rPr lang="zh-TW" altLang="en-US">
                <a:solidFill>
                  <a:srgbClr val="040C28"/>
                </a:solidFill>
                <a:latin typeface="Google Sans"/>
              </a:rPr>
              <a:t>冷啟動的問題，採用</a:t>
            </a:r>
            <a:r>
              <a:rPr lang="en-US" altLang="zh-TW">
                <a:solidFill>
                  <a:srgbClr val="040C28"/>
                </a:solidFill>
                <a:latin typeface="Google Sans"/>
              </a:rPr>
              <a:t>USER-USER </a:t>
            </a:r>
            <a:r>
              <a:rPr lang="zh-TW" altLang="en-US">
                <a:solidFill>
                  <a:srgbClr val="040C28"/>
                </a:solidFill>
                <a:latin typeface="Google Sans"/>
              </a:rPr>
              <a:t>協同過濾法，遇到新顧客無購買或瀏覽記錄，無法計算與其他顧客的相似度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632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2C5DF21D-454F-9646-AAFE-4E333E132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8" y="2005658"/>
            <a:ext cx="4186517" cy="4051486"/>
          </a:xfrm>
          <a:prstGeom prst="rect">
            <a:avLst/>
          </a:prstGeom>
        </p:spPr>
      </p:pic>
      <p:pic>
        <p:nvPicPr>
          <p:cNvPr id="4" name="圖片 3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41155D39-6BBB-4CED-7F1E-A053CFC60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100" y="2302885"/>
            <a:ext cx="6054436" cy="322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32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01F6C7B-8636-AA6F-2D4A-1AA350B14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364" y="496661"/>
            <a:ext cx="8496300" cy="400050"/>
          </a:xfrm>
          <a:prstGeom prst="rect">
            <a:avLst/>
          </a:prstGeom>
        </p:spPr>
      </p:pic>
      <p:pic>
        <p:nvPicPr>
          <p:cNvPr id="5" name="圖片 4" descr="一張含有 文字, 螢幕擷取畫面, 電子藍, 行 的圖片&#10;&#10;自動產生的描述">
            <a:extLst>
              <a:ext uri="{FF2B5EF4-FFF2-40B4-BE49-F238E27FC236}">
                <a16:creationId xmlns:a16="http://schemas.microsoft.com/office/drawing/2014/main" id="{1BEEA243-F4EF-A811-EBDF-B4D885A20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54" y="2173742"/>
            <a:ext cx="10235292" cy="337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6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01F6C7B-8636-AA6F-2D4A-1AA350B14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364" y="496661"/>
            <a:ext cx="8496300" cy="400050"/>
          </a:xfrm>
          <a:prstGeom prst="rect">
            <a:avLst/>
          </a:prstGeom>
        </p:spPr>
      </p:pic>
      <p:pic>
        <p:nvPicPr>
          <p:cNvPr id="3" name="圖片 2" descr="Graph Neural Networks - An overview">
            <a:extLst>
              <a:ext uri="{FF2B5EF4-FFF2-40B4-BE49-F238E27FC236}">
                <a16:creationId xmlns:a16="http://schemas.microsoft.com/office/drawing/2014/main" id="{7465FBB7-974B-CE7A-7D43-5FC56799D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825098"/>
            <a:ext cx="6226628" cy="321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73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01F6C7B-8636-AA6F-2D4A-1AA350B14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364" y="496661"/>
            <a:ext cx="8496300" cy="400050"/>
          </a:xfrm>
          <a:prstGeom prst="rect">
            <a:avLst/>
          </a:prstGeom>
        </p:spPr>
      </p:pic>
      <p:pic>
        <p:nvPicPr>
          <p:cNvPr id="4" name="圖片 3" descr="一張含有 行, 圖表, 折紙, 設計 的圖片&#10;&#10;自動產生的描述">
            <a:extLst>
              <a:ext uri="{FF2B5EF4-FFF2-40B4-BE49-F238E27FC236}">
                <a16:creationId xmlns:a16="http://schemas.microsoft.com/office/drawing/2014/main" id="{281683FC-D5BF-89D9-7797-0D052D960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54" y="3301773"/>
            <a:ext cx="10365921" cy="217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44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01F6C7B-8636-AA6F-2D4A-1AA350B14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364" y="496661"/>
            <a:ext cx="8496300" cy="400050"/>
          </a:xfrm>
          <a:prstGeom prst="rect">
            <a:avLst/>
          </a:prstGeom>
        </p:spPr>
      </p:pic>
      <p:pic>
        <p:nvPicPr>
          <p:cNvPr id="3" name="圖片 2" descr="一張含有 螢幕擷取畫面, 文字, 圖表, 設計 的圖片&#10;&#10;自動產生的描述">
            <a:extLst>
              <a:ext uri="{FF2B5EF4-FFF2-40B4-BE49-F238E27FC236}">
                <a16:creationId xmlns:a16="http://schemas.microsoft.com/office/drawing/2014/main" id="{5ACD3744-991F-78D9-1B03-F5BA4F751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317" y="1421946"/>
            <a:ext cx="7896225" cy="508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0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01F6C7B-8636-AA6F-2D4A-1AA350B14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364" y="496661"/>
            <a:ext cx="8496300" cy="40005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0197689-FE5B-DAAE-A3B0-CCC6657DADC5}"/>
              </a:ext>
            </a:extLst>
          </p:cNvPr>
          <p:cNvSpPr txBox="1"/>
          <p:nvPr/>
        </p:nvSpPr>
        <p:spPr>
          <a:xfrm>
            <a:off x="957943" y="2144486"/>
            <a:ext cx="274320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AutoNum type="arabicPeriod"/>
            </a:pPr>
            <a:r>
              <a:rPr lang="en-US" altLang="zh-TW">
                <a:solidFill>
                  <a:srgbClr val="242424"/>
                </a:solidFill>
                <a:latin typeface="source-serif-pro"/>
              </a:rPr>
              <a:t>Node-level task</a:t>
            </a:r>
            <a:r>
              <a:rPr lang="zh-TW" altLang="en-US">
                <a:solidFill>
                  <a:srgbClr val="242424"/>
                </a:solidFill>
                <a:latin typeface="source-serif-pro"/>
              </a:rPr>
              <a:t>：處理圖像內節點的問題。判斷某節點的性質、屬性，甚至是值。例如，在人際關係圖中的某個人，和誰比較親近，甚至是屬於哪一派</a:t>
            </a:r>
            <a:r>
              <a:rPr lang="en-US" altLang="zh-TW">
                <a:solidFill>
                  <a:srgbClr val="242424"/>
                </a:solidFill>
                <a:latin typeface="source-serif-pro"/>
              </a:rPr>
              <a:t>[2]</a:t>
            </a:r>
            <a:r>
              <a:rPr lang="zh-TW" altLang="en-US">
                <a:solidFill>
                  <a:srgbClr val="242424"/>
                </a:solidFill>
                <a:latin typeface="source-serif-pro"/>
              </a:rPr>
              <a:t>。對應到深度學習，有點像</a:t>
            </a:r>
            <a:r>
              <a:rPr lang="en-US" altLang="zh-TW">
                <a:solidFill>
                  <a:srgbClr val="242424"/>
                </a:solidFill>
                <a:latin typeface="source-serif-pro"/>
              </a:rPr>
              <a:t>CV</a:t>
            </a:r>
            <a:r>
              <a:rPr lang="zh-TW" altLang="en-US">
                <a:solidFill>
                  <a:srgbClr val="242424"/>
                </a:solidFill>
                <a:latin typeface="source-serif-pro"/>
              </a:rPr>
              <a:t>裡</a:t>
            </a:r>
            <a:r>
              <a:rPr lang="en-US" altLang="zh-TW">
                <a:solidFill>
                  <a:srgbClr val="242424"/>
                </a:solidFill>
                <a:latin typeface="source-serif-pro"/>
              </a:rPr>
              <a:t>segmentation</a:t>
            </a:r>
            <a:r>
              <a:rPr lang="zh-TW" altLang="en-US">
                <a:solidFill>
                  <a:srgbClr val="242424"/>
                </a:solidFill>
                <a:latin typeface="source-serif-pro"/>
              </a:rPr>
              <a:t>的問題：這個畫素是否屬於某個物件的一部分</a:t>
            </a:r>
            <a:r>
              <a:rPr lang="en-US" altLang="zh-TW">
                <a:solidFill>
                  <a:srgbClr val="242424"/>
                </a:solidFill>
                <a:latin typeface="source-serif-pro"/>
              </a:rPr>
              <a:t>?</a:t>
            </a:r>
            <a:r>
              <a:rPr lang="zh-TW" altLang="en-US">
                <a:solidFill>
                  <a:srgbClr val="242424"/>
                </a:solidFill>
                <a:latin typeface="source-serif-pro"/>
              </a:rPr>
              <a:t>還是背景</a:t>
            </a:r>
            <a:r>
              <a:rPr lang="en-US" altLang="zh-TW">
                <a:solidFill>
                  <a:srgbClr val="242424"/>
                </a:solidFill>
                <a:latin typeface="source-serif-pro"/>
              </a:rPr>
              <a:t>?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DFD0B82-C7AB-56C6-9A9E-1BB7564E0E3E}"/>
              </a:ext>
            </a:extLst>
          </p:cNvPr>
          <p:cNvSpPr txBox="1"/>
          <p:nvPr/>
        </p:nvSpPr>
        <p:spPr>
          <a:xfrm>
            <a:off x="5747657" y="2699657"/>
            <a:ext cx="274320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solidFill>
                  <a:srgbClr val="242424"/>
                </a:solidFill>
                <a:latin typeface="source-serif-pro"/>
              </a:rPr>
              <a:t>Edge-level task</a:t>
            </a:r>
            <a:r>
              <a:rPr lang="zh-TW" altLang="en-US">
                <a:solidFill>
                  <a:srgbClr val="242424"/>
                </a:solidFill>
                <a:latin typeface="source-serif-pro"/>
              </a:rPr>
              <a:t>：有點像是垃圾桶分類，其他圖像相關的問題，不屬於上述兩者的，都歸類在這邊。其中一個例子是對於場景的理解：我們在圖片中可以圈選出各個物件，但如果要知道物件之間的關聯性，就要用圖像分析。如下圖：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534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88</cp:revision>
  <dcterms:created xsi:type="dcterms:W3CDTF">2024-05-09T17:45:38Z</dcterms:created>
  <dcterms:modified xsi:type="dcterms:W3CDTF">2024-05-09T22:12:51Z</dcterms:modified>
</cp:coreProperties>
</file>