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69" r:id="rId8"/>
    <p:sldId id="270" r:id="rId9"/>
    <p:sldId id="263" r:id="rId10"/>
    <p:sldId id="271" r:id="rId11"/>
    <p:sldId id="273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2EAFB-2BC7-4323-99A1-D4589A32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1671EB-6B94-4A3D-A466-E0B76520B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1CB93-7E52-4215-B165-D5B2B4E9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85E295-616A-4450-9CE1-C3DBC5E0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D2764-0B70-4DDA-9FDC-19659B3A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7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D707F5-23BF-4E16-B29D-A798A55D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09BE93-6E1E-4CB2-B1D2-51083EB67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5FBB7-EDF2-49E8-88E8-D7D581E5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8C0258-FB58-4EA7-B786-3B239199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1C80B1-10FF-44B4-A7DA-5449D808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99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8C4A23-2879-4441-8701-D760D19C1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90035A-92EB-499A-B62C-247958F7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2F72D-C9B4-4E6E-843C-C9AEC21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9A160-DA28-4E64-8831-CB215B54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3B31BC-1D1C-4F8D-BE3B-0864F72F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9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A659A-6727-4F00-B98A-998339A8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0D108-76A6-440F-B560-CB4AF6ACC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867721-DE35-47DA-A5AD-4E65328F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7E73D7-7752-4DE0-953B-2CC10238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A2F90-EADC-400C-9A19-0F0A8F85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8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0DA2C-2F73-4502-918F-1757A8F4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01DF94-F3F4-4E58-8B36-74C08D5C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E912A-FEEC-4742-B2DF-B08A5A20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B87F0-7899-4BD6-B5CA-93BAE3B6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A87AA8-D744-4C77-8472-5815B3CD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0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50711-E0C2-4464-990C-D47446A7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3DBA4-FB45-4822-8A37-671E65F83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451316-B9AA-4607-B0A7-A5102456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AA043B-04CC-4571-AAD3-C8751255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593BCB-5C42-479D-AEC0-D5865476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FF5F6-AD68-4BF3-A0A2-04D4EE75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48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9A09-A96E-4F57-9B80-8C2DF345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B2B0F0-D1EE-4309-9971-341765EF1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89F259-ADFC-4FD0-B764-CB2C34624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9AEC68-AB82-40B9-B50C-2679E66A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0DFC5D-FD45-4312-87CA-FE9657EB2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C8F1B9-4FF6-4024-9BFC-618A25B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DC5CD8-E672-4822-99EE-07C5381B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A837246-33E2-4507-B71B-9748377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11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D9C09-675F-4A56-A930-6B064EA2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C5B1CA-4117-42CD-82A0-A5AEB436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D61E8BA-1875-4D8A-A0B2-5901E970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B17441C-38B1-4AF7-9E38-5B7657E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46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D9A2E0-5CC7-418C-B05B-EB2041B3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B57446-0830-41B2-9FC8-822E7C952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1A3AE-6E84-4BD9-9C95-094C744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7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D164A-B502-4110-AD9E-65BCD229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0B4099-8CCE-4437-8CE9-83FA5727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6AF133-B09B-4932-B77B-CB3DB0E88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0B01E6-F2E3-4349-BFD4-16715CF3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F7DAD1-E81D-4CFC-AD31-5EAB52C6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DCC03-C1DC-4595-ACFD-6C804A9D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70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CD42A-6070-4752-8F42-E9747839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70F2ED-26E4-4595-ACB0-29DB15073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B3C957-CFD1-4F3A-A96D-2750CE2C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84F28D-521A-4993-80FD-C84DEFA9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BD8046-CB61-4E92-8EBA-C731CA4E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974574-A254-444A-AC8F-71EDA442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6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A33D9B-DFC1-4445-B804-65891459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9CE145-9A23-46C9-86FF-6FBADC55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27346-2384-4D43-832D-4B7B91DF1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8255C-B570-46FC-ABF2-6DAC01F2FCB4}" type="datetimeFigureOut">
              <a:rPr lang="zh-TW" altLang="en-US" smtClean="0"/>
              <a:t>2023/1/27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A8478A-59F7-4B9C-B28C-F5DDFD4FE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19BC62-E259-4007-B552-D2DC96823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F3598-70A2-4293-BE8C-E3EF49EFCF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2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63024247&#12289;https:/didi3310781.medium.com/faster-r-cnn-%E5%AD%B8%E7%BF%92%E7%AD%86%E8%A8%98-4917d59edb5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341F-9675-4922-91E2-C8B1E60AA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 v1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67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99C241C-7176-41C9-B561-59CC54D02FAF}"/>
              </a:ext>
            </a:extLst>
          </p:cNvPr>
          <p:cNvSpPr/>
          <p:nvPr/>
        </p:nvSpPr>
        <p:spPr>
          <a:xfrm>
            <a:off x="0" y="83486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1 : class prediction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multiple sigmoid instead of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資料及有人與性別時需要多分類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2 : predictions across scales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YOLOv3 predicts boxes at 3 different scales,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our base feature extractor we add several convolutional layers. The last of these predicts a 3-d tensor encoding bounding box,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objectness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class predictions.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Next we take the feature map from 2 layers previous and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upsample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it by 2. We also take a feature map from earlier in the network and merge it with our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upsampled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features using concatenation.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then add a few more convolutional layers to process this combined feature map, and eventually predict a similar tensor, although now twice the size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3 : feature extractor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hybrid approach between the network used in YOLOv2, Darknet-19</a:t>
            </a:r>
          </a:p>
          <a:p>
            <a:pPr lvl="1"/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darknet 53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演算法改良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3F11E9-11B1-4F0E-9AA4-76092BE6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455" y="2763195"/>
            <a:ext cx="3576884" cy="4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341F-9675-4922-91E2-C8B1E60AA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 v4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66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99C241C-7176-41C9-B561-59CC54D02FAF}"/>
              </a:ext>
            </a:extLst>
          </p:cNvPr>
          <p:cNvSpPr/>
          <p:nvPr/>
        </p:nvSpPr>
        <p:spPr>
          <a:xfrm>
            <a:off x="0" y="834867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detection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 : Image, patches, Image Pyramid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backbones : feature extractor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neck : feature map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集合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以那些層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map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進行集合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heads : object detection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核心方法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(one-stage, two-stage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anchor base, anchor free)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bag of freebies 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訓練模型實用的技巧、無關模型本身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augmentation : 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augmentation on feature map : dropout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dropconnect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dropblock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imbalance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 relationship</a:t>
            </a:r>
          </a:p>
          <a:p>
            <a:pPr lvl="1"/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bbox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regression :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IoU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loss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bag of special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模型設計或後處理時用的技巧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enlarging receptive field : SPP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模型架構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attention module : 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integration : FPN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 :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ReLU6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SELU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Swish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hard-Swish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Mish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post-processing : NMS 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bounding box)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演算法討論</a:t>
            </a:r>
          </a:p>
        </p:txBody>
      </p:sp>
    </p:spTree>
    <p:extLst>
      <p:ext uri="{BB962C8B-B14F-4D97-AF65-F5344CB8AC3E}">
        <p14:creationId xmlns:p14="http://schemas.microsoft.com/office/powerpoint/2010/main" val="16139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99C241C-7176-41C9-B561-59CC54D02FAF}"/>
              </a:ext>
            </a:extLst>
          </p:cNvPr>
          <p:cNvSpPr/>
          <p:nvPr/>
        </p:nvSpPr>
        <p:spPr>
          <a:xfrm>
            <a:off x="0" y="834867"/>
            <a:ext cx="48990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BackBone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: CSPDarknet53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Neck : SPP+PAN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Head : YOLOv3 head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https://medium.com/ching-i/yolo%E6%BC%94%E9%80%B2-3-yolov4%E8%A9%B3%E7%B4%B0%E4%BB%8B%E7%B4%B9-5ab2490754ef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演算法架構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EEA4CC-98CE-4E74-8FFF-58258C76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82" y="511701"/>
            <a:ext cx="6230103" cy="57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8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341F-9675-4922-91E2-C8B1E60AA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 v4-csp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1944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34FE9FF-6388-4123-9156-C9935BF6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674" y="2328060"/>
            <a:ext cx="4549534" cy="2880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9C241C-7176-41C9-B561-59CC54D02FAF}"/>
                  </a:ext>
                </a:extLst>
              </p:cNvPr>
              <p:cNvSpPr/>
              <p:nvPr/>
            </p:nvSpPr>
            <p:spPr>
              <a:xfrm>
                <a:off x="149148" y="1232959"/>
                <a:ext cx="7345161" cy="5070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1 :</a:t>
                </a:r>
              </a:p>
              <a:p>
                <a:pPr lvl="1"/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system divides the input image into an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𝑠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grid cells</a:t>
                </a:r>
              </a:p>
              <a:p>
                <a:pPr lvl="1"/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2 :</a:t>
                </a:r>
              </a:p>
              <a:p>
                <a:pPr lvl="1"/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Each grid cell predicts B bounding boxes and confidence</a:t>
                </a:r>
              </a:p>
              <a:p>
                <a:pPr lvl="1"/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scores (5 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dimentions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lvl="1"/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## define confidence score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𝑂𝑏𝑗𝑒𝑐𝑡</m:t>
                            </m:r>
                          </m:e>
                        </m:d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𝐼𝑂</m:t>
                    </m:r>
                    <m:sSubSup>
                      <m:sSub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𝑈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𝑝𝑟𝑒𝑑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𝑡𝑟𝑢𝑡h</m:t>
                        </m:r>
                      </m:sup>
                    </m:sSubSup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## confidence score = 0  if  no object in that grid cell</a:t>
                </a:r>
              </a:p>
              <a:p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step 3 :</a:t>
                </a:r>
              </a:p>
              <a:p>
                <a:pPr lvl="1"/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Each grid cell predicts C conditional class probabilities,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Pr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⁡(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Clas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i</m:t>
                        </m:r>
                      </m:sub>
                    </m:sSub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Object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(C </a:t>
                </a:r>
                <a:r>
                  <a:rPr lang="en-US" altLang="zh-TW" sz="20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dimentions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lvl="1"/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## predict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×5+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tensor</a:t>
                </a:r>
              </a:p>
              <a:p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## paper use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=7,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𝐶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=20</m:t>
                    </m:r>
                  </m:oMath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99C241C-7176-41C9-B561-59CC54D02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48" y="1232959"/>
                <a:ext cx="7345161" cy="5070812"/>
              </a:xfrm>
              <a:prstGeom prst="rect">
                <a:avLst/>
              </a:prstGeom>
              <a:blipFill>
                <a:blip r:embed="rId3"/>
                <a:stretch>
                  <a:fillRect l="-830" t="-601" r="-913" b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物件偵測方法架構</a:t>
            </a:r>
          </a:p>
        </p:txBody>
      </p:sp>
    </p:spTree>
    <p:extLst>
      <p:ext uri="{BB962C8B-B14F-4D97-AF65-F5344CB8AC3E}">
        <p14:creationId xmlns:p14="http://schemas.microsoft.com/office/powerpoint/2010/main" val="36328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模型架構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7881FE-0E9D-4E2F-B2DD-AC99369A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55" y="950883"/>
            <a:ext cx="9534467" cy="406354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DCA7787-1532-49D4-8358-10F51F950D55}"/>
              </a:ext>
            </a:extLst>
          </p:cNvPr>
          <p:cNvSpPr/>
          <p:nvPr/>
        </p:nvSpPr>
        <p:spPr>
          <a:xfrm>
            <a:off x="301657" y="5199231"/>
            <a:ext cx="11736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Our network has 24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layers followed by 2 fully connected layers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11 reduction layers followed by 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convolutional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layers,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37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模型訓練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損失函式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A7787-1532-49D4-8358-10F51F950D55}"/>
              </a:ext>
            </a:extLst>
          </p:cNvPr>
          <p:cNvSpPr/>
          <p:nvPr/>
        </p:nvSpPr>
        <p:spPr>
          <a:xfrm>
            <a:off x="238813" y="834867"/>
            <a:ext cx="11736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use a linear activation function for the final layer and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other layers use the leaky rectified linear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BDBE39-ED1E-4A6D-BA3F-98E0C0D5014D}"/>
              </a:ext>
            </a:extLst>
          </p:cNvPr>
          <p:cNvSpPr/>
          <p:nvPr/>
        </p:nvSpPr>
        <p:spPr>
          <a:xfrm>
            <a:off x="216816" y="1657010"/>
            <a:ext cx="117363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increase the loss from bounding box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coordinate predictions and decrease the loss from confidence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predictions for boxes that do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contain objects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257B2E-092F-4382-8D2A-180719F2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83" y="2095297"/>
            <a:ext cx="2613036" cy="26959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535E0D6-06B9-49A7-A4B8-AEB451915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15" y="2479153"/>
            <a:ext cx="5317151" cy="39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341F-9675-4922-91E2-C8B1E60AA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 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2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99C241C-7176-41C9-B561-59CC54D02FAF}"/>
              </a:ext>
            </a:extLst>
          </p:cNvPr>
          <p:cNvSpPr/>
          <p:nvPr/>
        </p:nvSpPr>
        <p:spPr>
          <a:xfrm>
            <a:off x="0" y="834867"/>
            <a:ext cx="1219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1 : Batch Normalization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adding batch normalization on all of the convolutional layers in YOLO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2 : High Resolution Classifier and pretrain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 state-of-the-art detection methods use classifier pre-trained on ImageNet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YOLOv2 we first fine tune the classification network at the full 448448 resolution for 10 epochs on ImageNet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With Anchor Boxes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remove the fully connected layers from YOLO and use anchor boxes to predict bounding boxes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shrink the network to operate on 416 input images Using anchor boxes we get a small decrease in accuracy. But YOLO only predicts 98 boxes per image but with anchor boxes our model predicts more than a thousand.</a:t>
            </a: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https://zhuanlan.zhihu.com/p/63024247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https://didi3310781.medium.com/faster-r-cnn-%E5%AD%B8%E7%BF%92%E7%AD%86%E8%A8%98-4917d59edb55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4 : Dimension Clusters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k-means clustering on the training set bounding boxes to automatically find good anchor box.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演算法改良</a:t>
            </a:r>
          </a:p>
        </p:txBody>
      </p:sp>
    </p:spTree>
    <p:extLst>
      <p:ext uri="{BB962C8B-B14F-4D97-AF65-F5344CB8AC3E}">
        <p14:creationId xmlns:p14="http://schemas.microsoft.com/office/powerpoint/2010/main" val="82315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99C241C-7176-41C9-B561-59CC54D02FAF}"/>
              </a:ext>
            </a:extLst>
          </p:cNvPr>
          <p:cNvSpPr/>
          <p:nvPr/>
        </p:nvSpPr>
        <p:spPr>
          <a:xfrm>
            <a:off x="0" y="834867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5 : Direct location prediction 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原來預測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offset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不夠穩定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Instead of predicting offsets we follow the approach of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 and predict location coordinates relative to the location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grid cell. This bounds the ground truth to fall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between 0 and 1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network predicts 5 coordinates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each bounding box,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ty,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tw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and to. If the cell is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offset from the top left corner of the image by (cx; cy) and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bounding box prior has width and height pw,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ph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then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predictions correspond to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6 : Fine-Grained Features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passthrough layer concatenates the higher resolution features with the low resolution features by stacking adjacent features into different channels instead of spatial locations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演算法改良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1A055D3-7C68-4AE5-8E67-EE37094E4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42" y="2863022"/>
            <a:ext cx="4092295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99C241C-7176-41C9-B561-59CC54D02FAF}"/>
              </a:ext>
            </a:extLst>
          </p:cNvPr>
          <p:cNvSpPr/>
          <p:nvPr/>
        </p:nvSpPr>
        <p:spPr>
          <a:xfrm>
            <a:off x="0" y="834867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point 7 : Multi-Scale Training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 want YOLOv2 to be robust to running on images of different sizes so we train this into the model.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Every 10 batches our network randomly chooses a new image dimension size. Since our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downsamples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by a factor of 32, we pull from the following multiples of 32:</a:t>
            </a:r>
          </a:p>
          <a:p>
            <a:pPr lvl="1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[320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608]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## darknet-19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5E4A8F-5543-4EFE-8402-79E5DBCEDB51}"/>
              </a:ext>
            </a:extLst>
          </p:cNvPr>
          <p:cNvSpPr txBox="1"/>
          <p:nvPr/>
        </p:nvSpPr>
        <p:spPr>
          <a:xfrm>
            <a:off x="216816" y="188536"/>
            <a:ext cx="9134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演算法改良</a:t>
            </a:r>
          </a:p>
        </p:txBody>
      </p:sp>
    </p:spTree>
    <p:extLst>
      <p:ext uri="{BB962C8B-B14F-4D97-AF65-F5344CB8AC3E}">
        <p14:creationId xmlns:p14="http://schemas.microsoft.com/office/powerpoint/2010/main" val="250524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2341F-9675-4922-91E2-C8B1E60AA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Yolo v3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7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Office PowerPoint</Application>
  <PresentationFormat>寬螢幕</PresentationFormat>
  <Paragraphs>108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Yolo v1</vt:lpstr>
      <vt:lpstr>PowerPoint 簡報</vt:lpstr>
      <vt:lpstr>PowerPoint 簡報</vt:lpstr>
      <vt:lpstr>PowerPoint 簡報</vt:lpstr>
      <vt:lpstr>Yolo v2</vt:lpstr>
      <vt:lpstr>PowerPoint 簡報</vt:lpstr>
      <vt:lpstr>PowerPoint 簡報</vt:lpstr>
      <vt:lpstr>PowerPoint 簡報</vt:lpstr>
      <vt:lpstr>Yolo v3</vt:lpstr>
      <vt:lpstr>PowerPoint 簡報</vt:lpstr>
      <vt:lpstr>Yolo v4</vt:lpstr>
      <vt:lpstr>PowerPoint 簡報</vt:lpstr>
      <vt:lpstr>PowerPoint 簡報</vt:lpstr>
      <vt:lpstr>Yolo v4-csp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 v1</dc:title>
  <dc:creator>Beefnoodle</dc:creator>
  <cp:lastModifiedBy>Beefnoodle</cp:lastModifiedBy>
  <cp:revision>150</cp:revision>
  <dcterms:created xsi:type="dcterms:W3CDTF">2023-01-26T04:29:28Z</dcterms:created>
  <dcterms:modified xsi:type="dcterms:W3CDTF">2023-01-27T13:57:45Z</dcterms:modified>
</cp:coreProperties>
</file>