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20E83-4702-4425-AF94-8AAAEA1A1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6EF39D-2B5A-41D9-8446-6CA74C7F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4143E-FA32-4FDD-B3CB-C9E8D972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376DD7-9A10-4E74-B8CC-69C84010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2FCCD7-A6D8-413E-A6D6-F9AE6AEC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7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5CB9F-CD73-4F0F-907E-2F8F7472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84295-1F7B-432E-B210-7CD74CC8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7F4193-AA8C-40C5-B7D3-E695FA75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AE0EA-BB93-4787-9697-690AF18A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2E6A08-8C16-42B1-B901-3A63240B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9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2F6B2D-E683-4428-9398-1E384488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DED88E-AF11-46C1-B10D-7E7DA5F5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506DB-641C-4A3B-85AB-2ACE0CE4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11297-1513-4B58-930C-7FC04D7B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94D21-1D3F-4720-AC48-D16AC6D6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0CB87-A208-4F7A-9550-7AC11D22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3A63A-38E3-44E3-984C-283A8468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0A3AF2-F3A1-483E-9E29-EAD973B4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733ABC-1358-43F3-8699-75FE3609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7C565-F8D2-4590-B890-2239943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F5316-87D2-4785-89BA-65E04D75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67CC8A-90FA-42BB-AD22-841DF0CB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1FE17-CFB5-493C-A86B-393BB56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661428-D2E9-4305-BFB1-90973EAE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10C8B-C36D-42E3-9941-C14BD2F9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1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EC551-5D75-49F5-9C43-FFB54826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DBBFC-0148-46A0-B831-A18A5788A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51AFEB-276A-4BE5-9763-437F8042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E54C3E-ABB4-4425-8CC4-ADB7E0D8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47C956-D689-449C-8151-E8B1CE57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8D6C09-40BE-4AEE-AC2B-72B8EC7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2C4C1-66E5-45F9-98A7-67D70060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7909C-A996-4197-AB4F-244D1BA8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E41B1B-15DD-4D2E-A955-5E234485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4E0643-9494-4BF7-87EC-07D8F781F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BC2F83-F4C7-4649-8E78-94F6E91F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0E67CB-F7E7-40C1-BE1B-837363B5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17C0C7-FEDC-44B6-8E96-90514FBE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E03D5E-23BB-49EC-8D0C-C5ACCB8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336B-4532-48F9-A03B-298D1A08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8EEA04-A06B-4404-A8B4-3349838B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0FCDD3-8C40-4F10-9CAC-592EC1DA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225002-3F46-4106-B281-FCFB25C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2F3903-5627-43BF-A3AD-36C6F22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4EF3D0-6ED2-46E8-B33A-8A19819F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8ED1B-0754-45A0-A96B-2A094082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15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E846B-8E98-4E52-8106-802756C8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26AC9-CC54-4E7D-BD72-8301DD97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A3A5E7-480A-4FBE-AE0C-7376644D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AF428F-74FB-4B4F-96BC-F8BAD99E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CFFFDD-DCAF-48D6-9F23-33D8A26D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D1A3D0-5493-4E96-B848-D53514FF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8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856BB-C951-40CC-ACA2-CAF75AB8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788646-2473-4CCD-A06B-2190F69AF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856AEC-B397-4FCE-94A6-BF57B128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E6D4C9-8D75-4E6B-AE6C-FB8F8B39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7644D1-76D9-44D4-AABA-D452CCB4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FD8D8E-279B-4B00-B5FD-E7C571F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5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123C2C-C416-4C24-8FC6-21FF6354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54D8A-642B-4C96-B376-A76B0D35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66B4D-DF3A-44ED-8B2F-4C5EAC6F4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003C-485D-4A40-AB74-00F51EE1BCCE}" type="datetimeFigureOut">
              <a:rPr lang="zh-TW" altLang="en-US" smtClean="0"/>
              <a:t>2022/11/27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92CA6-1D2F-4CE7-9FD0-16D38244E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D88AF-CAF4-499D-9FDB-549BFB6CF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0E4A26-0FE1-4413-9F86-A56580ADE76C}"/>
              </a:ext>
            </a:extLst>
          </p:cNvPr>
          <p:cNvSpPr txBox="1"/>
          <p:nvPr/>
        </p:nvSpPr>
        <p:spPr>
          <a:xfrm>
            <a:off x="791852" y="575035"/>
            <a:ext cx="1015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禁忌搜尋法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F86C39-9A5C-4630-972D-948C7305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152" y="210166"/>
            <a:ext cx="6554115" cy="40201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E450C1-58DD-480C-8937-13D70084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9" y="2763223"/>
            <a:ext cx="601111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0E4A26-0FE1-4413-9F86-A56580ADE76C}"/>
              </a:ext>
            </a:extLst>
          </p:cNvPr>
          <p:cNvSpPr txBox="1"/>
          <p:nvPr/>
        </p:nvSpPr>
        <p:spPr>
          <a:xfrm>
            <a:off x="791852" y="575035"/>
            <a:ext cx="1015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基因演算法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1FB925F-7526-4CC7-9F38-609E92F4630F}"/>
              </a:ext>
            </a:extLst>
          </p:cNvPr>
          <p:cNvSpPr/>
          <p:nvPr/>
        </p:nvSpPr>
        <p:spPr>
          <a:xfrm>
            <a:off x="1611984" y="1291472"/>
            <a:ext cx="3685880" cy="254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164260F-F019-4711-9E73-DFC351518F76}"/>
              </a:ext>
            </a:extLst>
          </p:cNvPr>
          <p:cNvSpPr/>
          <p:nvPr/>
        </p:nvSpPr>
        <p:spPr>
          <a:xfrm>
            <a:off x="2187019" y="2121031"/>
            <a:ext cx="612743" cy="6127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B73F88-898D-4CA8-8BA0-C87862AD5799}"/>
              </a:ext>
            </a:extLst>
          </p:cNvPr>
          <p:cNvSpPr/>
          <p:nvPr/>
        </p:nvSpPr>
        <p:spPr>
          <a:xfrm>
            <a:off x="3148552" y="2121031"/>
            <a:ext cx="612743" cy="6127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935747A-E901-4B46-9572-D088FC0BB670}"/>
              </a:ext>
            </a:extLst>
          </p:cNvPr>
          <p:cNvSpPr/>
          <p:nvPr/>
        </p:nvSpPr>
        <p:spPr>
          <a:xfrm>
            <a:off x="4185502" y="2121031"/>
            <a:ext cx="612743" cy="6127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4F678BD-416F-4C9E-9BCF-640D7C843A2D}"/>
              </a:ext>
            </a:extLst>
          </p:cNvPr>
          <p:cNvSpPr/>
          <p:nvPr/>
        </p:nvSpPr>
        <p:spPr>
          <a:xfrm>
            <a:off x="7975077" y="1298542"/>
            <a:ext cx="3685880" cy="254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2EEABD6-7D73-44DA-9083-AF40BC84A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22318"/>
              </p:ext>
            </p:extLst>
          </p:nvPr>
        </p:nvGraphicFramePr>
        <p:xfrm>
          <a:off x="8055205" y="1750191"/>
          <a:ext cx="3525624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91736">
                  <a:extLst>
                    <a:ext uri="{9D8B030D-6E8A-4147-A177-3AD203B41FA5}">
                      <a16:colId xmlns:a16="http://schemas.microsoft.com/office/drawing/2014/main" val="3894831954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6373727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409805325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76124521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15484026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74747358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284344162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52197787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6707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360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3156605-228A-48F6-9731-D539DBFDE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22318"/>
              </p:ext>
            </p:extLst>
          </p:nvPr>
        </p:nvGraphicFramePr>
        <p:xfrm>
          <a:off x="8055205" y="2463852"/>
          <a:ext cx="3525624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91736">
                  <a:extLst>
                    <a:ext uri="{9D8B030D-6E8A-4147-A177-3AD203B41FA5}">
                      <a16:colId xmlns:a16="http://schemas.microsoft.com/office/drawing/2014/main" val="3894831954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6373727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409805325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76124521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15484026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74747358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284344162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52197787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6707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0E4A26-0FE1-4413-9F86-A56580ADE76C}"/>
              </a:ext>
            </a:extLst>
          </p:cNvPr>
          <p:cNvSpPr txBox="1"/>
          <p:nvPr/>
        </p:nvSpPr>
        <p:spPr>
          <a:xfrm>
            <a:off x="197964" y="84842"/>
            <a:ext cx="1015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基因演算法排程問題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C6B2EDE-A1EB-4BEC-9ABF-778B71D5ED84}"/>
                  </a:ext>
                </a:extLst>
              </p:cNvPr>
              <p:cNvSpPr txBox="1"/>
              <p:nvPr/>
            </p:nvSpPr>
            <p:spPr>
              <a:xfrm>
                <a:off x="518474" y="1310326"/>
                <a:ext cx="10972800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TW" altLang="en-US" dirty="0"/>
                  <a:t>排序三項工件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jo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jo</m:t>
                    </m:r>
                    <m:sSub>
                      <m:sSubPr>
                        <m:ctrlPr>
                          <a:rPr lang="en-US" altLang="zh-TW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job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/>
                  <a:t>，及三個機台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dirty="0"/>
                  <a:t>，且任一工件有程序需分別在三個機台執行。</a:t>
                </a:r>
                <a:endParaRPr lang="en-US" altLang="zh-TW" dirty="0"/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TW" altLang="en-US" dirty="0"/>
                  <a:t>定義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代表第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 項工件在第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dirty="0"/>
                  <a:t> 個機台的運作時間</a:t>
                </a:r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C6B2EDE-A1EB-4BEC-9ABF-778B71D5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1310326"/>
                <a:ext cx="10972800" cy="668645"/>
              </a:xfrm>
              <a:prstGeom prst="rect">
                <a:avLst/>
              </a:prstGeom>
              <a:blipFill>
                <a:blip r:embed="rId2"/>
                <a:stretch>
                  <a:fillRect l="-333" t="-5455" b="-109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E16C96B8-FF3C-4CFA-87CD-E5C223460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403845"/>
                  </p:ext>
                </p:extLst>
              </p:nvPr>
            </p:nvGraphicFramePr>
            <p:xfrm>
              <a:off x="1504099" y="2061624"/>
              <a:ext cx="8128000" cy="148336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74568903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867504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236787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87025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工件 </a:t>
                          </a:r>
                          <a:r>
                            <a:rPr lang="en-US" altLang="zh-TW" dirty="0"/>
                            <a:t>/ </a:t>
                          </a:r>
                          <a:r>
                            <a:rPr lang="zh-TW" altLang="en-US" dirty="0"/>
                            <a:t>機台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079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jo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50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jo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48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jo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96860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E16C96B8-FF3C-4CFA-87CD-E5C2234601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403845"/>
                  </p:ext>
                </p:extLst>
              </p:nvPr>
            </p:nvGraphicFramePr>
            <p:xfrm>
              <a:off x="1504099" y="2061624"/>
              <a:ext cx="8128000" cy="1483360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74568903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867504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236787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87025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/>
                            <a:t>工件 </a:t>
                          </a:r>
                          <a:r>
                            <a:rPr lang="en-US" altLang="zh-TW" dirty="0"/>
                            <a:t>/ </a:t>
                          </a:r>
                          <a:r>
                            <a:rPr lang="zh-TW" altLang="en-US" dirty="0"/>
                            <a:t>機台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8197" r="-20089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8197" r="-101502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119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79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9" t="-108197" r="-30089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108197" r="-200898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108197" r="-101502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8197" r="-1198" b="-2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250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9" t="-208197" r="-30089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208197" r="-200898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208197" r="-101502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8197" r="-1198" b="-1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7482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99" t="-308197" r="-30089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299" t="-308197" r="-200898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308197" r="-101502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8197" r="-11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68608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33D10B-281A-4CAD-AA87-F2E9128D9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82672"/>
              </p:ext>
            </p:extLst>
          </p:nvPr>
        </p:nvGraphicFramePr>
        <p:xfrm>
          <a:off x="3181024" y="3915353"/>
          <a:ext cx="4774149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0461">
                  <a:extLst>
                    <a:ext uri="{9D8B030D-6E8A-4147-A177-3AD203B41FA5}">
                      <a16:colId xmlns:a16="http://schemas.microsoft.com/office/drawing/2014/main" val="2670184386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1224591454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4109529289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1625446694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3511687434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2782140781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408911418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1885616023"/>
                    </a:ext>
                  </a:extLst>
                </a:gridCol>
                <a:gridCol w="530461">
                  <a:extLst>
                    <a:ext uri="{9D8B030D-6E8A-4147-A177-3AD203B41FA5}">
                      <a16:colId xmlns:a16="http://schemas.microsoft.com/office/drawing/2014/main" val="1295123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1298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E03B21ED-EB13-44F3-B620-401B7AEAE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439480"/>
                  </p:ext>
                </p:extLst>
              </p:nvPr>
            </p:nvGraphicFramePr>
            <p:xfrm>
              <a:off x="3181024" y="5362254"/>
              <a:ext cx="4774149" cy="3708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30461">
                      <a:extLst>
                        <a:ext uri="{9D8B030D-6E8A-4147-A177-3AD203B41FA5}">
                          <a16:colId xmlns:a16="http://schemas.microsoft.com/office/drawing/2014/main" val="2670184386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224591454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4109529289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625446694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3511687434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2782140781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408911418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885616023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2951235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1129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E03B21ED-EB13-44F3-B620-401B7AEAE3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439480"/>
                  </p:ext>
                </p:extLst>
              </p:nvPr>
            </p:nvGraphicFramePr>
            <p:xfrm>
              <a:off x="3181024" y="5362254"/>
              <a:ext cx="4774149" cy="3708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30461">
                      <a:extLst>
                        <a:ext uri="{9D8B030D-6E8A-4147-A177-3AD203B41FA5}">
                          <a16:colId xmlns:a16="http://schemas.microsoft.com/office/drawing/2014/main" val="2670184386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224591454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4109529289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625446694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3511687434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2782140781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408911418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885616023"/>
                        </a:ext>
                      </a:extLst>
                    </a:gridCol>
                    <a:gridCol w="530461">
                      <a:extLst>
                        <a:ext uri="{9D8B030D-6E8A-4147-A177-3AD203B41FA5}">
                          <a16:colId xmlns:a16="http://schemas.microsoft.com/office/drawing/2014/main" val="12951235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149" t="-1613" r="-8045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01149" t="-1613" r="-7045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201149" t="-1613" r="-6045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01149" t="-1613" r="-50459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396591" t="-1613" r="-39886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502299" t="-1613" r="-3034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602299" t="-1613" r="-2034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702299" t="-1613" r="-1034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802299" t="-1613" r="-344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11298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C7C6917-2D6D-4025-B2DD-0680CFA60410}"/>
              </a:ext>
            </a:extLst>
          </p:cNvPr>
          <p:cNvCxnSpPr/>
          <p:nvPr/>
        </p:nvCxnSpPr>
        <p:spPr>
          <a:xfrm flipV="1">
            <a:off x="4496586" y="4449452"/>
            <a:ext cx="0" cy="74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BC7F4AC-5AB3-477A-9B62-C7602BE8C1C8}"/>
              </a:ext>
            </a:extLst>
          </p:cNvPr>
          <p:cNvCxnSpPr>
            <a:cxnSpLocks/>
          </p:cNvCxnSpPr>
          <p:nvPr/>
        </p:nvCxnSpPr>
        <p:spPr>
          <a:xfrm>
            <a:off x="6495068" y="4449452"/>
            <a:ext cx="0" cy="74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1C59C0-925C-4DF9-B366-B336EAD8FD93}"/>
              </a:ext>
            </a:extLst>
          </p:cNvPr>
          <p:cNvSpPr txBox="1"/>
          <p:nvPr/>
        </p:nvSpPr>
        <p:spPr>
          <a:xfrm>
            <a:off x="3181024" y="4694548"/>
            <a:ext cx="119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encoding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8AB4F8-81C4-40D3-AF86-157FB07EA6A2}"/>
              </a:ext>
            </a:extLst>
          </p:cNvPr>
          <p:cNvSpPr txBox="1"/>
          <p:nvPr/>
        </p:nvSpPr>
        <p:spPr>
          <a:xfrm>
            <a:off x="6668942" y="4659069"/>
            <a:ext cx="119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24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D0E4A26-0FE1-4413-9F86-A56580ADE76C}"/>
                  </a:ext>
                </a:extLst>
              </p:cNvPr>
              <p:cNvSpPr txBox="1"/>
              <p:nvPr/>
            </p:nvSpPr>
            <p:spPr>
              <a:xfrm>
                <a:off x="499621" y="169683"/>
                <a:ext cx="6749591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進階議題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zh-TW" altLang="en-US" dirty="0"/>
                  <a:t>多目標最佳化</a:t>
                </a:r>
                <a:endParaRPr lang="en-US" altLang="zh-TW" dirty="0"/>
              </a:p>
              <a:p>
                <a:r>
                  <a:rPr lang="zh-TW" altLang="en-US" dirty="0"/>
                  <a:t>最佳資源預算分配</a:t>
                </a:r>
                <a:endParaRPr lang="en-US" altLang="zh-TW" dirty="0"/>
              </a:p>
              <a:p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假設兩項反應值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產量、良率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凌越 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donminate</a:t>
                </a:r>
                <a:r>
                  <a:rPr lang="en-US" altLang="zh-TW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Pareto front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𝑒𝑥𝑖𝑠𝑡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𝑝𝑜𝑖𝑛𝑡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𝑑𝑜𝑛𝑚𝑖𝑛𝑎𝑡𝑒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分凌越排序基因演算法</a:t>
                </a: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非凌越排序</a:t>
                </a:r>
                <a:endParaRPr lang="en-US" altLang="zh-TW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依照非凌越層級給予排序</a:t>
                </a:r>
                <a:endParaRPr lang="en-US" altLang="zh-TW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藍線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rank 1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紅線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rank 2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綠線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rank 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擁擠距離</a:t>
                </a:r>
                <a:endParaRPr lang="en-US" altLang="zh-TW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算法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計算鄰近解的距離</a:t>
                </a:r>
                <a:endParaRPr lang="en-US" altLang="zh-TW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目的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保有解的多樣性</a:t>
                </a:r>
                <a:endParaRPr lang="en-US" altLang="zh-TW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選擇機制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有較高排序及擁擠距離的子帶有較高機率留下</a:t>
                </a:r>
                <a:endParaRPr lang="en-US" altLang="zh-TW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D0E4A26-0FE1-4413-9F86-A56580ADE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1" y="169683"/>
                <a:ext cx="6749591" cy="6740307"/>
              </a:xfrm>
              <a:prstGeom prst="rect">
                <a:avLst/>
              </a:prstGeom>
              <a:blipFill>
                <a:blip r:embed="rId2"/>
                <a:stretch>
                  <a:fillRect l="-813" t="-542" b="-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C13E22BA-CD01-4E4A-AF52-88997AAF0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64" y="339365"/>
            <a:ext cx="2790325" cy="2790325"/>
          </a:xfrm>
          <a:prstGeom prst="rect">
            <a:avLst/>
          </a:prstGeom>
        </p:spPr>
      </p:pic>
      <p:pic>
        <p:nvPicPr>
          <p:cNvPr id="1026" name="Picture 2" descr="Non-dominated sorting to advancing fronts.">
            <a:extLst>
              <a:ext uri="{FF2B5EF4-FFF2-40B4-BE49-F238E27FC236}">
                <a16:creationId xmlns:a16="http://schemas.microsoft.com/office/drawing/2014/main" id="{18D9061A-9D9B-431F-B39F-5B917B65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279" y="3982834"/>
            <a:ext cx="2965305" cy="238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9078A85-91F5-4188-84DF-DC977E71F56B}"/>
              </a:ext>
            </a:extLst>
          </p:cNvPr>
          <p:cNvSpPr/>
          <p:nvPr/>
        </p:nvSpPr>
        <p:spPr>
          <a:xfrm>
            <a:off x="7662411" y="3025996"/>
            <a:ext cx="1368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Pareto front 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D7E6E1-5952-4762-A2E9-68ABBCADAC82}"/>
              </a:ext>
            </a:extLst>
          </p:cNvPr>
          <p:cNvSpPr/>
          <p:nvPr/>
        </p:nvSpPr>
        <p:spPr>
          <a:xfrm>
            <a:off x="7522191" y="6369861"/>
            <a:ext cx="1508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非凌越排序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31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寬螢幕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Beefnoodle</dc:creator>
  <cp:lastModifiedBy>Beefnoodle</cp:lastModifiedBy>
  <cp:revision>28</cp:revision>
  <dcterms:created xsi:type="dcterms:W3CDTF">2022-11-22T13:52:44Z</dcterms:created>
  <dcterms:modified xsi:type="dcterms:W3CDTF">2022-11-27T14:27:28Z</dcterms:modified>
</cp:coreProperties>
</file>