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7" r:id="rId5"/>
    <p:sldId id="257" r:id="rId6"/>
    <p:sldId id="261" r:id="rId7"/>
    <p:sldId id="262" r:id="rId8"/>
    <p:sldId id="263" r:id="rId9"/>
    <p:sldId id="272" r:id="rId10"/>
    <p:sldId id="273" r:id="rId11"/>
    <p:sldId id="274" r:id="rId12"/>
    <p:sldId id="259" r:id="rId13"/>
    <p:sldId id="266" r:id="rId14"/>
    <p:sldId id="258" r:id="rId15"/>
    <p:sldId id="260" r:id="rId16"/>
    <p:sldId id="271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94730" autoAdjust="0"/>
  </p:normalViewPr>
  <p:slideViewPr>
    <p:cSldViewPr snapToGrid="0">
      <p:cViewPr varScale="1">
        <p:scale>
          <a:sx n="77" d="100"/>
          <a:sy n="77" d="100"/>
        </p:scale>
        <p:origin x="39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B757-C229-49AF-9DBA-02FA176C5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EF022-46F7-4B49-8794-9806D4854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FBCE1-75EE-431B-B467-5756863D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2940-EFA2-45D9-B933-AD6FA438B133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9F33A-212C-4B57-8C22-0DB014FC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78F26-96DA-49B1-89E6-8389E466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4042-76B4-4009-841E-1C684BD3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7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67E-D46A-4351-B419-0E5C387C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BC700-D52A-4FAD-9E7F-CE95F7AAC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D8343-A1EC-4E24-9878-DDDF58D5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2940-EFA2-45D9-B933-AD6FA438B133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4B102-859D-47A1-8FCB-50D54486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A978-2454-42B8-9E04-A801B8AE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4042-76B4-4009-841E-1C684BD3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6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A3691-D2EA-4340-B0B2-1A5591BCB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9F409-DF50-4C5D-B88D-0EB96A45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5E46E-7F77-4C34-BD7E-90E8D13F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2940-EFA2-45D9-B933-AD6FA438B133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974B2-EE04-4628-98FF-C8A2EC08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8DB67-6F7E-4E6D-8D98-5A7EEC2A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4042-76B4-4009-841E-1C684BD3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BFC5-DB7C-43AA-A57B-6B341FD7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96CF-B16D-4010-A5B5-27CBFA206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31C7B-39C6-4BC9-8FA9-213ACE27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2940-EFA2-45D9-B933-AD6FA438B133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7008F-7956-42D0-A3ED-F2F58587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B76CB-EA67-48CC-B29C-DBFB59BA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4042-76B4-4009-841E-1C684BD3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9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BCC8-6D21-4E28-9E12-FCD970D7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32741-18D1-4B22-B1D4-48C559D16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B3FD4-6B95-4FC3-B73F-B019690F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2940-EFA2-45D9-B933-AD6FA438B133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392B6-9C31-4C7E-90FF-AC9686DB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2C1A1-D13C-4380-9950-C2763A5E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4042-76B4-4009-841E-1C684BD3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7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4E70-8F65-4F1A-BB64-36953A62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5FAFC-248C-4922-963F-2B436AAA4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3CC69-C8FC-41E2-B9E4-2719FF601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20412-BFA0-4F05-9C92-F6681EA7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2940-EFA2-45D9-B933-AD6FA438B133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D014A-53D1-4980-B4B9-00338608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B9CDB-ABB6-4260-BE4C-04A6ACA8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4042-76B4-4009-841E-1C684BD3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2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1229-A265-4820-90CB-B1BC850C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40DCC-7450-4C16-9C34-BA06EF2AB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13A30-59DE-469E-97B4-39EB0FBAD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886EA-EBB7-4513-A9EC-F79C83227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5E540-64BB-4092-BC27-032E5FD9F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34317-EA18-4FA6-A729-A5636075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2940-EFA2-45D9-B933-AD6FA438B133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23287-A290-4BA6-8115-4203B28A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20ECB-7349-4BAF-9D59-D2A2A085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4042-76B4-4009-841E-1C684BD3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8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69C5-459C-4D65-B830-9E7EAD7D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99EA3-87C1-4139-84BF-1223FA26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2940-EFA2-45D9-B933-AD6FA438B133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E8ACD-1153-4503-B185-7DD69A4F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EF7B3-73DF-44E4-9C63-1E14D6B0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4042-76B4-4009-841E-1C684BD3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6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A5739-E925-4689-8652-F863C315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2940-EFA2-45D9-B933-AD6FA438B133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6D840-C456-40BD-B5FB-40A7F7D1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27EBD-566E-406D-B49B-7F7D4C16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4042-76B4-4009-841E-1C684BD3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05A7-0C97-419E-AAD9-098BC76F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97937-80E6-421E-BCD2-734809C3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46D33-C3CB-46CC-9DF1-1729ACD23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4561-7477-40CF-8A02-3B436352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2940-EFA2-45D9-B933-AD6FA438B133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6FC2E-EC8D-4E89-BA00-2EE91CE7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07A4A-BBC9-4F03-8184-BE1CAEEB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4042-76B4-4009-841E-1C684BD3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6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B8D4-BEAC-4A53-8C96-B132560B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1B0271-1759-46E0-8CC2-8788AEA72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0AE13-051D-47DF-8185-AFDD7FE57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F790D-F03C-499E-812F-42FA4C5A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2940-EFA2-45D9-B933-AD6FA438B133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1B1C0-01C8-455E-9C90-0DDBEBAD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B94FD-56CC-4D09-8A85-06E3B583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4042-76B4-4009-841E-1C684BD3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CCB7F-29A0-48E9-8A73-E6448963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177C5-3235-47F7-BDDB-EA05F8342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8EC5-E0AC-4B23-BC30-4BA919A46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22940-EFA2-45D9-B933-AD6FA438B133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30B8A-42E7-4EF2-8E18-62CC461F0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4C432-7D41-4C83-9D4E-C4A62FD23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94042-76B4-4009-841E-1C684BD3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0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E2FE-4CAA-475F-85F9-EFB9F0A39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9974" y="0"/>
            <a:ext cx="8547652" cy="2751555"/>
          </a:xfrm>
          <a:gradFill>
            <a:gsLst>
              <a:gs pos="22348">
                <a:srgbClr val="DFE7F5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dirty="0"/>
              <a:t>Federal Texas Contracts</a:t>
            </a:r>
            <a:br>
              <a:rPr lang="en-US" dirty="0"/>
            </a:br>
            <a:r>
              <a:rPr lang="en-US" dirty="0"/>
              <a:t>Overspending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EB361-8687-4C47-A9CD-B0739FC2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999" y="4432510"/>
            <a:ext cx="11191903" cy="1337670"/>
          </a:xfrm>
          <a:gradFill>
            <a:gsLst>
              <a:gs pos="22348">
                <a:srgbClr val="DFE7F5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4500" dirty="0"/>
              <a:t>Predicting which Contracts will go over Original Contract Signed Amount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6FEA9-08A3-4A8C-B9B4-4C3F805E8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40" b="9549"/>
          <a:stretch/>
        </p:blipFill>
        <p:spPr>
          <a:xfrm>
            <a:off x="0" y="-17931"/>
            <a:ext cx="3488635" cy="27694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E7B5B6-B2C4-4465-9B5A-D665EF2C5FB3}"/>
              </a:ext>
            </a:extLst>
          </p:cNvPr>
          <p:cNvSpPr txBox="1"/>
          <p:nvPr/>
        </p:nvSpPr>
        <p:spPr>
          <a:xfrm>
            <a:off x="4952998" y="1961485"/>
            <a:ext cx="709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United States Government Budgeting Office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13266C-64F7-4DB4-84A9-7AB30811E4A4}"/>
              </a:ext>
            </a:extLst>
          </p:cNvPr>
          <p:cNvSpPr txBox="1"/>
          <p:nvPr/>
        </p:nvSpPr>
        <p:spPr>
          <a:xfrm>
            <a:off x="147320" y="3183116"/>
            <a:ext cx="11897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            </a:t>
            </a:r>
            <a:r>
              <a:rPr lang="en-US" sz="3600" dirty="0">
                <a:solidFill>
                  <a:srgbClr val="FF0000"/>
                </a:solidFill>
              </a:rPr>
              <a:t>Are we giving unlimited amounts to contractors ?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D8D6-24F8-49C7-8FFE-464E0D15C3BC}"/>
              </a:ext>
            </a:extLst>
          </p:cNvPr>
          <p:cNvSpPr txBox="1"/>
          <p:nvPr/>
        </p:nvSpPr>
        <p:spPr>
          <a:xfrm>
            <a:off x="557048" y="6173188"/>
            <a:ext cx="4971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Patricia Stone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172BD-58CD-4D1A-823C-C16ED4643AF1}"/>
              </a:ext>
            </a:extLst>
          </p:cNvPr>
          <p:cNvSpPr txBox="1"/>
          <p:nvPr/>
        </p:nvSpPr>
        <p:spPr>
          <a:xfrm>
            <a:off x="9028500" y="6173188"/>
            <a:ext cx="2789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December 6 , 2017</a:t>
            </a:r>
          </a:p>
        </p:txBody>
      </p:sp>
    </p:spTree>
    <p:extLst>
      <p:ext uri="{BB962C8B-B14F-4D97-AF65-F5344CB8AC3E}">
        <p14:creationId xmlns:p14="http://schemas.microsoft.com/office/powerpoint/2010/main" val="120866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9CC26EF-877E-4EB8-8000-81126A97C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1" y="0"/>
            <a:ext cx="11965259" cy="655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1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78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4D53BD6A-AAAE-4F0A-BA18-8BF9F8345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5" y="1480930"/>
            <a:ext cx="10285787" cy="34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46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F7A1FB-D4ED-4BB8-A4E0-81B7A28B5ACA}"/>
              </a:ext>
            </a:extLst>
          </p:cNvPr>
          <p:cNvSpPr txBox="1"/>
          <p:nvPr/>
        </p:nvSpPr>
        <p:spPr>
          <a:xfrm>
            <a:off x="3337512" y="598052"/>
            <a:ext cx="4223015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3600" b="1" dirty="0"/>
              <a:t>Other  Opportunities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FD0B6F-1B2D-48B2-A8C5-0E7DEFA6C21A}"/>
              </a:ext>
            </a:extLst>
          </p:cNvPr>
          <p:cNvSpPr/>
          <p:nvPr/>
        </p:nvSpPr>
        <p:spPr>
          <a:xfrm>
            <a:off x="3337512" y="2040552"/>
            <a:ext cx="5144431" cy="100902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Any Company or Institution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31198D6-ECCD-4852-B20C-1671F71EB754}"/>
              </a:ext>
            </a:extLst>
          </p:cNvPr>
          <p:cNvSpPr/>
          <p:nvPr/>
        </p:nvSpPr>
        <p:spPr>
          <a:xfrm>
            <a:off x="7292899" y="5221184"/>
            <a:ext cx="2683724" cy="87455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Contractors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(overpayment)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FCA564-D71C-47AB-9A2E-44777CA3CA10}"/>
              </a:ext>
            </a:extLst>
          </p:cNvPr>
          <p:cNvSpPr/>
          <p:nvPr/>
        </p:nvSpPr>
        <p:spPr>
          <a:xfrm>
            <a:off x="1625499" y="5221184"/>
            <a:ext cx="2986248" cy="87455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Customers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(underpayment)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459B30-6F2D-4835-AD14-279B5428220F}"/>
              </a:ext>
            </a:extLst>
          </p:cNvPr>
          <p:cNvSpPr/>
          <p:nvPr/>
        </p:nvSpPr>
        <p:spPr>
          <a:xfrm>
            <a:off x="4391721" y="3765051"/>
            <a:ext cx="2285999" cy="49946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Contracts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BD7EA7-2768-44EA-BE22-035398F56C6F}"/>
              </a:ext>
            </a:extLst>
          </p:cNvPr>
          <p:cNvCxnSpPr>
            <a:stCxn id="2" idx="2"/>
          </p:cNvCxnSpPr>
          <p:nvPr/>
        </p:nvCxnSpPr>
        <p:spPr>
          <a:xfrm flipH="1">
            <a:off x="5449019" y="1244383"/>
            <a:ext cx="1" cy="809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A6120C-9206-4707-8A2A-2B9247A8586F}"/>
              </a:ext>
            </a:extLst>
          </p:cNvPr>
          <p:cNvCxnSpPr>
            <a:cxnSpLocks/>
          </p:cNvCxnSpPr>
          <p:nvPr/>
        </p:nvCxnSpPr>
        <p:spPr>
          <a:xfrm flipH="1">
            <a:off x="5449018" y="3058330"/>
            <a:ext cx="1" cy="719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98BF093-A18E-45E0-82C4-55942ABB7D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56297" y="3042942"/>
            <a:ext cx="452448" cy="28956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251F616-D916-4C9A-AC66-C76B4A0C2D7C}"/>
              </a:ext>
            </a:extLst>
          </p:cNvPr>
          <p:cNvCxnSpPr>
            <a:stCxn id="13" idx="2"/>
          </p:cNvCxnSpPr>
          <p:nvPr/>
        </p:nvCxnSpPr>
        <p:spPr>
          <a:xfrm rot="5400000">
            <a:off x="4209893" y="3392138"/>
            <a:ext cx="452448" cy="21972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A6B609-F450-42D0-977D-1EF4C7E85BE2}"/>
              </a:ext>
            </a:extLst>
          </p:cNvPr>
          <p:cNvCxnSpPr/>
          <p:nvPr/>
        </p:nvCxnSpPr>
        <p:spPr>
          <a:xfrm>
            <a:off x="3337512" y="4734468"/>
            <a:ext cx="0" cy="444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B79E77-DD2D-4A6C-A227-17AA19944BD1}"/>
              </a:ext>
            </a:extLst>
          </p:cNvPr>
          <p:cNvCxnSpPr/>
          <p:nvPr/>
        </p:nvCxnSpPr>
        <p:spPr>
          <a:xfrm>
            <a:off x="8430322" y="4716967"/>
            <a:ext cx="0" cy="504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7BD3B524-2EB7-4F46-ACDE-CC853E47610F}"/>
              </a:ext>
            </a:extLst>
          </p:cNvPr>
          <p:cNvSpPr/>
          <p:nvPr/>
        </p:nvSpPr>
        <p:spPr>
          <a:xfrm>
            <a:off x="9809922" y="2187307"/>
            <a:ext cx="2087210" cy="655283"/>
          </a:xfrm>
          <a:prstGeom prst="flowChartTerminator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 classification</a:t>
            </a:r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F24274E0-E8BE-4AEF-B709-851FCE1ABBC8}"/>
              </a:ext>
            </a:extLst>
          </p:cNvPr>
          <p:cNvSpPr/>
          <p:nvPr/>
        </p:nvSpPr>
        <p:spPr>
          <a:xfrm>
            <a:off x="0" y="2270134"/>
            <a:ext cx="2484783" cy="642031"/>
          </a:xfrm>
          <a:prstGeom prst="flowChartTerminator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395983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E646C4-F914-4FEC-9335-82B54C06F00F}"/>
              </a:ext>
            </a:extLst>
          </p:cNvPr>
          <p:cNvSpPr/>
          <p:nvPr/>
        </p:nvSpPr>
        <p:spPr>
          <a:xfrm>
            <a:off x="3372678" y="1995326"/>
            <a:ext cx="2723322" cy="65514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 Acquisition </a:t>
            </a:r>
          </a:p>
        </p:txBody>
      </p:sp>
      <p:sp>
        <p:nvSpPr>
          <p:cNvPr id="12" name="Rectangle: Top Corners One Rounded and One Snipped 11">
            <a:extLst>
              <a:ext uri="{FF2B5EF4-FFF2-40B4-BE49-F238E27FC236}">
                <a16:creationId xmlns:a16="http://schemas.microsoft.com/office/drawing/2014/main" id="{9DF3E4EA-C07F-453F-B327-DF1ED9466248}"/>
              </a:ext>
            </a:extLst>
          </p:cNvPr>
          <p:cNvSpPr/>
          <p:nvPr/>
        </p:nvSpPr>
        <p:spPr>
          <a:xfrm>
            <a:off x="1373668" y="322563"/>
            <a:ext cx="1478861" cy="743244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Contracts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2013</a:t>
            </a:r>
          </a:p>
        </p:txBody>
      </p:sp>
      <p:sp>
        <p:nvSpPr>
          <p:cNvPr id="13" name="Rectangle: Top Corners One Rounded and One Snipped 12">
            <a:extLst>
              <a:ext uri="{FF2B5EF4-FFF2-40B4-BE49-F238E27FC236}">
                <a16:creationId xmlns:a16="http://schemas.microsoft.com/office/drawing/2014/main" id="{2CDBB197-BF24-461A-BA27-A35712395B6D}"/>
              </a:ext>
            </a:extLst>
          </p:cNvPr>
          <p:cNvSpPr/>
          <p:nvPr/>
        </p:nvSpPr>
        <p:spPr>
          <a:xfrm>
            <a:off x="3504784" y="260960"/>
            <a:ext cx="1388170" cy="743244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Contracts 2014</a:t>
            </a:r>
          </a:p>
        </p:txBody>
      </p:sp>
      <p:sp>
        <p:nvSpPr>
          <p:cNvPr id="14" name="Rectangle: Top Corners One Rounded and One Snipped 13">
            <a:extLst>
              <a:ext uri="{FF2B5EF4-FFF2-40B4-BE49-F238E27FC236}">
                <a16:creationId xmlns:a16="http://schemas.microsoft.com/office/drawing/2014/main" id="{D3599C6B-7A93-44C8-8402-885747E879FA}"/>
              </a:ext>
            </a:extLst>
          </p:cNvPr>
          <p:cNvSpPr/>
          <p:nvPr/>
        </p:nvSpPr>
        <p:spPr>
          <a:xfrm>
            <a:off x="5411857" y="312655"/>
            <a:ext cx="1326875" cy="74063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Contracts 2015</a:t>
            </a:r>
          </a:p>
          <a:p>
            <a:pPr algn="ctr"/>
            <a:endParaRPr lang="en-US" dirty="0"/>
          </a:p>
        </p:txBody>
      </p:sp>
      <p:sp>
        <p:nvSpPr>
          <p:cNvPr id="15" name="Rectangle: Top Corners One Rounded and One Snipped 14">
            <a:extLst>
              <a:ext uri="{FF2B5EF4-FFF2-40B4-BE49-F238E27FC236}">
                <a16:creationId xmlns:a16="http://schemas.microsoft.com/office/drawing/2014/main" id="{AEDAA9AD-F179-4AD7-BFFC-C1025A36A4F5}"/>
              </a:ext>
            </a:extLst>
          </p:cNvPr>
          <p:cNvSpPr/>
          <p:nvPr/>
        </p:nvSpPr>
        <p:spPr>
          <a:xfrm>
            <a:off x="9869557" y="274983"/>
            <a:ext cx="1326874" cy="814724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Contracts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2017</a:t>
            </a:r>
          </a:p>
        </p:txBody>
      </p:sp>
      <p:sp>
        <p:nvSpPr>
          <p:cNvPr id="16" name="Rectangle: Top Corners One Rounded and One Snipped 15">
            <a:extLst>
              <a:ext uri="{FF2B5EF4-FFF2-40B4-BE49-F238E27FC236}">
                <a16:creationId xmlns:a16="http://schemas.microsoft.com/office/drawing/2014/main" id="{9874E71E-6C34-4B96-922B-C94E5FD0C7A0}"/>
              </a:ext>
            </a:extLst>
          </p:cNvPr>
          <p:cNvSpPr/>
          <p:nvPr/>
        </p:nvSpPr>
        <p:spPr>
          <a:xfrm>
            <a:off x="7257635" y="337790"/>
            <a:ext cx="1326875" cy="751917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Contracts 2016</a:t>
            </a:r>
          </a:p>
          <a:p>
            <a:pPr algn="ctr"/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2C5B53-A25D-498D-A3A3-70369BF97A1F}"/>
              </a:ext>
            </a:extLst>
          </p:cNvPr>
          <p:cNvCxnSpPr>
            <a:cxnSpLocks/>
            <a:stCxn id="295" idx="3"/>
            <a:endCxn id="139" idx="2"/>
          </p:cNvCxnSpPr>
          <p:nvPr/>
        </p:nvCxnSpPr>
        <p:spPr>
          <a:xfrm>
            <a:off x="4387268" y="5453543"/>
            <a:ext cx="2619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D04FD304-D5EC-4BCC-A456-B7D432326399}"/>
              </a:ext>
            </a:extLst>
          </p:cNvPr>
          <p:cNvCxnSpPr>
            <a:cxnSpLocks/>
            <a:stCxn id="12" idx="1"/>
            <a:endCxn id="3" idx="0"/>
          </p:cNvCxnSpPr>
          <p:nvPr/>
        </p:nvCxnSpPr>
        <p:spPr>
          <a:xfrm rot="16200000" flipH="1">
            <a:off x="2958960" y="219946"/>
            <a:ext cx="929519" cy="26212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69D8A06E-556F-426C-9120-CEF5E605E0F8}"/>
              </a:ext>
            </a:extLst>
          </p:cNvPr>
          <p:cNvCxnSpPr>
            <a:cxnSpLocks/>
            <a:stCxn id="13" idx="1"/>
            <a:endCxn id="3" idx="0"/>
          </p:cNvCxnSpPr>
          <p:nvPr/>
        </p:nvCxnSpPr>
        <p:spPr>
          <a:xfrm rot="16200000" flipH="1">
            <a:off x="3971043" y="1232030"/>
            <a:ext cx="991122" cy="5354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C42B8DCA-6DE0-4B1C-A2DA-B39657294BFC}"/>
              </a:ext>
            </a:extLst>
          </p:cNvPr>
          <p:cNvCxnSpPr>
            <a:cxnSpLocks/>
            <a:stCxn id="14" idx="1"/>
            <a:endCxn id="3" idx="0"/>
          </p:cNvCxnSpPr>
          <p:nvPr/>
        </p:nvCxnSpPr>
        <p:spPr>
          <a:xfrm rot="5400000">
            <a:off x="4933798" y="853828"/>
            <a:ext cx="942039" cy="13409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78A44854-92D7-47F0-9EE7-4BC29515295C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5017672" y="2367134"/>
            <a:ext cx="498476" cy="10651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Data 138">
            <a:extLst>
              <a:ext uri="{FF2B5EF4-FFF2-40B4-BE49-F238E27FC236}">
                <a16:creationId xmlns:a16="http://schemas.microsoft.com/office/drawing/2014/main" id="{220BA8EC-3283-4D42-AAD7-A3823CABC75B}"/>
              </a:ext>
            </a:extLst>
          </p:cNvPr>
          <p:cNvSpPr/>
          <p:nvPr/>
        </p:nvSpPr>
        <p:spPr>
          <a:xfrm>
            <a:off x="6778072" y="5053910"/>
            <a:ext cx="2286000" cy="799266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Transformed Data</a:t>
            </a:r>
            <a:endParaRPr lang="en-US" dirty="0"/>
          </a:p>
        </p:txBody>
      </p:sp>
      <p:sp>
        <p:nvSpPr>
          <p:cNvPr id="149" name="Flowchart: Data 148">
            <a:extLst>
              <a:ext uri="{FF2B5EF4-FFF2-40B4-BE49-F238E27FC236}">
                <a16:creationId xmlns:a16="http://schemas.microsoft.com/office/drawing/2014/main" id="{9AAF83BE-8149-407B-B489-67CA51101DD3}"/>
              </a:ext>
            </a:extLst>
          </p:cNvPr>
          <p:cNvSpPr/>
          <p:nvPr/>
        </p:nvSpPr>
        <p:spPr>
          <a:xfrm>
            <a:off x="5177400" y="3148944"/>
            <a:ext cx="2286000" cy="799266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Data (25%)</a:t>
            </a:r>
            <a:endParaRPr lang="en-US" dirty="0"/>
          </a:p>
        </p:txBody>
      </p:sp>
      <p:sp>
        <p:nvSpPr>
          <p:cNvPr id="152" name="Flowchart: Data 151">
            <a:extLst>
              <a:ext uri="{FF2B5EF4-FFF2-40B4-BE49-F238E27FC236}">
                <a16:creationId xmlns:a16="http://schemas.microsoft.com/office/drawing/2014/main" id="{16A1BB9A-9360-4697-A7D3-447F18066BB2}"/>
              </a:ext>
            </a:extLst>
          </p:cNvPr>
          <p:cNvSpPr/>
          <p:nvPr/>
        </p:nvSpPr>
        <p:spPr>
          <a:xfrm>
            <a:off x="1504121" y="3112603"/>
            <a:ext cx="2286000" cy="799266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 Data (75%)</a:t>
            </a:r>
            <a:endParaRPr lang="en-US" dirty="0"/>
          </a:p>
        </p:txBody>
      </p:sp>
      <p:cxnSp>
        <p:nvCxnSpPr>
          <p:cNvPr id="204" name="Connector: Curved 203">
            <a:extLst>
              <a:ext uri="{FF2B5EF4-FFF2-40B4-BE49-F238E27FC236}">
                <a16:creationId xmlns:a16="http://schemas.microsoft.com/office/drawing/2014/main" id="{29FD3C60-0CC5-4D14-A406-ECAAC5CBB147}"/>
              </a:ext>
            </a:extLst>
          </p:cNvPr>
          <p:cNvCxnSpPr>
            <a:cxnSpLocks/>
            <a:stCxn id="3" idx="2"/>
            <a:endCxn id="152" idx="0"/>
          </p:cNvCxnSpPr>
          <p:nvPr/>
        </p:nvCxnSpPr>
        <p:spPr>
          <a:xfrm rot="5400000">
            <a:off x="3573962" y="1952226"/>
            <a:ext cx="462136" cy="18586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: Curved 260">
            <a:extLst>
              <a:ext uri="{FF2B5EF4-FFF2-40B4-BE49-F238E27FC236}">
                <a16:creationId xmlns:a16="http://schemas.microsoft.com/office/drawing/2014/main" id="{0C9D5952-E541-42C7-8CB1-13348623DC9E}"/>
              </a:ext>
            </a:extLst>
          </p:cNvPr>
          <p:cNvCxnSpPr>
            <a:cxnSpLocks/>
            <a:stCxn id="16" idx="1"/>
            <a:endCxn id="3" idx="0"/>
          </p:cNvCxnSpPr>
          <p:nvPr/>
        </p:nvCxnSpPr>
        <p:spPr>
          <a:xfrm rot="5400000">
            <a:off x="5874897" y="-50851"/>
            <a:ext cx="905619" cy="31867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Flowchart: Preparation 294">
            <a:extLst>
              <a:ext uri="{FF2B5EF4-FFF2-40B4-BE49-F238E27FC236}">
                <a16:creationId xmlns:a16="http://schemas.microsoft.com/office/drawing/2014/main" id="{17FA218D-EA87-44D3-B143-0E3643F7C1E3}"/>
              </a:ext>
            </a:extLst>
          </p:cNvPr>
          <p:cNvSpPr/>
          <p:nvPr/>
        </p:nvSpPr>
        <p:spPr>
          <a:xfrm>
            <a:off x="906973" y="4834276"/>
            <a:ext cx="3480295" cy="1238534"/>
          </a:xfrm>
          <a:prstGeom prst="flowChartPreparation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Transformation &amp; Feature Engineering</a:t>
            </a:r>
            <a:endParaRPr lang="en-US" dirty="0"/>
          </a:p>
        </p:txBody>
      </p:sp>
      <p:cxnSp>
        <p:nvCxnSpPr>
          <p:cNvPr id="344" name="Connector: Curved 343">
            <a:extLst>
              <a:ext uri="{FF2B5EF4-FFF2-40B4-BE49-F238E27FC236}">
                <a16:creationId xmlns:a16="http://schemas.microsoft.com/office/drawing/2014/main" id="{7EB47CAD-B37B-4338-9849-1485480D26B7}"/>
              </a:ext>
            </a:extLst>
          </p:cNvPr>
          <p:cNvCxnSpPr>
            <a:cxnSpLocks/>
            <a:stCxn id="152" idx="4"/>
            <a:endCxn id="295" idx="0"/>
          </p:cNvCxnSpPr>
          <p:nvPr/>
        </p:nvCxnSpPr>
        <p:spPr>
          <a:xfrm rot="5400000">
            <a:off x="2185918" y="4373072"/>
            <a:ext cx="922407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924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FF1276-4564-4C3E-A4E2-F708EA64331A}"/>
              </a:ext>
            </a:extLst>
          </p:cNvPr>
          <p:cNvSpPr/>
          <p:nvPr/>
        </p:nvSpPr>
        <p:spPr>
          <a:xfrm>
            <a:off x="416650" y="2180197"/>
            <a:ext cx="2992766" cy="695740"/>
          </a:xfrm>
          <a:prstGeom prst="roundRect">
            <a:avLst>
              <a:gd name="adj" fmla="val 1523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DecisionTreeClassifier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184C6C-922C-4A51-87E0-B193D427D6ED}"/>
              </a:ext>
            </a:extLst>
          </p:cNvPr>
          <p:cNvSpPr/>
          <p:nvPr/>
        </p:nvSpPr>
        <p:spPr>
          <a:xfrm>
            <a:off x="760282" y="3271679"/>
            <a:ext cx="2406339" cy="775674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GridSearch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CrossValidation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Flowchart: Display 4">
            <a:extLst>
              <a:ext uri="{FF2B5EF4-FFF2-40B4-BE49-F238E27FC236}">
                <a16:creationId xmlns:a16="http://schemas.microsoft.com/office/drawing/2014/main" id="{4A820684-264D-4B20-ABE2-B9D97275AD42}"/>
              </a:ext>
            </a:extLst>
          </p:cNvPr>
          <p:cNvSpPr/>
          <p:nvPr/>
        </p:nvSpPr>
        <p:spPr>
          <a:xfrm>
            <a:off x="933352" y="4473842"/>
            <a:ext cx="2174804" cy="747364"/>
          </a:xfrm>
          <a:prstGeom prst="flowChartDisp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Best Features &amp; Estimator</a:t>
            </a:r>
          </a:p>
        </p:txBody>
      </p:sp>
      <p:sp>
        <p:nvSpPr>
          <p:cNvPr id="7" name="Flowchart: Display 6">
            <a:extLst>
              <a:ext uri="{FF2B5EF4-FFF2-40B4-BE49-F238E27FC236}">
                <a16:creationId xmlns:a16="http://schemas.microsoft.com/office/drawing/2014/main" id="{87BEA96E-E944-449B-837B-5A60621DC57C}"/>
              </a:ext>
            </a:extLst>
          </p:cNvPr>
          <p:cNvSpPr/>
          <p:nvPr/>
        </p:nvSpPr>
        <p:spPr>
          <a:xfrm>
            <a:off x="4595819" y="3367327"/>
            <a:ext cx="2938610" cy="747364"/>
          </a:xfrm>
          <a:prstGeom prst="flowChartDisp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Best Features (hyperparameters)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30F17F-5E07-4C1F-A36C-A289E9825DF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913033" y="2875937"/>
            <a:ext cx="50419" cy="3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385B76F-2CDE-4F37-9971-A609EE39142F}"/>
              </a:ext>
            </a:extLst>
          </p:cNvPr>
          <p:cNvCxnSpPr>
            <a:cxnSpLocks/>
          </p:cNvCxnSpPr>
          <p:nvPr/>
        </p:nvCxnSpPr>
        <p:spPr>
          <a:xfrm rot="5400000">
            <a:off x="1921351" y="5504744"/>
            <a:ext cx="471962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86ADDE-FED7-4C5F-BDBE-CBAE7398A0C0}"/>
              </a:ext>
            </a:extLst>
          </p:cNvPr>
          <p:cNvSpPr/>
          <p:nvPr/>
        </p:nvSpPr>
        <p:spPr>
          <a:xfrm>
            <a:off x="4887162" y="2180197"/>
            <a:ext cx="2355924" cy="695740"/>
          </a:xfrm>
          <a:prstGeom prst="roundRect">
            <a:avLst>
              <a:gd name="adj" fmla="val 1523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Random Forest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21EA78B3-1626-4C4C-BEB8-CA7A30EA21E9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 rot="5400000">
            <a:off x="5819429" y="3121632"/>
            <a:ext cx="49139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19793A4-54A7-47E6-A70B-5309D316142C}"/>
              </a:ext>
            </a:extLst>
          </p:cNvPr>
          <p:cNvSpPr/>
          <p:nvPr/>
        </p:nvSpPr>
        <p:spPr>
          <a:xfrm>
            <a:off x="5236838" y="4803897"/>
            <a:ext cx="2174804" cy="695740"/>
          </a:xfrm>
          <a:prstGeom prst="roundRect">
            <a:avLst>
              <a:gd name="adj" fmla="val 66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Random Forest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98BEDD-99E7-4F1B-90D2-CCDFFB59B1FC}"/>
              </a:ext>
            </a:extLst>
          </p:cNvPr>
          <p:cNvSpPr/>
          <p:nvPr/>
        </p:nvSpPr>
        <p:spPr>
          <a:xfrm>
            <a:off x="8492205" y="3564857"/>
            <a:ext cx="1839415" cy="69574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A272956-3B87-4A7A-901B-3C409711854F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7411642" y="3912727"/>
            <a:ext cx="1080563" cy="12390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DE805328-6D70-46BF-BBC4-8DF80ABBE0D1}"/>
              </a:ext>
            </a:extLst>
          </p:cNvPr>
          <p:cNvSpPr/>
          <p:nvPr/>
        </p:nvSpPr>
        <p:spPr>
          <a:xfrm>
            <a:off x="8350469" y="5730570"/>
            <a:ext cx="2122888" cy="88641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</a:t>
            </a:r>
          </a:p>
          <a:p>
            <a:pPr algn="ctr"/>
            <a:r>
              <a:rPr lang="en-US" dirty="0"/>
              <a:t>Accuracy 92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58FEC4-D244-4E67-BF99-9E157728663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7411642" y="5151767"/>
            <a:ext cx="938827" cy="102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80ACD8-5D54-4A6C-8FEB-276DF0F04832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9411913" y="4260597"/>
            <a:ext cx="0" cy="146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ata 20">
            <a:extLst>
              <a:ext uri="{FF2B5EF4-FFF2-40B4-BE49-F238E27FC236}">
                <a16:creationId xmlns:a16="http://schemas.microsoft.com/office/drawing/2014/main" id="{2D54E5F2-44DE-41D7-9D74-DEB90B81ED26}"/>
              </a:ext>
            </a:extLst>
          </p:cNvPr>
          <p:cNvSpPr/>
          <p:nvPr/>
        </p:nvSpPr>
        <p:spPr>
          <a:xfrm>
            <a:off x="2336040" y="789971"/>
            <a:ext cx="2286000" cy="799266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Transformed Data</a:t>
            </a:r>
            <a:endParaRPr lang="en-US" dirty="0"/>
          </a:p>
        </p:txBody>
      </p:sp>
      <p:sp>
        <p:nvSpPr>
          <p:cNvPr id="22" name="Flowchart: Data 21">
            <a:extLst>
              <a:ext uri="{FF2B5EF4-FFF2-40B4-BE49-F238E27FC236}">
                <a16:creationId xmlns:a16="http://schemas.microsoft.com/office/drawing/2014/main" id="{FA4843AB-3015-43D5-926A-AB8D5BA6A27D}"/>
              </a:ext>
            </a:extLst>
          </p:cNvPr>
          <p:cNvSpPr/>
          <p:nvPr/>
        </p:nvSpPr>
        <p:spPr>
          <a:xfrm>
            <a:off x="8268912" y="899534"/>
            <a:ext cx="2286000" cy="799266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Data (25%)</a:t>
            </a:r>
            <a:endParaRPr lang="en-US" dirty="0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DC0676EA-C1E2-413F-ADAF-AFA71BDC3715}"/>
              </a:ext>
            </a:extLst>
          </p:cNvPr>
          <p:cNvCxnSpPr>
            <a:cxnSpLocks/>
            <a:stCxn id="21" idx="3"/>
            <a:endCxn id="3" idx="0"/>
          </p:cNvCxnSpPr>
          <p:nvPr/>
        </p:nvCxnSpPr>
        <p:spPr>
          <a:xfrm rot="5400000">
            <a:off x="2286257" y="1216014"/>
            <a:ext cx="590960" cy="13374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116FF4C-C343-44CC-B316-18B0065007C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963452" y="4047353"/>
            <a:ext cx="57302" cy="42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0F696D2-296C-402F-B746-DD615CDA2C6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093207" y="4891266"/>
            <a:ext cx="2143631" cy="26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A78DF6-89BC-48AA-8D1D-DD3AAA8D911A}"/>
              </a:ext>
            </a:extLst>
          </p:cNvPr>
          <p:cNvCxnSpPr>
            <a:stCxn id="7" idx="2"/>
          </p:cNvCxnSpPr>
          <p:nvPr/>
        </p:nvCxnSpPr>
        <p:spPr>
          <a:xfrm>
            <a:off x="6065124" y="4114691"/>
            <a:ext cx="30876" cy="70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Stored Data 78">
            <a:extLst>
              <a:ext uri="{FF2B5EF4-FFF2-40B4-BE49-F238E27FC236}">
                <a16:creationId xmlns:a16="http://schemas.microsoft.com/office/drawing/2014/main" id="{20F0C859-F3C6-40AF-B788-A589BFBC522A}"/>
              </a:ext>
            </a:extLst>
          </p:cNvPr>
          <p:cNvSpPr/>
          <p:nvPr/>
        </p:nvSpPr>
        <p:spPr>
          <a:xfrm>
            <a:off x="5080011" y="6021477"/>
            <a:ext cx="2732146" cy="612648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Pickle File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2BDD1A-6F3B-48CE-AC5B-890F94FC68DD}"/>
              </a:ext>
            </a:extLst>
          </p:cNvPr>
          <p:cNvCxnSpPr>
            <a:stCxn id="15" idx="2"/>
            <a:endCxn id="79" idx="0"/>
          </p:cNvCxnSpPr>
          <p:nvPr/>
        </p:nvCxnSpPr>
        <p:spPr>
          <a:xfrm>
            <a:off x="6324240" y="5499637"/>
            <a:ext cx="121844" cy="52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168F235D-E7C1-4004-9EEF-31C6F50F45F4}"/>
              </a:ext>
            </a:extLst>
          </p:cNvPr>
          <p:cNvCxnSpPr>
            <a:stCxn id="22" idx="4"/>
            <a:endCxn id="16" idx="0"/>
          </p:cNvCxnSpPr>
          <p:nvPr/>
        </p:nvCxnSpPr>
        <p:spPr>
          <a:xfrm rot="16200000" flipH="1">
            <a:off x="8478884" y="2631827"/>
            <a:ext cx="1866057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236BF003-8D8E-4950-B40C-D51F8071F2E5}"/>
              </a:ext>
            </a:extLst>
          </p:cNvPr>
          <p:cNvCxnSpPr>
            <a:stCxn id="21" idx="4"/>
            <a:endCxn id="13" idx="0"/>
          </p:cNvCxnSpPr>
          <p:nvPr/>
        </p:nvCxnSpPr>
        <p:spPr>
          <a:xfrm rot="16200000" flipH="1">
            <a:off x="4476602" y="591675"/>
            <a:ext cx="590960" cy="25860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Terminator 87">
            <a:extLst>
              <a:ext uri="{FF2B5EF4-FFF2-40B4-BE49-F238E27FC236}">
                <a16:creationId xmlns:a16="http://schemas.microsoft.com/office/drawing/2014/main" id="{AF0EF4B7-32F8-4DB0-A34F-DAF8BB74B9AB}"/>
              </a:ext>
            </a:extLst>
          </p:cNvPr>
          <p:cNvSpPr/>
          <p:nvPr/>
        </p:nvSpPr>
        <p:spPr>
          <a:xfrm>
            <a:off x="1014419" y="5742948"/>
            <a:ext cx="2732146" cy="9717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  = 95 </a:t>
            </a:r>
          </a:p>
          <a:p>
            <a:pPr algn="ctr"/>
            <a:r>
              <a:rPr lang="en-US" dirty="0"/>
              <a:t>&amp; Confusion Matrix</a:t>
            </a:r>
          </a:p>
        </p:txBody>
      </p:sp>
      <p:sp>
        <p:nvSpPr>
          <p:cNvPr id="93" name="Rectangle 2">
            <a:extLst>
              <a:ext uri="{FF2B5EF4-FFF2-40B4-BE49-F238E27FC236}">
                <a16:creationId xmlns:a16="http://schemas.microsoft.com/office/drawing/2014/main" id="{B388E4A1-1E68-4732-83B3-F95A79EBB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3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E411A88-8359-4452-AEAC-DAE1CEF98879}"/>
              </a:ext>
            </a:extLst>
          </p:cNvPr>
          <p:cNvSpPr/>
          <p:nvPr/>
        </p:nvSpPr>
        <p:spPr>
          <a:xfrm>
            <a:off x="4695456" y="3081130"/>
            <a:ext cx="1839415" cy="69574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305938D9-5649-42D1-9118-9CE394001800}"/>
              </a:ext>
            </a:extLst>
          </p:cNvPr>
          <p:cNvSpPr/>
          <p:nvPr/>
        </p:nvSpPr>
        <p:spPr>
          <a:xfrm>
            <a:off x="4553721" y="5231080"/>
            <a:ext cx="2122888" cy="88641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  = 93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43AA62-317C-4FF6-AAD2-0D5849C0E790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5615164" y="3776870"/>
            <a:ext cx="1" cy="145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1BE4E4F9-32A9-44D9-9480-80CFF44CD87F}"/>
              </a:ext>
            </a:extLst>
          </p:cNvPr>
          <p:cNvSpPr/>
          <p:nvPr/>
        </p:nvSpPr>
        <p:spPr>
          <a:xfrm>
            <a:off x="4472164" y="740508"/>
            <a:ext cx="2286000" cy="88641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2017</a:t>
            </a:r>
            <a:endParaRPr lang="en-US" dirty="0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CFE80B59-2E83-4A30-B1E5-2D851E01E8E1}"/>
              </a:ext>
            </a:extLst>
          </p:cNvPr>
          <p:cNvCxnSpPr>
            <a:cxnSpLocks/>
            <a:stCxn id="5" idx="4"/>
            <a:endCxn id="2" idx="0"/>
          </p:cNvCxnSpPr>
          <p:nvPr/>
        </p:nvCxnSpPr>
        <p:spPr>
          <a:xfrm rot="5400000">
            <a:off x="4888059" y="2354025"/>
            <a:ext cx="145421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745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3B173628-4DE4-4D0C-AC2C-EFAB2D26D7D3}"/>
              </a:ext>
            </a:extLst>
          </p:cNvPr>
          <p:cNvSpPr/>
          <p:nvPr/>
        </p:nvSpPr>
        <p:spPr>
          <a:xfrm>
            <a:off x="4611757" y="1462706"/>
            <a:ext cx="3260034" cy="894522"/>
          </a:xfrm>
          <a:prstGeom prst="flowChartTerminator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Accuracy 92.8</a:t>
            </a:r>
            <a:endParaRPr lang="en-US" sz="3200" dirty="0"/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9F581ABD-7EE1-4799-8DBC-2BC75FC2CC90}"/>
              </a:ext>
            </a:extLst>
          </p:cNvPr>
          <p:cNvSpPr/>
          <p:nvPr/>
        </p:nvSpPr>
        <p:spPr>
          <a:xfrm>
            <a:off x="3993873" y="5037409"/>
            <a:ext cx="4984473" cy="781880"/>
          </a:xfrm>
          <a:prstGeom prst="flowChartTerminator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True Positive Rate :  67%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4DDE95A7-335F-42BB-8058-DBE22C11B320}"/>
              </a:ext>
            </a:extLst>
          </p:cNvPr>
          <p:cNvSpPr/>
          <p:nvPr/>
        </p:nvSpPr>
        <p:spPr>
          <a:xfrm>
            <a:off x="3954116" y="3190461"/>
            <a:ext cx="4860235" cy="894522"/>
          </a:xfrm>
          <a:prstGeom prst="flowChartTerminator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True Negative Rate:  96%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BFBBC-91EA-4F63-BC2E-A70DD866C3AB}"/>
              </a:ext>
            </a:extLst>
          </p:cNvPr>
          <p:cNvSpPr txBox="1"/>
          <p:nvPr/>
        </p:nvSpPr>
        <p:spPr>
          <a:xfrm>
            <a:off x="591379" y="167808"/>
            <a:ext cx="6877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Performance</a:t>
            </a:r>
            <a:r>
              <a:rPr lang="en-US" sz="3600" b="1" dirty="0"/>
              <a:t> </a:t>
            </a:r>
            <a:r>
              <a:rPr lang="en-US" sz="4200" b="1" dirty="0"/>
              <a:t>Measurements</a:t>
            </a:r>
          </a:p>
          <a:p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6CECBC-74D8-4799-81D3-CE2102A19BCB}"/>
              </a:ext>
            </a:extLst>
          </p:cNvPr>
          <p:cNvSpPr txBox="1"/>
          <p:nvPr/>
        </p:nvSpPr>
        <p:spPr>
          <a:xfrm>
            <a:off x="824947" y="2560983"/>
            <a:ext cx="502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Specificity: Correctly identified as Not Overspending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8B7B11-1B08-4521-AFBC-50BB6B55D4AA}"/>
              </a:ext>
            </a:extLst>
          </p:cNvPr>
          <p:cNvSpPr txBox="1"/>
          <p:nvPr/>
        </p:nvSpPr>
        <p:spPr>
          <a:xfrm>
            <a:off x="755374" y="4462670"/>
            <a:ext cx="509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Sensitivity : Correctly identified as Overspending</a:t>
            </a:r>
          </a:p>
        </p:txBody>
      </p:sp>
    </p:spTree>
    <p:extLst>
      <p:ext uri="{BB962C8B-B14F-4D97-AF65-F5344CB8AC3E}">
        <p14:creationId xmlns:p14="http://schemas.microsoft.com/office/powerpoint/2010/main" val="3578752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Stored Data 1">
            <a:extLst>
              <a:ext uri="{FF2B5EF4-FFF2-40B4-BE49-F238E27FC236}">
                <a16:creationId xmlns:a16="http://schemas.microsoft.com/office/drawing/2014/main" id="{C1596B7D-CCE1-4666-9DC7-729F5686B3BB}"/>
              </a:ext>
            </a:extLst>
          </p:cNvPr>
          <p:cNvSpPr/>
          <p:nvPr/>
        </p:nvSpPr>
        <p:spPr>
          <a:xfrm>
            <a:off x="3340661" y="824130"/>
            <a:ext cx="4382041" cy="747071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 and Categories Pickle Files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E7B7D4D-FCB2-4876-B978-CEC9407DFA58}"/>
              </a:ext>
            </a:extLst>
          </p:cNvPr>
          <p:cNvCxnSpPr>
            <a:cxnSpLocks/>
          </p:cNvCxnSpPr>
          <p:nvPr/>
        </p:nvCxnSpPr>
        <p:spPr>
          <a:xfrm>
            <a:off x="5531682" y="1401417"/>
            <a:ext cx="0" cy="103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51E91D-21E4-4BA9-8277-485A03B66843}"/>
              </a:ext>
            </a:extLst>
          </p:cNvPr>
          <p:cNvSpPr/>
          <p:nvPr/>
        </p:nvSpPr>
        <p:spPr>
          <a:xfrm>
            <a:off x="3459932" y="2435087"/>
            <a:ext cx="4605211" cy="869674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DATA</a:t>
            </a: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sz="3600" dirty="0">
                <a:solidFill>
                  <a:schemeClr val="tx1"/>
                </a:solidFill>
              </a:rPr>
              <a:t>PRODUCT</a:t>
            </a:r>
          </a:p>
        </p:txBody>
      </p:sp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F14F2C7-28CD-400D-93F5-1F4F4E16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21" y="4398066"/>
            <a:ext cx="5681041" cy="232068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2CF578-E227-439E-BE70-207FEEA06928}"/>
              </a:ext>
            </a:extLst>
          </p:cNvPr>
          <p:cNvCxnSpPr/>
          <p:nvPr/>
        </p:nvCxnSpPr>
        <p:spPr>
          <a:xfrm flipH="1">
            <a:off x="3250096" y="4492487"/>
            <a:ext cx="5516217" cy="21170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4250D-458F-4573-B864-B2AACCEFD272}"/>
              </a:ext>
            </a:extLst>
          </p:cNvPr>
          <p:cNvCxnSpPr/>
          <p:nvPr/>
        </p:nvCxnSpPr>
        <p:spPr>
          <a:xfrm>
            <a:off x="3319670" y="4482547"/>
            <a:ext cx="5446643" cy="21170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D38F33-66FC-438B-83A8-E75F302BC408}"/>
              </a:ext>
            </a:extLst>
          </p:cNvPr>
          <p:cNvCxnSpPr/>
          <p:nvPr/>
        </p:nvCxnSpPr>
        <p:spPr>
          <a:xfrm>
            <a:off x="5531682" y="3304761"/>
            <a:ext cx="0" cy="118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749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EE7E69-0876-4B94-8E81-AC1790F381C1}"/>
              </a:ext>
            </a:extLst>
          </p:cNvPr>
          <p:cNvSpPr txBox="1"/>
          <p:nvPr/>
        </p:nvSpPr>
        <p:spPr>
          <a:xfrm>
            <a:off x="2494722" y="854766"/>
            <a:ext cx="5893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       Patricia Stone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9FEED2-24B5-4715-8F34-5D2F0EC23496}"/>
              </a:ext>
            </a:extLst>
          </p:cNvPr>
          <p:cNvSpPr/>
          <p:nvPr/>
        </p:nvSpPr>
        <p:spPr>
          <a:xfrm>
            <a:off x="452229" y="1798562"/>
            <a:ext cx="11062252" cy="490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0826B-1137-471D-83E1-AA2A6A922E44}"/>
              </a:ext>
            </a:extLst>
          </p:cNvPr>
          <p:cNvSpPr txBox="1"/>
          <p:nvPr/>
        </p:nvSpPr>
        <p:spPr>
          <a:xfrm>
            <a:off x="1748457" y="2328374"/>
            <a:ext cx="31159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 Sr. Software Engineer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E9CC7-00C6-4B6C-9FE2-ED9E2160DFBC}"/>
              </a:ext>
            </a:extLst>
          </p:cNvPr>
          <p:cNvSpPr txBox="1"/>
          <p:nvPr/>
        </p:nvSpPr>
        <p:spPr>
          <a:xfrm>
            <a:off x="6900241" y="2328374"/>
            <a:ext cx="31159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Software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Supervisor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DF9740-07F6-466C-B2D3-7CD513DC0E24}"/>
              </a:ext>
            </a:extLst>
          </p:cNvPr>
          <p:cNvSpPr txBox="1"/>
          <p:nvPr/>
        </p:nvSpPr>
        <p:spPr>
          <a:xfrm>
            <a:off x="4565786" y="3579155"/>
            <a:ext cx="26164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 Data Scientist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13ABAC-E403-428E-9DBA-A5C246123CC9}"/>
              </a:ext>
            </a:extLst>
          </p:cNvPr>
          <p:cNvSpPr txBox="1"/>
          <p:nvPr/>
        </p:nvSpPr>
        <p:spPr>
          <a:xfrm>
            <a:off x="2773017" y="5633902"/>
            <a:ext cx="653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Converting your Data Needs and Problems into Software Solutions</a:t>
            </a:r>
          </a:p>
        </p:txBody>
      </p:sp>
    </p:spTree>
    <p:extLst>
      <p:ext uri="{BB962C8B-B14F-4D97-AF65-F5344CB8AC3E}">
        <p14:creationId xmlns:p14="http://schemas.microsoft.com/office/powerpoint/2010/main" val="49564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E16962-E93C-4A82-9B41-D71D4FF39220}"/>
              </a:ext>
            </a:extLst>
          </p:cNvPr>
          <p:cNvSpPr txBox="1"/>
          <p:nvPr/>
        </p:nvSpPr>
        <p:spPr>
          <a:xfrm>
            <a:off x="377687" y="4139991"/>
            <a:ext cx="11290852" cy="224676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NoBlankChecks</a:t>
            </a:r>
            <a:r>
              <a:rPr lang="en-US" sz="2800" dirty="0"/>
              <a:t> product predicts contracts that are going to exceed the estimated amount. </a:t>
            </a:r>
          </a:p>
          <a:p>
            <a:endParaRPr lang="en-US" sz="2800" dirty="0"/>
          </a:p>
          <a:p>
            <a:r>
              <a:rPr lang="en-US" sz="2800" dirty="0" err="1"/>
              <a:t>NoBlankChecks</a:t>
            </a:r>
            <a:r>
              <a:rPr lang="en-US" sz="2800" dirty="0"/>
              <a:t> gives the comptroller the opportunity to communicate with the corresponding agencies to avoid this situation. 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CFE9998-6C96-461C-A3A9-D90F6AF38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32" y="1594624"/>
            <a:ext cx="5115394" cy="195146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D443D7-D6E4-4926-A3A1-AA7881CF9641}"/>
              </a:ext>
            </a:extLst>
          </p:cNvPr>
          <p:cNvCxnSpPr>
            <a:cxnSpLocks/>
          </p:cNvCxnSpPr>
          <p:nvPr/>
        </p:nvCxnSpPr>
        <p:spPr>
          <a:xfrm>
            <a:off x="3389658" y="1709945"/>
            <a:ext cx="4859820" cy="1719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C7386D-DE48-4813-AE28-2D26C7685584}"/>
              </a:ext>
            </a:extLst>
          </p:cNvPr>
          <p:cNvSpPr txBox="1"/>
          <p:nvPr/>
        </p:nvSpPr>
        <p:spPr>
          <a:xfrm>
            <a:off x="2442155" y="194240"/>
            <a:ext cx="6768547" cy="49244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accent5"/>
              </a:contourClr>
            </a:sp3d>
          </a:bodyPr>
          <a:lstStyle/>
          <a:p>
            <a:pPr algn="ctr"/>
            <a:r>
              <a:rPr lang="en-US" sz="2600" b="1" cap="all" spc="170" dirty="0">
                <a:effectLst>
                  <a:glow rad="355600"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SOLUTION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D5B15B-0C89-42FE-8001-6AFDBF17BF14}"/>
              </a:ext>
            </a:extLst>
          </p:cNvPr>
          <p:cNvCxnSpPr>
            <a:cxnSpLocks/>
          </p:cNvCxnSpPr>
          <p:nvPr/>
        </p:nvCxnSpPr>
        <p:spPr>
          <a:xfrm flipV="1">
            <a:off x="3298964" y="1769165"/>
            <a:ext cx="4717774" cy="16598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65A3F9-C82A-4D9E-B334-D2DF98EC0D0D}"/>
              </a:ext>
            </a:extLst>
          </p:cNvPr>
          <p:cNvSpPr txBox="1"/>
          <p:nvPr/>
        </p:nvSpPr>
        <p:spPr>
          <a:xfrm>
            <a:off x="2442155" y="818921"/>
            <a:ext cx="6768547" cy="49244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accent5"/>
              </a:contourClr>
            </a:sp3d>
          </a:bodyPr>
          <a:lstStyle/>
          <a:p>
            <a:pPr algn="ctr"/>
            <a:r>
              <a:rPr lang="en-US" sz="2600" b="1" spc="170" dirty="0" err="1">
                <a:effectLst>
                  <a:glow rad="355600"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NoBlankChecks</a:t>
            </a:r>
            <a:endParaRPr lang="en-US" sz="2600" b="1" spc="170" dirty="0">
              <a:effectLst>
                <a:glow rad="355600">
                  <a:schemeClr val="accent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36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C1946-C7F2-4BC1-8948-796BCBDDFE4C}"/>
              </a:ext>
            </a:extLst>
          </p:cNvPr>
          <p:cNvSpPr txBox="1"/>
          <p:nvPr/>
        </p:nvSpPr>
        <p:spPr>
          <a:xfrm>
            <a:off x="1483229" y="785191"/>
            <a:ext cx="9225541" cy="5847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Identifying patterns or causes of Overspending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840B8-25B3-4EB9-B953-0BFCDD46EC29}"/>
              </a:ext>
            </a:extLst>
          </p:cNvPr>
          <p:cNvSpPr txBox="1"/>
          <p:nvPr/>
        </p:nvSpPr>
        <p:spPr>
          <a:xfrm>
            <a:off x="828261" y="2557670"/>
            <a:ext cx="2494722" cy="4035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7D064D-1F5C-418C-A97A-2F5F0C8DDE69}"/>
              </a:ext>
            </a:extLst>
          </p:cNvPr>
          <p:cNvSpPr txBox="1"/>
          <p:nvPr/>
        </p:nvSpPr>
        <p:spPr>
          <a:xfrm>
            <a:off x="424070" y="2533379"/>
            <a:ext cx="2494722" cy="353943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3200" i="1" dirty="0"/>
              <a:t>Supervised Learning</a:t>
            </a:r>
          </a:p>
          <a:p>
            <a:r>
              <a:rPr lang="en-US" sz="3200" i="1" dirty="0"/>
              <a:t>Classification Problem</a:t>
            </a:r>
          </a:p>
          <a:p>
            <a:r>
              <a:rPr lang="en-US" sz="3200" i="1" dirty="0"/>
              <a:t>------------------</a:t>
            </a:r>
          </a:p>
          <a:p>
            <a:r>
              <a:rPr lang="en-US" sz="3200" i="1" dirty="0"/>
              <a:t>Overspending Contracts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7549D-9513-4EDD-BA87-1872110C6E9F}"/>
              </a:ext>
            </a:extLst>
          </p:cNvPr>
          <p:cNvSpPr txBox="1"/>
          <p:nvPr/>
        </p:nvSpPr>
        <p:spPr>
          <a:xfrm>
            <a:off x="3565477" y="2533379"/>
            <a:ext cx="3531704" cy="403187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3200" i="1" dirty="0"/>
              <a:t>Algorithms:</a:t>
            </a:r>
          </a:p>
          <a:p>
            <a:r>
              <a:rPr lang="en-US" sz="3200" i="1" dirty="0"/>
              <a:t>Logistic Regression</a:t>
            </a:r>
          </a:p>
          <a:p>
            <a:r>
              <a:rPr lang="en-US" sz="3200" i="1" dirty="0"/>
              <a:t>Decision Tree &amp;</a:t>
            </a:r>
          </a:p>
          <a:p>
            <a:r>
              <a:rPr lang="en-US" sz="3200" i="1" dirty="0"/>
              <a:t>Non parametric Random Forest</a:t>
            </a:r>
          </a:p>
          <a:p>
            <a:r>
              <a:rPr lang="en-US" sz="3200" i="1" dirty="0"/>
              <a:t>---------------------------</a:t>
            </a:r>
          </a:p>
          <a:p>
            <a:r>
              <a:rPr lang="en-US" sz="3200" i="1" dirty="0"/>
              <a:t>Random Forest deployed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BA026-4ECC-4BC5-8823-2A9FF1F72B96}"/>
              </a:ext>
            </a:extLst>
          </p:cNvPr>
          <p:cNvSpPr txBox="1"/>
          <p:nvPr/>
        </p:nvSpPr>
        <p:spPr>
          <a:xfrm>
            <a:off x="7921487" y="2533379"/>
            <a:ext cx="3289851" cy="15696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3200" i="1" dirty="0"/>
              <a:t>Hyper-parameter tuning</a:t>
            </a:r>
          </a:p>
          <a:p>
            <a:endParaRPr lang="en-US" sz="32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F811F-3059-4371-A56E-A81E8518A285}"/>
              </a:ext>
            </a:extLst>
          </p:cNvPr>
          <p:cNvSpPr txBox="1"/>
          <p:nvPr/>
        </p:nvSpPr>
        <p:spPr>
          <a:xfrm>
            <a:off x="7921488" y="4995591"/>
            <a:ext cx="3442251" cy="10772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3200"/>
              <a:t>Accuracy </a:t>
            </a:r>
            <a:r>
              <a:rPr lang="en-US" sz="3200" dirty="0"/>
              <a:t>: </a:t>
            </a:r>
          </a:p>
          <a:p>
            <a:r>
              <a:rPr lang="en-US" sz="3200" dirty="0"/>
              <a:t>                 92.8 %</a:t>
            </a:r>
          </a:p>
        </p:txBody>
      </p:sp>
    </p:spTree>
    <p:extLst>
      <p:ext uri="{BB962C8B-B14F-4D97-AF65-F5344CB8AC3E}">
        <p14:creationId xmlns:p14="http://schemas.microsoft.com/office/powerpoint/2010/main" val="237115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5B1D54-8D2C-4F90-8DF2-D7C9112ED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99442" cy="709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1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E0D3-7C41-4185-BCDD-23B68201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499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/>
              <a:t>Texas Contracts - Historical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487FC18-029C-4EAF-9FAD-B5E050EADF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174352"/>
              </p:ext>
            </p:extLst>
          </p:nvPr>
        </p:nvGraphicFramePr>
        <p:xfrm>
          <a:off x="796786" y="2592363"/>
          <a:ext cx="10515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358">
                  <a:extLst>
                    <a:ext uri="{9D8B030D-6E8A-4147-A177-3AD203B41FA5}">
                      <a16:colId xmlns:a16="http://schemas.microsoft.com/office/drawing/2014/main" val="1385347206"/>
                    </a:ext>
                  </a:extLst>
                </a:gridCol>
                <a:gridCol w="1561371">
                  <a:extLst>
                    <a:ext uri="{9D8B030D-6E8A-4147-A177-3AD203B41FA5}">
                      <a16:colId xmlns:a16="http://schemas.microsoft.com/office/drawing/2014/main" val="358201304"/>
                    </a:ext>
                  </a:extLst>
                </a:gridCol>
                <a:gridCol w="3202164">
                  <a:extLst>
                    <a:ext uri="{9D8B030D-6E8A-4147-A177-3AD203B41FA5}">
                      <a16:colId xmlns:a16="http://schemas.microsoft.com/office/drawing/2014/main" val="4042723308"/>
                    </a:ext>
                  </a:extLst>
                </a:gridCol>
                <a:gridCol w="2681706">
                  <a:extLst>
                    <a:ext uri="{9D8B030D-6E8A-4147-A177-3AD203B41FA5}">
                      <a16:colId xmlns:a16="http://schemas.microsoft.com/office/drawing/2014/main" val="2963737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CSV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55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Oct_01_2012_to_Sep30_2013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118,308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772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Oct_01_2013_to_Sep30_2014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115,555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5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Oct_01_2014_to_Sep30_2015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195,387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09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Oct_01_2015_to_Sep30_2016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225,249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8541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8A8FF0-4E10-4DC7-9570-3373145B8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920994"/>
              </p:ext>
            </p:extLst>
          </p:nvPr>
        </p:nvGraphicFramePr>
        <p:xfrm>
          <a:off x="838200" y="5297555"/>
          <a:ext cx="10432772" cy="745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722">
                  <a:extLst>
                    <a:ext uri="{9D8B030D-6E8A-4147-A177-3AD203B41FA5}">
                      <a16:colId xmlns:a16="http://schemas.microsoft.com/office/drawing/2014/main" val="2041896313"/>
                    </a:ext>
                  </a:extLst>
                </a:gridCol>
                <a:gridCol w="1610139">
                  <a:extLst>
                    <a:ext uri="{9D8B030D-6E8A-4147-A177-3AD203B41FA5}">
                      <a16:colId xmlns:a16="http://schemas.microsoft.com/office/drawing/2014/main" val="1110636287"/>
                    </a:ext>
                  </a:extLst>
                </a:gridCol>
                <a:gridCol w="2957718">
                  <a:extLst>
                    <a:ext uri="{9D8B030D-6E8A-4147-A177-3AD203B41FA5}">
                      <a16:colId xmlns:a16="http://schemas.microsoft.com/office/drawing/2014/main" val="2217039822"/>
                    </a:ext>
                  </a:extLst>
                </a:gridCol>
                <a:gridCol w="2608193">
                  <a:extLst>
                    <a:ext uri="{9D8B030D-6E8A-4147-A177-3AD203B41FA5}">
                      <a16:colId xmlns:a16="http://schemas.microsoft.com/office/drawing/2014/main" val="1538515806"/>
                    </a:ext>
                  </a:extLst>
                </a:gridCol>
              </a:tblGrid>
              <a:tr h="380194">
                <a:tc>
                  <a:txBody>
                    <a:bodyPr/>
                    <a:lstStyle/>
                    <a:p>
                      <a:r>
                        <a:rPr lang="en-US" dirty="0"/>
                        <a:t>CSV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521420"/>
                  </a:ext>
                </a:extLst>
              </a:tr>
              <a:tr h="248479">
                <a:tc>
                  <a:txBody>
                    <a:bodyPr/>
                    <a:lstStyle/>
                    <a:p>
                      <a:r>
                        <a:rPr lang="en-US" dirty="0"/>
                        <a:t>Oct_01_2016_to_Sep30_2017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191,750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7882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66ED928-48C6-4DA4-AF25-7F7DBD7E676D}"/>
              </a:ext>
            </a:extLst>
          </p:cNvPr>
          <p:cNvSpPr txBox="1"/>
          <p:nvPr/>
        </p:nvSpPr>
        <p:spPr>
          <a:xfrm>
            <a:off x="658780" y="2139244"/>
            <a:ext cx="675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Training Data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9F44D-400C-4A0C-8316-556EC9B2CB72}"/>
              </a:ext>
            </a:extLst>
          </p:cNvPr>
          <p:cNvSpPr txBox="1"/>
          <p:nvPr/>
        </p:nvSpPr>
        <p:spPr>
          <a:xfrm>
            <a:off x="838200" y="1368026"/>
            <a:ext cx="3753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www.usaspending.gov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C5270-8266-4EBC-9E46-561AD7B29E04}"/>
              </a:ext>
            </a:extLst>
          </p:cNvPr>
          <p:cNvSpPr txBox="1"/>
          <p:nvPr/>
        </p:nvSpPr>
        <p:spPr>
          <a:xfrm>
            <a:off x="838200" y="4770782"/>
            <a:ext cx="262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13635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6FCCCA4-6C9B-4A1C-B842-9DD664A0A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08" y="190219"/>
            <a:ext cx="9731583" cy="64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4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B26A165-BD91-4B40-86DA-FF49FE597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17" y="0"/>
            <a:ext cx="12165981" cy="8798312"/>
          </a:xfrm>
          <a:prstGeom prst="rect">
            <a:avLst/>
          </a:prstGeom>
        </p:spPr>
      </p:pic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581AF667-488C-4752-BF01-6DE581318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61" y="190219"/>
            <a:ext cx="10135478" cy="64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2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FE7EC43-7254-48C9-9585-0BE846A60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70" y="380736"/>
            <a:ext cx="7620660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FB067478-8EF8-4ED6-B70F-B1BA972D5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1" y="89210"/>
            <a:ext cx="10879589" cy="678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1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17186</TotalTime>
  <Words>325</Words>
  <Application>Microsoft Office PowerPoint</Application>
  <PresentationFormat>Widescreen</PresentationFormat>
  <Paragraphs>112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Office Theme</vt:lpstr>
      <vt:lpstr>Federal Texas Contracts Overspending Analysis </vt:lpstr>
      <vt:lpstr>PowerPoint Presentation</vt:lpstr>
      <vt:lpstr>PowerPoint Presentation</vt:lpstr>
      <vt:lpstr>PowerPoint Presentation</vt:lpstr>
      <vt:lpstr>Texas Contracts - Historical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Budgeting Office Overspending Analysis</dc:title>
  <dc:creator>Patty S.</dc:creator>
  <cp:lastModifiedBy>Patty S.</cp:lastModifiedBy>
  <cp:revision>119</cp:revision>
  <cp:lastPrinted>2017-12-04T16:54:29Z</cp:lastPrinted>
  <dcterms:created xsi:type="dcterms:W3CDTF">2017-11-25T01:24:41Z</dcterms:created>
  <dcterms:modified xsi:type="dcterms:W3CDTF">2017-12-06T23:50:54Z</dcterms:modified>
</cp:coreProperties>
</file>