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0" autoAdjust="0"/>
    <p:restoredTop sz="94660"/>
  </p:normalViewPr>
  <p:slideViewPr>
    <p:cSldViewPr snapToGrid="0">
      <p:cViewPr varScale="1">
        <p:scale>
          <a:sx n="133" d="100"/>
          <a:sy n="133" d="100"/>
        </p:scale>
        <p:origin x="144"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11/23/2018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11/23/2018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11/23/2018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11/23/2018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11/23/2018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solidFill>
                  <a:schemeClr val="tx1"/>
                </a:solidFill>
                <a:effectLst>
                  <a:outerShdw blurRad="50800" dist="38100" dir="2700000" algn="tl" rotWithShape="0">
                    <a:schemeClr val="bg1">
                      <a:alpha val="40000"/>
                    </a:schemeClr>
                  </a:outerShdw>
                </a:effectLst>
                <a:latin typeface="黒薔薇シンデレラ" panose="02000600000000000000" pitchFamily="2" charset="-128"/>
                <a:ea typeface="黒薔薇シンデレラ" panose="02000600000000000000" pitchFamily="2" charset="-128"/>
              </a:rPr>
              <a:t>劇団プログラマ</a:t>
            </a:r>
            <a:br>
              <a:rPr kumimoji="1" lang="en-US" altLang="ja-JP" dirty="0">
                <a:solidFill>
                  <a:schemeClr val="tx1"/>
                </a:solidFill>
                <a:effectLst>
                  <a:outerShdw blurRad="50800" dist="38100" dir="2700000" algn="tl" rotWithShape="0">
                    <a:schemeClr val="bg1">
                      <a:alpha val="40000"/>
                    </a:schemeClr>
                  </a:outerShdw>
                </a:effectLst>
                <a:latin typeface="黒薔薇シンデレラ" panose="02000600000000000000" pitchFamily="2" charset="-128"/>
                <a:ea typeface="黒薔薇シンデレラ" panose="02000600000000000000" pitchFamily="2" charset="-128"/>
              </a:rPr>
            </a:br>
            <a:r>
              <a:rPr lang="ja-JP" altLang="en-US" sz="4800" dirty="0">
                <a:solidFill>
                  <a:schemeClr val="tx1"/>
                </a:solidFill>
                <a:effectLst>
                  <a:outerShdw blurRad="50800" dist="38100" dir="2700000" algn="tl" rotWithShape="0">
                    <a:schemeClr val="bg1">
                      <a:alpha val="40000"/>
                    </a:schemeClr>
                  </a:outerShdw>
                </a:effectLst>
                <a:latin typeface="黒薔薇シンデレラ" panose="02000600000000000000" pitchFamily="2" charset="-128"/>
                <a:ea typeface="黒薔薇シンデレラ" panose="02000600000000000000" pitchFamily="2" charset="-128"/>
              </a:rPr>
              <a:t>の話</a:t>
            </a:r>
            <a:endParaRPr kumimoji="1" lang="ja-JP" altLang="en-US" dirty="0">
              <a:solidFill>
                <a:schemeClr val="tx1"/>
              </a:solidFill>
              <a:effectLst>
                <a:outerShdw blurRad="50800" dist="38100" dir="2700000" algn="tl" rotWithShape="0">
                  <a:schemeClr val="bg1">
                    <a:alpha val="40000"/>
                  </a:schemeClr>
                </a:outerShdw>
              </a:effectLst>
              <a:latin typeface="黒薔薇シンデレラ" panose="02000600000000000000" pitchFamily="2" charset="-128"/>
              <a:ea typeface="黒薔薇シンデレラ" panose="02000600000000000000" pitchFamily="2" charset="-128"/>
            </a:endParaRPr>
          </a:p>
        </p:txBody>
      </p:sp>
      <p:sp>
        <p:nvSpPr>
          <p:cNvPr id="3" name="サブタイトル 2"/>
          <p:cNvSpPr>
            <a:spLocks noGrp="1"/>
          </p:cNvSpPr>
          <p:nvPr>
            <p:ph type="subTitle" idx="1"/>
          </p:nvPr>
        </p:nvSpPr>
        <p:spPr/>
        <p:txBody>
          <a:bodyPr/>
          <a:lstStyle/>
          <a:p>
            <a:r>
              <a:rPr kumimoji="1" lang="ja-JP" altLang="en-US" dirty="0"/>
              <a:t>闇の会</a:t>
            </a:r>
          </a:p>
        </p:txBody>
      </p:sp>
    </p:spTree>
    <p:extLst>
      <p:ext uri="{BB962C8B-B14F-4D97-AF65-F5344CB8AC3E}">
        <p14:creationId xmlns:p14="http://schemas.microsoft.com/office/powerpoint/2010/main" val="2466631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2929" y="619200"/>
            <a:ext cx="8187071" cy="4579200"/>
          </a:xfrm>
        </p:spPr>
        <p:txBody>
          <a:bodyPr>
            <a:normAutofit/>
          </a:bodyPr>
          <a:lstStyle/>
          <a:p>
            <a:pPr algn="ctr"/>
            <a:r>
              <a:rPr lang="ja-JP" altLang="en-US" sz="9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ここで</a:t>
            </a:r>
            <a:br>
              <a:rPr lang="en-US" altLang="ja-JP" sz="9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96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「劇団プログラマ」</a:t>
            </a:r>
            <a:br>
              <a:rPr lang="en-US" altLang="ja-JP" sz="96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9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の登場です。</a:t>
            </a:r>
            <a:endParaRPr kumimoji="1" lang="ja-JP" altLang="en-US" sz="9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endParaRPr>
          </a:p>
        </p:txBody>
      </p:sp>
    </p:spTree>
    <p:extLst>
      <p:ext uri="{BB962C8B-B14F-4D97-AF65-F5344CB8AC3E}">
        <p14:creationId xmlns:p14="http://schemas.microsoft.com/office/powerpoint/2010/main" val="2061090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2929" y="619200"/>
            <a:ext cx="8187071" cy="5212800"/>
          </a:xfrm>
        </p:spPr>
        <p:txBody>
          <a:bodyPr>
            <a:normAutofit/>
          </a:bodyPr>
          <a:lstStyle/>
          <a:p>
            <a:pPr algn="ctr"/>
            <a:r>
              <a:rPr kumimoji="1"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劇団プログラマとは、</a:t>
            </a:r>
            <a:br>
              <a:rPr kumimoji="1" lang="en-US" altLang="ja-JP"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kumimoji="1"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ひたすら仕事をしている</a:t>
            </a:r>
            <a:br>
              <a:rPr kumimoji="1" lang="en-US" altLang="ja-JP"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kumimoji="1" lang="ja-JP" altLang="en-US" sz="72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「フリ」</a:t>
            </a:r>
            <a:br>
              <a:rPr kumimoji="1" lang="en-US" altLang="ja-JP" sz="72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kumimoji="1"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をするプロフェッショナル集団です。</a:t>
            </a:r>
          </a:p>
        </p:txBody>
      </p:sp>
    </p:spTree>
    <p:extLst>
      <p:ext uri="{BB962C8B-B14F-4D97-AF65-F5344CB8AC3E}">
        <p14:creationId xmlns:p14="http://schemas.microsoft.com/office/powerpoint/2010/main" val="2704273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2929" y="619200"/>
            <a:ext cx="8187071" cy="5803200"/>
          </a:xfrm>
        </p:spPr>
        <p:txBody>
          <a:bodyPr>
            <a:normAutofit/>
          </a:bodyPr>
          <a:lstStyle/>
          <a:p>
            <a:pPr algn="ctr"/>
            <a:r>
              <a:rPr kumimoji="1" lang="ja-JP" altLang="en-US"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いついかなる時にクライアントが来ても、</a:t>
            </a:r>
            <a:br>
              <a:rPr kumimoji="1" lang="en-US" altLang="ja-JP"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kumimoji="1" lang="ja-JP" altLang="en-US" sz="66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死にそうな形相</a:t>
            </a:r>
            <a:br>
              <a:rPr kumimoji="1" lang="en-US" altLang="ja-JP" sz="66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kumimoji="1" lang="ja-JP" altLang="en-US"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で必死に仕事をしています。</a:t>
            </a:r>
            <a:br>
              <a:rPr kumimoji="1" lang="en-US" altLang="ja-JP"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kumimoji="1" lang="ja-JP" altLang="en-US"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日報、週報、月報も</a:t>
            </a:r>
            <a:br>
              <a:rPr kumimoji="1" lang="en-US" altLang="ja-JP"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kumimoji="1" lang="ja-JP" altLang="en-US" sz="66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完璧</a:t>
            </a:r>
            <a:r>
              <a:rPr kumimoji="1" lang="ja-JP" altLang="en-US"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です。</a:t>
            </a:r>
          </a:p>
        </p:txBody>
      </p:sp>
    </p:spTree>
    <p:extLst>
      <p:ext uri="{BB962C8B-B14F-4D97-AF65-F5344CB8AC3E}">
        <p14:creationId xmlns:p14="http://schemas.microsoft.com/office/powerpoint/2010/main" val="140456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2929" y="619200"/>
            <a:ext cx="8187071" cy="5212800"/>
          </a:xfrm>
        </p:spPr>
        <p:txBody>
          <a:bodyPr>
            <a:normAutofit/>
          </a:bodyPr>
          <a:lstStyle/>
          <a:p>
            <a:pPr algn="ctr"/>
            <a:r>
              <a:rPr kumimoji="1" lang="ja-JP" altLang="en-US" sz="80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もちろん、</a:t>
            </a:r>
            <a:br>
              <a:rPr kumimoji="1" lang="en-US" altLang="ja-JP" sz="80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kumimoji="1" lang="ja-JP" altLang="en-US" sz="80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作業内容はすべて</a:t>
            </a:r>
            <a:br>
              <a:rPr kumimoji="1" lang="en-US" altLang="ja-JP" sz="80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kumimoji="1" lang="ja-JP" altLang="en-US" sz="80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フェイク</a:t>
            </a:r>
            <a:br>
              <a:rPr kumimoji="1" lang="en-US" altLang="ja-JP" sz="80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kumimoji="1" lang="ja-JP" altLang="en-US" sz="80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です。</a:t>
            </a:r>
          </a:p>
        </p:txBody>
      </p:sp>
    </p:spTree>
    <p:extLst>
      <p:ext uri="{BB962C8B-B14F-4D97-AF65-F5344CB8AC3E}">
        <p14:creationId xmlns:p14="http://schemas.microsoft.com/office/powerpoint/2010/main" val="233071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28801" y="309600"/>
            <a:ext cx="8838000" cy="5659200"/>
          </a:xfrm>
        </p:spPr>
        <p:txBody>
          <a:bodyPr>
            <a:noAutofit/>
          </a:bodyPr>
          <a:lstStyle/>
          <a:p>
            <a:pPr algn="ctr"/>
            <a:r>
              <a:rPr kumimoji="1" lang="ja-JP" altLang="en-US"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こうして、</a:t>
            </a:r>
            <a:r>
              <a:rPr kumimoji="1" lang="en-US" altLang="ja-JP"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4</a:t>
            </a:r>
            <a:r>
              <a:rPr kumimoji="1" lang="ja-JP" altLang="en-US"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人のプロフェッショナルの活躍により、</a:t>
            </a:r>
            <a:br>
              <a:rPr kumimoji="1" lang="en-US" altLang="ja-JP"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半年後に見事にプロジェクトは</a:t>
            </a:r>
            <a:br>
              <a:rPr lang="en-US" altLang="ja-JP"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66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「お蔵入り」</a:t>
            </a:r>
            <a:br>
              <a:rPr lang="en-US" altLang="ja-JP" sz="66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になりました。</a:t>
            </a:r>
            <a:endParaRPr kumimoji="1" lang="ja-JP" altLang="en-US"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endParaRPr>
          </a:p>
        </p:txBody>
      </p:sp>
    </p:spTree>
    <p:extLst>
      <p:ext uri="{BB962C8B-B14F-4D97-AF65-F5344CB8AC3E}">
        <p14:creationId xmlns:p14="http://schemas.microsoft.com/office/powerpoint/2010/main" val="10951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001" y="338400"/>
            <a:ext cx="8838000" cy="5659200"/>
          </a:xfrm>
        </p:spPr>
        <p:txBody>
          <a:bodyPr anchor="ctr">
            <a:noAutofit/>
          </a:bodyPr>
          <a:lstStyle/>
          <a:p>
            <a:pPr algn="ctr"/>
            <a:r>
              <a:rPr kumimoji="1" lang="ja-JP" altLang="en-US" sz="115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めでたし、</a:t>
            </a:r>
            <a:br>
              <a:rPr kumimoji="1" lang="en-US" altLang="ja-JP" sz="115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115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めでたし。</a:t>
            </a:r>
            <a:endParaRPr kumimoji="1" lang="ja-JP" altLang="en-US" sz="115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endParaRPr>
          </a:p>
        </p:txBody>
      </p:sp>
    </p:spTree>
    <p:extLst>
      <p:ext uri="{BB962C8B-B14F-4D97-AF65-F5344CB8AC3E}">
        <p14:creationId xmlns:p14="http://schemas.microsoft.com/office/powerpoint/2010/main" val="3789782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000" y="338400"/>
            <a:ext cx="8827199" cy="5659200"/>
          </a:xfrm>
        </p:spPr>
        <p:txBody>
          <a:bodyPr anchor="ctr">
            <a:noAutofit/>
          </a:bodyPr>
          <a:lstStyle/>
          <a:p>
            <a:pPr algn="ctr"/>
            <a:r>
              <a:rPr lang="ja-JP" altLang="en-US" sz="80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劇団プログラマのご用命は、</a:t>
            </a:r>
            <a:r>
              <a:rPr lang="ja-JP" altLang="en-US" sz="80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弊社</a:t>
            </a:r>
            <a:r>
              <a:rPr lang="ja-JP" altLang="en-US" sz="80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まで！</a:t>
            </a:r>
            <a:br>
              <a:rPr lang="en-US" altLang="ja-JP" sz="80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80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今なら</a:t>
            </a:r>
            <a:br>
              <a:rPr lang="en-US" altLang="ja-JP" sz="80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80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お安くしておきます！</a:t>
            </a:r>
            <a:endParaRPr kumimoji="1" lang="ja-JP" altLang="en-US" sz="80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endParaRPr>
          </a:p>
        </p:txBody>
      </p:sp>
    </p:spTree>
    <p:extLst>
      <p:ext uri="{BB962C8B-B14F-4D97-AF65-F5344CB8AC3E}">
        <p14:creationId xmlns:p14="http://schemas.microsoft.com/office/powerpoint/2010/main" val="1094098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000" y="338400"/>
            <a:ext cx="8827199" cy="5659200"/>
          </a:xfrm>
        </p:spPr>
        <p:txBody>
          <a:bodyPr anchor="ctr">
            <a:noAutofit/>
          </a:bodyPr>
          <a:lstStyle/>
          <a:p>
            <a:pPr algn="ctr"/>
            <a:r>
              <a:rPr lang="ja-JP" altLang="en-US" sz="3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ほんとうにあった話です</a:t>
            </a:r>
            <a:br>
              <a:rPr lang="en-US" altLang="ja-JP" sz="3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3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ただし、請負業者は弊社ではございません。</a:t>
            </a:r>
            <a:endParaRPr kumimoji="1" lang="ja-JP" altLang="en-US" sz="3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endParaRPr>
          </a:p>
        </p:txBody>
      </p:sp>
    </p:spTree>
    <p:extLst>
      <p:ext uri="{BB962C8B-B14F-4D97-AF65-F5344CB8AC3E}">
        <p14:creationId xmlns:p14="http://schemas.microsoft.com/office/powerpoint/2010/main" val="3971639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2929" y="1073888"/>
            <a:ext cx="8187071" cy="4455712"/>
          </a:xfrm>
        </p:spPr>
        <p:txBody>
          <a:bodyPr>
            <a:normAutofit fontScale="90000"/>
          </a:bodyPr>
          <a:lstStyle/>
          <a:p>
            <a:pPr algn="ctr"/>
            <a:r>
              <a:rPr kumimoji="1" lang="ja-JP" altLang="en-US"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ある日、あるところで、</a:t>
            </a:r>
            <a:br>
              <a:rPr kumimoji="1" lang="en-US" altLang="ja-JP"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炎上案件が、</a:t>
            </a:r>
            <a:br>
              <a:rPr lang="en-US" altLang="ja-JP"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メラメラと燃え盛って</a:t>
            </a:r>
            <a:br>
              <a:rPr lang="en-US" altLang="ja-JP"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いました。</a:t>
            </a:r>
            <a:endParaRPr kumimoji="1" lang="ja-JP" altLang="en-US"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endParaRPr>
          </a:p>
        </p:txBody>
      </p:sp>
    </p:spTree>
    <p:extLst>
      <p:ext uri="{BB962C8B-B14F-4D97-AF65-F5344CB8AC3E}">
        <p14:creationId xmlns:p14="http://schemas.microsoft.com/office/powerpoint/2010/main" val="894524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933329" y="518400"/>
            <a:ext cx="8939471" cy="5745600"/>
          </a:xfrm>
        </p:spPr>
        <p:txBody>
          <a:bodyPr anchor="ctr">
            <a:noAutofit/>
          </a:bodyPr>
          <a:lstStyle/>
          <a:p>
            <a:pPr algn="ctr"/>
            <a:r>
              <a:rPr kumimoji="1" lang="ja-JP" altLang="en-US"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クライアントは、何とか事態を収拾すべく、請負業者に</a:t>
            </a:r>
            <a:br>
              <a:rPr kumimoji="1" lang="en-US" altLang="ja-JP"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66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「金なら出すから、</a:t>
            </a:r>
            <a:br>
              <a:rPr lang="en-US" altLang="ja-JP" sz="66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66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なんとかしてくれ！」</a:t>
            </a:r>
            <a:br>
              <a:rPr lang="en-US" altLang="ja-JP" sz="66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と懇願しました。</a:t>
            </a:r>
            <a:endParaRPr kumimoji="1" lang="ja-JP" altLang="en-US" sz="66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endParaRPr>
          </a:p>
        </p:txBody>
      </p:sp>
    </p:spTree>
    <p:extLst>
      <p:ext uri="{BB962C8B-B14F-4D97-AF65-F5344CB8AC3E}">
        <p14:creationId xmlns:p14="http://schemas.microsoft.com/office/powerpoint/2010/main" val="229689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2929" y="734400"/>
            <a:ext cx="8187071" cy="5119200"/>
          </a:xfrm>
        </p:spPr>
        <p:txBody>
          <a:bodyPr>
            <a:noAutofit/>
          </a:bodyPr>
          <a:lstStyle/>
          <a:p>
            <a:pPr algn="ctr"/>
            <a:r>
              <a:rPr kumimoji="1"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ところが、プロジェクトは炎上し</a:t>
            </a:r>
            <a:r>
              <a:rPr kumimoji="1" lang="ja-JP" altLang="en-US" sz="72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燃えカス</a:t>
            </a:r>
            <a:r>
              <a:rPr kumimoji="1"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となっている状態、いまさら金や人材投入でなんとかなる次元ではありません。</a:t>
            </a:r>
          </a:p>
        </p:txBody>
      </p:sp>
    </p:spTree>
    <p:extLst>
      <p:ext uri="{BB962C8B-B14F-4D97-AF65-F5344CB8AC3E}">
        <p14:creationId xmlns:p14="http://schemas.microsoft.com/office/powerpoint/2010/main" val="302010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2929" y="619200"/>
            <a:ext cx="8187071" cy="5680800"/>
          </a:xfrm>
        </p:spPr>
        <p:txBody>
          <a:bodyPr>
            <a:normAutofit/>
          </a:bodyPr>
          <a:lstStyle/>
          <a:p>
            <a:pPr algn="ctr"/>
            <a:r>
              <a:rPr kumimoji="1"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請負業者は考えました。</a:t>
            </a:r>
            <a:r>
              <a:rPr kumimoji="1" lang="ja-JP" altLang="en-US" sz="72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「このプロジェクト、お蔵入りにならないかなぁ」</a:t>
            </a:r>
            <a:br>
              <a:rPr kumimoji="1" lang="en-US" altLang="ja-JP" sz="72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kumimoji="1"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そうすれば、いまの苦しみから脱却できます。</a:t>
            </a:r>
          </a:p>
        </p:txBody>
      </p:sp>
    </p:spTree>
    <p:extLst>
      <p:ext uri="{BB962C8B-B14F-4D97-AF65-F5344CB8AC3E}">
        <p14:creationId xmlns:p14="http://schemas.microsoft.com/office/powerpoint/2010/main" val="332383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2929" y="619200"/>
            <a:ext cx="8187071" cy="5680800"/>
          </a:xfrm>
        </p:spPr>
        <p:txBody>
          <a:bodyPr>
            <a:normAutofit fontScale="90000"/>
          </a:bodyPr>
          <a:lstStyle/>
          <a:p>
            <a:pPr algn="ctr"/>
            <a:r>
              <a:rPr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ゲーム業界において、開発途中で企画が</a:t>
            </a:r>
            <a:r>
              <a:rPr lang="ja-JP" altLang="en-US" sz="72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ボツ</a:t>
            </a:r>
            <a:r>
              <a:rPr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になることは良くある話。ただ、クライアントは</a:t>
            </a:r>
            <a:r>
              <a:rPr lang="ja-JP" altLang="en-US" sz="72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やる気満々</a:t>
            </a:r>
            <a:r>
              <a:rPr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です。</a:t>
            </a:r>
            <a:br>
              <a:rPr lang="en-US" altLang="ja-JP"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なんとか諦めさせる方法をかんがえました。</a:t>
            </a:r>
            <a:endParaRPr kumimoji="1"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endParaRPr>
          </a:p>
        </p:txBody>
      </p:sp>
    </p:spTree>
    <p:extLst>
      <p:ext uri="{BB962C8B-B14F-4D97-AF65-F5344CB8AC3E}">
        <p14:creationId xmlns:p14="http://schemas.microsoft.com/office/powerpoint/2010/main" val="1496464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2929" y="619200"/>
            <a:ext cx="8187071" cy="5680800"/>
          </a:xfrm>
        </p:spPr>
        <p:txBody>
          <a:bodyPr>
            <a:normAutofit/>
          </a:bodyPr>
          <a:lstStyle/>
          <a:p>
            <a:pPr algn="ctr"/>
            <a:r>
              <a:rPr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請負業者のとった手段は、</a:t>
            </a:r>
            <a:r>
              <a:rPr lang="ja-JP" altLang="en-US" sz="72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「持久戦」</a:t>
            </a:r>
            <a:br>
              <a:rPr lang="en-US" altLang="ja-JP" sz="72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です。クライアントが諦めるまで、延々と</a:t>
            </a:r>
            <a:r>
              <a:rPr lang="ja-JP" altLang="en-US" sz="72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リスケ</a:t>
            </a:r>
            <a:r>
              <a:rPr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を繰り返す戦法にでました。</a:t>
            </a:r>
            <a:endParaRPr kumimoji="1"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endParaRPr>
          </a:p>
        </p:txBody>
      </p:sp>
    </p:spTree>
    <p:extLst>
      <p:ext uri="{BB962C8B-B14F-4D97-AF65-F5344CB8AC3E}">
        <p14:creationId xmlns:p14="http://schemas.microsoft.com/office/powerpoint/2010/main" val="243069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2929" y="619200"/>
            <a:ext cx="8187071" cy="5212800"/>
          </a:xfrm>
        </p:spPr>
        <p:txBody>
          <a:bodyPr>
            <a:normAutofit/>
          </a:bodyPr>
          <a:lstStyle/>
          <a:p>
            <a:pPr algn="ctr"/>
            <a:r>
              <a:rPr lang="ja-JP" altLang="en-US" sz="88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クライアントと</a:t>
            </a:r>
            <a:br>
              <a:rPr lang="en-US" altLang="ja-JP" sz="88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88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請負業者の</a:t>
            </a:r>
            <a:br>
              <a:rPr lang="en-US" altLang="ja-JP" sz="88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88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コンクラーベ</a:t>
            </a:r>
            <a:br>
              <a:rPr lang="en-US" altLang="ja-JP" sz="88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br>
            <a:r>
              <a:rPr lang="ja-JP" altLang="en-US" sz="88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が始まりました。</a:t>
            </a:r>
            <a:endParaRPr kumimoji="1" lang="ja-JP" altLang="en-US" sz="88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endParaRPr>
          </a:p>
        </p:txBody>
      </p:sp>
    </p:spTree>
    <p:extLst>
      <p:ext uri="{BB962C8B-B14F-4D97-AF65-F5344CB8AC3E}">
        <p14:creationId xmlns:p14="http://schemas.microsoft.com/office/powerpoint/2010/main" val="938664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2929" y="619200"/>
            <a:ext cx="8187071" cy="5212800"/>
          </a:xfrm>
        </p:spPr>
        <p:txBody>
          <a:bodyPr>
            <a:normAutofit/>
          </a:bodyPr>
          <a:lstStyle/>
          <a:p>
            <a:pPr algn="ctr"/>
            <a:r>
              <a:rPr kumimoji="1"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クライアントは</a:t>
            </a:r>
            <a:r>
              <a:rPr kumimoji="1" lang="ja-JP" altLang="en-US" sz="72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「金なら出す！」</a:t>
            </a:r>
            <a:r>
              <a:rPr kumimoji="1"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と言ってます。そこで、人員を増やしてクライアントの</a:t>
            </a:r>
            <a:r>
              <a:rPr kumimoji="1" lang="ja-JP" altLang="en-US" sz="7200" dirty="0">
                <a:solidFill>
                  <a:srgbClr val="FF0000"/>
                </a:solidFill>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予算を底付き</a:t>
            </a:r>
            <a:r>
              <a:rPr kumimoji="1" lang="ja-JP" altLang="en-US" sz="7200" dirty="0">
                <a:effectLst>
                  <a:outerShdw blurRad="50800" dist="38100" dir="2700000" algn="tl" rotWithShape="0">
                    <a:schemeClr val="tx1">
                      <a:alpha val="40000"/>
                    </a:schemeClr>
                  </a:outerShdw>
                </a:effectLst>
                <a:latin typeface="黒薔薇シンデレラ" panose="02000600000000000000" pitchFamily="2" charset="-128"/>
                <a:ea typeface="黒薔薇シンデレラ" panose="02000600000000000000" pitchFamily="2" charset="-128"/>
              </a:rPr>
              <a:t>させようと考えました。</a:t>
            </a:r>
          </a:p>
        </p:txBody>
      </p:sp>
    </p:spTree>
    <p:extLst>
      <p:ext uri="{BB962C8B-B14F-4D97-AF65-F5344CB8AC3E}">
        <p14:creationId xmlns:p14="http://schemas.microsoft.com/office/powerpoint/2010/main" val="1804449379"/>
      </p:ext>
    </p:extLst>
  </p:cSld>
  <p:clrMapOvr>
    <a:masterClrMapping/>
  </p:clrMapOvr>
</p:sld>
</file>

<file path=ppt/theme/theme1.xml><?xml version="1.0" encoding="utf-8"?>
<a:theme xmlns:a="http://schemas.openxmlformats.org/drawingml/2006/main" name="Badge">
  <a:themeElements>
    <a:clrScheme name="ユーザー定義 1">
      <a:dk1>
        <a:sysClr val="windowText" lastClr="000000"/>
      </a:dk1>
      <a:lt1>
        <a:sysClr val="window" lastClr="FFFFFF"/>
      </a:lt1>
      <a:dk2>
        <a:srgbClr val="000000"/>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バッジ</Template>
  <TotalTime>30</TotalTime>
  <Words>182</Words>
  <Application>Microsoft Office PowerPoint</Application>
  <PresentationFormat>ワイド画面</PresentationFormat>
  <Paragraphs>18</Paragraphs>
  <Slides>17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メイリオ</vt:lpstr>
      <vt:lpstr>黒薔薇シンデレラ</vt:lpstr>
      <vt:lpstr>Arial</vt:lpstr>
      <vt:lpstr>Gill Sans MT</vt:lpstr>
      <vt:lpstr>Impact</vt:lpstr>
      <vt:lpstr>Badge</vt:lpstr>
      <vt:lpstr>劇団プログラマ の話</vt:lpstr>
      <vt:lpstr>ある日、あるところで、 炎上案件が、 メラメラと燃え盛って いました。</vt:lpstr>
      <vt:lpstr>クライアントは、何とか事態を収拾すべく、請負業者に 「金なら出すから、 なんとかしてくれ！」 と懇願しました。</vt:lpstr>
      <vt:lpstr>ところが、プロジェクトは炎上し燃えカスとなっている状態、いまさら金や人材投入でなんとかなる次元ではありません。</vt:lpstr>
      <vt:lpstr>請負業者は考えました。「このプロジェクト、お蔵入りにならないかなぁ」 そうすれば、いまの苦しみから脱却できます。</vt:lpstr>
      <vt:lpstr>ゲーム業界において、開発途中で企画がボツになることは良くある話。ただ、クライアントはやる気満々です。 なんとか諦めさせる方法をかんがえました。</vt:lpstr>
      <vt:lpstr>請負業者のとった手段は、「持久戦」 です。クライアントが諦めるまで、延々とリスケを繰り返す戦法にでました。</vt:lpstr>
      <vt:lpstr>クライアントと 請負業者の コンクラーベ が始まりました。</vt:lpstr>
      <vt:lpstr>クライアントは「金なら出す！」と言ってます。そこで、人員を増やしてクライアントの予算を底付きさせようと考えました。</vt:lpstr>
      <vt:lpstr>ここで 「劇団プログラマ」 の登場です。</vt:lpstr>
      <vt:lpstr>劇団プログラマとは、 ひたすら仕事をしている 「フリ」 をするプロフェッショナル集団です。</vt:lpstr>
      <vt:lpstr>いついかなる時にクライアントが来ても、 死にそうな形相 で必死に仕事をしています。 日報、週報、月報も 完璧です。</vt:lpstr>
      <vt:lpstr>もちろん、 作業内容はすべて フェイク です。</vt:lpstr>
      <vt:lpstr>こうして、4人のプロフェッショナルの活躍により、 半年後に見事にプロジェクトは 「お蔵入り」 になりました。</vt:lpstr>
      <vt:lpstr>めでたし、 めでたし。</vt:lpstr>
      <vt:lpstr>劇団プログラマのご用命は、弊社まで！ 今なら お安くしておきます！</vt:lpstr>
      <vt:lpstr>ほんとうにあった話です ただし、請負業者は弊社ではございません。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劇団プログラマ</dc:title>
  <dc:creator>godai</dc:creator>
  <cp:lastModifiedBy>godai</cp:lastModifiedBy>
  <cp:revision>9</cp:revision>
  <dcterms:created xsi:type="dcterms:W3CDTF">2018-11-23T05:45:41Z</dcterms:created>
  <dcterms:modified xsi:type="dcterms:W3CDTF">2018-11-23T06:17:51Z</dcterms:modified>
</cp:coreProperties>
</file>