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58" r:id="rId4"/>
    <p:sldId id="259" r:id="rId5"/>
    <p:sldId id="260" r:id="rId6"/>
    <p:sldId id="261" r:id="rId7"/>
    <p:sldId id="262" r:id="rId8"/>
    <p:sldId id="263" r:id="rId9"/>
    <p:sldId id="264" r:id="rId10"/>
    <p:sldId id="299" r:id="rId11"/>
    <p:sldId id="265" r:id="rId12"/>
    <p:sldId id="266" r:id="rId13"/>
    <p:sldId id="267" r:id="rId14"/>
    <p:sldId id="312" r:id="rId15"/>
    <p:sldId id="301" r:id="rId16"/>
    <p:sldId id="302" r:id="rId17"/>
    <p:sldId id="303" r:id="rId18"/>
    <p:sldId id="304" r:id="rId19"/>
    <p:sldId id="314" r:id="rId20"/>
    <p:sldId id="317" r:id="rId21"/>
    <p:sldId id="305" r:id="rId22"/>
    <p:sldId id="313" r:id="rId23"/>
    <p:sldId id="318" r:id="rId24"/>
    <p:sldId id="319" r:id="rId25"/>
    <p:sldId id="320" r:id="rId26"/>
    <p:sldId id="321" r:id="rId27"/>
    <p:sldId id="322" r:id="rId28"/>
    <p:sldId id="323" r:id="rId29"/>
    <p:sldId id="324" r:id="rId30"/>
    <p:sldId id="268" r:id="rId31"/>
    <p:sldId id="269" r:id="rId32"/>
    <p:sldId id="270" r:id="rId33"/>
    <p:sldId id="271" r:id="rId34"/>
    <p:sldId id="273" r:id="rId35"/>
    <p:sldId id="272" r:id="rId36"/>
    <p:sldId id="276" r:id="rId37"/>
    <p:sldId id="277" r:id="rId38"/>
    <p:sldId id="283" r:id="rId39"/>
    <p:sldId id="306" r:id="rId40"/>
    <p:sldId id="308" r:id="rId41"/>
    <p:sldId id="309" r:id="rId42"/>
    <p:sldId id="310" r:id="rId43"/>
    <p:sldId id="311" r:id="rId44"/>
    <p:sldId id="307" r:id="rId45"/>
    <p:sldId id="284" r:id="rId46"/>
    <p:sldId id="278" r:id="rId47"/>
    <p:sldId id="280" r:id="rId48"/>
    <p:sldId id="281" r:id="rId49"/>
    <p:sldId id="282" r:id="rId50"/>
    <p:sldId id="285" r:id="rId51"/>
    <p:sldId id="286" r:id="rId52"/>
    <p:sldId id="288" r:id="rId53"/>
    <p:sldId id="290" r:id="rId54"/>
    <p:sldId id="291" r:id="rId55"/>
    <p:sldId id="287" r:id="rId56"/>
    <p:sldId id="289" r:id="rId57"/>
    <p:sldId id="298" r:id="rId58"/>
    <p:sldId id="297" r:id="rId59"/>
    <p:sldId id="294" r:id="rId60"/>
    <p:sldId id="295" r:id="rId61"/>
    <p:sldId id="292" r:id="rId62"/>
    <p:sldId id="293" r:id="rId63"/>
    <p:sldId id="296" r:id="rId6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5000" autoAdjust="0"/>
    <p:restoredTop sz="94737" autoAdjust="0"/>
  </p:normalViewPr>
  <p:slideViewPr>
    <p:cSldViewPr>
      <p:cViewPr varScale="1">
        <p:scale>
          <a:sx n="126" d="100"/>
          <a:sy n="126" d="100"/>
        </p:scale>
        <p:origin x="-1182" y="-90"/>
      </p:cViewPr>
      <p:guideLst>
        <p:guide orient="horz" pos="2160"/>
        <p:guide pos="2880"/>
      </p:guideLst>
    </p:cSldViewPr>
  </p:slideViewPr>
  <p:outlineViewPr>
    <p:cViewPr>
      <p:scale>
        <a:sx n="33" d="100"/>
        <a:sy n="33" d="100"/>
      </p:scale>
      <p:origin x="0" y="-12942"/>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394D4A18-5040-4F53-932A-6053A3EAEC94}" type="datetimeFigureOut">
              <a:rPr kumimoji="1" lang="ja-JP" altLang="en-US" smtClean="0"/>
              <a:pPr/>
              <a:t>2013/8/13</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786552FC-129A-4DE8-A9C2-E7E8A62D0F58}" type="slidenum">
              <a:rPr kumimoji="1" lang="ja-JP" altLang="en-US" smtClean="0"/>
              <a:pPr/>
              <a:t>&lt;#&gt;</a:t>
            </a:fld>
            <a:endParaRPr kumimoji="1" lang="ja-JP"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394D4A18-5040-4F53-932A-6053A3EAEC94}" type="datetimeFigureOut">
              <a:rPr kumimoji="1" lang="ja-JP" altLang="en-US" smtClean="0"/>
              <a:pPr/>
              <a:t>2013/8/13</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786552FC-129A-4DE8-A9C2-E7E8A62D0F58}" type="slidenum">
              <a:rPr kumimoji="1" lang="ja-JP" altLang="en-US" smtClean="0"/>
              <a:pPr/>
              <a:t>&lt;#&gt;</a:t>
            </a:fld>
            <a:endParaRPr kumimoji="1" lang="ja-JP"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394D4A18-5040-4F53-932A-6053A3EAEC94}" type="datetimeFigureOut">
              <a:rPr kumimoji="1" lang="ja-JP" altLang="en-US" smtClean="0"/>
              <a:pPr/>
              <a:t>2013/8/13</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786552FC-129A-4DE8-A9C2-E7E8A62D0F58}" type="slidenum">
              <a:rPr kumimoji="1" lang="ja-JP" altLang="en-US" smtClean="0"/>
              <a:pPr/>
              <a:t>&lt;#&gt;</a:t>
            </a:fld>
            <a:endParaRPr kumimoji="1" lang="ja-JP"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394D4A18-5040-4F53-932A-6053A3EAEC94}" type="datetimeFigureOut">
              <a:rPr kumimoji="1" lang="ja-JP" altLang="en-US" smtClean="0"/>
              <a:pPr/>
              <a:t>2013/8/13</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786552FC-129A-4DE8-A9C2-E7E8A62D0F58}" type="slidenum">
              <a:rPr kumimoji="1" lang="ja-JP" altLang="en-US" smtClean="0"/>
              <a:pPr/>
              <a:t>&lt;#&gt;</a:t>
            </a:fld>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394D4A18-5040-4F53-932A-6053A3EAEC94}" type="datetimeFigureOut">
              <a:rPr kumimoji="1" lang="ja-JP" altLang="en-US" smtClean="0"/>
              <a:pPr/>
              <a:t>2013/8/13</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786552FC-129A-4DE8-A9C2-E7E8A62D0F58}" type="slidenum">
              <a:rPr kumimoji="1" lang="ja-JP" altLang="en-US" smtClean="0"/>
              <a:pPr/>
              <a:t>&lt;#&gt;</a:t>
            </a:fld>
            <a:endParaRPr kumimoji="1" lang="ja-JP"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394D4A18-5040-4F53-932A-6053A3EAEC94}" type="datetimeFigureOut">
              <a:rPr kumimoji="1" lang="ja-JP" altLang="en-US" smtClean="0"/>
              <a:pPr/>
              <a:t>2013/8/13</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786552FC-129A-4DE8-A9C2-E7E8A62D0F58}" type="slidenum">
              <a:rPr kumimoji="1" lang="ja-JP" altLang="en-US" smtClean="0"/>
              <a:pPr/>
              <a:t>&lt;#&gt;</a:t>
            </a:fld>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394D4A18-5040-4F53-932A-6053A3EAEC94}" type="datetimeFigureOut">
              <a:rPr kumimoji="1" lang="ja-JP" altLang="en-US" smtClean="0"/>
              <a:pPr/>
              <a:t>2013/8/13</a:t>
            </a:fld>
            <a:endParaRPr kumimoji="1" lang="ja-JP" altLang="en-US" dirty="0"/>
          </a:p>
        </p:txBody>
      </p:sp>
      <p:sp>
        <p:nvSpPr>
          <p:cNvPr id="8" name="フッター プレースホルダ 7"/>
          <p:cNvSpPr>
            <a:spLocks noGrp="1"/>
          </p:cNvSpPr>
          <p:nvPr>
            <p:ph type="ftr" sz="quarter" idx="11"/>
          </p:nvPr>
        </p:nvSpPr>
        <p:spPr/>
        <p:txBody>
          <a:bodyPr/>
          <a:lstStyle/>
          <a:p>
            <a:endParaRPr kumimoji="1" lang="ja-JP" altLang="en-US" dirty="0"/>
          </a:p>
        </p:txBody>
      </p:sp>
      <p:sp>
        <p:nvSpPr>
          <p:cNvPr id="9" name="スライド番号プレースホルダ 8"/>
          <p:cNvSpPr>
            <a:spLocks noGrp="1"/>
          </p:cNvSpPr>
          <p:nvPr>
            <p:ph type="sldNum" sz="quarter" idx="12"/>
          </p:nvPr>
        </p:nvSpPr>
        <p:spPr/>
        <p:txBody>
          <a:bodyPr/>
          <a:lstStyle/>
          <a:p>
            <a:fld id="{786552FC-129A-4DE8-A9C2-E7E8A62D0F58}" type="slidenum">
              <a:rPr kumimoji="1" lang="ja-JP" altLang="en-US" smtClean="0"/>
              <a:pPr/>
              <a:t>&lt;#&gt;</a:t>
            </a:fld>
            <a:endParaRPr kumimoji="1" lang="ja-JP"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394D4A18-5040-4F53-932A-6053A3EAEC94}" type="datetimeFigureOut">
              <a:rPr kumimoji="1" lang="ja-JP" altLang="en-US" smtClean="0"/>
              <a:pPr/>
              <a:t>2013/8/13</a:t>
            </a:fld>
            <a:endParaRPr kumimoji="1" lang="ja-JP" altLang="en-US" dirty="0"/>
          </a:p>
        </p:txBody>
      </p:sp>
      <p:sp>
        <p:nvSpPr>
          <p:cNvPr id="4" name="フッター プレースホルダ 3"/>
          <p:cNvSpPr>
            <a:spLocks noGrp="1"/>
          </p:cNvSpPr>
          <p:nvPr>
            <p:ph type="ftr" sz="quarter" idx="11"/>
          </p:nvPr>
        </p:nvSpPr>
        <p:spPr/>
        <p:txBody>
          <a:bodyPr/>
          <a:lstStyle/>
          <a:p>
            <a:endParaRPr kumimoji="1" lang="ja-JP" altLang="en-US" dirty="0"/>
          </a:p>
        </p:txBody>
      </p:sp>
      <p:sp>
        <p:nvSpPr>
          <p:cNvPr id="5" name="スライド番号プレースホルダ 4"/>
          <p:cNvSpPr>
            <a:spLocks noGrp="1"/>
          </p:cNvSpPr>
          <p:nvPr>
            <p:ph type="sldNum" sz="quarter" idx="12"/>
          </p:nvPr>
        </p:nvSpPr>
        <p:spPr/>
        <p:txBody>
          <a:bodyPr/>
          <a:lstStyle/>
          <a:p>
            <a:fld id="{786552FC-129A-4DE8-A9C2-E7E8A62D0F58}" type="slidenum">
              <a:rPr kumimoji="1" lang="ja-JP" altLang="en-US" smtClean="0"/>
              <a:pPr/>
              <a:t>&lt;#&gt;</a:t>
            </a:fld>
            <a:endParaRPr kumimoji="1" lang="ja-JP"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394D4A18-5040-4F53-932A-6053A3EAEC94}" type="datetimeFigureOut">
              <a:rPr kumimoji="1" lang="ja-JP" altLang="en-US" smtClean="0"/>
              <a:pPr/>
              <a:t>2013/8/13</a:t>
            </a:fld>
            <a:endParaRPr kumimoji="1" lang="ja-JP" altLang="en-US" dirty="0"/>
          </a:p>
        </p:txBody>
      </p:sp>
      <p:sp>
        <p:nvSpPr>
          <p:cNvPr id="3" name="フッター プレースホルダ 2"/>
          <p:cNvSpPr>
            <a:spLocks noGrp="1"/>
          </p:cNvSpPr>
          <p:nvPr>
            <p:ph type="ftr" sz="quarter" idx="11"/>
          </p:nvPr>
        </p:nvSpPr>
        <p:spPr/>
        <p:txBody>
          <a:bodyPr/>
          <a:lstStyle/>
          <a:p>
            <a:endParaRPr kumimoji="1" lang="ja-JP" altLang="en-US" dirty="0"/>
          </a:p>
        </p:txBody>
      </p:sp>
      <p:sp>
        <p:nvSpPr>
          <p:cNvPr id="4" name="スライド番号プレースホルダ 3"/>
          <p:cNvSpPr>
            <a:spLocks noGrp="1"/>
          </p:cNvSpPr>
          <p:nvPr>
            <p:ph type="sldNum" sz="quarter" idx="12"/>
          </p:nvPr>
        </p:nvSpPr>
        <p:spPr/>
        <p:txBody>
          <a:bodyPr/>
          <a:lstStyle/>
          <a:p>
            <a:fld id="{786552FC-129A-4DE8-A9C2-E7E8A62D0F58}" type="slidenum">
              <a:rPr kumimoji="1" lang="ja-JP" altLang="en-US" smtClean="0"/>
              <a:pPr/>
              <a:t>&lt;#&gt;</a:t>
            </a:fld>
            <a:endParaRPr kumimoji="1" lang="ja-JP"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394D4A18-5040-4F53-932A-6053A3EAEC94}" type="datetimeFigureOut">
              <a:rPr kumimoji="1" lang="ja-JP" altLang="en-US" smtClean="0"/>
              <a:pPr/>
              <a:t>2013/8/13</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786552FC-129A-4DE8-A9C2-E7E8A62D0F58}" type="slidenum">
              <a:rPr kumimoji="1" lang="ja-JP" altLang="en-US" smtClean="0"/>
              <a:pPr/>
              <a:t>&lt;#&gt;</a:t>
            </a:fld>
            <a:endParaRPr kumimoji="1" lang="ja-JP"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394D4A18-5040-4F53-932A-6053A3EAEC94}" type="datetimeFigureOut">
              <a:rPr kumimoji="1" lang="ja-JP" altLang="en-US" smtClean="0"/>
              <a:pPr/>
              <a:t>2013/8/13</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786552FC-129A-4DE8-A9C2-E7E8A62D0F58}" type="slidenum">
              <a:rPr kumimoji="1" lang="ja-JP" altLang="en-US" smtClean="0"/>
              <a:pPr/>
              <a:t>&lt;#&gt;</a:t>
            </a:fld>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4D4A18-5040-4F53-932A-6053A3EAEC94}" type="datetimeFigureOut">
              <a:rPr kumimoji="1" lang="ja-JP" altLang="en-US" smtClean="0"/>
              <a:pPr/>
              <a:t>2013/8/13</a:t>
            </a:fld>
            <a:endParaRPr kumimoji="1" lang="ja-JP" altLang="en-US" dirty="0"/>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6552FC-129A-4DE8-A9C2-E7E8A62D0F58}" type="slidenum">
              <a:rPr kumimoji="1" lang="ja-JP" altLang="en-US" smtClean="0"/>
              <a:pPr/>
              <a:t>&lt;#&gt;</a:t>
            </a:fld>
            <a:endParaRPr kumimoji="1" lang="ja-JP"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8186766" cy="3870330"/>
          </a:xfrm>
        </p:spPr>
        <p:txBody>
          <a:bodyPr>
            <a:normAutofit/>
          </a:bodyPr>
          <a:lstStyle/>
          <a:p>
            <a:pPr algn="ctr"/>
            <a:r>
              <a:rPr kumimoji="1" lang="ja-JP" altLang="en-US" sz="4800" dirty="0" smtClean="0">
                <a:latin typeface="HG創英角ﾎﾟｯﾌﾟ体" pitchFamily="49" charset="-128"/>
                <a:ea typeface="HG創英角ﾎﾟｯﾌﾟ体" pitchFamily="49" charset="-128"/>
              </a:rPr>
              <a:t>ゲームプログラマ</a:t>
            </a:r>
            <a:r>
              <a:rPr kumimoji="1" lang="ja-JP" altLang="en-US" sz="4800" dirty="0">
                <a:latin typeface="HG創英角ﾎﾟｯﾌﾟ体" pitchFamily="49" charset="-128"/>
                <a:ea typeface="HG創英角ﾎﾟｯﾌﾟ体" pitchFamily="49" charset="-128"/>
              </a:rPr>
              <a:t>のため</a:t>
            </a:r>
            <a:r>
              <a:rPr kumimoji="1" lang="ja-JP" altLang="en-US" sz="4800" dirty="0" smtClean="0">
                <a:latin typeface="HG創英角ﾎﾟｯﾌﾟ体" pitchFamily="49" charset="-128"/>
                <a:ea typeface="HG創英角ﾎﾟｯﾌﾟ体" pitchFamily="49" charset="-128"/>
              </a:rPr>
              <a:t>の</a:t>
            </a:r>
            <a:r>
              <a:rPr kumimoji="1" lang="en-US" altLang="ja-JP" sz="4400" dirty="0" smtClean="0">
                <a:latin typeface="HG創英角ﾎﾟｯﾌﾟ体" pitchFamily="49" charset="-128"/>
                <a:ea typeface="HG創英角ﾎﾟｯﾌﾟ体" pitchFamily="49" charset="-128"/>
              </a:rPr>
              <a:t/>
            </a:r>
            <a:br>
              <a:rPr kumimoji="1" lang="en-US" altLang="ja-JP" sz="4400" dirty="0" smtClean="0">
                <a:latin typeface="HG創英角ﾎﾟｯﾌﾟ体" pitchFamily="49" charset="-128"/>
                <a:ea typeface="HG創英角ﾎﾟｯﾌﾟ体" pitchFamily="49" charset="-128"/>
              </a:rPr>
            </a:br>
            <a:r>
              <a:rPr lang="ja-JP" altLang="en-US" sz="4400" dirty="0">
                <a:latin typeface="HG創英角ﾎﾟｯﾌﾟ体" pitchFamily="49" charset="-128"/>
                <a:ea typeface="HG創英角ﾎﾟｯﾌﾟ体" pitchFamily="49" charset="-128"/>
              </a:rPr>
              <a:t>オブジェクト</a:t>
            </a:r>
            <a:r>
              <a:rPr lang="ja-JP" altLang="en-US" sz="4400" dirty="0" smtClean="0">
                <a:latin typeface="HG創英角ﾎﾟｯﾌﾟ体" pitchFamily="49" charset="-128"/>
                <a:ea typeface="HG創英角ﾎﾟｯﾌﾟ体" pitchFamily="49" charset="-128"/>
              </a:rPr>
              <a:t>指向</a:t>
            </a:r>
            <a:r>
              <a:rPr lang="ja-JP" altLang="en-US" sz="4400" dirty="0" smtClean="0">
                <a:solidFill>
                  <a:srgbClr val="FF0000"/>
                </a:solidFill>
                <a:latin typeface="HG創英角ﾎﾟｯﾌﾟ体" pitchFamily="49" charset="-128"/>
                <a:ea typeface="HG創英角ﾎﾟｯﾌﾟ体" pitchFamily="49" charset="-128"/>
              </a:rPr>
              <a:t>超々</a:t>
            </a:r>
            <a:r>
              <a:rPr lang="ja-JP" altLang="en-US" sz="4400" dirty="0" smtClean="0">
                <a:latin typeface="HG創英角ﾎﾟｯﾌﾟ体" pitchFamily="49" charset="-128"/>
                <a:ea typeface="HG創英角ﾎﾟｯﾌﾟ体" pitchFamily="49" charset="-128"/>
              </a:rPr>
              <a:t>入門</a:t>
            </a:r>
            <a:r>
              <a:rPr lang="en-US" altLang="ja-JP" sz="4400" dirty="0" smtClean="0">
                <a:latin typeface="HG創英角ﾎﾟｯﾌﾟ体" pitchFamily="49" charset="-128"/>
                <a:ea typeface="HG創英角ﾎﾟｯﾌﾟ体" pitchFamily="49" charset="-128"/>
              </a:rPr>
              <a:t/>
            </a:r>
            <a:br>
              <a:rPr lang="en-US" altLang="ja-JP" sz="4400" dirty="0" smtClean="0">
                <a:latin typeface="HG創英角ﾎﾟｯﾌﾟ体" pitchFamily="49" charset="-128"/>
                <a:ea typeface="HG創英角ﾎﾟｯﾌﾟ体" pitchFamily="49" charset="-128"/>
              </a:rPr>
            </a:br>
            <a:r>
              <a:rPr lang="en-US" altLang="ja-JP" sz="4400" smtClean="0">
                <a:latin typeface="HG創英角ﾎﾟｯﾌﾟ体" pitchFamily="49" charset="-128"/>
                <a:ea typeface="HG創英角ﾎﾟｯﾌﾟ体" pitchFamily="49" charset="-128"/>
              </a:rPr>
              <a:t>version 0.11</a:t>
            </a:r>
            <a:endParaRPr kumimoji="1" lang="ja-JP" altLang="en-US" sz="4400" dirty="0">
              <a:latin typeface="HG創英角ﾎﾟｯﾌﾟ体" pitchFamily="49" charset="-128"/>
              <a:ea typeface="HG創英角ﾎﾟｯﾌﾟ体" pitchFamily="49" charset="-128"/>
            </a:endParaRPr>
          </a:p>
        </p:txBody>
      </p:sp>
      <p:sp>
        <p:nvSpPr>
          <p:cNvPr id="3" name="サブタイトル 2"/>
          <p:cNvSpPr>
            <a:spLocks noGrp="1"/>
          </p:cNvSpPr>
          <p:nvPr>
            <p:ph idx="1"/>
          </p:nvPr>
        </p:nvSpPr>
        <p:spPr>
          <a:xfrm>
            <a:off x="357158" y="5357826"/>
            <a:ext cx="8329642" cy="768337"/>
          </a:xfrm>
        </p:spPr>
        <p:txBody>
          <a:bodyPr>
            <a:normAutofit fontScale="70000" lnSpcReduction="20000"/>
          </a:bodyPr>
          <a:lstStyle/>
          <a:p>
            <a:pPr algn="ctr">
              <a:buNone/>
            </a:pPr>
            <a:r>
              <a:rPr kumimoji="1" lang="ja-JP" altLang="en-US" dirty="0" smtClean="0"/>
              <a:t>ソフトウエア研究会</a:t>
            </a:r>
            <a:r>
              <a:rPr kumimoji="1" lang="en-US" altLang="ja-JP" dirty="0" smtClean="0"/>
              <a:t>in</a:t>
            </a:r>
            <a:r>
              <a:rPr kumimoji="1" lang="ja-JP" altLang="en-US" dirty="0" smtClean="0"/>
              <a:t>秋葉原</a:t>
            </a:r>
            <a:endParaRPr kumimoji="1" lang="en-US" altLang="ja-JP" dirty="0" smtClean="0"/>
          </a:p>
          <a:p>
            <a:pPr algn="ctr">
              <a:buNone/>
            </a:pPr>
            <a:r>
              <a:rPr lang="ja-JP" altLang="en-US" dirty="0"/>
              <a:t>池田公平</a:t>
            </a:r>
            <a:endParaRPr kumimoji="1" lang="ja-JP"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latin typeface="HGS創英角ﾎﾟｯﾌﾟ体" pitchFamily="50" charset="-128"/>
                <a:ea typeface="HGS創英角ﾎﾟｯﾌﾟ体" pitchFamily="50" charset="-128"/>
              </a:rPr>
              <a:t>オブジェクト指向が生まれた理由</a:t>
            </a:r>
            <a:endParaRPr kumimoji="1" lang="ja-JP" altLang="en-US" dirty="0">
              <a:latin typeface="HGS創英角ﾎﾟｯﾌﾟ体" pitchFamily="50" charset="-128"/>
              <a:ea typeface="HGS創英角ﾎﾟｯﾌﾟ体" pitchFamily="50" charset="-128"/>
            </a:endParaRPr>
          </a:p>
        </p:txBody>
      </p:sp>
      <p:sp>
        <p:nvSpPr>
          <p:cNvPr id="3" name="コンテンツ プレースホルダ 2"/>
          <p:cNvSpPr>
            <a:spLocks noGrp="1"/>
          </p:cNvSpPr>
          <p:nvPr>
            <p:ph idx="1"/>
          </p:nvPr>
        </p:nvSpPr>
        <p:spPr/>
        <p:txBody>
          <a:bodyPr>
            <a:normAutofit fontScale="47500" lnSpcReduction="20000"/>
          </a:bodyPr>
          <a:lstStyle/>
          <a:p>
            <a:r>
              <a:rPr kumimoji="1" lang="ja-JP" altLang="en-US" dirty="0" smtClean="0">
                <a:latin typeface="HG丸ｺﾞｼｯｸM-PRO" pitchFamily="50" charset="-128"/>
                <a:ea typeface="HG丸ｺﾞｼｯｸM-PRO" pitchFamily="50" charset="-128"/>
              </a:rPr>
              <a:t>コンピュータープログラミングは、当初はワイヤーロジック、その後はアセンブラ言語によって書かれていた。</a:t>
            </a:r>
            <a:endParaRPr kumimoji="1" lang="en-US" altLang="ja-JP" dirty="0" smtClean="0">
              <a:latin typeface="HG丸ｺﾞｼｯｸM-PRO" pitchFamily="50" charset="-128"/>
              <a:ea typeface="HG丸ｺﾞｼｯｸM-PRO" pitchFamily="50" charset="-128"/>
            </a:endParaRPr>
          </a:p>
          <a:p>
            <a:endParaRPr kumimoji="1" lang="en-US" altLang="ja-JP" dirty="0" smtClean="0">
              <a:latin typeface="HG丸ｺﾞｼｯｸM-PRO" pitchFamily="50" charset="-128"/>
              <a:ea typeface="HG丸ｺﾞｼｯｸM-PRO" pitchFamily="50" charset="-128"/>
            </a:endParaRPr>
          </a:p>
          <a:p>
            <a:r>
              <a:rPr lang="ja-JP" altLang="en-US" dirty="0" smtClean="0">
                <a:latin typeface="HG丸ｺﾞｼｯｸM-PRO" pitchFamily="50" charset="-128"/>
                <a:ea typeface="HG丸ｺﾞｼｯｸM-PRO" pitchFamily="50" charset="-128"/>
              </a:rPr>
              <a:t>やがて、</a:t>
            </a:r>
            <a:r>
              <a:rPr lang="en-US" altLang="ja-JP" dirty="0" smtClean="0">
                <a:latin typeface="HG丸ｺﾞｼｯｸM-PRO" pitchFamily="50" charset="-128"/>
                <a:ea typeface="HG丸ｺﾞｼｯｸM-PRO" pitchFamily="50" charset="-128"/>
              </a:rPr>
              <a:t>CPU</a:t>
            </a:r>
            <a:r>
              <a:rPr lang="ja-JP" altLang="en-US" dirty="0" err="1" smtClean="0">
                <a:latin typeface="HG丸ｺﾞｼｯｸM-PRO" pitchFamily="50" charset="-128"/>
                <a:ea typeface="HG丸ｺﾞｼｯｸM-PRO" pitchFamily="50" charset="-128"/>
              </a:rPr>
              <a:t>に依</a:t>
            </a:r>
            <a:r>
              <a:rPr lang="ja-JP" altLang="en-US" dirty="0" smtClean="0">
                <a:latin typeface="HG丸ｺﾞｼｯｸM-PRO" pitchFamily="50" charset="-128"/>
                <a:ea typeface="HG丸ｺﾞｼｯｸM-PRO" pitchFamily="50" charset="-128"/>
              </a:rPr>
              <a:t>存しない高級言語でプログラムが書かれるようになった。これにより、構造化プログラミングが可能になった。</a:t>
            </a:r>
            <a:r>
              <a:rPr lang="en-US" altLang="ja-JP" dirty="0" smtClean="0">
                <a:latin typeface="HG丸ｺﾞｼｯｸM-PRO" pitchFamily="50" charset="-128"/>
                <a:ea typeface="HG丸ｺﾞｼｯｸM-PRO" pitchFamily="50" charset="-128"/>
              </a:rPr>
              <a:t>(if, for, while</a:t>
            </a:r>
            <a:r>
              <a:rPr lang="ja-JP" altLang="en-US" dirty="0" smtClean="0">
                <a:latin typeface="HG丸ｺﾞｼｯｸM-PRO" pitchFamily="50" charset="-128"/>
                <a:ea typeface="HG丸ｺﾞｼｯｸM-PRO" pitchFamily="50" charset="-128"/>
              </a:rPr>
              <a:t>などの制御文</a:t>
            </a:r>
            <a:r>
              <a:rPr lang="en-US" altLang="ja-JP" dirty="0" smtClean="0">
                <a:latin typeface="HG丸ｺﾞｼｯｸM-PRO" pitchFamily="50" charset="-128"/>
                <a:ea typeface="HG丸ｺﾞｼｯｸM-PRO" pitchFamily="50" charset="-128"/>
              </a:rPr>
              <a:t>)</a:t>
            </a:r>
          </a:p>
          <a:p>
            <a:endParaRPr lang="en-US" altLang="ja-JP" dirty="0" smtClean="0">
              <a:latin typeface="HG丸ｺﾞｼｯｸM-PRO" pitchFamily="50" charset="-128"/>
              <a:ea typeface="HG丸ｺﾞｼｯｸM-PRO" pitchFamily="50" charset="-128"/>
            </a:endParaRPr>
          </a:p>
          <a:p>
            <a:r>
              <a:rPr kumimoji="1" lang="ja-JP" altLang="en-US" dirty="0" smtClean="0">
                <a:latin typeface="HG丸ｺﾞｼｯｸM-PRO" pitchFamily="50" charset="-128"/>
                <a:ea typeface="HG丸ｺﾞｼｯｸM-PRO" pitchFamily="50" charset="-128"/>
              </a:rPr>
              <a:t>プログラムが肥大化するに伴い、サブルーチンのライブラリ化、コンポーネント化、パッケージ化が進んでいった。（隠ぺいと抽象化）</a:t>
            </a:r>
            <a:endParaRPr kumimoji="1" lang="en-US" altLang="ja-JP" dirty="0" smtClean="0">
              <a:latin typeface="HG丸ｺﾞｼｯｸM-PRO" pitchFamily="50" charset="-128"/>
              <a:ea typeface="HG丸ｺﾞｼｯｸM-PRO" pitchFamily="50" charset="-128"/>
            </a:endParaRPr>
          </a:p>
          <a:p>
            <a:endParaRPr kumimoji="1" lang="en-US" altLang="ja-JP" dirty="0" smtClean="0">
              <a:latin typeface="HG丸ｺﾞｼｯｸM-PRO" pitchFamily="50" charset="-128"/>
              <a:ea typeface="HG丸ｺﾞｼｯｸM-PRO" pitchFamily="50" charset="-128"/>
            </a:endParaRPr>
          </a:p>
          <a:p>
            <a:r>
              <a:rPr lang="ja-JP" altLang="en-US" dirty="0" smtClean="0">
                <a:latin typeface="HG丸ｺﾞｼｯｸM-PRO" pitchFamily="50" charset="-128"/>
                <a:ea typeface="HG丸ｺﾞｼｯｸM-PRO" pitchFamily="50" charset="-128"/>
              </a:rPr>
              <a:t>コンポーネントによって隠ぺい、抽象化、委譲などの効果と、データに振舞いを定義するデータ指向プログラミングをさらに進め、効率のよいプログラミングを行うために、オブジェクト指向が考案された。オブジェクト指向は、当時のさまざまな理論の集大成である。</a:t>
            </a:r>
            <a:endParaRPr lang="en-US" altLang="ja-JP" dirty="0" smtClean="0">
              <a:latin typeface="HG丸ｺﾞｼｯｸM-PRO" pitchFamily="50" charset="-128"/>
              <a:ea typeface="HG丸ｺﾞｼｯｸM-PRO" pitchFamily="50" charset="-128"/>
            </a:endParaRPr>
          </a:p>
          <a:p>
            <a:endParaRPr lang="en-US" altLang="ja-JP" dirty="0" smtClean="0">
              <a:latin typeface="HG丸ｺﾞｼｯｸM-PRO" pitchFamily="50" charset="-128"/>
              <a:ea typeface="HG丸ｺﾞｼｯｸM-PRO" pitchFamily="50" charset="-128"/>
            </a:endParaRPr>
          </a:p>
          <a:p>
            <a:r>
              <a:rPr kumimoji="1" lang="ja-JP" altLang="en-US" dirty="0" smtClean="0">
                <a:latin typeface="HG丸ｺﾞｼｯｸM-PRO" pitchFamily="50" charset="-128"/>
                <a:ea typeface="HG丸ｺﾞｼｯｸM-PRO" pitchFamily="50" charset="-128"/>
              </a:rPr>
              <a:t>その</a:t>
            </a:r>
            <a:r>
              <a:rPr lang="ja-JP" altLang="en-US" dirty="0" smtClean="0">
                <a:latin typeface="HG丸ｺﾞｼｯｸM-PRO" pitchFamily="50" charset="-128"/>
                <a:ea typeface="HG丸ｺﾞｼｯｸM-PRO" pitchFamily="50" charset="-128"/>
              </a:rPr>
              <a:t>後、ランボー（オブジェクト指向方法論）、ブーチ（ブーチ法、クラス図）、ヤコブソン（ユースケース分析）の</a:t>
            </a:r>
            <a:r>
              <a:rPr lang="en-US" altLang="ja-JP" dirty="0" smtClean="0">
                <a:latin typeface="HG丸ｺﾞｼｯｸM-PRO" pitchFamily="50" charset="-128"/>
                <a:ea typeface="HG丸ｺﾞｼｯｸM-PRO" pitchFamily="50" charset="-128"/>
              </a:rPr>
              <a:t>3</a:t>
            </a:r>
            <a:r>
              <a:rPr lang="ja-JP" altLang="en-US" dirty="0" smtClean="0">
                <a:latin typeface="HG丸ｺﾞｼｯｸM-PRO" pitchFamily="50" charset="-128"/>
                <a:ea typeface="HG丸ｺﾞｼｯｸM-PRO" pitchFamily="50" charset="-128"/>
              </a:rPr>
              <a:t>名がオブジェクト指向の取りまとめとして</a:t>
            </a:r>
            <a:r>
              <a:rPr lang="en-US" altLang="ja-JP" dirty="0" smtClean="0">
                <a:latin typeface="HG丸ｺﾞｼｯｸM-PRO" pitchFamily="50" charset="-128"/>
                <a:ea typeface="HG丸ｺﾞｼｯｸM-PRO" pitchFamily="50" charset="-128"/>
              </a:rPr>
              <a:t>UML</a:t>
            </a:r>
            <a:r>
              <a:rPr lang="ja-JP" altLang="en-US" dirty="0" smtClean="0">
                <a:latin typeface="HG丸ｺﾞｼｯｸM-PRO" pitchFamily="50" charset="-128"/>
                <a:ea typeface="HG丸ｺﾞｼｯｸM-PRO" pitchFamily="50" charset="-128"/>
              </a:rPr>
              <a:t>を制定。スリーアミーゴと呼ばれるようになった。</a:t>
            </a:r>
            <a:endParaRPr lang="en-US" altLang="ja-JP" dirty="0" smtClean="0">
              <a:latin typeface="HG丸ｺﾞｼｯｸM-PRO" pitchFamily="50" charset="-128"/>
              <a:ea typeface="HG丸ｺﾞｼｯｸM-PRO" pitchFamily="50" charset="-128"/>
            </a:endParaRPr>
          </a:p>
          <a:p>
            <a:endParaRPr lang="en-US" altLang="ja-JP" dirty="0" smtClean="0">
              <a:latin typeface="HG丸ｺﾞｼｯｸM-PRO" pitchFamily="50" charset="-128"/>
              <a:ea typeface="HG丸ｺﾞｼｯｸM-PRO" pitchFamily="50" charset="-128"/>
            </a:endParaRPr>
          </a:p>
          <a:p>
            <a:r>
              <a:rPr kumimoji="1" lang="ja-JP" altLang="en-US" dirty="0" smtClean="0">
                <a:latin typeface="HG丸ｺﾞｼｯｸM-PRO" pitchFamily="50" charset="-128"/>
                <a:ea typeface="HG丸ｺﾞｼｯｸM-PRO" pitchFamily="50" charset="-128"/>
              </a:rPr>
              <a:t>ところが、</a:t>
            </a:r>
            <a:r>
              <a:rPr kumimoji="1" lang="en-US" altLang="ja-JP" dirty="0" smtClean="0">
                <a:latin typeface="HG丸ｺﾞｼｯｸM-PRO" pitchFamily="50" charset="-128"/>
                <a:ea typeface="HG丸ｺﾞｼｯｸM-PRO" pitchFamily="50" charset="-128"/>
              </a:rPr>
              <a:t>UML</a:t>
            </a:r>
            <a:r>
              <a:rPr kumimoji="1" lang="ja-JP" altLang="en-US" dirty="0" smtClean="0">
                <a:latin typeface="HG丸ｺﾞｼｯｸM-PRO" pitchFamily="50" charset="-128"/>
                <a:ea typeface="HG丸ｺﾞｼｯｸM-PRO" pitchFamily="50" charset="-128"/>
              </a:rPr>
              <a:t>の制定に手間取り、開発手法や方法論を</a:t>
            </a:r>
            <a:r>
              <a:rPr kumimoji="1" lang="en-US" altLang="ja-JP" dirty="0" smtClean="0">
                <a:latin typeface="HG丸ｺﾞｼｯｸM-PRO" pitchFamily="50" charset="-128"/>
                <a:ea typeface="HG丸ｺﾞｼｯｸM-PRO" pitchFamily="50" charset="-128"/>
              </a:rPr>
              <a:t>UML</a:t>
            </a:r>
            <a:r>
              <a:rPr kumimoji="1" lang="ja-JP" altLang="en-US" dirty="0" smtClean="0">
                <a:latin typeface="HG丸ｺﾞｼｯｸM-PRO" pitchFamily="50" charset="-128"/>
                <a:ea typeface="HG丸ｺﾞｼｯｸM-PRO" pitchFamily="50" charset="-128"/>
              </a:rPr>
              <a:t>に組み入れることは断念した。結果、</a:t>
            </a:r>
            <a:r>
              <a:rPr kumimoji="1" lang="en-US" altLang="ja-JP" dirty="0" smtClean="0">
                <a:latin typeface="HG丸ｺﾞｼｯｸM-PRO" pitchFamily="50" charset="-128"/>
                <a:ea typeface="HG丸ｺﾞｼｯｸM-PRO" pitchFamily="50" charset="-128"/>
              </a:rPr>
              <a:t>UML</a:t>
            </a:r>
            <a:r>
              <a:rPr kumimoji="1" lang="ja-JP" altLang="en-US" dirty="0" smtClean="0">
                <a:latin typeface="HG丸ｺﾞｼｯｸM-PRO" pitchFamily="50" charset="-128"/>
                <a:ea typeface="HG丸ｺﾞｼｯｸM-PRO" pitchFamily="50" charset="-128"/>
              </a:rPr>
              <a:t>はオブジェクト指向での設計における表現方法の統一というだけに納まった。</a:t>
            </a:r>
            <a:endParaRPr kumimoji="1" lang="ja-JP" altLang="en-US" dirty="0">
              <a:latin typeface="HG丸ｺﾞｼｯｸM-PRO" pitchFamily="50" charset="-128"/>
              <a:ea typeface="HG丸ｺﾞｼｯｸM-PRO" pitchFamily="50" charset="-128"/>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latin typeface="HG創英角ﾎﾟｯﾌﾟ体" pitchFamily="49" charset="-128"/>
                <a:ea typeface="HG創英角ﾎﾟｯﾌﾟ体" pitchFamily="49" charset="-128"/>
              </a:rPr>
              <a:t>なにが違うのか？</a:t>
            </a:r>
            <a:endParaRPr kumimoji="1" lang="ja-JP" altLang="en-US">
              <a:latin typeface="HG創英角ﾎﾟｯﾌﾟ体" pitchFamily="49" charset="-128"/>
              <a:ea typeface="HG創英角ﾎﾟｯﾌﾟ体" pitchFamily="49" charset="-128"/>
            </a:endParaRPr>
          </a:p>
        </p:txBody>
      </p:sp>
      <p:sp>
        <p:nvSpPr>
          <p:cNvPr id="3" name="コンテンツ プレースホルダ 2"/>
          <p:cNvSpPr>
            <a:spLocks noGrp="1"/>
          </p:cNvSpPr>
          <p:nvPr>
            <p:ph idx="1"/>
          </p:nvPr>
        </p:nvSpPr>
        <p:spPr/>
        <p:txBody>
          <a:bodyPr>
            <a:normAutofit fontScale="77500" lnSpcReduction="20000"/>
          </a:bodyPr>
          <a:lstStyle/>
          <a:p>
            <a:r>
              <a:rPr kumimoji="1" lang="ja-JP" altLang="en-US" dirty="0" smtClean="0">
                <a:latin typeface="HG丸ｺﾞｼｯｸM-PRO" pitchFamily="50" charset="-128"/>
                <a:ea typeface="HG丸ｺﾞｼｯｸM-PRO" pitchFamily="50" charset="-128"/>
              </a:rPr>
              <a:t>従来のバイナリ</a:t>
            </a:r>
            <a:r>
              <a:rPr kumimoji="1" lang="ja-JP" altLang="en-US" smtClean="0">
                <a:latin typeface="HG丸ｺﾞｼｯｸM-PRO" pitchFamily="50" charset="-128"/>
                <a:ea typeface="HG丸ｺﾞｼｯｸM-PRO" pitchFamily="50" charset="-128"/>
              </a:rPr>
              <a:t>至上主義（動けばよい結果オーライ型、カウボーイプログラミング）を１８０度</a:t>
            </a:r>
            <a:r>
              <a:rPr kumimoji="1" lang="ja-JP" altLang="en-US" dirty="0" smtClean="0">
                <a:latin typeface="HG丸ｺﾞｼｯｸM-PRO" pitchFamily="50" charset="-128"/>
                <a:ea typeface="HG丸ｺﾞｼｯｸM-PRO" pitchFamily="50" charset="-128"/>
              </a:rPr>
              <a:t>転換する必要がある。</a:t>
            </a:r>
            <a:endParaRPr kumimoji="1" lang="en-US" altLang="ja-JP" dirty="0" smtClean="0">
              <a:latin typeface="HG丸ｺﾞｼｯｸM-PRO" pitchFamily="50" charset="-128"/>
              <a:ea typeface="HG丸ｺﾞｼｯｸM-PRO" pitchFamily="50" charset="-128"/>
            </a:endParaRPr>
          </a:p>
          <a:p>
            <a:endParaRPr kumimoji="1" lang="en-US" altLang="ja-JP" dirty="0" smtClean="0">
              <a:latin typeface="HG丸ｺﾞｼｯｸM-PRO" pitchFamily="50" charset="-128"/>
              <a:ea typeface="HG丸ｺﾞｼｯｸM-PRO" pitchFamily="50" charset="-128"/>
            </a:endParaRPr>
          </a:p>
          <a:p>
            <a:r>
              <a:rPr lang="en-US" altLang="ja-JP" dirty="0" smtClean="0">
                <a:latin typeface="HG丸ｺﾞｼｯｸM-PRO" pitchFamily="50" charset="-128"/>
                <a:ea typeface="HG丸ｺﾞｼｯｸM-PRO" pitchFamily="50" charset="-128"/>
              </a:rPr>
              <a:t>CPU</a:t>
            </a:r>
            <a:r>
              <a:rPr lang="ja-JP" altLang="en-US" dirty="0" smtClean="0">
                <a:latin typeface="HG丸ｺﾞｼｯｸM-PRO" pitchFamily="50" charset="-128"/>
                <a:ea typeface="HG丸ｺﾞｼｯｸM-PRO" pitchFamily="50" charset="-128"/>
              </a:rPr>
              <a:t>にやさしいプログラムではなく、設計者、実装者にやさしいプログラムになる。</a:t>
            </a:r>
            <a:endParaRPr lang="en-US" altLang="ja-JP" dirty="0" smtClean="0">
              <a:latin typeface="HG丸ｺﾞｼｯｸM-PRO" pitchFamily="50" charset="-128"/>
              <a:ea typeface="HG丸ｺﾞｼｯｸM-PRO" pitchFamily="50" charset="-128"/>
            </a:endParaRPr>
          </a:p>
          <a:p>
            <a:endParaRPr lang="en-US" altLang="ja-JP" dirty="0" smtClean="0">
              <a:latin typeface="HG丸ｺﾞｼｯｸM-PRO" pitchFamily="50" charset="-128"/>
              <a:ea typeface="HG丸ｺﾞｼｯｸM-PRO" pitchFamily="50" charset="-128"/>
            </a:endParaRPr>
          </a:p>
          <a:p>
            <a:r>
              <a:rPr lang="ja-JP" altLang="en-US" dirty="0" smtClean="0">
                <a:latin typeface="HG丸ｺﾞｼｯｸM-PRO" pitchFamily="50" charset="-128"/>
                <a:ea typeface="HG丸ｺﾞｼｯｸM-PRO" pitchFamily="50" charset="-128"/>
              </a:rPr>
              <a:t>効率化、最適化は後回し。まずは設計から始め、コーディングとデバッグは最後になる。</a:t>
            </a:r>
            <a:endParaRPr lang="en-US" altLang="ja-JP" dirty="0" smtClean="0">
              <a:latin typeface="HG丸ｺﾞｼｯｸM-PRO" pitchFamily="50" charset="-128"/>
              <a:ea typeface="HG丸ｺﾞｼｯｸM-PRO" pitchFamily="50" charset="-128"/>
            </a:endParaRPr>
          </a:p>
          <a:p>
            <a:endParaRPr lang="en-US" altLang="ja-JP" dirty="0" smtClean="0">
              <a:latin typeface="HG丸ｺﾞｼｯｸM-PRO" pitchFamily="50" charset="-128"/>
              <a:ea typeface="HG丸ｺﾞｼｯｸM-PRO" pitchFamily="50" charset="-128"/>
            </a:endParaRPr>
          </a:p>
          <a:p>
            <a:r>
              <a:rPr kumimoji="1" lang="ja-JP" altLang="en-US" dirty="0" smtClean="0">
                <a:latin typeface="HG丸ｺﾞｼｯｸM-PRO" pitchFamily="50" charset="-128"/>
                <a:ea typeface="HG丸ｺﾞｼｯｸM-PRO" pitchFamily="50" charset="-128"/>
              </a:rPr>
              <a:t>データの扱いは大きく変わる。データは値のみの実体から、性質や振る舞いをもつ生き物のようなものに進化した。</a:t>
            </a:r>
            <a:endParaRPr kumimoji="1" lang="ja-JP" altLang="en-US" dirty="0">
              <a:latin typeface="HG丸ｺﾞｼｯｸM-PRO" pitchFamily="50" charset="-128"/>
              <a:ea typeface="HG丸ｺﾞｼｯｸM-PRO" pitchFamily="50" charset="-128"/>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sz="3200" dirty="0" smtClean="0">
                <a:latin typeface="HG創英角ﾎﾟｯﾌﾟ体" pitchFamily="49" charset="-128"/>
                <a:ea typeface="HG創英角ﾎﾟｯﾌﾟ体" pitchFamily="49" charset="-128"/>
              </a:rPr>
              <a:t>ゲームプログラミングとオブジェクト指向</a:t>
            </a:r>
            <a:endParaRPr kumimoji="1" lang="ja-JP" altLang="en-US" sz="3200" dirty="0">
              <a:latin typeface="HG創英角ﾎﾟｯﾌﾟ体" pitchFamily="49" charset="-128"/>
              <a:ea typeface="HG創英角ﾎﾟｯﾌﾟ体" pitchFamily="49" charset="-128"/>
            </a:endParaRPr>
          </a:p>
        </p:txBody>
      </p:sp>
      <p:sp>
        <p:nvSpPr>
          <p:cNvPr id="3" name="コンテンツ プレースホルダ 2"/>
          <p:cNvSpPr>
            <a:spLocks noGrp="1"/>
          </p:cNvSpPr>
          <p:nvPr>
            <p:ph idx="1"/>
          </p:nvPr>
        </p:nvSpPr>
        <p:spPr/>
        <p:txBody>
          <a:bodyPr>
            <a:normAutofit fontScale="77500" lnSpcReduction="20000"/>
          </a:bodyPr>
          <a:lstStyle/>
          <a:p>
            <a:r>
              <a:rPr kumimoji="1" lang="ja-JP" altLang="en-US" dirty="0" smtClean="0">
                <a:latin typeface="HG丸ｺﾞｼｯｸM-PRO" pitchFamily="50" charset="-128"/>
                <a:ea typeface="HG丸ｺﾞｼｯｸM-PRO" pitchFamily="50" charset="-128"/>
              </a:rPr>
              <a:t>実はとても相性が良い。</a:t>
            </a:r>
            <a:endParaRPr kumimoji="1" lang="en-US" altLang="ja-JP" dirty="0" smtClean="0">
              <a:latin typeface="HG丸ｺﾞｼｯｸM-PRO" pitchFamily="50" charset="-128"/>
              <a:ea typeface="HG丸ｺﾞｼｯｸM-PRO" pitchFamily="50" charset="-128"/>
            </a:endParaRPr>
          </a:p>
          <a:p>
            <a:endParaRPr kumimoji="1" lang="en-US" altLang="ja-JP" dirty="0" smtClean="0">
              <a:latin typeface="HG丸ｺﾞｼｯｸM-PRO" pitchFamily="50" charset="-128"/>
              <a:ea typeface="HG丸ｺﾞｼｯｸM-PRO" pitchFamily="50" charset="-128"/>
            </a:endParaRPr>
          </a:p>
          <a:p>
            <a:r>
              <a:rPr kumimoji="1" lang="ja-JP" altLang="en-US" dirty="0" smtClean="0">
                <a:latin typeface="HG丸ｺﾞｼｯｸM-PRO" pitchFamily="50" charset="-128"/>
                <a:ea typeface="HG丸ｺﾞｼｯｸM-PRO" pitchFamily="50" charset="-128"/>
              </a:rPr>
              <a:t>オブジェクト指向も進化し、ゲームの要求にもマッチするようになった。（アスペクト指向の追加）</a:t>
            </a:r>
            <a:endParaRPr kumimoji="1" lang="en-US" altLang="ja-JP" dirty="0" smtClean="0">
              <a:latin typeface="HG丸ｺﾞｼｯｸM-PRO" pitchFamily="50" charset="-128"/>
              <a:ea typeface="HG丸ｺﾞｼｯｸM-PRO" pitchFamily="50" charset="-128"/>
            </a:endParaRPr>
          </a:p>
          <a:p>
            <a:endParaRPr kumimoji="1" lang="en-US" altLang="ja-JP" dirty="0" smtClean="0">
              <a:latin typeface="HG丸ｺﾞｼｯｸM-PRO" pitchFamily="50" charset="-128"/>
              <a:ea typeface="HG丸ｺﾞｼｯｸM-PRO" pitchFamily="50" charset="-128"/>
            </a:endParaRPr>
          </a:p>
          <a:p>
            <a:r>
              <a:rPr kumimoji="1" lang="ja-JP" altLang="en-US" dirty="0" smtClean="0">
                <a:latin typeface="HG丸ｺﾞｼｯｸM-PRO" pitchFamily="50" charset="-128"/>
                <a:ea typeface="HG丸ｺﾞｼｯｸM-PRO" pitchFamily="50" charset="-128"/>
              </a:rPr>
              <a:t>開発環境、言語、ライブラリもオブジェクト指向化している</a:t>
            </a:r>
            <a:r>
              <a:rPr kumimoji="1" lang="ja-JP" altLang="en-US" smtClean="0">
                <a:latin typeface="HG丸ｺﾞｼｯｸM-PRO" pitchFamily="50" charset="-128"/>
                <a:ea typeface="HG丸ｺﾞｼｯｸM-PRO" pitchFamily="50" charset="-128"/>
              </a:rPr>
              <a:t>。（依然としてＣスタイルのライブラリも多いが）</a:t>
            </a:r>
            <a:endParaRPr kumimoji="1" lang="en-US" altLang="ja-JP" dirty="0" smtClean="0">
              <a:latin typeface="HG丸ｺﾞｼｯｸM-PRO" pitchFamily="50" charset="-128"/>
              <a:ea typeface="HG丸ｺﾞｼｯｸM-PRO" pitchFamily="50" charset="-128"/>
            </a:endParaRPr>
          </a:p>
          <a:p>
            <a:endParaRPr kumimoji="1" lang="en-US" altLang="ja-JP" dirty="0" smtClean="0">
              <a:latin typeface="HG丸ｺﾞｼｯｸM-PRO" pitchFamily="50" charset="-128"/>
              <a:ea typeface="HG丸ｺﾞｼｯｸM-PRO" pitchFamily="50" charset="-128"/>
            </a:endParaRPr>
          </a:p>
          <a:p>
            <a:r>
              <a:rPr lang="ja-JP" altLang="en-US" dirty="0" smtClean="0">
                <a:latin typeface="HG丸ｺﾞｼｯｸM-PRO" pitchFamily="50" charset="-128"/>
                <a:ea typeface="HG丸ｺﾞｼｯｸM-PRO" pitchFamily="50" charset="-128"/>
              </a:rPr>
              <a:t>古いエンジニア（上司）は、オブジェクト指向を実践していない人も多い。（かも）</a:t>
            </a:r>
            <a:endParaRPr kumimoji="1" lang="en-US" altLang="ja-JP" dirty="0" smtClean="0">
              <a:latin typeface="HG丸ｺﾞｼｯｸM-PRO" pitchFamily="50" charset="-128"/>
              <a:ea typeface="HG丸ｺﾞｼｯｸM-PRO" pitchFamily="50" charset="-128"/>
            </a:endParaRPr>
          </a:p>
          <a:p>
            <a:pPr>
              <a:buNone/>
            </a:pPr>
            <a:endParaRPr kumimoji="1" lang="en-US" altLang="ja-JP" dirty="0" smtClean="0">
              <a:latin typeface="HG丸ｺﾞｼｯｸM-PRO" pitchFamily="50" charset="-128"/>
              <a:ea typeface="HG丸ｺﾞｼｯｸM-PRO" pitchFamily="50" charset="-128"/>
            </a:endParaRPr>
          </a:p>
          <a:p>
            <a:pPr>
              <a:buNone/>
            </a:pPr>
            <a:endParaRPr kumimoji="1" lang="ja-JP" altLang="en-US" dirty="0">
              <a:latin typeface="HG丸ｺﾞｼｯｸM-PRO" pitchFamily="50" charset="-128"/>
              <a:ea typeface="HG丸ｺﾞｼｯｸM-PRO" pitchFamily="50" charset="-128"/>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143116"/>
            <a:ext cx="8229600" cy="2368544"/>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a:bodyPr>
          <a:lstStyle/>
          <a:p>
            <a:r>
              <a:rPr kumimoji="1" lang="ja-JP" altLang="en-US" sz="3200" smtClean="0">
                <a:latin typeface="HG創英角ﾎﾟｯﾌﾟ体" pitchFamily="49" charset="-128"/>
                <a:ea typeface="HG創英角ﾎﾟｯﾌﾟ体" pitchFamily="49" charset="-128"/>
              </a:rPr>
              <a:t>ゲームプログラミングにおける</a:t>
            </a:r>
            <a:r>
              <a:rPr kumimoji="1" lang="en-US" altLang="ja-JP" smtClean="0">
                <a:latin typeface="HG創英角ﾎﾟｯﾌﾟ体" pitchFamily="49" charset="-128"/>
                <a:ea typeface="HG創英角ﾎﾟｯﾌﾟ体" pitchFamily="49" charset="-128"/>
              </a:rPr>
              <a:t/>
            </a:r>
            <a:br>
              <a:rPr kumimoji="1" lang="en-US" altLang="ja-JP" smtClean="0">
                <a:latin typeface="HG創英角ﾎﾟｯﾌﾟ体" pitchFamily="49" charset="-128"/>
                <a:ea typeface="HG創英角ﾎﾟｯﾌﾟ体" pitchFamily="49" charset="-128"/>
              </a:rPr>
            </a:br>
            <a:r>
              <a:rPr lang="ja-JP" altLang="en-US">
                <a:latin typeface="HG創英角ﾎﾟｯﾌﾟ体" pitchFamily="49" charset="-128"/>
                <a:ea typeface="HG創英角ﾎﾟｯﾌﾟ体" pitchFamily="49" charset="-128"/>
              </a:rPr>
              <a:t>オブジェクト</a:t>
            </a:r>
            <a:r>
              <a:rPr lang="ja-JP" altLang="en-US" smtClean="0">
                <a:latin typeface="HG創英角ﾎﾟｯﾌﾟ体" pitchFamily="49" charset="-128"/>
                <a:ea typeface="HG創英角ﾎﾟｯﾌﾟ体" pitchFamily="49" charset="-128"/>
              </a:rPr>
              <a:t>指向を学ぼう</a:t>
            </a:r>
            <a:r>
              <a:rPr lang="en-US" altLang="ja-JP" smtClean="0">
                <a:latin typeface="HG創英角ﾎﾟｯﾌﾟ体" pitchFamily="49" charset="-128"/>
                <a:ea typeface="HG創英角ﾎﾟｯﾌﾟ体" pitchFamily="49" charset="-128"/>
              </a:rPr>
              <a:t/>
            </a:r>
            <a:br>
              <a:rPr lang="en-US" altLang="ja-JP" smtClean="0">
                <a:latin typeface="HG創英角ﾎﾟｯﾌﾟ体" pitchFamily="49" charset="-128"/>
                <a:ea typeface="HG創英角ﾎﾟｯﾌﾟ体" pitchFamily="49" charset="-128"/>
              </a:rPr>
            </a:br>
            <a:r>
              <a:rPr lang="ja-JP" altLang="en-US" sz="2400" smtClean="0">
                <a:latin typeface="HG創英角ﾎﾟｯﾌﾟ体" pitchFamily="49" charset="-128"/>
                <a:ea typeface="HG創英角ﾎﾟｯﾌﾟ体" pitchFamily="49" charset="-128"/>
              </a:rPr>
              <a:t>ここからが本題</a:t>
            </a:r>
            <a:endParaRPr kumimoji="1" lang="ja-JP" altLang="en-US">
              <a:latin typeface="HG創英角ﾎﾟｯﾌﾟ体" pitchFamily="49" charset="-128"/>
              <a:ea typeface="HG創英角ﾎﾟｯﾌﾟ体" pitchFamily="49" charset="-128"/>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オブジェクト指向のおさらい</a:t>
            </a:r>
            <a:endParaRPr kumimoji="1" lang="ja-JP" altLang="en-US"/>
          </a:p>
        </p:txBody>
      </p:sp>
      <p:sp>
        <p:nvSpPr>
          <p:cNvPr id="3" name="コンテンツ プレースホルダー 2"/>
          <p:cNvSpPr>
            <a:spLocks noGrp="1"/>
          </p:cNvSpPr>
          <p:nvPr>
            <p:ph idx="1"/>
          </p:nvPr>
        </p:nvSpPr>
        <p:spPr/>
        <p:txBody>
          <a:bodyPr/>
          <a:lstStyle/>
          <a:p>
            <a:pPr lvl="1">
              <a:buFont typeface="Arial" panose="020B0604020202020204" pitchFamily="34" charset="0"/>
              <a:buChar char="•"/>
            </a:pPr>
            <a:r>
              <a:rPr kumimoji="1" lang="ja-JP" altLang="en-US" smtClean="0"/>
              <a:t>オブジェクト指向とは、問題解決のための設計手法です。</a:t>
            </a:r>
            <a:endParaRPr kumimoji="1" lang="en-US" altLang="ja-JP" smtClean="0"/>
          </a:p>
          <a:p>
            <a:pPr lvl="1">
              <a:buFont typeface="Arial" panose="020B0604020202020204" pitchFamily="34" charset="0"/>
              <a:buChar char="•"/>
            </a:pPr>
            <a:r>
              <a:rPr lang="ja-JP" altLang="en-US" smtClean="0"/>
              <a:t>複雑な問題（要求仕様）を効率よく解決することが目的です。</a:t>
            </a:r>
            <a:endParaRPr lang="en-US" altLang="ja-JP" smtClean="0"/>
          </a:p>
          <a:p>
            <a:pPr lvl="1">
              <a:buFont typeface="Arial" panose="020B0604020202020204" pitchFamily="34" charset="0"/>
              <a:buChar char="•"/>
            </a:pPr>
            <a:r>
              <a:rPr kumimoji="1" lang="ja-JP" altLang="en-US"/>
              <a:t>仕様</a:t>
            </a:r>
            <a:r>
              <a:rPr kumimoji="1" lang="ja-JP" altLang="en-US" smtClean="0"/>
              <a:t>の変更や追加にも柔軟に対応できる特徴があります。</a:t>
            </a:r>
            <a:endParaRPr kumimoji="1" lang="en-US" altLang="ja-JP" smtClean="0"/>
          </a:p>
          <a:p>
            <a:pPr lvl="1">
              <a:buFont typeface="Arial" panose="020B0604020202020204" pitchFamily="34" charset="0"/>
              <a:buChar char="•"/>
            </a:pPr>
            <a:r>
              <a:rPr kumimoji="1" lang="ja-JP" altLang="en-US" smtClean="0"/>
              <a:t>オブジェクト指向の概念は幅広く、近年はアスペクト指向の追加により、拡張されています。</a:t>
            </a:r>
            <a:endParaRPr kumimoji="1" lang="en-US" altLang="ja-JP" smtClean="0"/>
          </a:p>
        </p:txBody>
      </p:sp>
    </p:spTree>
    <p:extLst>
      <p:ext uri="{BB962C8B-B14F-4D97-AF65-F5344CB8AC3E}">
        <p14:creationId xmlns="" xmlns:p14="http://schemas.microsoft.com/office/powerpoint/2010/main" val="5573895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928662" y="1857364"/>
            <a:ext cx="7215238" cy="286232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endParaRPr kumimoji="1" lang="en-US" altLang="ja-JP" sz="60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reflection blurRad="6350" stA="55000" endA="300" endPos="45500" dir="5400000" sy="-100000" algn="bl" rotWithShape="0"/>
              </a:effectLst>
            </a:endParaRPr>
          </a:p>
          <a:p>
            <a:r>
              <a:rPr kumimoji="1" lang="ja-JP" altLang="en-US" sz="60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reflection blurRad="6350" stA="55000" endA="300" endPos="45500" dir="5400000" sy="-100000" algn="bl" rotWithShape="0"/>
                </a:effectLst>
              </a:rPr>
              <a:t>設計とは何でしょう？</a:t>
            </a:r>
            <a:endParaRPr kumimoji="1" lang="en-US" altLang="ja-JP" sz="60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reflection blurRad="6350" stA="55000" endA="300" endPos="45500" dir="5400000" sy="-100000" algn="bl" rotWithShape="0"/>
              </a:effectLst>
            </a:endParaRPr>
          </a:p>
          <a:p>
            <a:endParaRPr kumimoji="1" lang="ja-JP"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reflection blurRad="6350" stA="55000" endA="300" endPos="45500" dir="5400000" sy="-100000" algn="bl" rotWithShape="0"/>
              </a:effectLs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プログラム開発とは、</a:t>
            </a:r>
            <a:r>
              <a:rPr kumimoji="1" lang="en-US" altLang="ja-JP" smtClean="0"/>
              <a:t/>
            </a:r>
            <a:br>
              <a:rPr kumimoji="1" lang="en-US" altLang="ja-JP" smtClean="0"/>
            </a:br>
            <a:r>
              <a:rPr kumimoji="1" lang="ja-JP" altLang="en-US" smtClean="0"/>
              <a:t>要件を</a:t>
            </a:r>
            <a:r>
              <a:rPr kumimoji="1" lang="ja-JP" altLang="en-US" dirty="0" smtClean="0"/>
              <a:t>実行バイナリに変換する作業</a:t>
            </a:r>
            <a:endParaRPr kumimoji="1" lang="ja-JP" altLang="en-US" dirty="0"/>
          </a:p>
        </p:txBody>
      </p:sp>
      <p:sp>
        <p:nvSpPr>
          <p:cNvPr id="3" name="コンテンツ プレースホルダ 2"/>
          <p:cNvSpPr>
            <a:spLocks noGrp="1"/>
          </p:cNvSpPr>
          <p:nvPr>
            <p:ph idx="1"/>
          </p:nvPr>
        </p:nvSpPr>
        <p:spPr>
          <a:xfrm>
            <a:off x="571472" y="2571744"/>
            <a:ext cx="2257412" cy="2214578"/>
          </a:xfrm>
        </p:spPr>
        <p:style>
          <a:lnRef idx="3">
            <a:schemeClr val="lt1"/>
          </a:lnRef>
          <a:fillRef idx="1">
            <a:schemeClr val="accent3"/>
          </a:fillRef>
          <a:effectRef idx="1">
            <a:schemeClr val="accent3"/>
          </a:effectRef>
          <a:fontRef idx="minor">
            <a:schemeClr val="lt1"/>
          </a:fontRef>
        </p:style>
        <p:txBody>
          <a:bodyPr/>
          <a:lstStyle/>
          <a:p>
            <a:pPr algn="ctr">
              <a:buNone/>
            </a:pPr>
            <a:r>
              <a:rPr kumimoji="1" lang="ja-JP" altLang="en-US" smtClean="0"/>
              <a:t>要件１</a:t>
            </a:r>
            <a:endParaRPr kumimoji="1" lang="en-US" altLang="ja-JP" dirty="0" smtClean="0"/>
          </a:p>
          <a:p>
            <a:pPr algn="ctr">
              <a:buNone/>
            </a:pPr>
            <a:r>
              <a:rPr lang="ja-JP" altLang="en-US" dirty="0" smtClean="0"/>
              <a:t>コース上を車で走る</a:t>
            </a:r>
            <a:endParaRPr kumimoji="1" lang="ja-JP" altLang="en-US" dirty="0"/>
          </a:p>
        </p:txBody>
      </p:sp>
      <p:sp>
        <p:nvSpPr>
          <p:cNvPr id="4" name="テキスト ボックス 3"/>
          <p:cNvSpPr txBox="1"/>
          <p:nvPr/>
        </p:nvSpPr>
        <p:spPr>
          <a:xfrm>
            <a:off x="6000760" y="2071678"/>
            <a:ext cx="1786066" cy="175432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ja-JP" altLang="en-US" dirty="0" smtClean="0"/>
              <a:t>プログラムコード</a:t>
            </a:r>
            <a:endParaRPr lang="en-US" altLang="ja-JP" dirty="0" smtClean="0"/>
          </a:p>
          <a:p>
            <a:r>
              <a:rPr lang="en-US" altLang="ja-JP" dirty="0" err="1" smtClean="0"/>
              <a:t>mov</a:t>
            </a:r>
            <a:r>
              <a:rPr lang="en-US" altLang="ja-JP" dirty="0" smtClean="0"/>
              <a:t> </a:t>
            </a:r>
            <a:r>
              <a:rPr lang="en-US" altLang="ja-JP" dirty="0" err="1" smtClean="0"/>
              <a:t>eax</a:t>
            </a:r>
            <a:r>
              <a:rPr lang="en-US" altLang="ja-JP" dirty="0" smtClean="0"/>
              <a:t>, $1234</a:t>
            </a:r>
          </a:p>
          <a:p>
            <a:r>
              <a:rPr lang="en-US" altLang="ja-JP" dirty="0" err="1" smtClean="0"/>
              <a:t>cmp</a:t>
            </a:r>
            <a:r>
              <a:rPr lang="en-US" altLang="ja-JP" dirty="0" smtClean="0"/>
              <a:t> </a:t>
            </a:r>
            <a:r>
              <a:rPr lang="en-US" altLang="ja-JP" dirty="0" err="1" smtClean="0"/>
              <a:t>eax</a:t>
            </a:r>
            <a:r>
              <a:rPr lang="en-US" altLang="ja-JP" dirty="0" smtClean="0"/>
              <a:t>, [bp+4]</a:t>
            </a:r>
          </a:p>
          <a:p>
            <a:r>
              <a:rPr kumimoji="1" lang="en-US" altLang="ja-JP" dirty="0" err="1" smtClean="0"/>
              <a:t>jnz</a:t>
            </a:r>
            <a:r>
              <a:rPr kumimoji="1" lang="en-US" altLang="ja-JP" dirty="0" smtClean="0"/>
              <a:t> L1234</a:t>
            </a:r>
          </a:p>
          <a:p>
            <a:r>
              <a:rPr kumimoji="1" lang="en-US" altLang="ja-JP" dirty="0" smtClean="0"/>
              <a:t>call  [BP+8]</a:t>
            </a:r>
          </a:p>
          <a:p>
            <a:r>
              <a:rPr lang="en-US" altLang="ja-JP" dirty="0" smtClean="0"/>
              <a:t>…..</a:t>
            </a:r>
            <a:endParaRPr kumimoji="1" lang="en-US" altLang="ja-JP" dirty="0" smtClean="0"/>
          </a:p>
        </p:txBody>
      </p:sp>
      <p:sp>
        <p:nvSpPr>
          <p:cNvPr id="5" name="フローチャート : 磁気ディスク 4"/>
          <p:cNvSpPr/>
          <p:nvPr/>
        </p:nvSpPr>
        <p:spPr>
          <a:xfrm>
            <a:off x="6143636" y="4714884"/>
            <a:ext cx="1500198" cy="100013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データ</a:t>
            </a:r>
            <a:endParaRPr kumimoji="1" lang="ja-JP" altLang="en-US" dirty="0"/>
          </a:p>
        </p:txBody>
      </p:sp>
      <p:sp>
        <p:nvSpPr>
          <p:cNvPr id="6" name="加算記号 5"/>
          <p:cNvSpPr/>
          <p:nvPr/>
        </p:nvSpPr>
        <p:spPr>
          <a:xfrm>
            <a:off x="6429388" y="3786190"/>
            <a:ext cx="914400" cy="914400"/>
          </a:xfrm>
          <a:prstGeom prst="mathPlu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 name="右矢印 6"/>
          <p:cNvSpPr/>
          <p:nvPr/>
        </p:nvSpPr>
        <p:spPr>
          <a:xfrm>
            <a:off x="3500430" y="3071810"/>
            <a:ext cx="1571636" cy="10715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プログラム開発作業</a:t>
            </a:r>
            <a:endParaRPr kumimoji="1" lang="ja-JP"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ソースコード</a:t>
            </a:r>
            <a:r>
              <a:rPr kumimoji="1" lang="ja-JP" altLang="en-US" dirty="0" smtClean="0"/>
              <a:t>までは人間が行う作業</a:t>
            </a:r>
            <a:r>
              <a:rPr kumimoji="1" lang="en-US" altLang="ja-JP" dirty="0" smtClean="0"/>
              <a:t/>
            </a:r>
            <a:br>
              <a:rPr kumimoji="1" lang="en-US" altLang="ja-JP" dirty="0" smtClean="0"/>
            </a:br>
            <a:r>
              <a:rPr kumimoji="1" lang="ja-JP" altLang="en-US" dirty="0" smtClean="0"/>
              <a:t>最終段階はコンパイラが行う</a:t>
            </a:r>
            <a:endParaRPr kumimoji="1" lang="ja-JP" altLang="en-US" dirty="0"/>
          </a:p>
        </p:txBody>
      </p:sp>
      <p:sp>
        <p:nvSpPr>
          <p:cNvPr id="3" name="コンテンツ プレースホルダ 2"/>
          <p:cNvSpPr>
            <a:spLocks noGrp="1"/>
          </p:cNvSpPr>
          <p:nvPr>
            <p:ph idx="1"/>
          </p:nvPr>
        </p:nvSpPr>
        <p:spPr>
          <a:xfrm>
            <a:off x="285720" y="2714620"/>
            <a:ext cx="928694" cy="1000132"/>
          </a:xfrm>
        </p:spPr>
        <p:style>
          <a:lnRef idx="3">
            <a:schemeClr val="lt1"/>
          </a:lnRef>
          <a:fillRef idx="1">
            <a:schemeClr val="accent2"/>
          </a:fillRef>
          <a:effectRef idx="1">
            <a:schemeClr val="accent2"/>
          </a:effectRef>
          <a:fontRef idx="minor">
            <a:schemeClr val="lt1"/>
          </a:fontRef>
        </p:style>
        <p:txBody>
          <a:bodyPr>
            <a:noAutofit/>
          </a:bodyPr>
          <a:lstStyle/>
          <a:p>
            <a:pPr algn="ctr">
              <a:buNone/>
            </a:pPr>
            <a:r>
              <a:rPr kumimoji="1" lang="ja-JP" altLang="en-US" sz="1200" smtClean="0">
                <a:latin typeface="+mn-ea"/>
              </a:rPr>
              <a:t>要件１</a:t>
            </a:r>
            <a:endParaRPr kumimoji="1" lang="en-US" altLang="ja-JP" sz="1200" dirty="0" smtClean="0">
              <a:latin typeface="+mn-ea"/>
            </a:endParaRPr>
          </a:p>
          <a:p>
            <a:pPr algn="ctr">
              <a:buNone/>
            </a:pPr>
            <a:r>
              <a:rPr lang="ja-JP" altLang="en-US" sz="1200" dirty="0" smtClean="0">
                <a:latin typeface="+mn-ea"/>
              </a:rPr>
              <a:t>コース上を</a:t>
            </a:r>
            <a:endParaRPr lang="en-US" altLang="ja-JP" sz="1200" dirty="0" smtClean="0">
              <a:latin typeface="+mn-ea"/>
            </a:endParaRPr>
          </a:p>
          <a:p>
            <a:pPr algn="ctr">
              <a:buNone/>
            </a:pPr>
            <a:r>
              <a:rPr lang="ja-JP" altLang="en-US" sz="1200" dirty="0" smtClean="0">
                <a:latin typeface="+mn-ea"/>
              </a:rPr>
              <a:t>車で走る</a:t>
            </a:r>
            <a:endParaRPr kumimoji="1" lang="ja-JP" altLang="en-US" sz="1200" dirty="0">
              <a:latin typeface="+mn-ea"/>
            </a:endParaRPr>
          </a:p>
        </p:txBody>
      </p:sp>
      <p:sp>
        <p:nvSpPr>
          <p:cNvPr id="4" name="テキスト ボックス 3"/>
          <p:cNvSpPr txBox="1"/>
          <p:nvPr/>
        </p:nvSpPr>
        <p:spPr>
          <a:xfrm>
            <a:off x="7572396" y="2214554"/>
            <a:ext cx="1000132" cy="92333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ja-JP" altLang="en-US" sz="900" b="1" dirty="0" smtClean="0"/>
              <a:t>プログラムコード</a:t>
            </a:r>
            <a:endParaRPr lang="en-US" altLang="ja-JP" sz="900" b="1" dirty="0" smtClean="0"/>
          </a:p>
          <a:p>
            <a:r>
              <a:rPr lang="en-US" altLang="ja-JP" sz="900" dirty="0" err="1" smtClean="0"/>
              <a:t>mov</a:t>
            </a:r>
            <a:r>
              <a:rPr lang="en-US" altLang="ja-JP" sz="900" dirty="0" smtClean="0"/>
              <a:t> </a:t>
            </a:r>
            <a:r>
              <a:rPr lang="en-US" altLang="ja-JP" sz="900" dirty="0" err="1" smtClean="0"/>
              <a:t>eax</a:t>
            </a:r>
            <a:r>
              <a:rPr lang="en-US" altLang="ja-JP" sz="900" dirty="0" smtClean="0"/>
              <a:t>, $1234</a:t>
            </a:r>
          </a:p>
          <a:p>
            <a:r>
              <a:rPr lang="en-US" altLang="ja-JP" sz="900" dirty="0" err="1" smtClean="0"/>
              <a:t>cmp</a:t>
            </a:r>
            <a:r>
              <a:rPr lang="en-US" altLang="ja-JP" sz="900" dirty="0" smtClean="0"/>
              <a:t> </a:t>
            </a:r>
            <a:r>
              <a:rPr lang="en-US" altLang="ja-JP" sz="900" dirty="0" err="1" smtClean="0"/>
              <a:t>eax</a:t>
            </a:r>
            <a:r>
              <a:rPr lang="en-US" altLang="ja-JP" sz="900" dirty="0" smtClean="0"/>
              <a:t>, [bp+4]</a:t>
            </a:r>
          </a:p>
          <a:p>
            <a:r>
              <a:rPr kumimoji="1" lang="en-US" altLang="ja-JP" sz="900" dirty="0" err="1" smtClean="0"/>
              <a:t>jnz</a:t>
            </a:r>
            <a:r>
              <a:rPr kumimoji="1" lang="en-US" altLang="ja-JP" sz="900" dirty="0" smtClean="0"/>
              <a:t> L1234</a:t>
            </a:r>
          </a:p>
          <a:p>
            <a:r>
              <a:rPr kumimoji="1" lang="en-US" altLang="ja-JP" sz="900" dirty="0" smtClean="0"/>
              <a:t>call  [BP+8]</a:t>
            </a:r>
          </a:p>
          <a:p>
            <a:r>
              <a:rPr lang="en-US" altLang="ja-JP" sz="900" dirty="0" smtClean="0"/>
              <a:t>…..</a:t>
            </a:r>
            <a:endParaRPr kumimoji="1" lang="en-US" altLang="ja-JP" sz="900" dirty="0" smtClean="0"/>
          </a:p>
        </p:txBody>
      </p:sp>
      <p:sp>
        <p:nvSpPr>
          <p:cNvPr id="5" name="フローチャート : 磁気ディスク 4"/>
          <p:cNvSpPr/>
          <p:nvPr/>
        </p:nvSpPr>
        <p:spPr>
          <a:xfrm>
            <a:off x="7612151" y="3714752"/>
            <a:ext cx="928694" cy="57150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データ</a:t>
            </a:r>
            <a:endParaRPr kumimoji="1" lang="ja-JP" altLang="en-US" dirty="0"/>
          </a:p>
        </p:txBody>
      </p:sp>
      <p:sp>
        <p:nvSpPr>
          <p:cNvPr id="6" name="加算記号 5"/>
          <p:cNvSpPr/>
          <p:nvPr/>
        </p:nvSpPr>
        <p:spPr>
          <a:xfrm>
            <a:off x="7810442" y="3198784"/>
            <a:ext cx="500066" cy="500066"/>
          </a:xfrm>
          <a:prstGeom prst="mathPlu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 name="右矢印 6"/>
          <p:cNvSpPr/>
          <p:nvPr/>
        </p:nvSpPr>
        <p:spPr>
          <a:xfrm>
            <a:off x="1428728" y="3000372"/>
            <a:ext cx="428628" cy="357190"/>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1976500" y="2754376"/>
            <a:ext cx="1285884" cy="93871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kumimoji="1" lang="ja-JP" altLang="en-US" sz="1100" b="1" dirty="0" smtClean="0">
                <a:latin typeface="+mn-ea"/>
              </a:rPr>
              <a:t>プログラム仕様書</a:t>
            </a:r>
            <a:endParaRPr kumimoji="1" lang="en-US" altLang="ja-JP" sz="1100" b="1" dirty="0" smtClean="0">
              <a:latin typeface="+mn-ea"/>
            </a:endParaRPr>
          </a:p>
          <a:p>
            <a:r>
              <a:rPr kumimoji="1" lang="ja-JP" altLang="en-US" sz="1100" dirty="0" smtClean="0">
                <a:latin typeface="+mn-ea"/>
              </a:rPr>
              <a:t>ユースケース</a:t>
            </a:r>
            <a:endParaRPr kumimoji="1" lang="en-US" altLang="ja-JP" sz="1100" dirty="0" smtClean="0">
              <a:latin typeface="+mn-ea"/>
            </a:endParaRPr>
          </a:p>
          <a:p>
            <a:r>
              <a:rPr lang="ja-JP" altLang="en-US" sz="1100" dirty="0" smtClean="0">
                <a:latin typeface="+mn-ea"/>
              </a:rPr>
              <a:t>配置構成図</a:t>
            </a:r>
            <a:endParaRPr lang="en-US" altLang="ja-JP" sz="1100" dirty="0" smtClean="0">
              <a:latin typeface="+mn-ea"/>
            </a:endParaRPr>
          </a:p>
          <a:p>
            <a:r>
              <a:rPr kumimoji="1" lang="ja-JP" altLang="en-US" sz="1100" dirty="0" smtClean="0">
                <a:latin typeface="+mn-ea"/>
              </a:rPr>
              <a:t>状態遷移図</a:t>
            </a:r>
            <a:endParaRPr kumimoji="1" lang="en-US" altLang="ja-JP" sz="1100" dirty="0" smtClean="0">
              <a:latin typeface="+mn-ea"/>
            </a:endParaRPr>
          </a:p>
          <a:p>
            <a:r>
              <a:rPr lang="ja-JP" altLang="en-US" sz="1100" dirty="0" smtClean="0">
                <a:latin typeface="+mn-ea"/>
              </a:rPr>
              <a:t>コンポーネント図</a:t>
            </a:r>
            <a:endParaRPr kumimoji="1" lang="ja-JP" altLang="en-US" sz="1100" dirty="0">
              <a:latin typeface="+mn-ea"/>
            </a:endParaRPr>
          </a:p>
        </p:txBody>
      </p:sp>
      <p:sp>
        <p:nvSpPr>
          <p:cNvPr id="9" name="テキスト ボックス 8"/>
          <p:cNvSpPr txBox="1"/>
          <p:nvPr/>
        </p:nvSpPr>
        <p:spPr>
          <a:xfrm>
            <a:off x="3968692" y="2786058"/>
            <a:ext cx="1208985" cy="900246"/>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pPr algn="ctr"/>
            <a:r>
              <a:rPr kumimoji="1" lang="ja-JP" altLang="en-US" sz="1050" b="1" dirty="0" smtClean="0"/>
              <a:t>詳細設計書</a:t>
            </a:r>
            <a:endParaRPr kumimoji="1" lang="en-US" altLang="ja-JP" sz="1050" b="1" dirty="0" smtClean="0"/>
          </a:p>
          <a:p>
            <a:r>
              <a:rPr kumimoji="1" lang="ja-JP" altLang="en-US" sz="1050" dirty="0" smtClean="0"/>
              <a:t>クラス図</a:t>
            </a:r>
            <a:endParaRPr kumimoji="1" lang="en-US" altLang="ja-JP" sz="1050" dirty="0" smtClean="0"/>
          </a:p>
          <a:p>
            <a:r>
              <a:rPr lang="ja-JP" altLang="en-US" sz="1050" dirty="0" smtClean="0"/>
              <a:t>シーケンス図</a:t>
            </a:r>
            <a:endParaRPr lang="en-US" altLang="ja-JP" sz="1050" dirty="0" smtClean="0"/>
          </a:p>
          <a:p>
            <a:r>
              <a:rPr kumimoji="1" lang="ja-JP" altLang="en-US" sz="1050" dirty="0" smtClean="0"/>
              <a:t>オブジェクト図</a:t>
            </a:r>
            <a:endParaRPr kumimoji="1" lang="en-US" altLang="ja-JP" sz="1050" dirty="0" smtClean="0"/>
          </a:p>
          <a:p>
            <a:r>
              <a:rPr lang="ja-JP" altLang="en-US" sz="1050" dirty="0" smtClean="0"/>
              <a:t>アクティビティー図</a:t>
            </a:r>
            <a:endParaRPr lang="en-US" altLang="ja-JP" sz="1050" dirty="0" smtClean="0"/>
          </a:p>
        </p:txBody>
      </p:sp>
      <p:sp>
        <p:nvSpPr>
          <p:cNvPr id="10" name="テキスト ボックス 9"/>
          <p:cNvSpPr txBox="1"/>
          <p:nvPr/>
        </p:nvSpPr>
        <p:spPr>
          <a:xfrm>
            <a:off x="5865593" y="2690646"/>
            <a:ext cx="1000132" cy="107721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kumimoji="1" lang="ja-JP" altLang="en-US" sz="1200" b="1" dirty="0" smtClean="0"/>
              <a:t>ソースコード</a:t>
            </a:r>
            <a:endParaRPr kumimoji="1" lang="en-US" altLang="ja-JP" sz="1200" b="1" dirty="0" smtClean="0"/>
          </a:p>
          <a:p>
            <a:r>
              <a:rPr lang="en-US" altLang="ja-JP" sz="1000" dirty="0" smtClean="0"/>
              <a:t>cl</a:t>
            </a:r>
            <a:r>
              <a:rPr kumimoji="1" lang="en-US" altLang="ja-JP" sz="1000" dirty="0" smtClean="0"/>
              <a:t>ass </a:t>
            </a:r>
            <a:r>
              <a:rPr kumimoji="1" lang="en-US" altLang="ja-JP" sz="1000" dirty="0" err="1" smtClean="0"/>
              <a:t>hoge</a:t>
            </a:r>
            <a:r>
              <a:rPr kumimoji="1" lang="en-US" altLang="ja-JP" sz="1000" dirty="0" smtClean="0"/>
              <a:t> {</a:t>
            </a:r>
          </a:p>
          <a:p>
            <a:r>
              <a:rPr kumimoji="1" lang="en-US" altLang="ja-JP" sz="1000" dirty="0" smtClean="0"/>
              <a:t>Public:</a:t>
            </a:r>
          </a:p>
          <a:p>
            <a:r>
              <a:rPr lang="en-US" altLang="ja-JP" sz="1000" dirty="0" smtClean="0"/>
              <a:t>  </a:t>
            </a:r>
            <a:r>
              <a:rPr lang="en-US" altLang="ja-JP" sz="1000" dirty="0" err="1" smtClean="0"/>
              <a:t>hoge</a:t>
            </a:r>
            <a:r>
              <a:rPr lang="en-US" altLang="ja-JP" sz="1000" dirty="0" smtClean="0"/>
              <a:t>();</a:t>
            </a:r>
          </a:p>
          <a:p>
            <a:r>
              <a:rPr kumimoji="1" lang="en-US" altLang="ja-JP" sz="1000" dirty="0" smtClean="0"/>
              <a:t>  virtual ~</a:t>
            </a:r>
            <a:r>
              <a:rPr kumimoji="1" lang="en-US" altLang="ja-JP" sz="1000" dirty="0" err="1" smtClean="0"/>
              <a:t>hoge</a:t>
            </a:r>
            <a:r>
              <a:rPr kumimoji="1" lang="en-US" altLang="ja-JP" sz="1000" dirty="0" smtClean="0"/>
              <a:t>()</a:t>
            </a:r>
          </a:p>
          <a:p>
            <a:endParaRPr kumimoji="1" lang="ja-JP" altLang="en-US" sz="1200" dirty="0"/>
          </a:p>
        </p:txBody>
      </p:sp>
      <p:sp>
        <p:nvSpPr>
          <p:cNvPr id="11" name="右矢印 10"/>
          <p:cNvSpPr/>
          <p:nvPr/>
        </p:nvSpPr>
        <p:spPr>
          <a:xfrm>
            <a:off x="3428992" y="3000372"/>
            <a:ext cx="428628" cy="428628"/>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2" name="右矢印 11"/>
          <p:cNvSpPr/>
          <p:nvPr/>
        </p:nvSpPr>
        <p:spPr>
          <a:xfrm>
            <a:off x="5357818" y="3000372"/>
            <a:ext cx="428628" cy="428628"/>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kumimoji="1" lang="ja-JP" altLang="en-US"/>
          </a:p>
        </p:txBody>
      </p:sp>
      <p:sp>
        <p:nvSpPr>
          <p:cNvPr id="13" name="右矢印 12"/>
          <p:cNvSpPr/>
          <p:nvPr/>
        </p:nvSpPr>
        <p:spPr>
          <a:xfrm>
            <a:off x="6929454" y="3008323"/>
            <a:ext cx="642941" cy="428628"/>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ja-JP" altLang="en-US" sz="600" dirty="0" smtClean="0"/>
              <a:t>コンパイラ</a:t>
            </a:r>
            <a:endParaRPr kumimoji="1" lang="ja-JP" altLang="en-US" sz="600" dirty="0"/>
          </a:p>
        </p:txBody>
      </p:sp>
      <p:sp>
        <p:nvSpPr>
          <p:cNvPr id="14" name="左右矢印 13"/>
          <p:cNvSpPr/>
          <p:nvPr/>
        </p:nvSpPr>
        <p:spPr>
          <a:xfrm>
            <a:off x="857224" y="1928802"/>
            <a:ext cx="2928958" cy="484632"/>
          </a:xfrm>
          <a:prstGeom prst="lef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ja-JP" altLang="en-US" dirty="0" smtClean="0"/>
              <a:t>上流設計</a:t>
            </a:r>
            <a:endParaRPr kumimoji="1" lang="ja-JP" altLang="en-US" dirty="0"/>
          </a:p>
        </p:txBody>
      </p:sp>
      <p:sp>
        <p:nvSpPr>
          <p:cNvPr id="15" name="左右矢印 14"/>
          <p:cNvSpPr/>
          <p:nvPr/>
        </p:nvSpPr>
        <p:spPr>
          <a:xfrm>
            <a:off x="4000496" y="1928802"/>
            <a:ext cx="2714644" cy="484632"/>
          </a:xfrm>
          <a:prstGeom prst="lef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smtClean="0"/>
              <a:t>実装</a:t>
            </a:r>
            <a:endParaRPr kumimoji="1" lang="ja-JP" altLang="en-US" dirty="0"/>
          </a:p>
        </p:txBody>
      </p:sp>
      <p:sp>
        <p:nvSpPr>
          <p:cNvPr id="16" name="テキスト ボックス 15"/>
          <p:cNvSpPr txBox="1"/>
          <p:nvPr/>
        </p:nvSpPr>
        <p:spPr>
          <a:xfrm>
            <a:off x="7572396" y="4429132"/>
            <a:ext cx="995785" cy="369332"/>
          </a:xfrm>
          <a:prstGeom prst="rect">
            <a:avLst/>
          </a:prstGeom>
          <a:noFill/>
        </p:spPr>
        <p:txBody>
          <a:bodyPr wrap="none" rtlCol="0">
            <a:spAutoFit/>
          </a:bodyPr>
          <a:lstStyle/>
          <a:p>
            <a:r>
              <a:rPr kumimoji="1" lang="ja-JP" altLang="en-US" dirty="0" smtClean="0"/>
              <a:t>バイナリ</a:t>
            </a:r>
            <a:endParaRPr kumimoji="1" lang="ja-JP" altLang="en-US" dirty="0"/>
          </a:p>
        </p:txBody>
      </p:sp>
      <p:sp>
        <p:nvSpPr>
          <p:cNvPr id="17" name="左右矢印 16"/>
          <p:cNvSpPr/>
          <p:nvPr/>
        </p:nvSpPr>
        <p:spPr>
          <a:xfrm>
            <a:off x="785786" y="4143380"/>
            <a:ext cx="6072230" cy="714380"/>
          </a:xfrm>
          <a:prstGeom prst="lef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ja-JP" altLang="en-US" dirty="0" smtClean="0"/>
              <a:t>ここまでが設計作業</a:t>
            </a:r>
            <a:endParaRPr kumimoji="1" lang="en-US" altLang="ja-JP" dirty="0" smtClean="0"/>
          </a:p>
        </p:txBody>
      </p:sp>
      <p:sp>
        <p:nvSpPr>
          <p:cNvPr id="18" name="テキスト ボックス 17"/>
          <p:cNvSpPr txBox="1"/>
          <p:nvPr/>
        </p:nvSpPr>
        <p:spPr>
          <a:xfrm>
            <a:off x="1785918" y="5072074"/>
            <a:ext cx="5384807" cy="369332"/>
          </a:xfrm>
          <a:prstGeom prst="rect">
            <a:avLst/>
          </a:prstGeom>
          <a:noFill/>
        </p:spPr>
        <p:txBody>
          <a:bodyPr wrap="none" rtlCol="0">
            <a:spAutoFit/>
          </a:bodyPr>
          <a:lstStyle/>
          <a:p>
            <a:r>
              <a:rPr kumimoji="1" lang="ja-JP" altLang="en-US" dirty="0" smtClean="0"/>
              <a:t>設計作業は、ソースコードのコーディングにも及びます</a:t>
            </a:r>
            <a:endParaRPr kumimoji="1" lang="ja-JP"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オブジェクト指向で重要なのは？</a:t>
            </a:r>
            <a:endParaRPr kumimoji="1" lang="ja-JP" altLang="en-US" dirty="0"/>
          </a:p>
        </p:txBody>
      </p:sp>
      <p:sp>
        <p:nvSpPr>
          <p:cNvPr id="3" name="コンテンツ プレースホルダ 2"/>
          <p:cNvSpPr>
            <a:spLocks noGrp="1"/>
          </p:cNvSpPr>
          <p:nvPr>
            <p:ph idx="1"/>
          </p:nvPr>
        </p:nvSpPr>
        <p:spPr>
          <a:xfrm>
            <a:off x="1285852" y="2214554"/>
            <a:ext cx="6400816" cy="2500330"/>
          </a:xfrm>
        </p:spPr>
        <p:style>
          <a:lnRef idx="0">
            <a:schemeClr val="accent2"/>
          </a:lnRef>
          <a:fillRef idx="3">
            <a:schemeClr val="accent2"/>
          </a:fillRef>
          <a:effectRef idx="3">
            <a:schemeClr val="accent2"/>
          </a:effectRef>
          <a:fontRef idx="minor">
            <a:schemeClr val="lt1"/>
          </a:fontRef>
        </p:style>
        <p:txBody>
          <a:bodyPr>
            <a:noAutofit/>
          </a:bodyPr>
          <a:lstStyle/>
          <a:p>
            <a:pPr algn="ctr">
              <a:buNone/>
            </a:pPr>
            <a:endParaRPr lang="en-US" altLang="ja-JP" sz="4800" dirty="0" smtClean="0">
              <a:effectLst>
                <a:reflection blurRad="6350" stA="60000" endA="900" endPos="60000" dist="60007" dir="5400000" sy="-100000" algn="bl" rotWithShape="0"/>
              </a:effectLst>
            </a:endParaRPr>
          </a:p>
          <a:p>
            <a:pPr algn="ctr">
              <a:buNone/>
            </a:pPr>
            <a:r>
              <a:rPr lang="ja-JP" altLang="en-US" sz="4800" dirty="0" smtClean="0">
                <a:effectLst>
                  <a:reflection blurRad="6350" stA="60000" endA="900" endPos="60000" dist="60007" dir="5400000" sy="-100000" algn="bl" rotWithShape="0"/>
                </a:effectLst>
              </a:rPr>
              <a:t>設計作業すべてです！</a:t>
            </a:r>
            <a:endParaRPr kumimoji="1" lang="ja-JP" altLang="en-US" sz="4800" dirty="0">
              <a:effectLst>
                <a:reflection blurRad="6350" stA="60000" endA="900" endPos="60000" dist="60007" dir="5400000" sy="-100000" algn="bl" rotWithShape="0"/>
              </a:effectLst>
            </a:endParaRPr>
          </a:p>
        </p:txBody>
      </p:sp>
      <p:sp>
        <p:nvSpPr>
          <p:cNvPr id="4" name="テキスト ボックス 3"/>
          <p:cNvSpPr txBox="1"/>
          <p:nvPr/>
        </p:nvSpPr>
        <p:spPr>
          <a:xfrm>
            <a:off x="357158" y="5072074"/>
            <a:ext cx="8432117" cy="923330"/>
          </a:xfrm>
          <a:prstGeom prst="rect">
            <a:avLst/>
          </a:prstGeom>
          <a:noFill/>
        </p:spPr>
        <p:txBody>
          <a:bodyPr wrap="none" rtlCol="0">
            <a:spAutoFit/>
          </a:bodyPr>
          <a:lstStyle/>
          <a:p>
            <a:pPr algn="ctr"/>
            <a:r>
              <a:rPr kumimoji="1" lang="ja-JP" altLang="en-US" dirty="0" smtClean="0"/>
              <a:t>上流設計は大事ですが、下流設計と実装も技術と経験を必要とする大事な作業です。</a:t>
            </a:r>
            <a:endParaRPr kumimoji="1" lang="en-US" altLang="ja-JP" dirty="0" smtClean="0"/>
          </a:p>
          <a:p>
            <a:pPr algn="ctr"/>
            <a:r>
              <a:rPr lang="ja-JP" altLang="en-US" dirty="0" smtClean="0"/>
              <a:t>上流設計のスキルが低いと設計のやりなおしにより時間をロスしますが、</a:t>
            </a:r>
            <a:endParaRPr lang="en-US" altLang="ja-JP" dirty="0" smtClean="0"/>
          </a:p>
          <a:p>
            <a:pPr algn="ctr"/>
            <a:r>
              <a:rPr lang="ja-JP" altLang="en-US" dirty="0" smtClean="0"/>
              <a:t>実装作業のスキルが低いと、性能要求の厳しいゲームプログラムは完成しません。</a:t>
            </a:r>
            <a:endParaRPr kumimoji="1" lang="ja-JP"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mtClean="0"/>
              <a:t>オブジェクト指向による上流設計</a:t>
            </a:r>
            <a:endParaRPr kumimoji="1" lang="ja-JP" altLang="en-US" dirty="0"/>
          </a:p>
        </p:txBody>
      </p:sp>
      <p:sp>
        <p:nvSpPr>
          <p:cNvPr id="3" name="コンテンツ プレースホルダ 2"/>
          <p:cNvSpPr>
            <a:spLocks noGrp="1"/>
          </p:cNvSpPr>
          <p:nvPr>
            <p:ph idx="1"/>
          </p:nvPr>
        </p:nvSpPr>
        <p:spPr/>
        <p:txBody>
          <a:bodyPr>
            <a:normAutofit fontScale="92500"/>
          </a:bodyPr>
          <a:lstStyle/>
          <a:p>
            <a:r>
              <a:rPr lang="ja-JP" altLang="en-US" smtClean="0"/>
              <a:t>上流</a:t>
            </a:r>
            <a:r>
              <a:rPr lang="ja-JP" altLang="en-US" dirty="0" smtClean="0"/>
              <a:t>設計では、継承や多態性、最適化、言語固有の機能などは考慮</a:t>
            </a:r>
            <a:r>
              <a:rPr lang="ja-JP" altLang="en-US" smtClean="0"/>
              <a:t>しません</a:t>
            </a:r>
            <a:r>
              <a:rPr lang="ja-JP" altLang="en-US" smtClean="0"/>
              <a:t>。</a:t>
            </a:r>
            <a:endParaRPr lang="en-US" altLang="ja-JP" smtClean="0"/>
          </a:p>
          <a:p>
            <a:r>
              <a:rPr lang="ja-JP" altLang="en-US" smtClean="0"/>
              <a:t>コンポーネント</a:t>
            </a:r>
            <a:r>
              <a:rPr lang="ja-JP" altLang="en-US" smtClean="0"/>
              <a:t>間の依存関係を注意深く記載していきます。上位レイヤーへの参照や循環参照が発生した場合、設計を見直します。</a:t>
            </a:r>
            <a:endParaRPr kumimoji="1" lang="en-US" altLang="ja-JP" dirty="0" smtClean="0"/>
          </a:p>
          <a:p>
            <a:r>
              <a:rPr kumimoji="1" lang="ja-JP" altLang="en-US" dirty="0" smtClean="0"/>
              <a:t>上流設計で、</a:t>
            </a:r>
            <a:r>
              <a:rPr kumimoji="1" lang="ja-JP" altLang="en-US" smtClean="0"/>
              <a:t>おおむね</a:t>
            </a:r>
            <a:r>
              <a:rPr kumimoji="1" lang="ja-JP" altLang="en-US" smtClean="0"/>
              <a:t>の規模と工数</a:t>
            </a:r>
            <a:r>
              <a:rPr kumimoji="1" lang="ja-JP" altLang="en-US" dirty="0" smtClean="0"/>
              <a:t>が</a:t>
            </a:r>
            <a:r>
              <a:rPr kumimoji="1" lang="ja-JP" altLang="en-US" smtClean="0"/>
              <a:t>わかります</a:t>
            </a:r>
            <a:r>
              <a:rPr kumimoji="1" lang="ja-JP" altLang="en-US" smtClean="0"/>
              <a:t>。</a:t>
            </a:r>
            <a:endParaRPr kumimoji="1" lang="en-US" altLang="ja-JP" smtClean="0"/>
          </a:p>
          <a:p>
            <a:r>
              <a:rPr lang="ja-JP" altLang="en-US" smtClean="0"/>
              <a:t>上流</a:t>
            </a:r>
            <a:r>
              <a:rPr lang="ja-JP" altLang="en-US" smtClean="0"/>
              <a:t>設計がひと段落したら、個々のコンポーネントをさらに細分化し、クラスを作成していきます。</a:t>
            </a:r>
            <a:endParaRPr kumimoji="1" lang="ja-JP" altLang="en-US" dirty="0"/>
          </a:p>
        </p:txBody>
      </p:sp>
    </p:spTree>
    <p:extLst>
      <p:ext uri="{BB962C8B-B14F-4D97-AF65-F5344CB8AC3E}">
        <p14:creationId xmlns="" xmlns:p14="http://schemas.microsoft.com/office/powerpoint/2010/main" val="41566677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G創英角ﾎﾟｯﾌﾟ体" pitchFamily="49" charset="-128"/>
                <a:ea typeface="HG創英角ﾎﾟｯﾌﾟ体" pitchFamily="49" charset="-128"/>
              </a:rPr>
              <a:t>なぜオブジェクト指向か？</a:t>
            </a:r>
            <a:endParaRPr kumimoji="1" lang="ja-JP" altLang="en-US" dirty="0">
              <a:latin typeface="HG創英角ﾎﾟｯﾌﾟ体" pitchFamily="49" charset="-128"/>
              <a:ea typeface="HG創英角ﾎﾟｯﾌﾟ体" pitchFamily="49" charset="-128"/>
            </a:endParaRPr>
          </a:p>
        </p:txBody>
      </p:sp>
      <p:sp>
        <p:nvSpPr>
          <p:cNvPr id="3" name="コンテンツ プレースホルダ 2"/>
          <p:cNvSpPr>
            <a:spLocks noGrp="1"/>
          </p:cNvSpPr>
          <p:nvPr>
            <p:ph idx="1"/>
          </p:nvPr>
        </p:nvSpPr>
        <p:spPr/>
        <p:txBody>
          <a:bodyPr>
            <a:normAutofit fontScale="77500" lnSpcReduction="20000"/>
          </a:bodyPr>
          <a:lstStyle/>
          <a:p>
            <a:r>
              <a:rPr kumimoji="1" lang="ja-JP" altLang="en-US" b="1" dirty="0" smtClean="0">
                <a:latin typeface="HG丸ｺﾞｼｯｸM-PRO" pitchFamily="50" charset="-128"/>
                <a:ea typeface="HG丸ｺﾞｼｯｸM-PRO" pitchFamily="50" charset="-128"/>
              </a:rPr>
              <a:t>ゲームプログラミングに必要なのか？</a:t>
            </a:r>
            <a:endParaRPr kumimoji="1" lang="en-US" altLang="ja-JP" b="1" dirty="0" smtClean="0">
              <a:solidFill>
                <a:srgbClr val="FF0000"/>
              </a:solidFill>
              <a:latin typeface="HG丸ｺﾞｼｯｸM-PRO" pitchFamily="50" charset="-128"/>
              <a:ea typeface="HG丸ｺﾞｼｯｸM-PRO" pitchFamily="50" charset="-128"/>
            </a:endParaRPr>
          </a:p>
          <a:p>
            <a:pPr marL="457200" lvl="1" indent="0">
              <a:buNone/>
            </a:pPr>
            <a:endParaRPr lang="en-US" altLang="ja-JP" sz="2400" b="1">
              <a:solidFill>
                <a:srgbClr val="FF0000"/>
              </a:solidFill>
              <a:latin typeface="HG丸ｺﾞｼｯｸM-PRO" pitchFamily="50" charset="-128"/>
              <a:ea typeface="HG丸ｺﾞｼｯｸM-PRO" pitchFamily="50" charset="-128"/>
            </a:endParaRPr>
          </a:p>
          <a:p>
            <a:pPr marL="457200" lvl="1" indent="0">
              <a:buNone/>
            </a:pPr>
            <a:endParaRPr kumimoji="1" lang="en-US" altLang="ja-JP" sz="2400" b="1" dirty="0" smtClean="0">
              <a:solidFill>
                <a:srgbClr val="FF0000"/>
              </a:solidFill>
              <a:latin typeface="HG丸ｺﾞｼｯｸM-PRO" pitchFamily="50" charset="-128"/>
              <a:ea typeface="HG丸ｺﾞｼｯｸM-PRO" pitchFamily="50" charset="-128"/>
            </a:endParaRPr>
          </a:p>
          <a:p>
            <a:r>
              <a:rPr lang="ja-JP" altLang="en-US" b="1" dirty="0">
                <a:latin typeface="HG丸ｺﾞｼｯｸM-PRO" pitchFamily="50" charset="-128"/>
                <a:ea typeface="HG丸ｺﾞｼｯｸM-PRO" pitchFamily="50" charset="-128"/>
              </a:rPr>
              <a:t>オブジェクト</a:t>
            </a:r>
            <a:r>
              <a:rPr lang="ja-JP" altLang="en-US" b="1" dirty="0" smtClean="0">
                <a:latin typeface="HG丸ｺﾞｼｯｸM-PRO" pitchFamily="50" charset="-128"/>
                <a:ea typeface="HG丸ｺﾞｼｯｸM-PRO" pitchFamily="50" charset="-128"/>
              </a:rPr>
              <a:t>指向</a:t>
            </a:r>
            <a:r>
              <a:rPr lang="ja-JP" altLang="en-US" b="1" dirty="0">
                <a:latin typeface="HG丸ｺﾞｼｯｸM-PRO" pitchFamily="50" charset="-128"/>
                <a:ea typeface="HG丸ｺﾞｼｯｸM-PRO" pitchFamily="50" charset="-128"/>
              </a:rPr>
              <a:t>に</a:t>
            </a:r>
            <a:r>
              <a:rPr lang="ja-JP" altLang="en-US" b="1" dirty="0" smtClean="0">
                <a:latin typeface="HG丸ｺﾞｼｯｸM-PRO" pitchFamily="50" charset="-128"/>
                <a:ea typeface="HG丸ｺﾞｼｯｸM-PRO" pitchFamily="50" charset="-128"/>
              </a:rPr>
              <a:t>よって、何が変わるの</a:t>
            </a:r>
            <a:r>
              <a:rPr lang="ja-JP" altLang="en-US" b="1" smtClean="0">
                <a:latin typeface="HG丸ｺﾞｼｯｸM-PRO" pitchFamily="50" charset="-128"/>
                <a:ea typeface="HG丸ｺﾞｼｯｸM-PRO" pitchFamily="50" charset="-128"/>
              </a:rPr>
              <a:t>か？</a:t>
            </a:r>
            <a:endParaRPr lang="en-US" altLang="ja-JP" b="1" dirty="0">
              <a:solidFill>
                <a:srgbClr val="FF0000"/>
              </a:solidFill>
              <a:latin typeface="HG丸ｺﾞｼｯｸM-PRO" pitchFamily="50" charset="-128"/>
              <a:ea typeface="HG丸ｺﾞｼｯｸM-PRO" pitchFamily="50" charset="-128"/>
            </a:endParaRPr>
          </a:p>
          <a:p>
            <a:endParaRPr lang="en-US" altLang="ja-JP" sz="2400" b="1" dirty="0" smtClean="0">
              <a:solidFill>
                <a:srgbClr val="FF0000"/>
              </a:solidFill>
              <a:latin typeface="HG丸ｺﾞｼｯｸM-PRO" pitchFamily="50" charset="-128"/>
              <a:ea typeface="HG丸ｺﾞｼｯｸM-PRO" pitchFamily="50" charset="-128"/>
            </a:endParaRPr>
          </a:p>
          <a:p>
            <a:endParaRPr lang="en-US" altLang="ja-JP" sz="2400" b="1" dirty="0" smtClean="0">
              <a:latin typeface="HG丸ｺﾞｼｯｸM-PRO" pitchFamily="50" charset="-128"/>
              <a:ea typeface="HG丸ｺﾞｼｯｸM-PRO" pitchFamily="50" charset="-128"/>
            </a:endParaRPr>
          </a:p>
          <a:p>
            <a:r>
              <a:rPr kumimoji="1" lang="ja-JP" altLang="en-US" b="1" dirty="0" smtClean="0">
                <a:latin typeface="HG丸ｺﾞｼｯｸM-PRO" pitchFamily="50" charset="-128"/>
                <a:ea typeface="HG丸ｺﾞｼｯｸM-PRO" pitchFamily="50" charset="-128"/>
              </a:rPr>
              <a:t>オブジェクト指向でないと、どうなるのか？</a:t>
            </a:r>
            <a:endParaRPr kumimoji="1" lang="en-US" altLang="ja-JP" b="1" dirty="0" smtClean="0">
              <a:solidFill>
                <a:srgbClr val="FF0000"/>
              </a:solidFill>
              <a:latin typeface="HG丸ｺﾞｼｯｸM-PRO" pitchFamily="50" charset="-128"/>
              <a:ea typeface="HG丸ｺﾞｼｯｸM-PRO" pitchFamily="50" charset="-128"/>
            </a:endParaRPr>
          </a:p>
          <a:p>
            <a:pPr marL="457200" lvl="1" indent="0">
              <a:buNone/>
            </a:pPr>
            <a:endParaRPr lang="en-US" altLang="ja-JP" sz="2200" b="1">
              <a:solidFill>
                <a:srgbClr val="FF0000"/>
              </a:solidFill>
              <a:latin typeface="HG丸ｺﾞｼｯｸM-PRO" pitchFamily="50" charset="-128"/>
              <a:ea typeface="HG丸ｺﾞｼｯｸM-PRO" pitchFamily="50" charset="-128"/>
            </a:endParaRPr>
          </a:p>
          <a:p>
            <a:pPr marL="457200" lvl="1" indent="0">
              <a:buNone/>
            </a:pPr>
            <a:endParaRPr kumimoji="1" lang="en-US" altLang="ja-JP" sz="2200" b="1" dirty="0" smtClean="0">
              <a:latin typeface="HG丸ｺﾞｼｯｸM-PRO" pitchFamily="50" charset="-128"/>
              <a:ea typeface="HG丸ｺﾞｼｯｸM-PRO" pitchFamily="50" charset="-128"/>
            </a:endParaRPr>
          </a:p>
          <a:p>
            <a:r>
              <a:rPr lang="ja-JP" altLang="en-US" b="1" dirty="0">
                <a:latin typeface="HG丸ｺﾞｼｯｸM-PRO" pitchFamily="50" charset="-128"/>
                <a:ea typeface="HG丸ｺﾞｼｯｸM-PRO" pitchFamily="50" charset="-128"/>
              </a:rPr>
              <a:t>オブジェクト</a:t>
            </a:r>
            <a:r>
              <a:rPr lang="ja-JP" altLang="en-US" b="1" dirty="0" smtClean="0">
                <a:latin typeface="HG丸ｺﾞｼｯｸM-PRO" pitchFamily="50" charset="-128"/>
                <a:ea typeface="HG丸ｺﾞｼｯｸM-PRO" pitchFamily="50" charset="-128"/>
              </a:rPr>
              <a:t>指向は難しい？</a:t>
            </a:r>
            <a:endParaRPr lang="en-US" altLang="ja-JP" b="1" dirty="0" smtClean="0">
              <a:latin typeface="HG丸ｺﾞｼｯｸM-PRO" pitchFamily="50" charset="-128"/>
              <a:ea typeface="HG丸ｺﾞｼｯｸM-PRO" pitchFamily="50" charset="-128"/>
            </a:endParaRPr>
          </a:p>
          <a:p>
            <a:pPr marL="457200" lvl="1" indent="0">
              <a:buNone/>
            </a:pPr>
            <a:endParaRPr lang="en-US" altLang="ja-JP" sz="2600" b="1">
              <a:solidFill>
                <a:srgbClr val="FF0000"/>
              </a:solidFill>
              <a:latin typeface="HG丸ｺﾞｼｯｸM-PRO" pitchFamily="50" charset="-128"/>
              <a:ea typeface="HG丸ｺﾞｼｯｸM-PRO" pitchFamily="50" charset="-128"/>
            </a:endParaRPr>
          </a:p>
          <a:p>
            <a:pPr marL="457200" lvl="1" indent="0">
              <a:buNone/>
            </a:pPr>
            <a:endParaRPr lang="en-US" altLang="ja-JP" sz="2600" b="1" dirty="0" smtClean="0">
              <a:latin typeface="HG丸ｺﾞｼｯｸM-PRO" pitchFamily="50" charset="-128"/>
              <a:ea typeface="HG丸ｺﾞｼｯｸM-PRO" pitchFamily="50" charset="-128"/>
            </a:endParaRPr>
          </a:p>
          <a:p>
            <a:r>
              <a:rPr kumimoji="1" lang="ja-JP" altLang="en-US" b="1" dirty="0" smtClean="0">
                <a:latin typeface="HG丸ｺﾞｼｯｸM-PRO" pitchFamily="50" charset="-128"/>
                <a:ea typeface="HG丸ｺﾞｼｯｸM-PRO" pitchFamily="50" charset="-128"/>
              </a:rPr>
              <a:t>「オブジェクト指向」なんて死語で</a:t>
            </a:r>
            <a:r>
              <a:rPr kumimoji="1" lang="ja-JP" altLang="en-US" b="1" smtClean="0">
                <a:latin typeface="HG丸ｺﾞｼｯｸM-PRO" pitchFamily="50" charset="-128"/>
                <a:ea typeface="HG丸ｺﾞｼｯｸM-PRO" pitchFamily="50" charset="-128"/>
              </a:rPr>
              <a:t>は？</a:t>
            </a:r>
            <a:endParaRPr kumimoji="1" lang="en-US" altLang="ja-JP" b="1" dirty="0" smtClean="0">
              <a:latin typeface="HG丸ｺﾞｼｯｸM-PRO" pitchFamily="50" charset="-128"/>
              <a:ea typeface="HG丸ｺﾞｼｯｸM-PRO" pitchFamily="50" charset="-128"/>
            </a:endParaRPr>
          </a:p>
        </p:txBody>
      </p:sp>
      <p:sp>
        <p:nvSpPr>
          <p:cNvPr id="4" name="テキスト ボックス 3"/>
          <p:cNvSpPr txBox="1"/>
          <p:nvPr/>
        </p:nvSpPr>
        <p:spPr>
          <a:xfrm>
            <a:off x="988344" y="1970590"/>
            <a:ext cx="2359520" cy="442674"/>
          </a:xfrm>
          <a:prstGeom prst="round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0" lvl="1" algn="ctr"/>
            <a:r>
              <a:rPr lang="ja-JP" altLang="en-US" sz="2000">
                <a:solidFill>
                  <a:srgbClr val="FF0000"/>
                </a:solidFill>
                <a:latin typeface="HG丸ｺﾞｼｯｸM-PRO" pitchFamily="50" charset="-128"/>
                <a:ea typeface="HG丸ｺﾞｼｯｸM-PRO" pitchFamily="50" charset="-128"/>
              </a:rPr>
              <a:t>必要です</a:t>
            </a:r>
            <a:r>
              <a:rPr lang="ja-JP" altLang="en-US" sz="2000" smtClean="0">
                <a:solidFill>
                  <a:srgbClr val="FF0000"/>
                </a:solidFill>
                <a:latin typeface="HG丸ｺﾞｼｯｸM-PRO" pitchFamily="50" charset="-128"/>
                <a:ea typeface="HG丸ｺﾞｼｯｸM-PRO" pitchFamily="50" charset="-128"/>
              </a:rPr>
              <a:t>！</a:t>
            </a:r>
            <a:endParaRPr kumimoji="1" lang="ja-JP" altLang="en-US" sz="1600"/>
          </a:p>
        </p:txBody>
      </p:sp>
      <p:sp>
        <p:nvSpPr>
          <p:cNvPr id="5" name="テキスト ボックス 4"/>
          <p:cNvSpPr txBox="1"/>
          <p:nvPr/>
        </p:nvSpPr>
        <p:spPr>
          <a:xfrm>
            <a:off x="988344" y="2958119"/>
            <a:ext cx="7184056" cy="442674"/>
          </a:xfrm>
          <a:prstGeom prst="round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0" lvl="1" algn="ctr"/>
            <a:r>
              <a:rPr lang="ja-JP" altLang="en-US" sz="2000">
                <a:solidFill>
                  <a:schemeClr val="tx2">
                    <a:lumMod val="75000"/>
                  </a:schemeClr>
                </a:solidFill>
                <a:latin typeface="HG丸ｺﾞｼｯｸM-PRO" pitchFamily="50" charset="-128"/>
                <a:ea typeface="HG丸ｺﾞｼｯｸM-PRO" pitchFamily="50" charset="-128"/>
              </a:rPr>
              <a:t>開発が効率化され、柔軟な要件の変化に対応できます</a:t>
            </a:r>
            <a:endParaRPr kumimoji="1" lang="ja-JP" altLang="en-US" sz="1600">
              <a:solidFill>
                <a:schemeClr val="tx2">
                  <a:lumMod val="75000"/>
                </a:schemeClr>
              </a:solidFill>
            </a:endParaRPr>
          </a:p>
        </p:txBody>
      </p:sp>
      <p:sp>
        <p:nvSpPr>
          <p:cNvPr id="6" name="テキスト ボックス 5"/>
          <p:cNvSpPr txBox="1"/>
          <p:nvPr/>
        </p:nvSpPr>
        <p:spPr>
          <a:xfrm>
            <a:off x="988344" y="3870791"/>
            <a:ext cx="3600400" cy="442674"/>
          </a:xfrm>
          <a:prstGeom prst="round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lvl="1"/>
            <a:r>
              <a:rPr lang="ja-JP" altLang="en-US" sz="2000">
                <a:solidFill>
                  <a:srgbClr val="FF0000"/>
                </a:solidFill>
                <a:latin typeface="HG丸ｺﾞｼｯｸM-PRO" pitchFamily="50" charset="-128"/>
                <a:ea typeface="HG丸ｺﾞｼｯｸM-PRO" pitchFamily="50" charset="-128"/>
              </a:rPr>
              <a:t>泥沼になります！</a:t>
            </a:r>
            <a:endParaRPr lang="en-US" altLang="ja-JP" sz="2000" dirty="0">
              <a:latin typeface="HG丸ｺﾞｼｯｸM-PRO" pitchFamily="50" charset="-128"/>
              <a:ea typeface="HG丸ｺﾞｼｯｸM-PRO" pitchFamily="50" charset="-128"/>
            </a:endParaRPr>
          </a:p>
        </p:txBody>
      </p:sp>
      <p:sp>
        <p:nvSpPr>
          <p:cNvPr id="7" name="テキスト ボックス 6"/>
          <p:cNvSpPr txBox="1"/>
          <p:nvPr/>
        </p:nvSpPr>
        <p:spPr>
          <a:xfrm>
            <a:off x="988344" y="4885579"/>
            <a:ext cx="2520280" cy="442674"/>
          </a:xfrm>
          <a:prstGeom prst="round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lvl="1"/>
            <a:r>
              <a:rPr lang="ja-JP" altLang="en-US" sz="2000">
                <a:solidFill>
                  <a:schemeClr val="tx2">
                    <a:lumMod val="75000"/>
                  </a:schemeClr>
                </a:solidFill>
                <a:latin typeface="HG丸ｺﾞｼｯｸM-PRO" pitchFamily="50" charset="-128"/>
                <a:ea typeface="HG丸ｺﾞｼｯｸM-PRO" pitchFamily="50" charset="-128"/>
              </a:rPr>
              <a:t>簡単です！</a:t>
            </a:r>
            <a:endParaRPr lang="en-US" altLang="ja-JP" sz="2000" dirty="0">
              <a:solidFill>
                <a:schemeClr val="tx2">
                  <a:lumMod val="75000"/>
                </a:schemeClr>
              </a:solidFill>
              <a:latin typeface="HG丸ｺﾞｼｯｸM-PRO" pitchFamily="50" charset="-128"/>
              <a:ea typeface="HG丸ｺﾞｼｯｸM-PRO" pitchFamily="50" charset="-128"/>
            </a:endParaRPr>
          </a:p>
        </p:txBody>
      </p:sp>
      <p:sp>
        <p:nvSpPr>
          <p:cNvPr id="8" name="テキスト ボックス 7"/>
          <p:cNvSpPr txBox="1"/>
          <p:nvPr/>
        </p:nvSpPr>
        <p:spPr>
          <a:xfrm>
            <a:off x="988344" y="5861107"/>
            <a:ext cx="5743896" cy="442674"/>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lvl="1"/>
            <a:r>
              <a:rPr lang="ja-JP" altLang="en-US" sz="2000">
                <a:solidFill>
                  <a:srgbClr val="FF0000"/>
                </a:solidFill>
                <a:latin typeface="HG丸ｺﾞｼｯｸM-PRO" pitchFamily="50" charset="-128"/>
                <a:ea typeface="HG丸ｺﾞｼｯｸM-PRO" pitchFamily="50" charset="-128"/>
              </a:rPr>
              <a:t>まだまだ理解されていない事が多いです。</a:t>
            </a:r>
            <a:endParaRPr lang="ja-JP" altLang="en-US" sz="2000" dirty="0">
              <a:solidFill>
                <a:srgbClr val="FF0000"/>
              </a:solidFill>
              <a:latin typeface="HG丸ｺﾞｼｯｸM-PRO" pitchFamily="50" charset="-128"/>
              <a:ea typeface="HG丸ｺﾞｼｯｸM-PRO"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mtClean="0"/>
              <a:t>オブジェクト指向による上流設計</a:t>
            </a:r>
            <a:endParaRPr kumimoji="1" lang="ja-JP" altLang="en-US" dirty="0"/>
          </a:p>
        </p:txBody>
      </p:sp>
      <p:sp>
        <p:nvSpPr>
          <p:cNvPr id="3" name="コンテンツ プレースホルダ 2"/>
          <p:cNvSpPr>
            <a:spLocks noGrp="1"/>
          </p:cNvSpPr>
          <p:nvPr>
            <p:ph idx="1"/>
          </p:nvPr>
        </p:nvSpPr>
        <p:spPr>
          <a:xfrm>
            <a:off x="611560" y="1628800"/>
            <a:ext cx="8229600" cy="604664"/>
          </a:xfrm>
        </p:spPr>
        <p:style>
          <a:lnRef idx="2">
            <a:schemeClr val="accent6"/>
          </a:lnRef>
          <a:fillRef idx="1">
            <a:schemeClr val="lt1"/>
          </a:fillRef>
          <a:effectRef idx="0">
            <a:schemeClr val="accent6"/>
          </a:effectRef>
          <a:fontRef idx="minor">
            <a:schemeClr val="dk1"/>
          </a:fontRef>
        </p:style>
        <p:txBody>
          <a:bodyPr>
            <a:normAutofit/>
          </a:bodyPr>
          <a:lstStyle/>
          <a:p>
            <a:pPr marL="0" indent="0">
              <a:buNone/>
            </a:pPr>
            <a:r>
              <a:rPr kumimoji="1" lang="ja-JP" altLang="en-US" smtClean="0"/>
              <a:t>１．要件を</a:t>
            </a:r>
            <a:r>
              <a:rPr kumimoji="1" lang="ja-JP" altLang="en-US" dirty="0" smtClean="0"/>
              <a:t>ユースケースで整理し、</a:t>
            </a:r>
            <a:r>
              <a:rPr kumimoji="1" lang="ja-JP" altLang="en-US" smtClean="0"/>
              <a:t>抽象化</a:t>
            </a:r>
            <a:r>
              <a:rPr kumimoji="1" lang="ja-JP" altLang="en-US" smtClean="0"/>
              <a:t>します</a:t>
            </a:r>
            <a:endParaRPr kumimoji="1" lang="en-US" altLang="ja-JP" dirty="0" smtClean="0"/>
          </a:p>
        </p:txBody>
      </p:sp>
      <p:sp>
        <p:nvSpPr>
          <p:cNvPr id="4" name="フローチャート: 書類 3"/>
          <p:cNvSpPr/>
          <p:nvPr/>
        </p:nvSpPr>
        <p:spPr>
          <a:xfrm>
            <a:off x="1268880" y="2890272"/>
            <a:ext cx="914400" cy="61264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要件１</a:t>
            </a:r>
            <a:endParaRPr kumimoji="1" lang="ja-JP" altLang="en-US"/>
          </a:p>
        </p:txBody>
      </p:sp>
      <p:sp>
        <p:nvSpPr>
          <p:cNvPr id="5" name="フローチャート: 書類 4"/>
          <p:cNvSpPr/>
          <p:nvPr/>
        </p:nvSpPr>
        <p:spPr>
          <a:xfrm>
            <a:off x="1268880" y="4007352"/>
            <a:ext cx="914400" cy="612648"/>
          </a:xfrm>
          <a:prstGeom prst="flowChartDocumen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mtClean="0"/>
              <a:t>要件２</a:t>
            </a:r>
            <a:endParaRPr kumimoji="1" lang="ja-JP" altLang="en-US"/>
          </a:p>
        </p:txBody>
      </p:sp>
      <p:sp>
        <p:nvSpPr>
          <p:cNvPr id="6" name="フローチャート: 書類 5"/>
          <p:cNvSpPr/>
          <p:nvPr/>
        </p:nvSpPr>
        <p:spPr>
          <a:xfrm>
            <a:off x="1268880" y="5124432"/>
            <a:ext cx="914400" cy="612648"/>
          </a:xfrm>
          <a:prstGeom prst="flowChart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smtClean="0"/>
              <a:t>要件３</a:t>
            </a:r>
            <a:endParaRPr kumimoji="1" lang="ja-JP" altLang="en-US"/>
          </a:p>
        </p:txBody>
      </p:sp>
      <p:sp>
        <p:nvSpPr>
          <p:cNvPr id="7" name="フローチャート: 複数書類 6"/>
          <p:cNvSpPr/>
          <p:nvPr/>
        </p:nvSpPr>
        <p:spPr>
          <a:xfrm>
            <a:off x="4726360" y="2743968"/>
            <a:ext cx="1800200" cy="758952"/>
          </a:xfrm>
          <a:prstGeom prst="flowChartMulti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mtClean="0"/>
              <a:t>ユースケース</a:t>
            </a:r>
            <a:endParaRPr kumimoji="1" lang="ja-JP" altLang="en-US"/>
          </a:p>
        </p:txBody>
      </p:sp>
      <p:sp>
        <p:nvSpPr>
          <p:cNvPr id="8" name="フローチャート: 複数書類 7"/>
          <p:cNvSpPr/>
          <p:nvPr/>
        </p:nvSpPr>
        <p:spPr>
          <a:xfrm>
            <a:off x="4726360" y="3861048"/>
            <a:ext cx="1800200" cy="758952"/>
          </a:xfrm>
          <a:prstGeom prst="flowChartMulti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mtClean="0"/>
              <a:t>ユースケース</a:t>
            </a:r>
            <a:endParaRPr kumimoji="1" lang="ja-JP" altLang="en-US"/>
          </a:p>
        </p:txBody>
      </p:sp>
      <p:sp>
        <p:nvSpPr>
          <p:cNvPr id="9" name="フローチャート: 複数書類 8"/>
          <p:cNvSpPr/>
          <p:nvPr/>
        </p:nvSpPr>
        <p:spPr>
          <a:xfrm>
            <a:off x="4738152" y="4978128"/>
            <a:ext cx="1800200" cy="758952"/>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mtClean="0"/>
              <a:t>ユースケース</a:t>
            </a:r>
            <a:endParaRPr kumimoji="1" lang="ja-JP" altLang="en-US"/>
          </a:p>
        </p:txBody>
      </p:sp>
      <p:sp>
        <p:nvSpPr>
          <p:cNvPr id="10" name="右矢印 9"/>
          <p:cNvSpPr/>
          <p:nvPr/>
        </p:nvSpPr>
        <p:spPr>
          <a:xfrm>
            <a:off x="2842752" y="4068021"/>
            <a:ext cx="1224136" cy="491310"/>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mtClean="0"/>
              <a:t>分析</a:t>
            </a:r>
            <a:endParaRPr kumimoji="1" lang="ja-JP" altLang="en-US"/>
          </a:p>
        </p:txBody>
      </p:sp>
      <p:sp>
        <p:nvSpPr>
          <p:cNvPr id="11" name="右矢印 10"/>
          <p:cNvSpPr/>
          <p:nvPr/>
        </p:nvSpPr>
        <p:spPr>
          <a:xfrm>
            <a:off x="2842752" y="2950941"/>
            <a:ext cx="1224136" cy="49131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mtClean="0"/>
              <a:t>分析</a:t>
            </a:r>
            <a:endParaRPr kumimoji="1" lang="ja-JP" altLang="en-US"/>
          </a:p>
        </p:txBody>
      </p:sp>
      <p:sp>
        <p:nvSpPr>
          <p:cNvPr id="12" name="右矢印 11"/>
          <p:cNvSpPr/>
          <p:nvPr/>
        </p:nvSpPr>
        <p:spPr>
          <a:xfrm>
            <a:off x="2842752" y="5185101"/>
            <a:ext cx="1224136" cy="491310"/>
          </a:xfrm>
          <a:prstGeom prst="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mtClean="0"/>
              <a:t>分析</a:t>
            </a:r>
            <a:endParaRPr kumimoji="1" lang="ja-JP" altLang="en-US"/>
          </a:p>
        </p:txBody>
      </p:sp>
      <p:sp>
        <p:nvSpPr>
          <p:cNvPr id="13" name="角丸四角形吹き出し 12"/>
          <p:cNvSpPr/>
          <p:nvPr/>
        </p:nvSpPr>
        <p:spPr>
          <a:xfrm>
            <a:off x="7110616" y="3058953"/>
            <a:ext cx="1735832" cy="2018136"/>
          </a:xfrm>
          <a:prstGeom prst="wedgeRoundRectCallout">
            <a:avLst>
              <a:gd name="adj1" fmla="val -62778"/>
              <a:gd name="adj2" fmla="val 22630"/>
              <a:gd name="adj3" fmla="val 16667"/>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600" smtClean="0"/>
              <a:t>異なる要件でもユースケースに分解すると、共通のユースケースができることがある。</a:t>
            </a:r>
            <a:endParaRPr kumimoji="1" lang="ja-JP" altLang="en-US" sz="1600"/>
          </a:p>
        </p:txBody>
      </p:sp>
    </p:spTree>
    <p:extLst>
      <p:ext uri="{BB962C8B-B14F-4D97-AF65-F5344CB8AC3E}">
        <p14:creationId xmlns="" xmlns:p14="http://schemas.microsoft.com/office/powerpoint/2010/main" val="39706163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994122"/>
          </a:xfrm>
        </p:spPr>
        <p:txBody>
          <a:bodyPr>
            <a:normAutofit/>
          </a:bodyPr>
          <a:lstStyle/>
          <a:p>
            <a:r>
              <a:rPr kumimoji="1" lang="ja-JP" altLang="en-US" smtClean="0"/>
              <a:t>オブジェクト指向による上流設計</a:t>
            </a:r>
            <a:endParaRPr kumimoji="1" lang="ja-JP" altLang="en-US" dirty="0"/>
          </a:p>
        </p:txBody>
      </p:sp>
      <p:sp>
        <p:nvSpPr>
          <p:cNvPr id="3" name="コンテンツ プレースホルダ 2"/>
          <p:cNvSpPr>
            <a:spLocks noGrp="1"/>
          </p:cNvSpPr>
          <p:nvPr>
            <p:ph idx="1"/>
          </p:nvPr>
        </p:nvSpPr>
        <p:spPr>
          <a:xfrm>
            <a:off x="457200" y="1268760"/>
            <a:ext cx="8229600" cy="1036712"/>
          </a:xfrm>
        </p:spPr>
        <p:style>
          <a:lnRef idx="2">
            <a:schemeClr val="accent2"/>
          </a:lnRef>
          <a:fillRef idx="1">
            <a:schemeClr val="lt1"/>
          </a:fillRef>
          <a:effectRef idx="0">
            <a:schemeClr val="accent2"/>
          </a:effectRef>
          <a:fontRef idx="minor">
            <a:schemeClr val="dk1"/>
          </a:fontRef>
        </p:style>
        <p:txBody>
          <a:bodyPr>
            <a:normAutofit lnSpcReduction="10000"/>
          </a:bodyPr>
          <a:lstStyle/>
          <a:p>
            <a:pPr marL="0" indent="0">
              <a:buNone/>
            </a:pPr>
            <a:r>
              <a:rPr kumimoji="1" lang="ja-JP" altLang="en-US" smtClean="0"/>
              <a:t>２．共通ユースケースをまとめて、ユースケースで必要となるタスクを作成します。</a:t>
            </a:r>
            <a:endParaRPr kumimoji="1" lang="en-US" altLang="ja-JP" dirty="0" smtClean="0"/>
          </a:p>
        </p:txBody>
      </p:sp>
      <p:sp>
        <p:nvSpPr>
          <p:cNvPr id="4" name="フローチャート: 書類 3"/>
          <p:cNvSpPr/>
          <p:nvPr/>
        </p:nvSpPr>
        <p:spPr>
          <a:xfrm>
            <a:off x="827584" y="2772544"/>
            <a:ext cx="2088232" cy="612648"/>
          </a:xfrm>
          <a:prstGeom prst="flowChartDocumen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mtClean="0"/>
              <a:t>共通ユースケースＡ</a:t>
            </a:r>
            <a:endParaRPr kumimoji="1" lang="ja-JP" altLang="en-US"/>
          </a:p>
        </p:txBody>
      </p:sp>
      <p:sp>
        <p:nvSpPr>
          <p:cNvPr id="5" name="フローチャート: 書類 4"/>
          <p:cNvSpPr/>
          <p:nvPr/>
        </p:nvSpPr>
        <p:spPr>
          <a:xfrm>
            <a:off x="819240" y="3743690"/>
            <a:ext cx="2151856" cy="612648"/>
          </a:xfrm>
          <a:prstGeom prst="flowChartDocumen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mtClean="0"/>
              <a:t>共通ユースケースＢ</a:t>
            </a:r>
            <a:endParaRPr kumimoji="1" lang="ja-JP" altLang="en-US"/>
          </a:p>
        </p:txBody>
      </p:sp>
      <p:sp>
        <p:nvSpPr>
          <p:cNvPr id="6" name="フローチャート: 書類 5"/>
          <p:cNvSpPr/>
          <p:nvPr/>
        </p:nvSpPr>
        <p:spPr>
          <a:xfrm>
            <a:off x="841708" y="4714836"/>
            <a:ext cx="2151856" cy="612648"/>
          </a:xfrm>
          <a:prstGeom prst="flowChart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smtClean="0"/>
              <a:t>ユースケース１</a:t>
            </a:r>
            <a:endParaRPr kumimoji="1" lang="ja-JP" altLang="en-US"/>
          </a:p>
        </p:txBody>
      </p:sp>
      <p:sp>
        <p:nvSpPr>
          <p:cNvPr id="7" name="フローチャート: 書類 6"/>
          <p:cNvSpPr/>
          <p:nvPr/>
        </p:nvSpPr>
        <p:spPr>
          <a:xfrm>
            <a:off x="841708" y="5685982"/>
            <a:ext cx="2151856" cy="612648"/>
          </a:xfrm>
          <a:prstGeom prst="flowChart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smtClean="0"/>
              <a:t>ユースケース２</a:t>
            </a:r>
            <a:endParaRPr kumimoji="1" lang="ja-JP" altLang="en-US"/>
          </a:p>
        </p:txBody>
      </p:sp>
      <p:sp>
        <p:nvSpPr>
          <p:cNvPr id="8" name="フローチャート: 処理 7"/>
          <p:cNvSpPr/>
          <p:nvPr/>
        </p:nvSpPr>
        <p:spPr>
          <a:xfrm>
            <a:off x="5292080" y="2708920"/>
            <a:ext cx="914400" cy="360040"/>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smtClean="0"/>
              <a:t>タスク１</a:t>
            </a:r>
            <a:endParaRPr kumimoji="1" lang="ja-JP" altLang="en-US"/>
          </a:p>
        </p:txBody>
      </p:sp>
      <p:sp>
        <p:nvSpPr>
          <p:cNvPr id="9" name="フローチャート: 処理 8"/>
          <p:cNvSpPr/>
          <p:nvPr/>
        </p:nvSpPr>
        <p:spPr>
          <a:xfrm>
            <a:off x="5292080" y="3292388"/>
            <a:ext cx="914400" cy="360040"/>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smtClean="0"/>
              <a:t>タスク２</a:t>
            </a:r>
            <a:endParaRPr kumimoji="1" lang="ja-JP" altLang="en-US"/>
          </a:p>
        </p:txBody>
      </p:sp>
      <p:sp>
        <p:nvSpPr>
          <p:cNvPr id="10" name="フローチャート: 処理 9"/>
          <p:cNvSpPr/>
          <p:nvPr/>
        </p:nvSpPr>
        <p:spPr>
          <a:xfrm>
            <a:off x="5292080" y="3875856"/>
            <a:ext cx="914400" cy="360040"/>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mtClean="0"/>
              <a:t>タスク３</a:t>
            </a:r>
            <a:endParaRPr kumimoji="1" lang="ja-JP" altLang="en-US"/>
          </a:p>
        </p:txBody>
      </p:sp>
      <p:sp>
        <p:nvSpPr>
          <p:cNvPr id="11" name="フローチャート: 処理 10"/>
          <p:cNvSpPr/>
          <p:nvPr/>
        </p:nvSpPr>
        <p:spPr>
          <a:xfrm>
            <a:off x="5292080" y="4459324"/>
            <a:ext cx="914400" cy="360040"/>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mtClean="0"/>
              <a:t>タスク４</a:t>
            </a:r>
            <a:endParaRPr kumimoji="1" lang="ja-JP" altLang="en-US"/>
          </a:p>
        </p:txBody>
      </p:sp>
      <p:sp>
        <p:nvSpPr>
          <p:cNvPr id="12" name="フローチャート: 処理 11"/>
          <p:cNvSpPr/>
          <p:nvPr/>
        </p:nvSpPr>
        <p:spPr>
          <a:xfrm>
            <a:off x="5292080" y="5042792"/>
            <a:ext cx="914400" cy="360040"/>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mtClean="0"/>
              <a:t>タスク５</a:t>
            </a:r>
            <a:endParaRPr kumimoji="1" lang="ja-JP" altLang="en-US"/>
          </a:p>
        </p:txBody>
      </p:sp>
      <p:sp>
        <p:nvSpPr>
          <p:cNvPr id="13" name="フローチャート: 処理 12"/>
          <p:cNvSpPr/>
          <p:nvPr/>
        </p:nvSpPr>
        <p:spPr>
          <a:xfrm>
            <a:off x="5292080" y="5632266"/>
            <a:ext cx="914400" cy="360040"/>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smtClean="0"/>
              <a:t>タスク６</a:t>
            </a:r>
            <a:endParaRPr kumimoji="1" lang="ja-JP" altLang="en-US"/>
          </a:p>
        </p:txBody>
      </p:sp>
      <p:cxnSp>
        <p:nvCxnSpPr>
          <p:cNvPr id="15" name="直線矢印コネクタ 14"/>
          <p:cNvCxnSpPr>
            <a:stCxn id="4" idx="3"/>
            <a:endCxn id="8" idx="1"/>
          </p:cNvCxnSpPr>
          <p:nvPr/>
        </p:nvCxnSpPr>
        <p:spPr>
          <a:xfrm flipV="1">
            <a:off x="2915816" y="2888940"/>
            <a:ext cx="2376264" cy="189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a:stCxn id="4" idx="3"/>
            <a:endCxn id="9" idx="1"/>
          </p:cNvCxnSpPr>
          <p:nvPr/>
        </p:nvCxnSpPr>
        <p:spPr>
          <a:xfrm>
            <a:off x="2915816" y="3078868"/>
            <a:ext cx="2376264" cy="393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5" idx="3"/>
            <a:endCxn id="8" idx="1"/>
          </p:cNvCxnSpPr>
          <p:nvPr/>
        </p:nvCxnSpPr>
        <p:spPr>
          <a:xfrm flipV="1">
            <a:off x="2971096" y="2888940"/>
            <a:ext cx="2320984" cy="1161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a:stCxn id="5" idx="3"/>
            <a:endCxn id="10" idx="1"/>
          </p:cNvCxnSpPr>
          <p:nvPr/>
        </p:nvCxnSpPr>
        <p:spPr>
          <a:xfrm>
            <a:off x="2971096" y="4050014"/>
            <a:ext cx="2320984" cy="5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a:stCxn id="6" idx="3"/>
            <a:endCxn id="11" idx="1"/>
          </p:cNvCxnSpPr>
          <p:nvPr/>
        </p:nvCxnSpPr>
        <p:spPr>
          <a:xfrm flipV="1">
            <a:off x="2993564" y="4639344"/>
            <a:ext cx="2298516" cy="381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stCxn id="6" idx="3"/>
            <a:endCxn id="9" idx="1"/>
          </p:cNvCxnSpPr>
          <p:nvPr/>
        </p:nvCxnSpPr>
        <p:spPr>
          <a:xfrm flipV="1">
            <a:off x="2993564" y="3472408"/>
            <a:ext cx="2298516" cy="1548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7" idx="3"/>
            <a:endCxn id="12" idx="1"/>
          </p:cNvCxnSpPr>
          <p:nvPr/>
        </p:nvCxnSpPr>
        <p:spPr>
          <a:xfrm flipV="1">
            <a:off x="2993564" y="5222812"/>
            <a:ext cx="2298516" cy="769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7" idx="3"/>
            <a:endCxn id="13" idx="1"/>
          </p:cNvCxnSpPr>
          <p:nvPr/>
        </p:nvCxnSpPr>
        <p:spPr>
          <a:xfrm flipV="1">
            <a:off x="2993564" y="5812286"/>
            <a:ext cx="2298516" cy="180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6" idx="3"/>
            <a:endCxn id="13" idx="1"/>
          </p:cNvCxnSpPr>
          <p:nvPr/>
        </p:nvCxnSpPr>
        <p:spPr>
          <a:xfrm>
            <a:off x="2993564" y="5021160"/>
            <a:ext cx="2298516" cy="791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角丸四角形吹き出し 32"/>
          <p:cNvSpPr/>
          <p:nvPr/>
        </p:nvSpPr>
        <p:spPr>
          <a:xfrm>
            <a:off x="6732240" y="3017304"/>
            <a:ext cx="2088232" cy="2296852"/>
          </a:xfrm>
          <a:prstGeom prst="wedgeRoundRectCallout">
            <a:avLst>
              <a:gd name="adj1" fmla="val -60269"/>
              <a:gd name="adj2" fmla="val -25747"/>
              <a:gd name="adj3" fmla="val 16667"/>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mtClean="0"/>
              <a:t>複数のユースケースから使われるタスクは、共通ルーチンとなるので、分けておく。</a:t>
            </a:r>
            <a:endParaRPr kumimoji="1" lang="ja-JP"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922114"/>
          </a:xfrm>
        </p:spPr>
        <p:txBody>
          <a:bodyPr>
            <a:normAutofit/>
          </a:bodyPr>
          <a:lstStyle/>
          <a:p>
            <a:r>
              <a:rPr kumimoji="1" lang="ja-JP" altLang="en-US" smtClean="0"/>
              <a:t>オブジェクト指向による上流設計</a:t>
            </a:r>
            <a:endParaRPr kumimoji="1" lang="ja-JP" altLang="en-US" dirty="0"/>
          </a:p>
        </p:txBody>
      </p:sp>
      <p:sp>
        <p:nvSpPr>
          <p:cNvPr id="3" name="コンテンツ プレースホルダ 2"/>
          <p:cNvSpPr>
            <a:spLocks noGrp="1"/>
          </p:cNvSpPr>
          <p:nvPr>
            <p:ph idx="1"/>
          </p:nvPr>
        </p:nvSpPr>
        <p:spPr>
          <a:xfrm>
            <a:off x="457200" y="1196752"/>
            <a:ext cx="8229600" cy="964703"/>
          </a:xfrm>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kumimoji="1" lang="ja-JP" altLang="en-US" sz="2800" smtClean="0"/>
              <a:t>３．タスクをまとめてコンポーネントに集約し、それぞれのコンポーネントの相関関係を整理します。</a:t>
            </a:r>
            <a:endParaRPr kumimoji="1" lang="ja-JP" altLang="en-US" sz="2800" dirty="0"/>
          </a:p>
        </p:txBody>
      </p:sp>
      <p:sp>
        <p:nvSpPr>
          <p:cNvPr id="4" name="角丸四角形 3"/>
          <p:cNvSpPr/>
          <p:nvPr/>
        </p:nvSpPr>
        <p:spPr>
          <a:xfrm>
            <a:off x="1357290" y="2357430"/>
            <a:ext cx="1857388" cy="107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mtClean="0"/>
              <a:t>コンポーネント</a:t>
            </a:r>
            <a:r>
              <a:rPr kumimoji="1" lang="en-US" altLang="ja-JP" smtClean="0"/>
              <a:t>A</a:t>
            </a:r>
            <a:endParaRPr kumimoji="1" lang="ja-JP" altLang="en-US"/>
          </a:p>
        </p:txBody>
      </p:sp>
      <p:sp>
        <p:nvSpPr>
          <p:cNvPr id="7" name="正方形/長方形 6"/>
          <p:cNvSpPr/>
          <p:nvPr/>
        </p:nvSpPr>
        <p:spPr>
          <a:xfrm>
            <a:off x="1571604" y="2857496"/>
            <a:ext cx="642942" cy="5000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100" smtClean="0"/>
              <a:t>タスク</a:t>
            </a:r>
            <a:endParaRPr kumimoji="1" lang="ja-JP" altLang="en-US" sz="1100"/>
          </a:p>
        </p:txBody>
      </p:sp>
      <p:sp>
        <p:nvSpPr>
          <p:cNvPr id="8" name="正方形/長方形 7"/>
          <p:cNvSpPr/>
          <p:nvPr/>
        </p:nvSpPr>
        <p:spPr>
          <a:xfrm>
            <a:off x="2357422" y="2857496"/>
            <a:ext cx="642942" cy="5000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100" smtClean="0"/>
              <a:t>タスク</a:t>
            </a:r>
            <a:endParaRPr kumimoji="1" lang="ja-JP" altLang="en-US" sz="1100"/>
          </a:p>
        </p:txBody>
      </p:sp>
      <p:sp>
        <p:nvSpPr>
          <p:cNvPr id="9" name="角丸四角形 8"/>
          <p:cNvSpPr/>
          <p:nvPr/>
        </p:nvSpPr>
        <p:spPr>
          <a:xfrm>
            <a:off x="3929058" y="2357430"/>
            <a:ext cx="1857388" cy="107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mtClean="0"/>
              <a:t>コンポーネント</a:t>
            </a:r>
            <a:r>
              <a:rPr lang="en-US" altLang="ja-JP" smtClean="0"/>
              <a:t>B</a:t>
            </a:r>
            <a:endParaRPr kumimoji="1" lang="ja-JP" altLang="en-US"/>
          </a:p>
        </p:txBody>
      </p:sp>
      <p:sp>
        <p:nvSpPr>
          <p:cNvPr id="10" name="正方形/長方形 9"/>
          <p:cNvSpPr/>
          <p:nvPr/>
        </p:nvSpPr>
        <p:spPr>
          <a:xfrm>
            <a:off x="4143372" y="2857496"/>
            <a:ext cx="642942" cy="5000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100" smtClean="0"/>
              <a:t>タスク</a:t>
            </a:r>
            <a:endParaRPr kumimoji="1" lang="ja-JP" altLang="en-US" sz="1100"/>
          </a:p>
        </p:txBody>
      </p:sp>
      <p:sp>
        <p:nvSpPr>
          <p:cNvPr id="11" name="正方形/長方形 10"/>
          <p:cNvSpPr/>
          <p:nvPr/>
        </p:nvSpPr>
        <p:spPr>
          <a:xfrm>
            <a:off x="4929190" y="2857496"/>
            <a:ext cx="642942" cy="5000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100" smtClean="0"/>
              <a:t>タスク</a:t>
            </a:r>
            <a:endParaRPr kumimoji="1" lang="ja-JP" altLang="en-US" sz="1100"/>
          </a:p>
        </p:txBody>
      </p:sp>
      <p:sp>
        <p:nvSpPr>
          <p:cNvPr id="12" name="角丸四角形 11"/>
          <p:cNvSpPr/>
          <p:nvPr/>
        </p:nvSpPr>
        <p:spPr>
          <a:xfrm>
            <a:off x="6500826" y="2357430"/>
            <a:ext cx="1857388" cy="107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mtClean="0"/>
              <a:t>コンポーネント</a:t>
            </a:r>
            <a:r>
              <a:rPr lang="en-US" altLang="ja-JP" smtClean="0"/>
              <a:t>C</a:t>
            </a:r>
            <a:endParaRPr kumimoji="1" lang="ja-JP" altLang="en-US"/>
          </a:p>
        </p:txBody>
      </p:sp>
      <p:sp>
        <p:nvSpPr>
          <p:cNvPr id="13" name="正方形/長方形 12"/>
          <p:cNvSpPr/>
          <p:nvPr/>
        </p:nvSpPr>
        <p:spPr>
          <a:xfrm>
            <a:off x="6715140" y="2857496"/>
            <a:ext cx="642942" cy="5000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100" smtClean="0"/>
              <a:t>タスク</a:t>
            </a:r>
            <a:endParaRPr kumimoji="1" lang="ja-JP" altLang="en-US" sz="1100"/>
          </a:p>
        </p:txBody>
      </p:sp>
      <p:sp>
        <p:nvSpPr>
          <p:cNvPr id="14" name="正方形/長方形 13"/>
          <p:cNvSpPr/>
          <p:nvPr/>
        </p:nvSpPr>
        <p:spPr>
          <a:xfrm>
            <a:off x="7500958" y="2857496"/>
            <a:ext cx="642942" cy="5000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100" smtClean="0"/>
              <a:t>タスク</a:t>
            </a:r>
            <a:endParaRPr kumimoji="1" lang="ja-JP" altLang="en-US" sz="1100"/>
          </a:p>
        </p:txBody>
      </p:sp>
      <p:sp>
        <p:nvSpPr>
          <p:cNvPr id="15" name="角丸四角形 14"/>
          <p:cNvSpPr/>
          <p:nvPr/>
        </p:nvSpPr>
        <p:spPr>
          <a:xfrm>
            <a:off x="928662" y="3786190"/>
            <a:ext cx="1857388" cy="107157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kumimoji="1" lang="ja-JP" altLang="en-US" smtClean="0"/>
              <a:t>コンポーネント</a:t>
            </a:r>
            <a:r>
              <a:rPr lang="en-US" altLang="ja-JP" smtClean="0"/>
              <a:t>C</a:t>
            </a:r>
            <a:endParaRPr kumimoji="1" lang="ja-JP" altLang="en-US"/>
          </a:p>
        </p:txBody>
      </p:sp>
      <p:sp>
        <p:nvSpPr>
          <p:cNvPr id="16" name="正方形/長方形 15"/>
          <p:cNvSpPr/>
          <p:nvPr/>
        </p:nvSpPr>
        <p:spPr>
          <a:xfrm>
            <a:off x="1142976" y="4286256"/>
            <a:ext cx="642942" cy="50006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100" smtClean="0"/>
              <a:t>タスク</a:t>
            </a:r>
            <a:endParaRPr kumimoji="1" lang="ja-JP" altLang="en-US" sz="1100"/>
          </a:p>
        </p:txBody>
      </p:sp>
      <p:sp>
        <p:nvSpPr>
          <p:cNvPr id="17" name="正方形/長方形 16"/>
          <p:cNvSpPr/>
          <p:nvPr/>
        </p:nvSpPr>
        <p:spPr>
          <a:xfrm>
            <a:off x="1928794" y="4286256"/>
            <a:ext cx="642942" cy="50006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100" smtClean="0"/>
              <a:t>タスク</a:t>
            </a:r>
            <a:endParaRPr kumimoji="1" lang="ja-JP" altLang="en-US" sz="1100"/>
          </a:p>
        </p:txBody>
      </p:sp>
      <p:sp>
        <p:nvSpPr>
          <p:cNvPr id="18" name="角丸四角形 17"/>
          <p:cNvSpPr/>
          <p:nvPr/>
        </p:nvSpPr>
        <p:spPr>
          <a:xfrm>
            <a:off x="3000364" y="3786190"/>
            <a:ext cx="1857388" cy="107157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kumimoji="1" lang="ja-JP" altLang="en-US" smtClean="0"/>
              <a:t>コンポーネント</a:t>
            </a:r>
            <a:r>
              <a:rPr kumimoji="1" lang="en-US" altLang="ja-JP" smtClean="0"/>
              <a:t>D</a:t>
            </a:r>
            <a:endParaRPr kumimoji="1" lang="ja-JP" altLang="en-US"/>
          </a:p>
        </p:txBody>
      </p:sp>
      <p:sp>
        <p:nvSpPr>
          <p:cNvPr id="19" name="正方形/長方形 18"/>
          <p:cNvSpPr/>
          <p:nvPr/>
        </p:nvSpPr>
        <p:spPr>
          <a:xfrm>
            <a:off x="3214678" y="4286256"/>
            <a:ext cx="642942" cy="50006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100" smtClean="0"/>
              <a:t>タスク</a:t>
            </a:r>
            <a:endParaRPr kumimoji="1" lang="ja-JP" altLang="en-US" sz="1100"/>
          </a:p>
        </p:txBody>
      </p:sp>
      <p:sp>
        <p:nvSpPr>
          <p:cNvPr id="20" name="正方形/長方形 19"/>
          <p:cNvSpPr/>
          <p:nvPr/>
        </p:nvSpPr>
        <p:spPr>
          <a:xfrm>
            <a:off x="4000496" y="4286256"/>
            <a:ext cx="642942" cy="50006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100" smtClean="0"/>
              <a:t>タスク</a:t>
            </a:r>
            <a:endParaRPr kumimoji="1" lang="ja-JP" altLang="en-US" sz="1100"/>
          </a:p>
        </p:txBody>
      </p:sp>
      <p:sp>
        <p:nvSpPr>
          <p:cNvPr id="21" name="角丸四角形 20"/>
          <p:cNvSpPr/>
          <p:nvPr/>
        </p:nvSpPr>
        <p:spPr>
          <a:xfrm>
            <a:off x="5072066" y="3786190"/>
            <a:ext cx="1857388" cy="107157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kumimoji="1" lang="ja-JP" altLang="en-US" smtClean="0"/>
              <a:t>コンポーネント</a:t>
            </a:r>
            <a:r>
              <a:rPr lang="en-US" altLang="ja-JP" smtClean="0"/>
              <a:t>E</a:t>
            </a:r>
            <a:endParaRPr kumimoji="1" lang="ja-JP" altLang="en-US"/>
          </a:p>
        </p:txBody>
      </p:sp>
      <p:sp>
        <p:nvSpPr>
          <p:cNvPr id="22" name="正方形/長方形 21"/>
          <p:cNvSpPr/>
          <p:nvPr/>
        </p:nvSpPr>
        <p:spPr>
          <a:xfrm>
            <a:off x="5286380" y="4286256"/>
            <a:ext cx="642942" cy="50006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100" smtClean="0"/>
              <a:t>タスク</a:t>
            </a:r>
            <a:endParaRPr kumimoji="1" lang="ja-JP" altLang="en-US" sz="1100"/>
          </a:p>
        </p:txBody>
      </p:sp>
      <p:sp>
        <p:nvSpPr>
          <p:cNvPr id="23" name="正方形/長方形 22"/>
          <p:cNvSpPr/>
          <p:nvPr/>
        </p:nvSpPr>
        <p:spPr>
          <a:xfrm>
            <a:off x="6072198" y="4286256"/>
            <a:ext cx="642942" cy="50006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100" smtClean="0"/>
              <a:t>タスク</a:t>
            </a:r>
            <a:endParaRPr kumimoji="1" lang="ja-JP" altLang="en-US" sz="1100"/>
          </a:p>
        </p:txBody>
      </p:sp>
      <p:sp>
        <p:nvSpPr>
          <p:cNvPr id="24" name="角丸四角形 23"/>
          <p:cNvSpPr/>
          <p:nvPr/>
        </p:nvSpPr>
        <p:spPr>
          <a:xfrm>
            <a:off x="7143768" y="3786190"/>
            <a:ext cx="1857388" cy="107157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kumimoji="1" lang="ja-JP" altLang="en-US" smtClean="0"/>
              <a:t>コンポーネント</a:t>
            </a:r>
            <a:r>
              <a:rPr kumimoji="1" lang="en-US" altLang="ja-JP" smtClean="0"/>
              <a:t>F</a:t>
            </a:r>
            <a:endParaRPr kumimoji="1" lang="ja-JP" altLang="en-US"/>
          </a:p>
        </p:txBody>
      </p:sp>
      <p:sp>
        <p:nvSpPr>
          <p:cNvPr id="25" name="正方形/長方形 24"/>
          <p:cNvSpPr/>
          <p:nvPr/>
        </p:nvSpPr>
        <p:spPr>
          <a:xfrm>
            <a:off x="7358082" y="4286256"/>
            <a:ext cx="642942" cy="50006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100" smtClean="0"/>
              <a:t>タスク</a:t>
            </a:r>
            <a:endParaRPr kumimoji="1" lang="ja-JP" altLang="en-US" sz="1100"/>
          </a:p>
        </p:txBody>
      </p:sp>
      <p:sp>
        <p:nvSpPr>
          <p:cNvPr id="26" name="正方形/長方形 25"/>
          <p:cNvSpPr/>
          <p:nvPr/>
        </p:nvSpPr>
        <p:spPr>
          <a:xfrm>
            <a:off x="8143900" y="4286256"/>
            <a:ext cx="642942" cy="50006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100" smtClean="0"/>
              <a:t>タスク</a:t>
            </a:r>
            <a:endParaRPr kumimoji="1" lang="ja-JP" altLang="en-US" sz="1100"/>
          </a:p>
        </p:txBody>
      </p:sp>
      <p:sp>
        <p:nvSpPr>
          <p:cNvPr id="27" name="角丸四角形 26"/>
          <p:cNvSpPr/>
          <p:nvPr/>
        </p:nvSpPr>
        <p:spPr>
          <a:xfrm>
            <a:off x="857224" y="5214950"/>
            <a:ext cx="2643206" cy="107157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kumimoji="1" lang="ja-JP" altLang="en-US" smtClean="0"/>
              <a:t>コンポーネント</a:t>
            </a:r>
            <a:r>
              <a:rPr kumimoji="1" lang="en-US" altLang="ja-JP" smtClean="0"/>
              <a:t>G</a:t>
            </a:r>
            <a:endParaRPr kumimoji="1" lang="ja-JP" altLang="en-US"/>
          </a:p>
        </p:txBody>
      </p:sp>
      <p:sp>
        <p:nvSpPr>
          <p:cNvPr id="28" name="正方形/長方形 27"/>
          <p:cNvSpPr/>
          <p:nvPr/>
        </p:nvSpPr>
        <p:spPr>
          <a:xfrm>
            <a:off x="928662" y="5715016"/>
            <a:ext cx="571504" cy="5000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100" smtClean="0"/>
              <a:t>タスク</a:t>
            </a:r>
            <a:endParaRPr kumimoji="1" lang="ja-JP" altLang="en-US" sz="1100"/>
          </a:p>
        </p:txBody>
      </p:sp>
      <p:sp>
        <p:nvSpPr>
          <p:cNvPr id="30" name="正方形/長方形 29"/>
          <p:cNvSpPr/>
          <p:nvPr/>
        </p:nvSpPr>
        <p:spPr>
          <a:xfrm>
            <a:off x="1571604" y="5715016"/>
            <a:ext cx="571504" cy="5000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100" smtClean="0"/>
              <a:t>タスク</a:t>
            </a:r>
            <a:endParaRPr kumimoji="1" lang="ja-JP" altLang="en-US" sz="1100"/>
          </a:p>
        </p:txBody>
      </p:sp>
      <p:sp>
        <p:nvSpPr>
          <p:cNvPr id="31" name="正方形/長方形 30"/>
          <p:cNvSpPr/>
          <p:nvPr/>
        </p:nvSpPr>
        <p:spPr>
          <a:xfrm>
            <a:off x="2214546" y="5715016"/>
            <a:ext cx="571504" cy="5000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100" smtClean="0"/>
              <a:t>タスク</a:t>
            </a:r>
            <a:endParaRPr kumimoji="1" lang="ja-JP" altLang="en-US" sz="1100"/>
          </a:p>
        </p:txBody>
      </p:sp>
      <p:sp>
        <p:nvSpPr>
          <p:cNvPr id="32" name="正方形/長方形 31"/>
          <p:cNvSpPr/>
          <p:nvPr/>
        </p:nvSpPr>
        <p:spPr>
          <a:xfrm>
            <a:off x="2857488" y="5715016"/>
            <a:ext cx="571504" cy="5000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100" smtClean="0"/>
              <a:t>タスク</a:t>
            </a:r>
            <a:endParaRPr kumimoji="1" lang="ja-JP" altLang="en-US" sz="1100"/>
          </a:p>
        </p:txBody>
      </p:sp>
      <p:sp>
        <p:nvSpPr>
          <p:cNvPr id="38" name="角丸四角形 37"/>
          <p:cNvSpPr/>
          <p:nvPr/>
        </p:nvSpPr>
        <p:spPr>
          <a:xfrm>
            <a:off x="3571868" y="5214950"/>
            <a:ext cx="2643206" cy="107157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kumimoji="1" lang="ja-JP" altLang="en-US" smtClean="0"/>
              <a:t>コンポーネント</a:t>
            </a:r>
            <a:r>
              <a:rPr kumimoji="1" lang="en-US" altLang="ja-JP" smtClean="0"/>
              <a:t>H</a:t>
            </a:r>
            <a:endParaRPr kumimoji="1" lang="ja-JP" altLang="en-US"/>
          </a:p>
        </p:txBody>
      </p:sp>
      <p:sp>
        <p:nvSpPr>
          <p:cNvPr id="39" name="正方形/長方形 38"/>
          <p:cNvSpPr/>
          <p:nvPr/>
        </p:nvSpPr>
        <p:spPr>
          <a:xfrm>
            <a:off x="3643306" y="5715016"/>
            <a:ext cx="571504" cy="5000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100" smtClean="0"/>
              <a:t>タスク</a:t>
            </a:r>
            <a:endParaRPr kumimoji="1" lang="ja-JP" altLang="en-US" sz="1100"/>
          </a:p>
        </p:txBody>
      </p:sp>
      <p:sp>
        <p:nvSpPr>
          <p:cNvPr id="40" name="正方形/長方形 39"/>
          <p:cNvSpPr/>
          <p:nvPr/>
        </p:nvSpPr>
        <p:spPr>
          <a:xfrm>
            <a:off x="4286248" y="5715016"/>
            <a:ext cx="571504" cy="5000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100" smtClean="0"/>
              <a:t>タスク</a:t>
            </a:r>
            <a:endParaRPr kumimoji="1" lang="ja-JP" altLang="en-US" sz="1100"/>
          </a:p>
        </p:txBody>
      </p:sp>
      <p:sp>
        <p:nvSpPr>
          <p:cNvPr id="41" name="正方形/長方形 40"/>
          <p:cNvSpPr/>
          <p:nvPr/>
        </p:nvSpPr>
        <p:spPr>
          <a:xfrm>
            <a:off x="4929190" y="5715016"/>
            <a:ext cx="571504" cy="5000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100" smtClean="0"/>
              <a:t>タスク</a:t>
            </a:r>
            <a:endParaRPr kumimoji="1" lang="ja-JP" altLang="en-US" sz="1100"/>
          </a:p>
        </p:txBody>
      </p:sp>
      <p:sp>
        <p:nvSpPr>
          <p:cNvPr id="42" name="正方形/長方形 41"/>
          <p:cNvSpPr/>
          <p:nvPr/>
        </p:nvSpPr>
        <p:spPr>
          <a:xfrm>
            <a:off x="5572132" y="5715016"/>
            <a:ext cx="571504" cy="5000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100" smtClean="0"/>
              <a:t>タスク</a:t>
            </a:r>
            <a:endParaRPr kumimoji="1" lang="ja-JP" altLang="en-US" sz="1100"/>
          </a:p>
        </p:txBody>
      </p:sp>
      <p:sp>
        <p:nvSpPr>
          <p:cNvPr id="43" name="角丸四角形 42"/>
          <p:cNvSpPr/>
          <p:nvPr/>
        </p:nvSpPr>
        <p:spPr>
          <a:xfrm>
            <a:off x="6286512" y="5214950"/>
            <a:ext cx="2643206" cy="107157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kumimoji="1" lang="ja-JP" altLang="en-US" smtClean="0"/>
              <a:t>コンポーネント</a:t>
            </a:r>
            <a:r>
              <a:rPr kumimoji="1" lang="en-US" altLang="ja-JP" smtClean="0"/>
              <a:t>I</a:t>
            </a:r>
            <a:endParaRPr kumimoji="1" lang="ja-JP" altLang="en-US"/>
          </a:p>
        </p:txBody>
      </p:sp>
      <p:sp>
        <p:nvSpPr>
          <p:cNvPr id="44" name="正方形/長方形 43"/>
          <p:cNvSpPr/>
          <p:nvPr/>
        </p:nvSpPr>
        <p:spPr>
          <a:xfrm>
            <a:off x="6357950" y="5715016"/>
            <a:ext cx="571504" cy="5000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100" smtClean="0"/>
              <a:t>タスク</a:t>
            </a:r>
            <a:endParaRPr kumimoji="1" lang="ja-JP" altLang="en-US" sz="1100"/>
          </a:p>
        </p:txBody>
      </p:sp>
      <p:sp>
        <p:nvSpPr>
          <p:cNvPr id="45" name="正方形/長方形 44"/>
          <p:cNvSpPr/>
          <p:nvPr/>
        </p:nvSpPr>
        <p:spPr>
          <a:xfrm>
            <a:off x="7000892" y="5715016"/>
            <a:ext cx="571504" cy="5000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100" smtClean="0"/>
              <a:t>タスク</a:t>
            </a:r>
            <a:endParaRPr kumimoji="1" lang="ja-JP" altLang="en-US" sz="1100"/>
          </a:p>
        </p:txBody>
      </p:sp>
      <p:sp>
        <p:nvSpPr>
          <p:cNvPr id="46" name="正方形/長方形 45"/>
          <p:cNvSpPr/>
          <p:nvPr/>
        </p:nvSpPr>
        <p:spPr>
          <a:xfrm>
            <a:off x="7643834" y="5715016"/>
            <a:ext cx="571504" cy="5000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100" smtClean="0"/>
              <a:t>タスク</a:t>
            </a:r>
            <a:endParaRPr kumimoji="1" lang="ja-JP" altLang="en-US" sz="1100"/>
          </a:p>
        </p:txBody>
      </p:sp>
      <p:sp>
        <p:nvSpPr>
          <p:cNvPr id="47" name="正方形/長方形 46"/>
          <p:cNvSpPr/>
          <p:nvPr/>
        </p:nvSpPr>
        <p:spPr>
          <a:xfrm>
            <a:off x="8286776" y="5715016"/>
            <a:ext cx="571504" cy="5000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100" smtClean="0"/>
              <a:t>タスク</a:t>
            </a:r>
            <a:endParaRPr kumimoji="1" lang="ja-JP" altLang="en-US" sz="1100"/>
          </a:p>
        </p:txBody>
      </p:sp>
      <p:cxnSp>
        <p:nvCxnSpPr>
          <p:cNvPr id="49" name="直線矢印コネクタ 48"/>
          <p:cNvCxnSpPr>
            <a:stCxn id="4" idx="2"/>
            <a:endCxn id="15" idx="0"/>
          </p:cNvCxnSpPr>
          <p:nvPr/>
        </p:nvCxnSpPr>
        <p:spPr>
          <a:xfrm rot="5400000">
            <a:off x="1893075" y="3393281"/>
            <a:ext cx="357190" cy="42862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endCxn id="18" idx="0"/>
          </p:cNvCxnSpPr>
          <p:nvPr/>
        </p:nvCxnSpPr>
        <p:spPr>
          <a:xfrm rot="5400000">
            <a:off x="3893339" y="3464719"/>
            <a:ext cx="357190" cy="28575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a:stCxn id="12" idx="2"/>
            <a:endCxn id="24" idx="0"/>
          </p:cNvCxnSpPr>
          <p:nvPr/>
        </p:nvCxnSpPr>
        <p:spPr>
          <a:xfrm rot="16200000" flipH="1">
            <a:off x="7572396" y="3286124"/>
            <a:ext cx="357190" cy="64294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a:endCxn id="21" idx="0"/>
          </p:cNvCxnSpPr>
          <p:nvPr/>
        </p:nvCxnSpPr>
        <p:spPr>
          <a:xfrm>
            <a:off x="5072066" y="3429000"/>
            <a:ext cx="928694" cy="35719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p:nvPr/>
        </p:nvCxnSpPr>
        <p:spPr>
          <a:xfrm>
            <a:off x="2500298" y="3429000"/>
            <a:ext cx="857256" cy="35719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15" idx="2"/>
            <a:endCxn id="27" idx="0"/>
          </p:cNvCxnSpPr>
          <p:nvPr/>
        </p:nvCxnSpPr>
        <p:spPr>
          <a:xfrm rot="16200000" flipH="1">
            <a:off x="1839496" y="4875619"/>
            <a:ext cx="357190" cy="32147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p:nvPr/>
        </p:nvCxnSpPr>
        <p:spPr>
          <a:xfrm rot="16200000" flipH="1">
            <a:off x="3911199" y="4875620"/>
            <a:ext cx="357190" cy="32147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p:nvPr/>
        </p:nvCxnSpPr>
        <p:spPr>
          <a:xfrm rot="16200000" flipH="1">
            <a:off x="6411529" y="4875620"/>
            <a:ext cx="357190" cy="32147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p:nvPr/>
        </p:nvCxnSpPr>
        <p:spPr>
          <a:xfrm rot="5400000">
            <a:off x="5250662" y="4893481"/>
            <a:ext cx="357191" cy="28575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p:nvPr/>
        </p:nvCxnSpPr>
        <p:spPr>
          <a:xfrm rot="5400000">
            <a:off x="7893865" y="4893481"/>
            <a:ext cx="357191" cy="28575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p:nvPr/>
        </p:nvCxnSpPr>
        <p:spPr>
          <a:xfrm rot="16200000" flipH="1">
            <a:off x="4036215" y="4250537"/>
            <a:ext cx="1785950" cy="14287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p:nvPr/>
        </p:nvCxnSpPr>
        <p:spPr>
          <a:xfrm>
            <a:off x="2786050" y="4429133"/>
            <a:ext cx="214316" cy="71439"/>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5" name="左中かっこ 74"/>
          <p:cNvSpPr/>
          <p:nvPr/>
        </p:nvSpPr>
        <p:spPr>
          <a:xfrm>
            <a:off x="1000100" y="2357430"/>
            <a:ext cx="142876" cy="121444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900"/>
          </a:p>
        </p:txBody>
      </p:sp>
      <p:sp>
        <p:nvSpPr>
          <p:cNvPr id="76" name="正方形/長方形 75"/>
          <p:cNvSpPr/>
          <p:nvPr/>
        </p:nvSpPr>
        <p:spPr>
          <a:xfrm>
            <a:off x="142844" y="2571744"/>
            <a:ext cx="928694" cy="78581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800" smtClean="0"/>
              <a:t>アプリケーションレイヤー</a:t>
            </a:r>
            <a:endParaRPr kumimoji="1" lang="ja-JP" altLang="en-US" sz="1050"/>
          </a:p>
        </p:txBody>
      </p:sp>
      <p:sp>
        <p:nvSpPr>
          <p:cNvPr id="77" name="左中かっこ 76"/>
          <p:cNvSpPr/>
          <p:nvPr/>
        </p:nvSpPr>
        <p:spPr>
          <a:xfrm>
            <a:off x="714348" y="3714752"/>
            <a:ext cx="142876" cy="121444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900"/>
          </a:p>
        </p:txBody>
      </p:sp>
      <p:sp>
        <p:nvSpPr>
          <p:cNvPr id="78" name="正方形/長方形 77"/>
          <p:cNvSpPr/>
          <p:nvPr/>
        </p:nvSpPr>
        <p:spPr>
          <a:xfrm>
            <a:off x="0" y="3929066"/>
            <a:ext cx="785786" cy="78581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800" smtClean="0"/>
              <a:t>ドメイン</a:t>
            </a:r>
            <a:r>
              <a:rPr kumimoji="1" lang="ja-JP" altLang="en-US" sz="800" smtClean="0"/>
              <a:t>レイヤー</a:t>
            </a:r>
            <a:endParaRPr kumimoji="1" lang="ja-JP" altLang="en-US" sz="1050"/>
          </a:p>
        </p:txBody>
      </p:sp>
      <p:sp>
        <p:nvSpPr>
          <p:cNvPr id="79" name="左中かっこ 78"/>
          <p:cNvSpPr/>
          <p:nvPr/>
        </p:nvSpPr>
        <p:spPr>
          <a:xfrm>
            <a:off x="714348" y="5143512"/>
            <a:ext cx="142876" cy="121444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900"/>
          </a:p>
        </p:txBody>
      </p:sp>
      <p:sp>
        <p:nvSpPr>
          <p:cNvPr id="80" name="正方形/長方形 79"/>
          <p:cNvSpPr/>
          <p:nvPr/>
        </p:nvSpPr>
        <p:spPr>
          <a:xfrm>
            <a:off x="0" y="5357826"/>
            <a:ext cx="857224" cy="78581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800" smtClean="0"/>
              <a:t>インフラストラクチャレイヤー</a:t>
            </a:r>
            <a:endParaRPr kumimoji="1" lang="ja-JP" altLang="en-US" sz="1050"/>
          </a:p>
        </p:txBody>
      </p:sp>
    </p:spTree>
    <p:extLst>
      <p:ext uri="{BB962C8B-B14F-4D97-AF65-F5344CB8AC3E}">
        <p14:creationId xmlns="" xmlns:p14="http://schemas.microsoft.com/office/powerpoint/2010/main" val="18978184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922114"/>
          </a:xfrm>
        </p:spPr>
        <p:txBody>
          <a:bodyPr>
            <a:normAutofit/>
          </a:bodyPr>
          <a:lstStyle/>
          <a:p>
            <a:r>
              <a:rPr kumimoji="1" lang="ja-JP" altLang="en-US" smtClean="0"/>
              <a:t>オブジェクト指向による上流設計</a:t>
            </a:r>
            <a:endParaRPr kumimoji="1" lang="ja-JP" altLang="en-US" dirty="0"/>
          </a:p>
        </p:txBody>
      </p:sp>
      <p:sp>
        <p:nvSpPr>
          <p:cNvPr id="3" name="コンテンツ プレースホルダ 2"/>
          <p:cNvSpPr>
            <a:spLocks noGrp="1"/>
          </p:cNvSpPr>
          <p:nvPr>
            <p:ph idx="1"/>
          </p:nvPr>
        </p:nvSpPr>
        <p:spPr>
          <a:xfrm>
            <a:off x="457200" y="1196752"/>
            <a:ext cx="8229600" cy="964703"/>
          </a:xfrm>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kumimoji="1" lang="ja-JP" altLang="en-US" sz="2800" smtClean="0"/>
              <a:t>３．タスクをまとめてコンポーネントに集約し、それぞれのコンポーネントの相関関係を整理します。</a:t>
            </a:r>
            <a:endParaRPr kumimoji="1" lang="ja-JP" altLang="en-US" sz="2800" dirty="0"/>
          </a:p>
        </p:txBody>
      </p:sp>
      <p:sp>
        <p:nvSpPr>
          <p:cNvPr id="58" name="テキスト ボックス 57"/>
          <p:cNvSpPr txBox="1"/>
          <p:nvPr/>
        </p:nvSpPr>
        <p:spPr>
          <a:xfrm>
            <a:off x="500034" y="2428868"/>
            <a:ext cx="8143932" cy="4247317"/>
          </a:xfrm>
          <a:prstGeom prst="rect">
            <a:avLst/>
          </a:prstGeom>
          <a:noFill/>
        </p:spPr>
        <p:txBody>
          <a:bodyPr wrap="square" rtlCol="0">
            <a:spAutoFit/>
          </a:bodyPr>
          <a:lstStyle/>
          <a:p>
            <a:r>
              <a:rPr kumimoji="1" lang="ja-JP" altLang="en-US" smtClean="0"/>
              <a:t>各コンポーネントを下記の３つのレイヤーに分類します。</a:t>
            </a:r>
            <a:endParaRPr kumimoji="1" lang="en-US" altLang="ja-JP" smtClean="0"/>
          </a:p>
          <a:p>
            <a:pPr>
              <a:buFont typeface="Arial" pitchFamily="34" charset="0"/>
              <a:buChar char="•"/>
            </a:pPr>
            <a:endParaRPr lang="en-US" altLang="ja-JP" smtClean="0"/>
          </a:p>
          <a:p>
            <a:pPr>
              <a:buFont typeface="Arial" pitchFamily="34" charset="0"/>
              <a:buChar char="•"/>
            </a:pPr>
            <a:r>
              <a:rPr kumimoji="1" lang="ja-JP" altLang="en-US" smtClean="0"/>
              <a:t>アプリケーションレイヤー</a:t>
            </a:r>
            <a:endParaRPr kumimoji="1" lang="en-US" altLang="ja-JP" smtClean="0"/>
          </a:p>
          <a:p>
            <a:pPr lvl="1"/>
            <a:r>
              <a:rPr kumimoji="1" lang="ja-JP" altLang="en-US" smtClean="0"/>
              <a:t>アプリケーションとしてのメイン部分。</a:t>
            </a:r>
            <a:r>
              <a:rPr kumimoji="1" lang="ja-JP" altLang="en-US" smtClean="0"/>
              <a:t>ビジネスロジックの上位レイヤー。</a:t>
            </a:r>
            <a:endParaRPr kumimoji="1" lang="en-US" altLang="ja-JP" smtClean="0"/>
          </a:p>
          <a:p>
            <a:pPr lvl="1"/>
            <a:r>
              <a:rPr lang="ja-JP" altLang="en-US" smtClean="0"/>
              <a:t>アプリケーション固有の処理で、他のモジュールから参照されないもの。</a:t>
            </a:r>
            <a:endParaRPr lang="en-US" altLang="ja-JP" smtClean="0"/>
          </a:p>
          <a:p>
            <a:pPr lvl="1"/>
            <a:r>
              <a:rPr kumimoji="1" lang="ja-JP" altLang="en-US" smtClean="0"/>
              <a:t>（フレームワークからの参照を除く）</a:t>
            </a:r>
            <a:endParaRPr kumimoji="1" lang="en-US" altLang="ja-JP" smtClean="0"/>
          </a:p>
          <a:p>
            <a:pPr>
              <a:buFont typeface="Arial" pitchFamily="34" charset="0"/>
              <a:buChar char="•"/>
            </a:pPr>
            <a:r>
              <a:rPr lang="ja-JP" altLang="en-US" smtClean="0"/>
              <a:t>ドメインレイヤー</a:t>
            </a:r>
            <a:endParaRPr lang="en-US" altLang="ja-JP" smtClean="0"/>
          </a:p>
          <a:p>
            <a:pPr lvl="1"/>
            <a:r>
              <a:rPr lang="ja-JP" altLang="en-US" smtClean="0"/>
              <a:t>アプリケーションで使う共通ルーチン。メニューやキャラクタ、アイテムなど、いくつかの処理で共通化されるもの、他のモジュールから参照されるものをドメインレイヤーとする。ドメインレイヤーはアプリケーションレイヤーに依存しない。（参照しない）</a:t>
            </a:r>
            <a:endParaRPr lang="en-US" altLang="ja-JP" smtClean="0"/>
          </a:p>
          <a:p>
            <a:pPr>
              <a:buFont typeface="Arial" pitchFamily="34" charset="0"/>
              <a:buChar char="•"/>
            </a:pPr>
            <a:r>
              <a:rPr kumimoji="1" lang="ja-JP" altLang="en-US" smtClean="0"/>
              <a:t>インフラストラクチャ</a:t>
            </a:r>
            <a:r>
              <a:rPr lang="ja-JP" altLang="en-US" smtClean="0"/>
              <a:t>レイヤー</a:t>
            </a:r>
            <a:endParaRPr lang="en-US" altLang="ja-JP" smtClean="0"/>
          </a:p>
          <a:p>
            <a:pPr lvl="1"/>
            <a:r>
              <a:rPr kumimoji="1" lang="ja-JP" altLang="en-US" smtClean="0"/>
              <a:t>環境依存性の高いもの。俗に言う</a:t>
            </a:r>
            <a:r>
              <a:rPr kumimoji="1" lang="en-US" altLang="ja-JP" smtClean="0"/>
              <a:t>HAL</a:t>
            </a:r>
            <a:r>
              <a:rPr kumimoji="1" lang="ja-JP" altLang="en-US" smtClean="0"/>
              <a:t>レイヤーに近いが、アプリケーションレイヤーやドメインレイヤーから参照されやすいようにラップされている。</a:t>
            </a:r>
            <a:endParaRPr kumimoji="1" lang="en-US" altLang="ja-JP" smtClean="0"/>
          </a:p>
          <a:p>
            <a:pPr lvl="1"/>
            <a:r>
              <a:rPr lang="ja-JP" altLang="en-US" smtClean="0"/>
              <a:t>インフラストラクチャーレイヤーは、アプリケーションに依存しない。</a:t>
            </a:r>
            <a:endParaRPr kumimoji="1" lang="ja-JP" altLang="en-US"/>
          </a:p>
        </p:txBody>
      </p:sp>
    </p:spTree>
    <p:extLst>
      <p:ext uri="{BB962C8B-B14F-4D97-AF65-F5344CB8AC3E}">
        <p14:creationId xmlns="" xmlns:p14="http://schemas.microsoft.com/office/powerpoint/2010/main" val="18978184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922114"/>
          </a:xfrm>
        </p:spPr>
        <p:txBody>
          <a:bodyPr>
            <a:normAutofit/>
          </a:bodyPr>
          <a:lstStyle/>
          <a:p>
            <a:r>
              <a:rPr kumimoji="1" lang="ja-JP" altLang="en-US" smtClean="0"/>
              <a:t>オブジェクト指向による上流設計</a:t>
            </a:r>
            <a:endParaRPr kumimoji="1" lang="ja-JP" altLang="en-US" dirty="0"/>
          </a:p>
        </p:txBody>
      </p:sp>
      <p:sp>
        <p:nvSpPr>
          <p:cNvPr id="4" name="角丸四角形 3"/>
          <p:cNvSpPr/>
          <p:nvPr/>
        </p:nvSpPr>
        <p:spPr>
          <a:xfrm>
            <a:off x="1357290" y="1714488"/>
            <a:ext cx="1857388" cy="107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mtClean="0"/>
              <a:t>コンポーネント</a:t>
            </a:r>
            <a:r>
              <a:rPr kumimoji="1" lang="en-US" altLang="ja-JP" smtClean="0"/>
              <a:t>A</a:t>
            </a:r>
            <a:endParaRPr kumimoji="1" lang="ja-JP" altLang="en-US"/>
          </a:p>
        </p:txBody>
      </p:sp>
      <p:sp>
        <p:nvSpPr>
          <p:cNvPr id="7" name="正方形/長方形 6"/>
          <p:cNvSpPr/>
          <p:nvPr/>
        </p:nvSpPr>
        <p:spPr>
          <a:xfrm>
            <a:off x="1571604" y="2214554"/>
            <a:ext cx="642942" cy="5000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100" smtClean="0"/>
              <a:t>タスク</a:t>
            </a:r>
            <a:endParaRPr kumimoji="1" lang="ja-JP" altLang="en-US" sz="1100"/>
          </a:p>
        </p:txBody>
      </p:sp>
      <p:sp>
        <p:nvSpPr>
          <p:cNvPr id="8" name="正方形/長方形 7"/>
          <p:cNvSpPr/>
          <p:nvPr/>
        </p:nvSpPr>
        <p:spPr>
          <a:xfrm>
            <a:off x="2357422" y="2214554"/>
            <a:ext cx="642942" cy="5000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100" smtClean="0"/>
              <a:t>タスク</a:t>
            </a:r>
            <a:endParaRPr kumimoji="1" lang="ja-JP" altLang="en-US" sz="1100"/>
          </a:p>
        </p:txBody>
      </p:sp>
      <p:sp>
        <p:nvSpPr>
          <p:cNvPr id="9" name="角丸四角形 8"/>
          <p:cNvSpPr/>
          <p:nvPr/>
        </p:nvSpPr>
        <p:spPr>
          <a:xfrm>
            <a:off x="3929058" y="1714488"/>
            <a:ext cx="1857388" cy="107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mtClean="0"/>
              <a:t>コンポーネント</a:t>
            </a:r>
            <a:r>
              <a:rPr lang="en-US" altLang="ja-JP" smtClean="0"/>
              <a:t>B</a:t>
            </a:r>
            <a:endParaRPr kumimoji="1" lang="ja-JP" altLang="en-US"/>
          </a:p>
        </p:txBody>
      </p:sp>
      <p:sp>
        <p:nvSpPr>
          <p:cNvPr id="10" name="正方形/長方形 9"/>
          <p:cNvSpPr/>
          <p:nvPr/>
        </p:nvSpPr>
        <p:spPr>
          <a:xfrm>
            <a:off x="4143372" y="2214554"/>
            <a:ext cx="642942" cy="5000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100" smtClean="0"/>
              <a:t>タスク</a:t>
            </a:r>
            <a:endParaRPr kumimoji="1" lang="ja-JP" altLang="en-US" sz="1100"/>
          </a:p>
        </p:txBody>
      </p:sp>
      <p:sp>
        <p:nvSpPr>
          <p:cNvPr id="11" name="正方形/長方形 10"/>
          <p:cNvSpPr/>
          <p:nvPr/>
        </p:nvSpPr>
        <p:spPr>
          <a:xfrm>
            <a:off x="4929190" y="2214554"/>
            <a:ext cx="642942" cy="5000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100" smtClean="0"/>
              <a:t>タスク</a:t>
            </a:r>
            <a:endParaRPr kumimoji="1" lang="ja-JP" altLang="en-US" sz="1100"/>
          </a:p>
        </p:txBody>
      </p:sp>
      <p:sp>
        <p:nvSpPr>
          <p:cNvPr id="12" name="角丸四角形 11"/>
          <p:cNvSpPr/>
          <p:nvPr/>
        </p:nvSpPr>
        <p:spPr>
          <a:xfrm>
            <a:off x="6500826" y="1714488"/>
            <a:ext cx="1857388" cy="107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mtClean="0"/>
              <a:t>コンポーネント</a:t>
            </a:r>
            <a:r>
              <a:rPr lang="en-US" altLang="ja-JP" smtClean="0"/>
              <a:t>C</a:t>
            </a:r>
            <a:endParaRPr kumimoji="1" lang="ja-JP" altLang="en-US"/>
          </a:p>
        </p:txBody>
      </p:sp>
      <p:sp>
        <p:nvSpPr>
          <p:cNvPr id="13" name="正方形/長方形 12"/>
          <p:cNvSpPr/>
          <p:nvPr/>
        </p:nvSpPr>
        <p:spPr>
          <a:xfrm>
            <a:off x="6715140" y="2214554"/>
            <a:ext cx="642942" cy="5000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100" smtClean="0"/>
              <a:t>タスク</a:t>
            </a:r>
            <a:endParaRPr kumimoji="1" lang="ja-JP" altLang="en-US" sz="1100"/>
          </a:p>
        </p:txBody>
      </p:sp>
      <p:sp>
        <p:nvSpPr>
          <p:cNvPr id="14" name="正方形/長方形 13"/>
          <p:cNvSpPr/>
          <p:nvPr/>
        </p:nvSpPr>
        <p:spPr>
          <a:xfrm>
            <a:off x="7500958" y="2214554"/>
            <a:ext cx="642942" cy="5000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100" smtClean="0"/>
              <a:t>タスク</a:t>
            </a:r>
            <a:endParaRPr kumimoji="1" lang="ja-JP" altLang="en-US" sz="1100"/>
          </a:p>
        </p:txBody>
      </p:sp>
      <p:sp>
        <p:nvSpPr>
          <p:cNvPr id="15" name="角丸四角形 14"/>
          <p:cNvSpPr/>
          <p:nvPr/>
        </p:nvSpPr>
        <p:spPr>
          <a:xfrm>
            <a:off x="928662" y="3500438"/>
            <a:ext cx="1857388" cy="107157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kumimoji="1" lang="ja-JP" altLang="en-US" smtClean="0"/>
              <a:t>コンポーネント</a:t>
            </a:r>
            <a:r>
              <a:rPr lang="en-US" altLang="ja-JP" smtClean="0"/>
              <a:t>C</a:t>
            </a:r>
            <a:endParaRPr kumimoji="1" lang="ja-JP" altLang="en-US"/>
          </a:p>
        </p:txBody>
      </p:sp>
      <p:sp>
        <p:nvSpPr>
          <p:cNvPr id="16" name="正方形/長方形 15"/>
          <p:cNvSpPr/>
          <p:nvPr/>
        </p:nvSpPr>
        <p:spPr>
          <a:xfrm>
            <a:off x="1142976" y="4000504"/>
            <a:ext cx="642942" cy="50006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100" smtClean="0"/>
              <a:t>タスク</a:t>
            </a:r>
            <a:endParaRPr kumimoji="1" lang="ja-JP" altLang="en-US" sz="1100"/>
          </a:p>
        </p:txBody>
      </p:sp>
      <p:sp>
        <p:nvSpPr>
          <p:cNvPr id="17" name="正方形/長方形 16"/>
          <p:cNvSpPr/>
          <p:nvPr/>
        </p:nvSpPr>
        <p:spPr>
          <a:xfrm>
            <a:off x="1928794" y="4000504"/>
            <a:ext cx="642942" cy="50006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100" smtClean="0"/>
              <a:t>タスク</a:t>
            </a:r>
            <a:endParaRPr kumimoji="1" lang="ja-JP" altLang="en-US" sz="1100"/>
          </a:p>
        </p:txBody>
      </p:sp>
      <p:sp>
        <p:nvSpPr>
          <p:cNvPr id="18" name="角丸四角形 17"/>
          <p:cNvSpPr/>
          <p:nvPr/>
        </p:nvSpPr>
        <p:spPr>
          <a:xfrm>
            <a:off x="3000364" y="3500438"/>
            <a:ext cx="1857388" cy="107157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kumimoji="1" lang="ja-JP" altLang="en-US" smtClean="0"/>
              <a:t>コンポーネント</a:t>
            </a:r>
            <a:r>
              <a:rPr kumimoji="1" lang="en-US" altLang="ja-JP" smtClean="0"/>
              <a:t>D</a:t>
            </a:r>
            <a:endParaRPr kumimoji="1" lang="ja-JP" altLang="en-US"/>
          </a:p>
        </p:txBody>
      </p:sp>
      <p:sp>
        <p:nvSpPr>
          <p:cNvPr id="19" name="正方形/長方形 18"/>
          <p:cNvSpPr/>
          <p:nvPr/>
        </p:nvSpPr>
        <p:spPr>
          <a:xfrm>
            <a:off x="3214678" y="4000504"/>
            <a:ext cx="642942" cy="50006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100" smtClean="0"/>
              <a:t>タスク</a:t>
            </a:r>
            <a:endParaRPr kumimoji="1" lang="ja-JP" altLang="en-US" sz="1100"/>
          </a:p>
        </p:txBody>
      </p:sp>
      <p:sp>
        <p:nvSpPr>
          <p:cNvPr id="20" name="正方形/長方形 19"/>
          <p:cNvSpPr/>
          <p:nvPr/>
        </p:nvSpPr>
        <p:spPr>
          <a:xfrm>
            <a:off x="4000496" y="4000504"/>
            <a:ext cx="642942" cy="50006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100" smtClean="0"/>
              <a:t>タスク</a:t>
            </a:r>
            <a:endParaRPr kumimoji="1" lang="ja-JP" altLang="en-US" sz="1100"/>
          </a:p>
        </p:txBody>
      </p:sp>
      <p:sp>
        <p:nvSpPr>
          <p:cNvPr id="21" name="角丸四角形 20"/>
          <p:cNvSpPr/>
          <p:nvPr/>
        </p:nvSpPr>
        <p:spPr>
          <a:xfrm>
            <a:off x="5072066" y="3500438"/>
            <a:ext cx="1857388" cy="107157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kumimoji="1" lang="ja-JP" altLang="en-US" smtClean="0"/>
              <a:t>コンポーネント</a:t>
            </a:r>
            <a:r>
              <a:rPr lang="en-US" altLang="ja-JP" smtClean="0"/>
              <a:t>E</a:t>
            </a:r>
            <a:endParaRPr kumimoji="1" lang="ja-JP" altLang="en-US"/>
          </a:p>
        </p:txBody>
      </p:sp>
      <p:sp>
        <p:nvSpPr>
          <p:cNvPr id="22" name="正方形/長方形 21"/>
          <p:cNvSpPr/>
          <p:nvPr/>
        </p:nvSpPr>
        <p:spPr>
          <a:xfrm>
            <a:off x="5286380" y="4000504"/>
            <a:ext cx="642942" cy="50006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100" smtClean="0"/>
              <a:t>タスク</a:t>
            </a:r>
            <a:endParaRPr kumimoji="1" lang="ja-JP" altLang="en-US" sz="1100"/>
          </a:p>
        </p:txBody>
      </p:sp>
      <p:sp>
        <p:nvSpPr>
          <p:cNvPr id="23" name="正方形/長方形 22"/>
          <p:cNvSpPr/>
          <p:nvPr/>
        </p:nvSpPr>
        <p:spPr>
          <a:xfrm>
            <a:off x="6072198" y="4000504"/>
            <a:ext cx="642942" cy="50006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100" smtClean="0"/>
              <a:t>タスク</a:t>
            </a:r>
            <a:endParaRPr kumimoji="1" lang="ja-JP" altLang="en-US" sz="1100"/>
          </a:p>
        </p:txBody>
      </p:sp>
      <p:sp>
        <p:nvSpPr>
          <p:cNvPr id="24" name="角丸四角形 23"/>
          <p:cNvSpPr/>
          <p:nvPr/>
        </p:nvSpPr>
        <p:spPr>
          <a:xfrm>
            <a:off x="7143768" y="3500438"/>
            <a:ext cx="1857388" cy="107157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kumimoji="1" lang="ja-JP" altLang="en-US" smtClean="0"/>
              <a:t>コンポーネント</a:t>
            </a:r>
            <a:r>
              <a:rPr kumimoji="1" lang="en-US" altLang="ja-JP" smtClean="0"/>
              <a:t>F</a:t>
            </a:r>
            <a:endParaRPr kumimoji="1" lang="ja-JP" altLang="en-US"/>
          </a:p>
        </p:txBody>
      </p:sp>
      <p:sp>
        <p:nvSpPr>
          <p:cNvPr id="25" name="正方形/長方形 24"/>
          <p:cNvSpPr/>
          <p:nvPr/>
        </p:nvSpPr>
        <p:spPr>
          <a:xfrm>
            <a:off x="7358082" y="4000504"/>
            <a:ext cx="642942" cy="50006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100" smtClean="0"/>
              <a:t>タスク</a:t>
            </a:r>
            <a:endParaRPr kumimoji="1" lang="ja-JP" altLang="en-US" sz="1100"/>
          </a:p>
        </p:txBody>
      </p:sp>
      <p:sp>
        <p:nvSpPr>
          <p:cNvPr id="26" name="正方形/長方形 25"/>
          <p:cNvSpPr/>
          <p:nvPr/>
        </p:nvSpPr>
        <p:spPr>
          <a:xfrm>
            <a:off x="8143900" y="4000504"/>
            <a:ext cx="642942" cy="50006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100" smtClean="0"/>
              <a:t>タスク</a:t>
            </a:r>
            <a:endParaRPr kumimoji="1" lang="ja-JP" altLang="en-US" sz="1100"/>
          </a:p>
        </p:txBody>
      </p:sp>
      <p:sp>
        <p:nvSpPr>
          <p:cNvPr id="27" name="角丸四角形 26"/>
          <p:cNvSpPr/>
          <p:nvPr/>
        </p:nvSpPr>
        <p:spPr>
          <a:xfrm>
            <a:off x="857224" y="5214950"/>
            <a:ext cx="2643206" cy="107157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kumimoji="1" lang="ja-JP" altLang="en-US" smtClean="0"/>
              <a:t>コンポーネント</a:t>
            </a:r>
            <a:r>
              <a:rPr kumimoji="1" lang="en-US" altLang="ja-JP" smtClean="0"/>
              <a:t>G</a:t>
            </a:r>
            <a:endParaRPr kumimoji="1" lang="ja-JP" altLang="en-US"/>
          </a:p>
        </p:txBody>
      </p:sp>
      <p:sp>
        <p:nvSpPr>
          <p:cNvPr id="28" name="正方形/長方形 27"/>
          <p:cNvSpPr/>
          <p:nvPr/>
        </p:nvSpPr>
        <p:spPr>
          <a:xfrm>
            <a:off x="928662" y="5715016"/>
            <a:ext cx="571504" cy="5000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100" smtClean="0"/>
              <a:t>タスク</a:t>
            </a:r>
            <a:endParaRPr kumimoji="1" lang="ja-JP" altLang="en-US" sz="1100"/>
          </a:p>
        </p:txBody>
      </p:sp>
      <p:sp>
        <p:nvSpPr>
          <p:cNvPr id="30" name="正方形/長方形 29"/>
          <p:cNvSpPr/>
          <p:nvPr/>
        </p:nvSpPr>
        <p:spPr>
          <a:xfrm>
            <a:off x="1571604" y="5715016"/>
            <a:ext cx="571504" cy="5000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100" smtClean="0"/>
              <a:t>タスク</a:t>
            </a:r>
            <a:endParaRPr kumimoji="1" lang="ja-JP" altLang="en-US" sz="1100"/>
          </a:p>
        </p:txBody>
      </p:sp>
      <p:sp>
        <p:nvSpPr>
          <p:cNvPr id="31" name="正方形/長方形 30"/>
          <p:cNvSpPr/>
          <p:nvPr/>
        </p:nvSpPr>
        <p:spPr>
          <a:xfrm>
            <a:off x="2214546" y="5715016"/>
            <a:ext cx="571504" cy="5000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100" smtClean="0"/>
              <a:t>タスク</a:t>
            </a:r>
            <a:endParaRPr kumimoji="1" lang="ja-JP" altLang="en-US" sz="1100"/>
          </a:p>
        </p:txBody>
      </p:sp>
      <p:sp>
        <p:nvSpPr>
          <p:cNvPr id="32" name="正方形/長方形 31"/>
          <p:cNvSpPr/>
          <p:nvPr/>
        </p:nvSpPr>
        <p:spPr>
          <a:xfrm>
            <a:off x="2857488" y="5715016"/>
            <a:ext cx="571504" cy="5000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100" smtClean="0"/>
              <a:t>タスク</a:t>
            </a:r>
            <a:endParaRPr kumimoji="1" lang="ja-JP" altLang="en-US" sz="1100"/>
          </a:p>
        </p:txBody>
      </p:sp>
      <p:sp>
        <p:nvSpPr>
          <p:cNvPr id="38" name="角丸四角形 37"/>
          <p:cNvSpPr/>
          <p:nvPr/>
        </p:nvSpPr>
        <p:spPr>
          <a:xfrm>
            <a:off x="3571868" y="5214950"/>
            <a:ext cx="2643206" cy="107157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kumimoji="1" lang="ja-JP" altLang="en-US" smtClean="0"/>
              <a:t>コンポーネント</a:t>
            </a:r>
            <a:r>
              <a:rPr kumimoji="1" lang="en-US" altLang="ja-JP" smtClean="0"/>
              <a:t>H</a:t>
            </a:r>
            <a:endParaRPr kumimoji="1" lang="ja-JP" altLang="en-US"/>
          </a:p>
        </p:txBody>
      </p:sp>
      <p:sp>
        <p:nvSpPr>
          <p:cNvPr id="39" name="正方形/長方形 38"/>
          <p:cNvSpPr/>
          <p:nvPr/>
        </p:nvSpPr>
        <p:spPr>
          <a:xfrm>
            <a:off x="3643306" y="5715016"/>
            <a:ext cx="571504" cy="5000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100" smtClean="0"/>
              <a:t>タスク</a:t>
            </a:r>
            <a:endParaRPr kumimoji="1" lang="ja-JP" altLang="en-US" sz="1100"/>
          </a:p>
        </p:txBody>
      </p:sp>
      <p:sp>
        <p:nvSpPr>
          <p:cNvPr id="40" name="正方形/長方形 39"/>
          <p:cNvSpPr/>
          <p:nvPr/>
        </p:nvSpPr>
        <p:spPr>
          <a:xfrm>
            <a:off x="4286248" y="5715016"/>
            <a:ext cx="571504" cy="5000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100" smtClean="0"/>
              <a:t>タスク</a:t>
            </a:r>
            <a:endParaRPr kumimoji="1" lang="ja-JP" altLang="en-US" sz="1100"/>
          </a:p>
        </p:txBody>
      </p:sp>
      <p:sp>
        <p:nvSpPr>
          <p:cNvPr id="41" name="正方形/長方形 40"/>
          <p:cNvSpPr/>
          <p:nvPr/>
        </p:nvSpPr>
        <p:spPr>
          <a:xfrm>
            <a:off x="4929190" y="5715016"/>
            <a:ext cx="571504" cy="5000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100" smtClean="0"/>
              <a:t>タスク</a:t>
            </a:r>
            <a:endParaRPr kumimoji="1" lang="ja-JP" altLang="en-US" sz="1100"/>
          </a:p>
        </p:txBody>
      </p:sp>
      <p:sp>
        <p:nvSpPr>
          <p:cNvPr id="42" name="正方形/長方形 41"/>
          <p:cNvSpPr/>
          <p:nvPr/>
        </p:nvSpPr>
        <p:spPr>
          <a:xfrm>
            <a:off x="5572132" y="5715016"/>
            <a:ext cx="571504" cy="5000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100" smtClean="0"/>
              <a:t>タスク</a:t>
            </a:r>
            <a:endParaRPr kumimoji="1" lang="ja-JP" altLang="en-US" sz="1100"/>
          </a:p>
        </p:txBody>
      </p:sp>
      <p:sp>
        <p:nvSpPr>
          <p:cNvPr id="43" name="角丸四角形 42"/>
          <p:cNvSpPr/>
          <p:nvPr/>
        </p:nvSpPr>
        <p:spPr>
          <a:xfrm>
            <a:off x="6286512" y="5214950"/>
            <a:ext cx="2643206" cy="107157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kumimoji="1" lang="ja-JP" altLang="en-US" smtClean="0"/>
              <a:t>コンポーネント</a:t>
            </a:r>
            <a:r>
              <a:rPr kumimoji="1" lang="en-US" altLang="ja-JP" smtClean="0"/>
              <a:t>I</a:t>
            </a:r>
            <a:endParaRPr kumimoji="1" lang="ja-JP" altLang="en-US"/>
          </a:p>
        </p:txBody>
      </p:sp>
      <p:sp>
        <p:nvSpPr>
          <p:cNvPr id="44" name="正方形/長方形 43"/>
          <p:cNvSpPr/>
          <p:nvPr/>
        </p:nvSpPr>
        <p:spPr>
          <a:xfrm>
            <a:off x="6357950" y="5715016"/>
            <a:ext cx="571504" cy="5000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100" smtClean="0"/>
              <a:t>タスク</a:t>
            </a:r>
            <a:endParaRPr kumimoji="1" lang="ja-JP" altLang="en-US" sz="1100"/>
          </a:p>
        </p:txBody>
      </p:sp>
      <p:sp>
        <p:nvSpPr>
          <p:cNvPr id="45" name="正方形/長方形 44"/>
          <p:cNvSpPr/>
          <p:nvPr/>
        </p:nvSpPr>
        <p:spPr>
          <a:xfrm>
            <a:off x="7000892" y="5715016"/>
            <a:ext cx="571504" cy="5000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100" smtClean="0"/>
              <a:t>タスク</a:t>
            </a:r>
            <a:endParaRPr kumimoji="1" lang="ja-JP" altLang="en-US" sz="1100"/>
          </a:p>
        </p:txBody>
      </p:sp>
      <p:sp>
        <p:nvSpPr>
          <p:cNvPr id="46" name="正方形/長方形 45"/>
          <p:cNvSpPr/>
          <p:nvPr/>
        </p:nvSpPr>
        <p:spPr>
          <a:xfrm>
            <a:off x="7643834" y="5715016"/>
            <a:ext cx="571504" cy="5000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100" smtClean="0"/>
              <a:t>タスク</a:t>
            </a:r>
            <a:endParaRPr kumimoji="1" lang="ja-JP" altLang="en-US" sz="1100"/>
          </a:p>
        </p:txBody>
      </p:sp>
      <p:sp>
        <p:nvSpPr>
          <p:cNvPr id="47" name="正方形/長方形 46"/>
          <p:cNvSpPr/>
          <p:nvPr/>
        </p:nvSpPr>
        <p:spPr>
          <a:xfrm>
            <a:off x="8286776" y="5715016"/>
            <a:ext cx="571504" cy="5000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100" smtClean="0"/>
              <a:t>タスク</a:t>
            </a:r>
            <a:endParaRPr kumimoji="1" lang="ja-JP" altLang="en-US" sz="1100"/>
          </a:p>
        </p:txBody>
      </p:sp>
      <p:cxnSp>
        <p:nvCxnSpPr>
          <p:cNvPr id="49" name="直線矢印コネクタ 48"/>
          <p:cNvCxnSpPr>
            <a:stCxn id="4" idx="2"/>
            <a:endCxn id="15" idx="0"/>
          </p:cNvCxnSpPr>
          <p:nvPr/>
        </p:nvCxnSpPr>
        <p:spPr>
          <a:xfrm rot="5400000">
            <a:off x="1714480" y="2928934"/>
            <a:ext cx="714380" cy="42862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endCxn id="18" idx="0"/>
          </p:cNvCxnSpPr>
          <p:nvPr/>
        </p:nvCxnSpPr>
        <p:spPr>
          <a:xfrm rot="5400000">
            <a:off x="3714744" y="3000372"/>
            <a:ext cx="714380" cy="28575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a:stCxn id="12" idx="2"/>
            <a:endCxn id="24" idx="0"/>
          </p:cNvCxnSpPr>
          <p:nvPr/>
        </p:nvCxnSpPr>
        <p:spPr>
          <a:xfrm rot="16200000" flipH="1">
            <a:off x="7393801" y="2821777"/>
            <a:ext cx="714380" cy="64294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a:endCxn id="21" idx="0"/>
          </p:cNvCxnSpPr>
          <p:nvPr/>
        </p:nvCxnSpPr>
        <p:spPr>
          <a:xfrm rot="16200000" flipH="1">
            <a:off x="5357818" y="2857496"/>
            <a:ext cx="714380" cy="57150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p:nvPr/>
        </p:nvCxnSpPr>
        <p:spPr>
          <a:xfrm>
            <a:off x="2500298" y="2786058"/>
            <a:ext cx="785818" cy="71438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15" idx="2"/>
            <a:endCxn id="27" idx="0"/>
          </p:cNvCxnSpPr>
          <p:nvPr/>
        </p:nvCxnSpPr>
        <p:spPr>
          <a:xfrm rot="16200000" flipH="1">
            <a:off x="1696620" y="4732743"/>
            <a:ext cx="642942" cy="32147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18" idx="2"/>
          </p:cNvCxnSpPr>
          <p:nvPr/>
        </p:nvCxnSpPr>
        <p:spPr>
          <a:xfrm rot="16200000" flipH="1">
            <a:off x="3768322" y="4732743"/>
            <a:ext cx="642943" cy="32147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a:stCxn id="21" idx="2"/>
          </p:cNvCxnSpPr>
          <p:nvPr/>
        </p:nvCxnSpPr>
        <p:spPr>
          <a:xfrm rot="16200000" flipH="1">
            <a:off x="6054338" y="4518429"/>
            <a:ext cx="642943" cy="750099"/>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a:stCxn id="21" idx="2"/>
          </p:cNvCxnSpPr>
          <p:nvPr/>
        </p:nvCxnSpPr>
        <p:spPr>
          <a:xfrm rot="5400000">
            <a:off x="5322101" y="4536291"/>
            <a:ext cx="642943" cy="71437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a:stCxn id="24" idx="2"/>
          </p:cNvCxnSpPr>
          <p:nvPr/>
        </p:nvCxnSpPr>
        <p:spPr>
          <a:xfrm rot="5400000">
            <a:off x="7679553" y="4822041"/>
            <a:ext cx="642943" cy="14287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a:stCxn id="9" idx="2"/>
          </p:cNvCxnSpPr>
          <p:nvPr/>
        </p:nvCxnSpPr>
        <p:spPr>
          <a:xfrm rot="16200000" flipH="1">
            <a:off x="3714744" y="3929066"/>
            <a:ext cx="2428892" cy="14287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p:nvPr/>
        </p:nvCxnSpPr>
        <p:spPr>
          <a:xfrm>
            <a:off x="2786050" y="4143381"/>
            <a:ext cx="214316" cy="71439"/>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5" name="左中かっこ 74"/>
          <p:cNvSpPr/>
          <p:nvPr/>
        </p:nvSpPr>
        <p:spPr>
          <a:xfrm>
            <a:off x="1000100" y="1714488"/>
            <a:ext cx="142876" cy="121444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900"/>
          </a:p>
        </p:txBody>
      </p:sp>
      <p:sp>
        <p:nvSpPr>
          <p:cNvPr id="76" name="正方形/長方形 75"/>
          <p:cNvSpPr/>
          <p:nvPr/>
        </p:nvSpPr>
        <p:spPr>
          <a:xfrm>
            <a:off x="142844" y="1928802"/>
            <a:ext cx="928694" cy="78581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800" smtClean="0"/>
              <a:t>アプリケーションレイヤー</a:t>
            </a:r>
            <a:endParaRPr kumimoji="1" lang="ja-JP" altLang="en-US" sz="1050"/>
          </a:p>
        </p:txBody>
      </p:sp>
      <p:sp>
        <p:nvSpPr>
          <p:cNvPr id="77" name="左中かっこ 76"/>
          <p:cNvSpPr/>
          <p:nvPr/>
        </p:nvSpPr>
        <p:spPr>
          <a:xfrm>
            <a:off x="714348" y="3429000"/>
            <a:ext cx="142876" cy="121444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900"/>
          </a:p>
        </p:txBody>
      </p:sp>
      <p:sp>
        <p:nvSpPr>
          <p:cNvPr id="78" name="正方形/長方形 77"/>
          <p:cNvSpPr/>
          <p:nvPr/>
        </p:nvSpPr>
        <p:spPr>
          <a:xfrm>
            <a:off x="0" y="3643314"/>
            <a:ext cx="785786" cy="78581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800" smtClean="0"/>
              <a:t>ドメイン</a:t>
            </a:r>
            <a:r>
              <a:rPr kumimoji="1" lang="ja-JP" altLang="en-US" sz="800" smtClean="0"/>
              <a:t>レイヤー</a:t>
            </a:r>
            <a:endParaRPr kumimoji="1" lang="ja-JP" altLang="en-US" sz="1050"/>
          </a:p>
        </p:txBody>
      </p:sp>
      <p:sp>
        <p:nvSpPr>
          <p:cNvPr id="79" name="左中かっこ 78"/>
          <p:cNvSpPr/>
          <p:nvPr/>
        </p:nvSpPr>
        <p:spPr>
          <a:xfrm>
            <a:off x="714348" y="5143512"/>
            <a:ext cx="142876" cy="121444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900"/>
          </a:p>
        </p:txBody>
      </p:sp>
      <p:sp>
        <p:nvSpPr>
          <p:cNvPr id="80" name="正方形/長方形 79"/>
          <p:cNvSpPr/>
          <p:nvPr/>
        </p:nvSpPr>
        <p:spPr>
          <a:xfrm>
            <a:off x="0" y="5357826"/>
            <a:ext cx="857224" cy="78581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800" smtClean="0"/>
              <a:t>インフラストラクチャレイヤー</a:t>
            </a:r>
            <a:endParaRPr kumimoji="1" lang="ja-JP" altLang="en-US" sz="1050"/>
          </a:p>
        </p:txBody>
      </p:sp>
      <p:sp>
        <p:nvSpPr>
          <p:cNvPr id="83" name="右矢印 82"/>
          <p:cNvSpPr/>
          <p:nvPr/>
        </p:nvSpPr>
        <p:spPr>
          <a:xfrm>
            <a:off x="3286116" y="2214554"/>
            <a:ext cx="57150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十字形 83"/>
          <p:cNvSpPr/>
          <p:nvPr/>
        </p:nvSpPr>
        <p:spPr>
          <a:xfrm rot="2613651">
            <a:off x="3268863" y="1980438"/>
            <a:ext cx="598413" cy="603699"/>
          </a:xfrm>
          <a:prstGeom prst="plus">
            <a:avLst>
              <a:gd name="adj" fmla="val 43053"/>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85" name="右矢印 84"/>
          <p:cNvSpPr/>
          <p:nvPr/>
        </p:nvSpPr>
        <p:spPr>
          <a:xfrm rot="16200000">
            <a:off x="6429388" y="3071810"/>
            <a:ext cx="57150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十字形 85"/>
          <p:cNvSpPr/>
          <p:nvPr/>
        </p:nvSpPr>
        <p:spPr>
          <a:xfrm rot="2613651">
            <a:off x="6412135" y="2837694"/>
            <a:ext cx="598413" cy="603699"/>
          </a:xfrm>
          <a:prstGeom prst="plus">
            <a:avLst>
              <a:gd name="adj" fmla="val 43053"/>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87" name="角丸四角形吹き出し 86"/>
          <p:cNvSpPr/>
          <p:nvPr/>
        </p:nvSpPr>
        <p:spPr>
          <a:xfrm>
            <a:off x="3214678" y="1071546"/>
            <a:ext cx="1428760" cy="642942"/>
          </a:xfrm>
          <a:prstGeom prst="wedgeRoundRectCallout">
            <a:avLst>
              <a:gd name="adj1" fmla="val -24007"/>
              <a:gd name="adj2" fmla="val 88359"/>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100" smtClean="0"/>
              <a:t>アプリケーションレイヤー同士は参照してはいけない</a:t>
            </a:r>
            <a:endParaRPr kumimoji="1" lang="ja-JP" altLang="en-US" sz="1100"/>
          </a:p>
        </p:txBody>
      </p:sp>
      <p:sp>
        <p:nvSpPr>
          <p:cNvPr id="88" name="角丸四角形吹き出し 87"/>
          <p:cNvSpPr/>
          <p:nvPr/>
        </p:nvSpPr>
        <p:spPr>
          <a:xfrm>
            <a:off x="7572396" y="2428868"/>
            <a:ext cx="1428760" cy="642942"/>
          </a:xfrm>
          <a:prstGeom prst="wedgeRoundRectCallout">
            <a:avLst>
              <a:gd name="adj1" fmla="val -95940"/>
              <a:gd name="adj2" fmla="val 66027"/>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100" smtClean="0"/>
              <a:t>下位レイヤーから上位レイヤーを参照してはいけない</a:t>
            </a:r>
            <a:endParaRPr kumimoji="1" lang="ja-JP" altLang="en-US" sz="1100"/>
          </a:p>
        </p:txBody>
      </p:sp>
    </p:spTree>
    <p:extLst>
      <p:ext uri="{BB962C8B-B14F-4D97-AF65-F5344CB8AC3E}">
        <p14:creationId xmlns="" xmlns:p14="http://schemas.microsoft.com/office/powerpoint/2010/main" val="18978184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smtClean="0"/>
              <a:t>Separation </a:t>
            </a:r>
            <a:r>
              <a:rPr lang="en-US" altLang="ja-JP" smtClean="0"/>
              <a:t>Of </a:t>
            </a:r>
            <a:r>
              <a:rPr lang="en-US" altLang="ja-JP" smtClean="0"/>
              <a:t>Concerns</a:t>
            </a:r>
            <a:br>
              <a:rPr lang="en-US" altLang="ja-JP" smtClean="0"/>
            </a:br>
            <a:r>
              <a:rPr lang="ja-JP" altLang="en-US" sz="3600" smtClean="0"/>
              <a:t>関心事の分離</a:t>
            </a:r>
            <a:endParaRPr kumimoji="1" lang="ja-JP" altLang="en-US"/>
          </a:p>
        </p:txBody>
      </p:sp>
      <p:sp>
        <p:nvSpPr>
          <p:cNvPr id="3" name="コンテンツ プレースホルダ 2"/>
          <p:cNvSpPr>
            <a:spLocks noGrp="1"/>
          </p:cNvSpPr>
          <p:nvPr>
            <p:ph idx="1"/>
          </p:nvPr>
        </p:nvSpPr>
        <p:spPr/>
        <p:txBody>
          <a:bodyPr>
            <a:normAutofit fontScale="92500" lnSpcReduction="10000"/>
          </a:bodyPr>
          <a:lstStyle/>
          <a:p>
            <a:r>
              <a:rPr lang="ja-JP" altLang="en-US" smtClean="0"/>
              <a:t>このように、要件を細分化していく作業を「関心事の分離」という。</a:t>
            </a:r>
            <a:endParaRPr lang="en-US" altLang="ja-JP" smtClean="0"/>
          </a:p>
          <a:p>
            <a:r>
              <a:rPr lang="ja-JP" altLang="en-US" smtClean="0"/>
              <a:t>問題</a:t>
            </a:r>
            <a:r>
              <a:rPr lang="ja-JP" altLang="en-US" smtClean="0"/>
              <a:t>解決の手法として、</a:t>
            </a:r>
            <a:r>
              <a:rPr lang="en-US" altLang="ja-JP" smtClean="0"/>
              <a:t>1970</a:t>
            </a:r>
            <a:r>
              <a:rPr lang="ja-JP" altLang="en-US" smtClean="0"/>
              <a:t>年代から使われていた。</a:t>
            </a:r>
            <a:endParaRPr lang="en-US" altLang="ja-JP" smtClean="0"/>
          </a:p>
          <a:p>
            <a:r>
              <a:rPr lang="ja-JP" altLang="en-US" smtClean="0"/>
              <a:t>最近では、</a:t>
            </a:r>
            <a:r>
              <a:rPr lang="en-US" altLang="ja-JP" smtClean="0"/>
              <a:t>DDD</a:t>
            </a:r>
            <a:r>
              <a:rPr lang="en-US" altLang="ja-JP" smtClean="0"/>
              <a:t>(</a:t>
            </a:r>
            <a:r>
              <a:rPr lang="ja-JP" altLang="en-US" smtClean="0"/>
              <a:t>ドメイン駆動設計）やアスペクト指向設計で、よく使われるキーワードとなっている。</a:t>
            </a:r>
            <a:endParaRPr lang="en-US" altLang="ja-JP" smtClean="0"/>
          </a:p>
          <a:p>
            <a:r>
              <a:rPr lang="ja-JP" altLang="en-US" smtClean="0"/>
              <a:t>要件</a:t>
            </a:r>
            <a:r>
              <a:rPr lang="ja-JP" altLang="en-US" smtClean="0"/>
              <a:t>（</a:t>
            </a:r>
            <a:r>
              <a:rPr lang="ja-JP" altLang="en-US" smtClean="0"/>
              <a:t>機能）を関心事で分離していくことにより、処理（タスク）が抽象化され、設計がスマートになる。</a:t>
            </a:r>
            <a:endParaRPr lang="en-US" altLang="ja-JP" smtClean="0"/>
          </a:p>
          <a:p>
            <a:endParaRPr kumimoji="1" lang="ja-JP"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関心事が分離されていないと？</a:t>
            </a:r>
            <a:endParaRPr kumimoji="1" lang="ja-JP" altLang="en-US"/>
          </a:p>
        </p:txBody>
      </p:sp>
      <p:sp>
        <p:nvSpPr>
          <p:cNvPr id="3" name="コンテンツ プレースホルダ 2"/>
          <p:cNvSpPr>
            <a:spLocks noGrp="1"/>
          </p:cNvSpPr>
          <p:nvPr>
            <p:ph idx="1"/>
          </p:nvPr>
        </p:nvSpPr>
        <p:spPr/>
        <p:txBody>
          <a:bodyPr>
            <a:normAutofit fontScale="92500" lnSpcReduction="10000"/>
          </a:bodyPr>
          <a:lstStyle/>
          <a:p>
            <a:r>
              <a:rPr kumimoji="1" lang="ja-JP" altLang="en-US" smtClean="0"/>
              <a:t>複数の関心事が集約してしまうと、「神クラス」が誕生します。</a:t>
            </a:r>
            <a:endParaRPr kumimoji="1" lang="en-US" altLang="ja-JP" smtClean="0"/>
          </a:p>
          <a:p>
            <a:r>
              <a:rPr kumimoji="1" lang="ja-JP" altLang="en-US" smtClean="0"/>
              <a:t>「神クラス」とは、全知全能のクラスで、そのクラスに問い合わせれば何でも解決する便利なクラスです。</a:t>
            </a:r>
            <a:endParaRPr kumimoji="1" lang="en-US" altLang="ja-JP" smtClean="0"/>
          </a:p>
          <a:p>
            <a:r>
              <a:rPr lang="ja-JP" altLang="en-US" smtClean="0"/>
              <a:t>ある</a:t>
            </a:r>
            <a:r>
              <a:rPr lang="ja-JP" altLang="en-US" smtClean="0"/>
              <a:t>プロジェクト</a:t>
            </a:r>
            <a:r>
              <a:rPr lang="ja-JP" altLang="en-US" smtClean="0"/>
              <a:t>で</a:t>
            </a:r>
            <a:r>
              <a:rPr lang="ja-JP" altLang="en-US" smtClean="0"/>
              <a:t>は</a:t>
            </a:r>
            <a:r>
              <a:rPr lang="ja-JP" altLang="en-US" smtClean="0"/>
              <a:t>、神クラスが</a:t>
            </a:r>
            <a:r>
              <a:rPr lang="en-US" altLang="ja-JP" smtClean="0"/>
              <a:t>5</a:t>
            </a:r>
            <a:r>
              <a:rPr lang="ja-JP" altLang="en-US" smtClean="0"/>
              <a:t>つほどあり、その</a:t>
            </a:r>
            <a:r>
              <a:rPr lang="en-US" altLang="ja-JP" smtClean="0"/>
              <a:t>5</a:t>
            </a:r>
            <a:r>
              <a:rPr lang="ja-JP" altLang="en-US" smtClean="0"/>
              <a:t>つのクラスがほとんどすべての処理を司っていました。</a:t>
            </a:r>
            <a:endParaRPr lang="en-US" altLang="ja-JP" smtClean="0"/>
          </a:p>
          <a:p>
            <a:r>
              <a:rPr lang="ja-JP" altLang="en-US" smtClean="0"/>
              <a:t>信仰上の神様はありがたいですが、ソフトウエア設計における神クラスは、弊害が大きいのです。</a:t>
            </a:r>
            <a:endParaRPr kumimoji="1" lang="ja-JP"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関心事の分離・最初のステップ</a:t>
            </a:r>
            <a:endParaRPr kumimoji="1" lang="ja-JP" altLang="en-US"/>
          </a:p>
        </p:txBody>
      </p:sp>
      <p:sp>
        <p:nvSpPr>
          <p:cNvPr id="3" name="コンテンツ プレースホルダ 2"/>
          <p:cNvSpPr>
            <a:spLocks noGrp="1"/>
          </p:cNvSpPr>
          <p:nvPr>
            <p:ph idx="1"/>
          </p:nvPr>
        </p:nvSpPr>
        <p:spPr/>
        <p:txBody>
          <a:bodyPr>
            <a:normAutofit lnSpcReduction="10000"/>
          </a:bodyPr>
          <a:lstStyle/>
          <a:p>
            <a:r>
              <a:rPr kumimoji="1" lang="ja-JP" altLang="en-US" smtClean="0"/>
              <a:t>関心事の分離で、最初に行うのは、「機能要件」と「非機能要件」の分離です。</a:t>
            </a:r>
            <a:endParaRPr kumimoji="1" lang="en-US" altLang="ja-JP" smtClean="0"/>
          </a:p>
          <a:p>
            <a:r>
              <a:rPr lang="ja-JP" altLang="en-US" smtClean="0"/>
              <a:t>機能</a:t>
            </a:r>
            <a:r>
              <a:rPr lang="ja-JP" altLang="en-US" smtClean="0"/>
              <a:t>要件</a:t>
            </a:r>
            <a:r>
              <a:rPr lang="ja-JP" altLang="en-US" smtClean="0"/>
              <a:t>と</a:t>
            </a:r>
            <a:r>
              <a:rPr lang="ja-JP" altLang="en-US" smtClean="0"/>
              <a:t>は、ソフトウエアの目的そのものです。クライアントから提出される要件定義書は、機能要件が主になります。</a:t>
            </a:r>
            <a:endParaRPr lang="en-US" altLang="ja-JP" smtClean="0"/>
          </a:p>
          <a:p>
            <a:r>
              <a:rPr kumimoji="1" lang="ja-JP" altLang="en-US" smtClean="0"/>
              <a:t>非機能</a:t>
            </a:r>
            <a:r>
              <a:rPr kumimoji="1" lang="ja-JP" altLang="en-US" smtClean="0"/>
              <a:t>要件</a:t>
            </a:r>
            <a:r>
              <a:rPr kumimoji="1" lang="ja-JP" altLang="en-US" smtClean="0"/>
              <a:t>と</a:t>
            </a:r>
            <a:r>
              <a:rPr kumimoji="1" lang="ja-JP" altLang="en-US" smtClean="0"/>
              <a:t>は</a:t>
            </a:r>
            <a:r>
              <a:rPr kumimoji="1" lang="ja-JP" altLang="en-US" smtClean="0"/>
              <a:t>、機能要件にないものすべてです。たとえば、使用メモリ容量や処理速度、移植性の良さ、デバッグやテストの容易さ、開発期間の短縮なども含まれます。</a:t>
            </a:r>
            <a:endParaRPr kumimoji="1" lang="en-US" altLang="ja-JP" smtClean="0"/>
          </a:p>
          <a:p>
            <a:endParaRPr kumimoji="1" lang="ja-JP"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非機能要件の</a:t>
            </a:r>
            <a:r>
              <a:rPr kumimoji="1" lang="ja-JP" altLang="en-US" dirty="0" smtClean="0"/>
              <a:t>分離</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kumimoji="1" lang="ja-JP" altLang="en-US" dirty="0" smtClean="0"/>
              <a:t>当初のオブジェクト指向は</a:t>
            </a:r>
            <a:r>
              <a:rPr kumimoji="1" lang="ja-JP" altLang="en-US" smtClean="0"/>
              <a:t>、非機能要件の</a:t>
            </a:r>
            <a:r>
              <a:rPr kumimoji="1" lang="ja-JP" altLang="en-US" dirty="0" smtClean="0"/>
              <a:t>処理が難しかった。</a:t>
            </a:r>
            <a:endParaRPr kumimoji="1" lang="en-US" altLang="ja-JP" dirty="0" smtClean="0"/>
          </a:p>
          <a:p>
            <a:r>
              <a:rPr kumimoji="1" lang="ja-JP" altLang="en-US" dirty="0" smtClean="0"/>
              <a:t>イバーヤコブソン氏による「アスペクト指向」により、オブジェクト指向の弱点が補完された。</a:t>
            </a:r>
            <a:endParaRPr kumimoji="1" lang="en-US" altLang="ja-JP" dirty="0" smtClean="0"/>
          </a:p>
          <a:p>
            <a:r>
              <a:rPr lang="ja-JP" altLang="en-US" smtClean="0"/>
              <a:t>非機能要件は</a:t>
            </a:r>
            <a:r>
              <a:rPr lang="ja-JP" altLang="en-US" dirty="0" smtClean="0"/>
              <a:t>、多くのユースケース、コンポーネント、オブジェクトに対して横断的に作用する。</a:t>
            </a:r>
            <a:endParaRPr lang="en-US" altLang="ja-JP" dirty="0" smtClean="0"/>
          </a:p>
          <a:p>
            <a:r>
              <a:rPr kumimoji="1" lang="ja-JP" altLang="en-US" dirty="0" smtClean="0"/>
              <a:t>したがって</a:t>
            </a:r>
            <a:r>
              <a:rPr kumimoji="1" lang="ja-JP" altLang="en-US" smtClean="0"/>
              <a:t>、非機能要件は、機能要件（</a:t>
            </a:r>
            <a:r>
              <a:rPr kumimoji="1" lang="ja-JP" altLang="en-US" dirty="0" smtClean="0"/>
              <a:t>本来の仕様）と分離しなければならない。</a:t>
            </a:r>
            <a:endParaRPr kumimoji="1" lang="ja-JP"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非機能要件の</a:t>
            </a:r>
            <a:r>
              <a:rPr kumimoji="1" lang="ja-JP" altLang="en-US" dirty="0" smtClean="0"/>
              <a:t>例</a:t>
            </a:r>
            <a:endParaRPr kumimoji="1" lang="ja-JP" altLang="en-US" dirty="0"/>
          </a:p>
        </p:txBody>
      </p:sp>
      <p:sp>
        <p:nvSpPr>
          <p:cNvPr id="3" name="コンテンツ プレースホルダ 2"/>
          <p:cNvSpPr>
            <a:spLocks noGrp="1"/>
          </p:cNvSpPr>
          <p:nvPr>
            <p:ph idx="1"/>
          </p:nvPr>
        </p:nvSpPr>
        <p:spPr/>
        <p:txBody>
          <a:bodyPr>
            <a:normAutofit fontScale="77500" lnSpcReduction="20000"/>
          </a:bodyPr>
          <a:lstStyle/>
          <a:p>
            <a:r>
              <a:rPr kumimoji="1" lang="ja-JP" altLang="en-US" dirty="0" smtClean="0"/>
              <a:t>プログラム＋データは</a:t>
            </a:r>
            <a:r>
              <a:rPr kumimoji="1" lang="ja-JP" altLang="en-US" dirty="0" err="1" smtClean="0"/>
              <a:t>、？</a:t>
            </a:r>
            <a:r>
              <a:rPr kumimoji="1" lang="ja-JP" altLang="en-US" dirty="0" smtClean="0"/>
              <a:t>？？</a:t>
            </a:r>
            <a:r>
              <a:rPr kumimoji="1" lang="en-US" altLang="ja-JP" dirty="0" err="1" smtClean="0"/>
              <a:t>MBytes</a:t>
            </a:r>
            <a:r>
              <a:rPr kumimoji="1" lang="ja-JP" altLang="en-US" dirty="0" smtClean="0"/>
              <a:t>以内に収めなければならない。</a:t>
            </a:r>
            <a:endParaRPr kumimoji="1" lang="en-US" altLang="ja-JP" dirty="0" smtClean="0"/>
          </a:p>
          <a:p>
            <a:r>
              <a:rPr lang="ja-JP" altLang="en-US" dirty="0" smtClean="0"/>
              <a:t>レンダリングは６０ｆｐｓとする。</a:t>
            </a:r>
            <a:endParaRPr lang="en-US" altLang="ja-JP" dirty="0" smtClean="0"/>
          </a:p>
          <a:p>
            <a:r>
              <a:rPr kumimoji="1" lang="ja-JP" altLang="en-US" dirty="0" smtClean="0"/>
              <a:t>ユーザーの操作には、０．５秒以内にレスポンスを返す。</a:t>
            </a:r>
            <a:endParaRPr kumimoji="1" lang="en-US" altLang="ja-JP" dirty="0" smtClean="0"/>
          </a:p>
          <a:p>
            <a:r>
              <a:rPr lang="ja-JP" altLang="en-US" dirty="0" smtClean="0"/>
              <a:t>２秒以上の</a:t>
            </a:r>
            <a:r>
              <a:rPr lang="en-US" altLang="ja-JP" dirty="0" smtClean="0"/>
              <a:t>Wait</a:t>
            </a:r>
            <a:r>
              <a:rPr lang="ja-JP" altLang="en-US" dirty="0" err="1" smtClean="0"/>
              <a:t>には</a:t>
            </a:r>
            <a:r>
              <a:rPr lang="ja-JP" altLang="en-US" dirty="0" smtClean="0"/>
              <a:t>メッセージ・プログレスバーを表示する。</a:t>
            </a:r>
            <a:endParaRPr lang="en-US" altLang="ja-JP" dirty="0" smtClean="0"/>
          </a:p>
          <a:p>
            <a:r>
              <a:rPr kumimoji="1" lang="ja-JP" altLang="en-US" dirty="0" smtClean="0"/>
              <a:t>エラー、データ破壊などが起こったときは、自動的に正常に保存された最新の情報にロールバックする。</a:t>
            </a:r>
            <a:endParaRPr kumimoji="1" lang="en-US" altLang="ja-JP" dirty="0" smtClean="0"/>
          </a:p>
          <a:p>
            <a:r>
              <a:rPr lang="ja-JP" altLang="en-US" dirty="0"/>
              <a:t>すべて</a:t>
            </a:r>
            <a:r>
              <a:rPr lang="ja-JP" altLang="en-US" dirty="0" smtClean="0"/>
              <a:t>の操作は取り消しが可能でなければならない。</a:t>
            </a:r>
            <a:endParaRPr lang="en-US" altLang="ja-JP" dirty="0" smtClean="0"/>
          </a:p>
          <a:p>
            <a:r>
              <a:rPr kumimoji="1" lang="ja-JP" altLang="en-US" dirty="0" smtClean="0"/>
              <a:t>デバッグバージョン</a:t>
            </a:r>
            <a:r>
              <a:rPr kumimoji="1" lang="ja-JP" altLang="en-US" dirty="0"/>
              <a:t>では</a:t>
            </a:r>
            <a:r>
              <a:rPr kumimoji="1" lang="ja-JP" altLang="en-US" dirty="0" smtClean="0"/>
              <a:t>、デバッグ情報を専用のログファイルに記録する。</a:t>
            </a:r>
            <a:endParaRPr kumimoji="1" lang="en-US" altLang="ja-JP" dirty="0" smtClean="0"/>
          </a:p>
          <a:p>
            <a:endParaRPr kumimoji="1" lang="ja-JP"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G創英角ﾎﾟｯﾌﾟ体" pitchFamily="49" charset="-128"/>
                <a:ea typeface="HG創英角ﾎﾟｯﾌﾟ体" pitchFamily="49" charset="-128"/>
              </a:rPr>
              <a:t>ゲームプログラム</a:t>
            </a:r>
            <a:r>
              <a:rPr kumimoji="1" lang="ja-JP" altLang="en-US" dirty="0" smtClean="0"/>
              <a:t>に必要か？</a:t>
            </a:r>
            <a:endParaRPr kumimoji="1" lang="ja-JP" altLang="en-US" dirty="0"/>
          </a:p>
        </p:txBody>
      </p:sp>
      <p:sp>
        <p:nvSpPr>
          <p:cNvPr id="3" name="コンテンツ プレースホルダ 2"/>
          <p:cNvSpPr>
            <a:spLocks noGrp="1"/>
          </p:cNvSpPr>
          <p:nvPr>
            <p:ph idx="1"/>
          </p:nvPr>
        </p:nvSpPr>
        <p:spPr/>
        <p:txBody>
          <a:bodyPr>
            <a:normAutofit fontScale="92500" lnSpcReduction="20000"/>
          </a:bodyPr>
          <a:lstStyle/>
          <a:p>
            <a:r>
              <a:rPr kumimoji="1" lang="en-US" altLang="ja-JP" dirty="0" smtClean="0">
                <a:latin typeface="HG丸ｺﾞｼｯｸM-PRO" pitchFamily="50" charset="-128"/>
                <a:ea typeface="HG丸ｺﾞｼｯｸM-PRO" pitchFamily="50" charset="-128"/>
              </a:rPr>
              <a:t>1980</a:t>
            </a:r>
            <a:r>
              <a:rPr kumimoji="1" lang="ja-JP" altLang="en-US" dirty="0" smtClean="0">
                <a:latin typeface="HG丸ｺﾞｼｯｸM-PRO" pitchFamily="50" charset="-128"/>
                <a:ea typeface="HG丸ｺﾞｼｯｸM-PRO" pitchFamily="50" charset="-128"/>
              </a:rPr>
              <a:t>年代の筆者は、「オブジェクト指向なんて、</a:t>
            </a:r>
            <a:r>
              <a:rPr kumimoji="1" lang="ja-JP" altLang="en-US" dirty="0" smtClean="0">
                <a:ln w="0"/>
                <a:solidFill>
                  <a:schemeClr val="accent1"/>
                </a:solidFill>
                <a:effectLst>
                  <a:outerShdw blurRad="38100" dist="25400" dir="5400000" algn="ctr" rotWithShape="0">
                    <a:srgbClr val="6E747A">
                      <a:alpha val="43000"/>
                    </a:srgbClr>
                  </a:outerShdw>
                </a:effectLst>
                <a:latin typeface="HG丸ｺﾞｼｯｸM-PRO" pitchFamily="50" charset="-128"/>
                <a:ea typeface="HG丸ｺﾞｼｯｸM-PRO" pitchFamily="50" charset="-128"/>
              </a:rPr>
              <a:t>言語オタクのオモチャ</a:t>
            </a:r>
            <a:r>
              <a:rPr kumimoji="1" lang="ja-JP" altLang="en-US" dirty="0" smtClean="0">
                <a:latin typeface="HG丸ｺﾞｼｯｸM-PRO" pitchFamily="50" charset="-128"/>
                <a:ea typeface="HG丸ｺﾞｼｯｸM-PRO" pitchFamily="50" charset="-128"/>
              </a:rPr>
              <a:t>」だと考えていた。</a:t>
            </a:r>
            <a:endParaRPr kumimoji="1" lang="en-US" altLang="ja-JP" dirty="0" smtClean="0">
              <a:latin typeface="HG丸ｺﾞｼｯｸM-PRO" pitchFamily="50" charset="-128"/>
              <a:ea typeface="HG丸ｺﾞｼｯｸM-PRO" pitchFamily="50" charset="-128"/>
            </a:endParaRPr>
          </a:p>
          <a:p>
            <a:endParaRPr kumimoji="1" lang="en-US" altLang="ja-JP" dirty="0" smtClean="0">
              <a:latin typeface="HG丸ｺﾞｼｯｸM-PRO" pitchFamily="50" charset="-128"/>
              <a:ea typeface="HG丸ｺﾞｼｯｸM-PRO" pitchFamily="50" charset="-128"/>
            </a:endParaRPr>
          </a:p>
          <a:p>
            <a:r>
              <a:rPr lang="ja-JP" altLang="en-US" dirty="0" smtClean="0">
                <a:latin typeface="HG丸ｺﾞｼｯｸM-PRO" pitchFamily="50" charset="-128"/>
                <a:ea typeface="HG丸ｺﾞｼｯｸM-PRO" pitchFamily="50" charset="-128"/>
              </a:rPr>
              <a:t>速度が遅く、設計が大変で、実用性に乏しく、ゲームにはまるで向いていないと思っていた。</a:t>
            </a:r>
            <a:endParaRPr lang="en-US" altLang="ja-JP" dirty="0" smtClean="0">
              <a:latin typeface="HG丸ｺﾞｼｯｸM-PRO" pitchFamily="50" charset="-128"/>
              <a:ea typeface="HG丸ｺﾞｼｯｸM-PRO" pitchFamily="50" charset="-128"/>
            </a:endParaRPr>
          </a:p>
          <a:p>
            <a:endParaRPr lang="en-US" altLang="ja-JP" dirty="0" smtClean="0">
              <a:latin typeface="HG丸ｺﾞｼｯｸM-PRO" pitchFamily="50" charset="-128"/>
              <a:ea typeface="HG丸ｺﾞｼｯｸM-PRO" pitchFamily="50" charset="-128"/>
            </a:endParaRPr>
          </a:p>
          <a:p>
            <a:r>
              <a:rPr kumimoji="1" lang="ja-JP" altLang="en-US" dirty="0">
                <a:latin typeface="HG丸ｺﾞｼｯｸM-PRO" pitchFamily="50" charset="-128"/>
                <a:ea typeface="HG丸ｺﾞｼｯｸM-PRO" pitchFamily="50" charset="-128"/>
              </a:rPr>
              <a:t>ゲームに</a:t>
            </a:r>
            <a:r>
              <a:rPr kumimoji="1" lang="ja-JP" altLang="en-US" dirty="0" smtClean="0">
                <a:latin typeface="HG丸ｺﾞｼｯｸM-PRO" pitchFamily="50" charset="-128"/>
                <a:ea typeface="HG丸ｺﾞｼｯｸM-PRO" pitchFamily="50" charset="-128"/>
              </a:rPr>
              <a:t>最適な言語は</a:t>
            </a:r>
            <a:r>
              <a:rPr kumimoji="1" lang="ja-JP" altLang="en-US" smtClean="0">
                <a:latin typeface="HG丸ｺﾞｼｯｸM-PRO" pitchFamily="50" charset="-128"/>
                <a:ea typeface="HG丸ｺﾞｼｯｸM-PRO" pitchFamily="50" charset="-128"/>
              </a:rPr>
              <a:t>間違いなくマシン語</a:t>
            </a:r>
            <a:r>
              <a:rPr kumimoji="1" lang="en-US" altLang="ja-JP" smtClean="0">
                <a:latin typeface="HG丸ｺﾞｼｯｸM-PRO" pitchFamily="50" charset="-128"/>
                <a:ea typeface="HG丸ｺﾞｼｯｸM-PRO" pitchFamily="50" charset="-128"/>
              </a:rPr>
              <a:t>(</a:t>
            </a:r>
            <a:r>
              <a:rPr kumimoji="1" lang="ja-JP" altLang="en-US" smtClean="0">
                <a:latin typeface="HG丸ｺﾞｼｯｸM-PRO" pitchFamily="50" charset="-128"/>
                <a:ea typeface="HG丸ｺﾞｼｯｸM-PRO" pitchFamily="50" charset="-128"/>
              </a:rPr>
              <a:t>アセンブラ</a:t>
            </a:r>
            <a:r>
              <a:rPr kumimoji="1" lang="en-US" altLang="ja-JP" smtClean="0">
                <a:latin typeface="HG丸ｺﾞｼｯｸM-PRO" pitchFamily="50" charset="-128"/>
                <a:ea typeface="HG丸ｺﾞｼｯｸM-PRO" pitchFamily="50" charset="-128"/>
              </a:rPr>
              <a:t>)</a:t>
            </a:r>
            <a:r>
              <a:rPr kumimoji="1" lang="ja-JP" altLang="en-US" smtClean="0">
                <a:latin typeface="HG丸ｺﾞｼｯｸM-PRO" pitchFamily="50" charset="-128"/>
                <a:ea typeface="HG丸ｺﾞｼｯｸM-PRO" pitchFamily="50" charset="-128"/>
              </a:rPr>
              <a:t>で</a:t>
            </a:r>
            <a:r>
              <a:rPr kumimoji="1" lang="ja-JP" altLang="en-US" dirty="0" smtClean="0">
                <a:latin typeface="HG丸ｺﾞｼｯｸM-PRO" pitchFamily="50" charset="-128"/>
                <a:ea typeface="HG丸ｺﾞｼｯｸM-PRO" pitchFamily="50" charset="-128"/>
              </a:rPr>
              <a:t>あり、</a:t>
            </a:r>
            <a:r>
              <a:rPr kumimoji="1" lang="en-US" altLang="ja-JP" dirty="0" smtClean="0">
                <a:latin typeface="HG丸ｺﾞｼｯｸM-PRO" pitchFamily="50" charset="-128"/>
                <a:ea typeface="HG丸ｺﾞｼｯｸM-PRO" pitchFamily="50" charset="-128"/>
              </a:rPr>
              <a:t>CPU</a:t>
            </a:r>
            <a:r>
              <a:rPr kumimoji="1" lang="ja-JP" altLang="en-US" dirty="0" err="1" smtClean="0">
                <a:latin typeface="HG丸ｺﾞｼｯｸM-PRO" pitchFamily="50" charset="-128"/>
                <a:ea typeface="HG丸ｺﾞｼｯｸM-PRO" pitchFamily="50" charset="-128"/>
              </a:rPr>
              <a:t>には</a:t>
            </a:r>
            <a:r>
              <a:rPr kumimoji="1" lang="en-US" altLang="ja-JP" smtClean="0">
                <a:latin typeface="HG丸ｺﾞｼｯｸM-PRO" pitchFamily="50" charset="-128"/>
                <a:ea typeface="HG丸ｺﾞｼｯｸM-PRO" pitchFamily="50" charset="-128"/>
              </a:rPr>
              <a:t>1</a:t>
            </a:r>
            <a:r>
              <a:rPr kumimoji="1" lang="ja-JP" altLang="en-US" smtClean="0">
                <a:latin typeface="HG丸ｺﾞｼｯｸM-PRO" pitchFamily="50" charset="-128"/>
                <a:ea typeface="HG丸ｺﾞｼｯｸM-PRO" pitchFamily="50" charset="-128"/>
              </a:rPr>
              <a:t>サイクルでも無駄な処理をさせないのがゲームプログラミングのあるべき姿だった。</a:t>
            </a:r>
            <a:endParaRPr kumimoji="1" lang="ja-JP" altLang="en-US">
              <a:latin typeface="HG丸ｺﾞｼｯｸM-PRO" pitchFamily="50" charset="-128"/>
              <a:ea typeface="HG丸ｺﾞｼｯｸM-PRO" pitchFamily="50" charset="-128"/>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1200" dirty="0" smtClean="0">
                <a:latin typeface="HG創英角ﾎﾟｯﾌﾟ体" pitchFamily="49" charset="-128"/>
                <a:ea typeface="HG創英角ﾎﾟｯﾌﾟ体" pitchFamily="49" charset="-128"/>
              </a:rPr>
              <a:t>ゲームプログラミングにおける</a:t>
            </a:r>
            <a:r>
              <a:rPr kumimoji="1" lang="en-US" altLang="ja-JP" dirty="0" smtClean="0">
                <a:latin typeface="HG創英角ﾎﾟｯﾌﾟ体" pitchFamily="49" charset="-128"/>
                <a:ea typeface="HG創英角ﾎﾟｯﾌﾟ体" pitchFamily="49" charset="-128"/>
              </a:rPr>
              <a:t/>
            </a:r>
            <a:br>
              <a:rPr kumimoji="1" lang="en-US" altLang="ja-JP" dirty="0" smtClean="0">
                <a:latin typeface="HG創英角ﾎﾟｯﾌﾟ体" pitchFamily="49" charset="-128"/>
                <a:ea typeface="HG創英角ﾎﾟｯﾌﾟ体" pitchFamily="49" charset="-128"/>
              </a:rPr>
            </a:br>
            <a:r>
              <a:rPr lang="ja-JP" altLang="en-US" dirty="0">
                <a:latin typeface="HG創英角ﾎﾟｯﾌﾟ体" pitchFamily="49" charset="-128"/>
                <a:ea typeface="HG創英角ﾎﾟｯﾌﾟ体" pitchFamily="49" charset="-128"/>
              </a:rPr>
              <a:t>オブジェクト</a:t>
            </a:r>
            <a:r>
              <a:rPr lang="ja-JP" altLang="en-US" dirty="0" smtClean="0">
                <a:latin typeface="HG創英角ﾎﾟｯﾌﾟ体" pitchFamily="49" charset="-128"/>
                <a:ea typeface="HG創英角ﾎﾟｯﾌﾟ体" pitchFamily="49" charset="-128"/>
              </a:rPr>
              <a:t>指向の要点</a:t>
            </a:r>
            <a:endParaRPr kumimoji="1" lang="ja-JP" altLang="en-US" dirty="0">
              <a:latin typeface="HG創英角ﾎﾟｯﾌﾟ体" pitchFamily="49" charset="-128"/>
              <a:ea typeface="HG創英角ﾎﾟｯﾌﾟ体" pitchFamily="49" charset="-128"/>
            </a:endParaRPr>
          </a:p>
        </p:txBody>
      </p:sp>
      <p:sp>
        <p:nvSpPr>
          <p:cNvPr id="3" name="コンテンツ プレースホルダ 2"/>
          <p:cNvSpPr>
            <a:spLocks noGrp="1"/>
          </p:cNvSpPr>
          <p:nvPr>
            <p:ph idx="1"/>
          </p:nvPr>
        </p:nvSpPr>
        <p:spPr/>
        <p:txBody>
          <a:bodyPr>
            <a:normAutofit fontScale="92500" lnSpcReduction="20000"/>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kumimoji="1" lang="ja-JP" altLang="en-US" sz="8000" b="1" dirty="0" smtClean="0">
                <a:ln w="11430"/>
                <a:solidFill>
                  <a:schemeClr val="tx2">
                    <a:lumMod val="60000"/>
                    <a:lumOff val="40000"/>
                  </a:schemeClr>
                </a:solidFill>
                <a:effectLst>
                  <a:outerShdw blurRad="50800" dist="39000" dir="5460000" algn="tl">
                    <a:srgbClr val="000000">
                      <a:alpha val="38000"/>
                    </a:srgbClr>
                  </a:outerShdw>
                  <a:reflection blurRad="6350" stA="55000" endA="300" endPos="45500" dir="5400000" sy="-100000" algn="bl" rotWithShape="0"/>
                </a:effectLst>
                <a:latin typeface="HG丸ｺﾞｼｯｸM-PRO" pitchFamily="50" charset="-128"/>
                <a:ea typeface="HG丸ｺﾞｼｯｸM-PRO" pitchFamily="50" charset="-128"/>
              </a:rPr>
              <a:t>ユースケース分析</a:t>
            </a:r>
            <a:endParaRPr kumimoji="1" lang="en-US" altLang="ja-JP" sz="8000" b="1" dirty="0" smtClean="0">
              <a:ln w="11430"/>
              <a:solidFill>
                <a:schemeClr val="tx2">
                  <a:lumMod val="60000"/>
                  <a:lumOff val="40000"/>
                </a:schemeClr>
              </a:solidFill>
              <a:effectLst>
                <a:outerShdw blurRad="50800" dist="39000" dir="5460000" algn="tl">
                  <a:srgbClr val="000000">
                    <a:alpha val="38000"/>
                  </a:srgbClr>
                </a:outerShdw>
                <a:reflection blurRad="6350" stA="55000" endA="300" endPos="45500" dir="5400000" sy="-100000" algn="bl" rotWithShape="0"/>
              </a:effectLst>
              <a:latin typeface="HG丸ｺﾞｼｯｸM-PRO" pitchFamily="50" charset="-128"/>
              <a:ea typeface="HG丸ｺﾞｼｯｸM-PRO" pitchFamily="50" charset="-128"/>
            </a:endParaRPr>
          </a:p>
          <a:p>
            <a:pPr algn="ctr"/>
            <a:r>
              <a:rPr lang="ja-JP" altLang="en-US" sz="95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latin typeface="HG丸ｺﾞｼｯｸM-PRO" pitchFamily="50" charset="-128"/>
                <a:ea typeface="HG丸ｺﾞｼｯｸM-PRO" pitchFamily="50" charset="-128"/>
              </a:rPr>
              <a:t>抽象化</a:t>
            </a:r>
            <a:endParaRPr lang="en-US" altLang="ja-JP" sz="95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latin typeface="HG丸ｺﾞｼｯｸM-PRO" pitchFamily="50" charset="-128"/>
              <a:ea typeface="HG丸ｺﾞｼｯｸM-PRO" pitchFamily="50" charset="-128"/>
            </a:endParaRPr>
          </a:p>
          <a:p>
            <a:pPr algn="ctr"/>
            <a:endParaRPr kumimoji="1" lang="en-US" altLang="ja-JP"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HG丸ｺﾞｼｯｸM-PRO" pitchFamily="50" charset="-128"/>
              <a:ea typeface="HG丸ｺﾞｼｯｸM-PRO" pitchFamily="50" charset="-128"/>
            </a:endParaRPr>
          </a:p>
          <a:p>
            <a:pPr algn="ctr"/>
            <a:r>
              <a:rPr lang="ja-JP" altLang="en-US" sz="4300" b="1" dirty="0" smtClean="0">
                <a:ln w="11430"/>
                <a:solidFill>
                  <a:srgbClr val="00B050"/>
                </a:solidFill>
                <a:effectLst>
                  <a:outerShdw blurRad="50800" dist="39000" dir="5460000" algn="tl">
                    <a:srgbClr val="000000">
                      <a:alpha val="38000"/>
                    </a:srgbClr>
                  </a:outerShdw>
                  <a:reflection blurRad="6350" stA="60000" endA="900" endPos="58000" dir="5400000" sy="-100000" algn="bl" rotWithShape="0"/>
                </a:effectLst>
                <a:latin typeface="HG丸ｺﾞｼｯｸM-PRO" pitchFamily="50" charset="-128"/>
                <a:ea typeface="HG丸ｺﾞｼｯｸM-PRO" pitchFamily="50" charset="-128"/>
              </a:rPr>
              <a:t>アスペクト指向</a:t>
            </a:r>
            <a:endParaRPr lang="en-US" altLang="ja-JP" sz="4300" b="1" dirty="0" smtClean="0">
              <a:ln w="11430"/>
              <a:solidFill>
                <a:srgbClr val="00B050"/>
              </a:solidFill>
              <a:effectLst>
                <a:outerShdw blurRad="50800" dist="39000" dir="5460000" algn="tl">
                  <a:srgbClr val="000000">
                    <a:alpha val="38000"/>
                  </a:srgbClr>
                </a:outerShdw>
                <a:reflection blurRad="6350" stA="60000" endA="900" endPos="58000" dir="5400000" sy="-100000" algn="bl" rotWithShape="0"/>
              </a:effectLst>
              <a:latin typeface="HG丸ｺﾞｼｯｸM-PRO" pitchFamily="50" charset="-128"/>
              <a:ea typeface="HG丸ｺﾞｼｯｸM-PRO" pitchFamily="50" charset="-128"/>
            </a:endParaRPr>
          </a:p>
          <a:p>
            <a:pPr algn="ctr"/>
            <a:endParaRPr lang="en-US" altLang="ja-JP" sz="4300" b="1" dirty="0" smtClean="0">
              <a:ln w="11430"/>
              <a:solidFill>
                <a:srgbClr val="00B050"/>
              </a:solidFill>
              <a:effectLst>
                <a:outerShdw blurRad="50800" dist="39000" dir="5460000" algn="tl">
                  <a:srgbClr val="000000">
                    <a:alpha val="38000"/>
                  </a:srgbClr>
                </a:outerShdw>
                <a:reflection blurRad="6350" stA="60000" endA="900" endPos="58000" dir="5400000" sy="-100000" algn="bl" rotWithShape="0"/>
              </a:effectLst>
              <a:latin typeface="HG丸ｺﾞｼｯｸM-PRO" pitchFamily="50" charset="-128"/>
              <a:ea typeface="HG丸ｺﾞｼｯｸM-PRO" pitchFamily="50" charset="-128"/>
            </a:endParaRPr>
          </a:p>
          <a:p>
            <a:pPr algn="ctr">
              <a:buNone/>
            </a:pPr>
            <a:r>
              <a:rPr lang="ja-JP" altLang="en-US" b="1" dirty="0" smtClean="0">
                <a:ln w="11430"/>
                <a:solidFill>
                  <a:srgbClr val="002060"/>
                </a:solidFill>
                <a:effectLst>
                  <a:outerShdw blurRad="50800" dist="39000" dir="5460000" algn="tl">
                    <a:srgbClr val="000000">
                      <a:alpha val="38000"/>
                    </a:srgbClr>
                  </a:outerShdw>
                </a:effectLst>
                <a:latin typeface="HG丸ｺﾞｼｯｸM-PRO" pitchFamily="50" charset="-128"/>
                <a:ea typeface="HG丸ｺﾞｼｯｸM-PRO" pitchFamily="50" charset="-128"/>
              </a:rPr>
              <a:t>これだけです</a:t>
            </a:r>
            <a:endParaRPr lang="en-US" altLang="ja-JP" b="1" dirty="0" smtClean="0">
              <a:ln w="11430"/>
              <a:solidFill>
                <a:srgbClr val="002060"/>
              </a:solidFill>
              <a:effectLst>
                <a:outerShdw blurRad="50800" dist="39000" dir="5460000" algn="tl">
                  <a:srgbClr val="000000">
                    <a:alpha val="38000"/>
                  </a:srgbClr>
                </a:outerShdw>
              </a:effectLst>
              <a:latin typeface="HG丸ｺﾞｼｯｸM-PRO" pitchFamily="50" charset="-128"/>
              <a:ea typeface="HG丸ｺﾞｼｯｸM-PRO" pitchFamily="50" charset="-128"/>
            </a:endParaRPr>
          </a:p>
          <a:p>
            <a:pPr>
              <a:buNone/>
            </a:pPr>
            <a:endParaRPr kumimoji="1" lang="ja-JP" alt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HG丸ｺﾞｼｯｸM-PRO" pitchFamily="50" charset="-128"/>
              <a:ea typeface="HG丸ｺﾞｼｯｸM-PRO" pitchFamily="50" charset="-128"/>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ユースケース分析とは</a:t>
            </a:r>
            <a:endParaRPr kumimoji="1" lang="ja-JP" altLang="en-US"/>
          </a:p>
        </p:txBody>
      </p:sp>
      <p:sp>
        <p:nvSpPr>
          <p:cNvPr id="3" name="コンテンツ プレースホルダ 2"/>
          <p:cNvSpPr>
            <a:spLocks noGrp="1"/>
          </p:cNvSpPr>
          <p:nvPr>
            <p:ph idx="1"/>
          </p:nvPr>
        </p:nvSpPr>
        <p:spPr/>
        <p:txBody>
          <a:bodyPr>
            <a:normAutofit fontScale="85000" lnSpcReduction="10000"/>
          </a:bodyPr>
          <a:lstStyle/>
          <a:p>
            <a:r>
              <a:rPr kumimoji="1" lang="ja-JP" altLang="en-US" dirty="0" smtClean="0"/>
              <a:t>要件を把握するための手法で、１９８０年代にイバーヤコブソンさんによって開発された。</a:t>
            </a:r>
            <a:endParaRPr kumimoji="1" lang="en-US" altLang="ja-JP" dirty="0" smtClean="0"/>
          </a:p>
          <a:p>
            <a:r>
              <a:rPr kumimoji="1" lang="en-US" altLang="ja-JP" dirty="0" smtClean="0"/>
              <a:t>UML</a:t>
            </a:r>
            <a:r>
              <a:rPr kumimoji="1" lang="ja-JP" altLang="en-US" dirty="0" smtClean="0"/>
              <a:t>に組み込まれ、様々なルールが存在するが、要件をわかりやすく列挙するだけで良い。</a:t>
            </a:r>
            <a:endParaRPr kumimoji="1" lang="en-US" altLang="ja-JP" dirty="0" smtClean="0"/>
          </a:p>
          <a:p>
            <a:r>
              <a:rPr lang="ja-JP" altLang="en-US" dirty="0"/>
              <a:t>オブジェクト</a:t>
            </a:r>
            <a:r>
              <a:rPr lang="ja-JP" altLang="en-US" dirty="0" smtClean="0"/>
              <a:t>指向の設計は、ユースケースがベースとなる。つまり、要件があって初めて設計ができる。</a:t>
            </a:r>
            <a:endParaRPr lang="en-US" altLang="ja-JP" dirty="0" smtClean="0"/>
          </a:p>
          <a:p>
            <a:r>
              <a:rPr kumimoji="1" lang="ja-JP" altLang="en-US" dirty="0" smtClean="0"/>
              <a:t>ユースケースを用いて、要件をプログラム（オブジェクト指向）の観点から分析し、整理・抽象化する。</a:t>
            </a:r>
            <a:endParaRPr kumimoji="1" lang="en-US" altLang="ja-JP" dirty="0" smtClean="0"/>
          </a:p>
          <a:p>
            <a:r>
              <a:rPr kumimoji="1" lang="ja-JP" altLang="en-US" dirty="0" smtClean="0"/>
              <a:t>要件の抽象化とは、目的を達成するための本筋を見極め、基本的な機能と付加機能を分離し、ミニマムデザイン（必要最小限な機能）を作成する。</a:t>
            </a:r>
            <a:endParaRPr kumimoji="1" lang="ja-JP"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ユースケースの例</a:t>
            </a:r>
            <a:endParaRPr kumimoji="1" lang="ja-JP" altLang="en-US"/>
          </a:p>
        </p:txBody>
      </p:sp>
      <p:sp>
        <p:nvSpPr>
          <p:cNvPr id="3" name="コンテンツ プレースホルダ 2"/>
          <p:cNvSpPr>
            <a:spLocks noGrp="1"/>
          </p:cNvSpPr>
          <p:nvPr>
            <p:ph idx="1"/>
          </p:nvPr>
        </p:nvSpPr>
        <p:spPr/>
        <p:txBody>
          <a:bodyPr>
            <a:normAutofit/>
          </a:bodyPr>
          <a:lstStyle/>
          <a:p>
            <a:r>
              <a:rPr kumimoji="1" lang="ja-JP" altLang="en-US" smtClean="0"/>
              <a:t>様々な陸上の乗り物（鉄道など軌道を走るものを除く）を走らせるシミュレーションゲームを例にとって、ユースケース分析の手法を紹介してみよう。</a:t>
            </a:r>
            <a:endParaRPr kumimoji="1" lang="en-US" altLang="ja-JP" smtClean="0"/>
          </a:p>
          <a:p>
            <a:pPr>
              <a:buNone/>
            </a:pPr>
            <a:endParaRPr lang="en-US" altLang="ja-JP"/>
          </a:p>
          <a:p>
            <a:r>
              <a:rPr kumimoji="1" lang="ja-JP" altLang="en-US" smtClean="0"/>
              <a:t>ゲームの概要は、車、バイク、自転車などの乗り物が、グランツーリスモのように様々なコースを走行できるものを想定。</a:t>
            </a:r>
            <a:endParaRPr kumimoji="1" lang="ja-JP"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基本ユースケース</a:t>
            </a:r>
            <a:endParaRPr kumimoji="1" lang="ja-JP" altLang="en-US" dirty="0"/>
          </a:p>
        </p:txBody>
      </p:sp>
      <p:sp>
        <p:nvSpPr>
          <p:cNvPr id="3" name="コンテンツ プレースホルダ 2"/>
          <p:cNvSpPr>
            <a:spLocks noGrp="1"/>
          </p:cNvSpPr>
          <p:nvPr>
            <p:ph idx="1"/>
          </p:nvPr>
        </p:nvSpPr>
        <p:spPr/>
        <p:txBody>
          <a:bodyPr>
            <a:normAutofit fontScale="85000" lnSpcReduction="20000"/>
          </a:bodyPr>
          <a:lstStyle/>
          <a:p>
            <a:r>
              <a:rPr kumimoji="1" lang="ja-JP" altLang="en-US" dirty="0" smtClean="0"/>
              <a:t>ユースケース１　</a:t>
            </a:r>
            <a:endParaRPr kumimoji="1" lang="en-US" altLang="ja-JP" dirty="0" smtClean="0"/>
          </a:p>
          <a:p>
            <a:pPr lvl="1"/>
            <a:r>
              <a:rPr kumimoji="1" lang="ja-JP" altLang="en-US" dirty="0" smtClean="0"/>
              <a:t>プレイヤーは、所持金の範囲で好きな乗り物を購入することができる。</a:t>
            </a:r>
            <a:endParaRPr kumimoji="1" lang="en-US" altLang="ja-JP" dirty="0" smtClean="0"/>
          </a:p>
          <a:p>
            <a:r>
              <a:rPr lang="ja-JP" altLang="en-US" dirty="0" smtClean="0"/>
              <a:t>ユースケース２</a:t>
            </a:r>
            <a:endParaRPr lang="en-US" altLang="ja-JP" dirty="0" smtClean="0"/>
          </a:p>
          <a:p>
            <a:pPr lvl="1"/>
            <a:r>
              <a:rPr lang="ja-JP" altLang="en-US" dirty="0" smtClean="0"/>
              <a:t>プレイヤー</a:t>
            </a:r>
            <a:r>
              <a:rPr lang="ja-JP" altLang="en-US" dirty="0"/>
              <a:t>は</a:t>
            </a:r>
            <a:r>
              <a:rPr lang="ja-JP" altLang="en-US" dirty="0" smtClean="0"/>
              <a:t>、購入した乗り物を選択したコース上で運転することができる。</a:t>
            </a:r>
            <a:endParaRPr lang="en-US" altLang="ja-JP" dirty="0" smtClean="0"/>
          </a:p>
          <a:p>
            <a:r>
              <a:rPr kumimoji="1" lang="ja-JP" altLang="en-US" dirty="0" smtClean="0"/>
              <a:t>ユースケース３</a:t>
            </a:r>
            <a:endParaRPr kumimoji="1" lang="en-US" altLang="ja-JP" dirty="0" smtClean="0"/>
          </a:p>
          <a:p>
            <a:pPr lvl="1"/>
            <a:r>
              <a:rPr kumimoji="1" lang="ja-JP" altLang="en-US" dirty="0" smtClean="0"/>
              <a:t>プレイヤー</a:t>
            </a:r>
            <a:r>
              <a:rPr kumimoji="1" lang="ja-JP" altLang="en-US" dirty="0"/>
              <a:t>は</a:t>
            </a:r>
            <a:r>
              <a:rPr kumimoji="1" lang="ja-JP" altLang="en-US" dirty="0" smtClean="0"/>
              <a:t>、購入</a:t>
            </a:r>
            <a:r>
              <a:rPr lang="ja-JP" altLang="en-US" dirty="0" smtClean="0"/>
              <a:t>した乗り物を</a:t>
            </a:r>
            <a:r>
              <a:rPr kumimoji="1" lang="ja-JP" altLang="en-US" dirty="0" smtClean="0"/>
              <a:t>整備・改造することができる。</a:t>
            </a:r>
            <a:endParaRPr kumimoji="1" lang="en-US" altLang="ja-JP" dirty="0" smtClean="0"/>
          </a:p>
          <a:p>
            <a:r>
              <a:rPr lang="ja-JP" altLang="en-US" dirty="0" smtClean="0"/>
              <a:t>ユースケース４</a:t>
            </a:r>
            <a:endParaRPr lang="en-US" altLang="ja-JP" dirty="0" smtClean="0"/>
          </a:p>
          <a:p>
            <a:pPr lvl="1"/>
            <a:r>
              <a:rPr lang="ja-JP" altLang="en-US" dirty="0" smtClean="0"/>
              <a:t>プレイヤー</a:t>
            </a:r>
            <a:r>
              <a:rPr lang="ja-JP" altLang="en-US" dirty="0"/>
              <a:t>は</a:t>
            </a:r>
            <a:r>
              <a:rPr lang="ja-JP" altLang="en-US" dirty="0" smtClean="0"/>
              <a:t>、コンピューターが運転する乗り物とレースをすることができる。</a:t>
            </a:r>
            <a:endParaRPr kumimoji="1" lang="ja-JP"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ユースケースの書き方</a:t>
            </a:r>
            <a:endParaRPr kumimoji="1" lang="ja-JP" altLang="en-US"/>
          </a:p>
        </p:txBody>
      </p:sp>
      <p:sp>
        <p:nvSpPr>
          <p:cNvPr id="3" name="コンテンツ プレースホルダ 2"/>
          <p:cNvSpPr>
            <a:spLocks noGrp="1"/>
          </p:cNvSpPr>
          <p:nvPr>
            <p:ph idx="1"/>
          </p:nvPr>
        </p:nvSpPr>
        <p:spPr/>
        <p:txBody>
          <a:bodyPr>
            <a:normAutofit fontScale="85000" lnSpcReduction="10000"/>
          </a:bodyPr>
          <a:lstStyle/>
          <a:p>
            <a:r>
              <a:rPr kumimoji="1" lang="ja-JP" altLang="en-US" dirty="0" smtClean="0"/>
              <a:t>例のよう</a:t>
            </a:r>
            <a:r>
              <a:rPr kumimoji="1" lang="ja-JP" altLang="en-US" smtClean="0"/>
              <a:t>に、要件を</a:t>
            </a:r>
            <a:r>
              <a:rPr kumimoji="1" lang="ja-JP" altLang="en-US" dirty="0" smtClean="0"/>
              <a:t>ただ箇条書きにするだけでよい。</a:t>
            </a:r>
            <a:endParaRPr kumimoji="1" lang="en-US" altLang="ja-JP" dirty="0" smtClean="0"/>
          </a:p>
          <a:p>
            <a:r>
              <a:rPr lang="ja-JP" altLang="en-US" dirty="0" smtClean="0"/>
              <a:t>「</a:t>
            </a:r>
            <a:r>
              <a:rPr lang="en-US" altLang="ja-JP" dirty="0" smtClean="0"/>
              <a:t>XXX</a:t>
            </a:r>
            <a:r>
              <a:rPr lang="ja-JP" altLang="en-US" dirty="0" smtClean="0"/>
              <a:t>が</a:t>
            </a:r>
            <a:r>
              <a:rPr lang="en-US" altLang="ja-JP" dirty="0" smtClean="0"/>
              <a:t>YYY</a:t>
            </a:r>
            <a:r>
              <a:rPr lang="ja-JP" altLang="en-US" dirty="0" smtClean="0"/>
              <a:t>をする。」といった具合に、誰が（何が）何をするのかを明確に書く。</a:t>
            </a:r>
            <a:endParaRPr kumimoji="1" lang="en-US" altLang="ja-JP" dirty="0" smtClean="0"/>
          </a:p>
          <a:p>
            <a:r>
              <a:rPr lang="ja-JP" altLang="en-US" dirty="0"/>
              <a:t>多くの</a:t>
            </a:r>
            <a:r>
              <a:rPr lang="ja-JP" altLang="en-US" dirty="0" smtClean="0"/>
              <a:t>ことは書かず、必要最小限のことだけを書く。</a:t>
            </a:r>
            <a:endParaRPr lang="en-US" altLang="ja-JP" dirty="0" smtClean="0"/>
          </a:p>
          <a:p>
            <a:r>
              <a:rPr kumimoji="1" lang="ja-JP" altLang="en-US" dirty="0"/>
              <a:t>付随</a:t>
            </a:r>
            <a:r>
              <a:rPr kumimoji="1" lang="ja-JP" altLang="en-US" dirty="0" smtClean="0"/>
              <a:t>する</a:t>
            </a:r>
            <a:r>
              <a:rPr kumimoji="1" lang="ja-JP" altLang="en-US" dirty="0"/>
              <a:t>細か</a:t>
            </a:r>
            <a:r>
              <a:rPr kumimoji="1" lang="ja-JP" altLang="en-US" dirty="0" smtClean="0"/>
              <a:t>な仕様</a:t>
            </a:r>
            <a:r>
              <a:rPr kumimoji="1" lang="ja-JP" altLang="en-US" dirty="0"/>
              <a:t>は</a:t>
            </a:r>
            <a:r>
              <a:rPr kumimoji="1" lang="ja-JP" altLang="en-US" dirty="0" smtClean="0"/>
              <a:t>、階層的に記述していく。</a:t>
            </a:r>
            <a:endParaRPr kumimoji="1" lang="en-US" altLang="ja-JP" dirty="0" smtClean="0"/>
          </a:p>
          <a:p>
            <a:r>
              <a:rPr kumimoji="1" lang="ja-JP" altLang="en-US" dirty="0" smtClean="0"/>
              <a:t>機能要求ではないもの、つまりゲームと</a:t>
            </a:r>
            <a:r>
              <a:rPr kumimoji="1" lang="ja-JP" altLang="en-US" smtClean="0"/>
              <a:t>しての要件外</a:t>
            </a:r>
            <a:r>
              <a:rPr kumimoji="1" lang="ja-JP" altLang="en-US" dirty="0" smtClean="0"/>
              <a:t>の仕様は分離する。</a:t>
            </a:r>
            <a:r>
              <a:rPr lang="ja-JP" altLang="en-US" dirty="0" smtClean="0"/>
              <a:t>たとえば、「描画は６０ｆｐｓ」、「メニューの選択はタップとカーソル移動の両方をサポートする」といった、ゲームの目的とは直接関係のない部分</a:t>
            </a:r>
            <a:r>
              <a:rPr lang="ja-JP" altLang="en-US" smtClean="0"/>
              <a:t>を非機能要件と</a:t>
            </a:r>
            <a:r>
              <a:rPr lang="ja-JP" altLang="en-US" dirty="0" smtClean="0"/>
              <a:t>する。（後述）</a:t>
            </a:r>
            <a:endParaRPr kumimoji="1" lang="ja-JP"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ユースケースの細分化</a:t>
            </a:r>
            <a:endParaRPr kumimoji="1" lang="ja-JP" altLang="en-US"/>
          </a:p>
        </p:txBody>
      </p:sp>
      <p:sp>
        <p:nvSpPr>
          <p:cNvPr id="3" name="コンテンツ プレースホルダ 2"/>
          <p:cNvSpPr>
            <a:spLocks noGrp="1"/>
          </p:cNvSpPr>
          <p:nvPr>
            <p:ph idx="1"/>
          </p:nvPr>
        </p:nvSpPr>
        <p:spPr/>
        <p:txBody>
          <a:bodyPr>
            <a:normAutofit/>
          </a:bodyPr>
          <a:lstStyle/>
          <a:p>
            <a:r>
              <a:rPr kumimoji="1" lang="ja-JP" altLang="en-US" sz="2400" smtClean="0"/>
              <a:t>ひとつのユースケースには、多くのことは書かずに必要最小限の情報だけを書く。</a:t>
            </a:r>
            <a:endParaRPr kumimoji="1" lang="en-US" altLang="ja-JP" sz="2400" smtClean="0"/>
          </a:p>
          <a:p>
            <a:r>
              <a:rPr lang="ja-JP" altLang="en-US" sz="2400" smtClean="0"/>
              <a:t>詳細な情報は、ユースケースを細分化して階層構造にする。</a:t>
            </a:r>
            <a:endParaRPr lang="en-US" altLang="ja-JP" sz="2400" smtClean="0"/>
          </a:p>
          <a:p>
            <a:endParaRPr kumimoji="1" lang="en-US" altLang="ja-JP" sz="1600"/>
          </a:p>
          <a:p>
            <a:pPr>
              <a:buNone/>
            </a:pPr>
            <a:r>
              <a:rPr lang="ja-JP" altLang="en-US" sz="2000" smtClean="0"/>
              <a:t>乗り物</a:t>
            </a:r>
            <a:r>
              <a:rPr kumimoji="1" lang="ja-JP" altLang="en-US" sz="2000" smtClean="0"/>
              <a:t>の購入ユースケースの例</a:t>
            </a:r>
            <a:endParaRPr kumimoji="1" lang="en-US" altLang="ja-JP" sz="2000" smtClean="0"/>
          </a:p>
          <a:p>
            <a:pPr>
              <a:buNone/>
            </a:pPr>
            <a:endParaRPr kumimoji="1" lang="en-US" altLang="ja-JP" sz="2000" smtClean="0"/>
          </a:p>
          <a:p>
            <a:r>
              <a:rPr lang="ja-JP" altLang="en-US" sz="2000" smtClean="0"/>
              <a:t>乗り物</a:t>
            </a:r>
            <a:r>
              <a:rPr kumimoji="1" lang="ja-JP" altLang="en-US" sz="2000" smtClean="0"/>
              <a:t>の購入</a:t>
            </a:r>
            <a:endParaRPr kumimoji="1" lang="en-US" altLang="ja-JP" sz="2000" smtClean="0"/>
          </a:p>
          <a:p>
            <a:pPr lvl="1"/>
            <a:r>
              <a:rPr kumimoji="1" lang="ja-JP" altLang="en-US" sz="1600" smtClean="0"/>
              <a:t>プレイヤーは、乗り物の購入メニューを選択することができる。</a:t>
            </a:r>
            <a:endParaRPr kumimoji="1" lang="en-US" altLang="ja-JP" sz="1600" smtClean="0"/>
          </a:p>
          <a:p>
            <a:pPr lvl="1"/>
            <a:r>
              <a:rPr kumimoji="1" lang="ja-JP" altLang="en-US" sz="1600" smtClean="0"/>
              <a:t>システムは、乗り物のリストを画面に表示する。</a:t>
            </a:r>
            <a:endParaRPr kumimoji="1" lang="en-US" altLang="ja-JP" sz="1600" smtClean="0"/>
          </a:p>
          <a:p>
            <a:pPr lvl="1"/>
            <a:r>
              <a:rPr lang="ja-JP" altLang="en-US" sz="1600" smtClean="0"/>
              <a:t>システム</a:t>
            </a:r>
            <a:r>
              <a:rPr lang="ja-JP" altLang="en-US" sz="1600"/>
              <a:t>は</a:t>
            </a:r>
            <a:r>
              <a:rPr lang="ja-JP" altLang="en-US" sz="1600" smtClean="0"/>
              <a:t>、プレイヤーの所持金を超える乗り物を選択不能状態にする。</a:t>
            </a:r>
            <a:endParaRPr lang="en-US" altLang="ja-JP" sz="1600" smtClean="0"/>
          </a:p>
          <a:p>
            <a:pPr lvl="1"/>
            <a:r>
              <a:rPr kumimoji="1" lang="ja-JP" altLang="en-US" sz="1600" smtClean="0"/>
              <a:t>プレイヤーは選択可能な</a:t>
            </a:r>
            <a:r>
              <a:rPr lang="ja-JP" altLang="en-US" sz="1600" smtClean="0"/>
              <a:t>乗り物</a:t>
            </a:r>
            <a:r>
              <a:rPr kumimoji="1" lang="ja-JP" altLang="en-US" sz="1600" smtClean="0"/>
              <a:t>の中から、好きな</a:t>
            </a:r>
            <a:r>
              <a:rPr lang="ja-JP" altLang="en-US" sz="1600" smtClean="0"/>
              <a:t>乗り物</a:t>
            </a:r>
            <a:r>
              <a:rPr kumimoji="1" lang="ja-JP" altLang="en-US" sz="1600" smtClean="0"/>
              <a:t>を購入する。</a:t>
            </a:r>
            <a:endParaRPr kumimoji="1" lang="en-US" altLang="ja-JP" sz="1600" smtClean="0"/>
          </a:p>
          <a:p>
            <a:pPr lvl="1"/>
            <a:r>
              <a:rPr lang="ja-JP" altLang="en-US" sz="1600" smtClean="0"/>
              <a:t>システム</a:t>
            </a:r>
            <a:r>
              <a:rPr lang="ja-JP" altLang="en-US" sz="1600"/>
              <a:t>は</a:t>
            </a:r>
            <a:r>
              <a:rPr lang="ja-JP" altLang="en-US" sz="1600" smtClean="0"/>
              <a:t>、プレイヤーが購入した乗り物をプレイヤーのガレージに格納する。</a:t>
            </a:r>
            <a:endParaRPr kumimoji="1" lang="ja-JP" altLang="en-US" sz="160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ユースケースの多様性</a:t>
            </a:r>
            <a:r>
              <a:rPr kumimoji="1" lang="en-US" altLang="ja-JP" smtClean="0"/>
              <a:t>	</a:t>
            </a:r>
            <a:endParaRPr kumimoji="1" lang="ja-JP" altLang="en-US"/>
          </a:p>
        </p:txBody>
      </p:sp>
      <p:sp>
        <p:nvSpPr>
          <p:cNvPr id="3" name="コンテンツ プレースホルダ 2"/>
          <p:cNvSpPr>
            <a:spLocks noGrp="1"/>
          </p:cNvSpPr>
          <p:nvPr>
            <p:ph idx="1"/>
          </p:nvPr>
        </p:nvSpPr>
        <p:spPr/>
        <p:txBody>
          <a:bodyPr>
            <a:normAutofit fontScale="92500" lnSpcReduction="10000"/>
          </a:bodyPr>
          <a:lstStyle/>
          <a:p>
            <a:r>
              <a:rPr kumimoji="1" lang="ja-JP" altLang="en-US" smtClean="0"/>
              <a:t>ユースケースには、例外処理や拡張処理など、通常とは違うケースを記述できる。</a:t>
            </a:r>
            <a:endParaRPr kumimoji="1" lang="en-US" altLang="ja-JP" smtClean="0"/>
          </a:p>
          <a:p>
            <a:pPr>
              <a:buNone/>
            </a:pPr>
            <a:endParaRPr lang="en-US" altLang="ja-JP"/>
          </a:p>
          <a:p>
            <a:pPr>
              <a:buNone/>
            </a:pPr>
            <a:r>
              <a:rPr kumimoji="1" lang="ja-JP" altLang="en-US" smtClean="0"/>
              <a:t>例</a:t>
            </a:r>
            <a:endParaRPr kumimoji="1" lang="en-US" altLang="ja-JP" smtClean="0"/>
          </a:p>
          <a:p>
            <a:r>
              <a:rPr kumimoji="1" lang="ja-JP" altLang="en-US" sz="2600" smtClean="0"/>
              <a:t>ユースケース１</a:t>
            </a:r>
            <a:endParaRPr kumimoji="1" lang="en-US" altLang="ja-JP" sz="2600" smtClean="0"/>
          </a:p>
          <a:p>
            <a:pPr lvl="1"/>
            <a:r>
              <a:rPr kumimoji="1" lang="ja-JP" altLang="en-US" sz="2200" smtClean="0"/>
              <a:t> システムは乗り物のリストを表示する</a:t>
            </a:r>
            <a:endParaRPr kumimoji="1" lang="en-US" altLang="ja-JP" sz="2200" smtClean="0"/>
          </a:p>
          <a:p>
            <a:pPr lvl="1"/>
            <a:r>
              <a:rPr lang="ja-JP" altLang="en-US" sz="2200" smtClean="0"/>
              <a:t>拡張ユースケース１</a:t>
            </a:r>
            <a:endParaRPr lang="en-US" altLang="ja-JP" sz="2200" smtClean="0"/>
          </a:p>
          <a:p>
            <a:pPr lvl="2"/>
            <a:r>
              <a:rPr kumimoji="1" lang="ja-JP" altLang="en-US" sz="1900" smtClean="0"/>
              <a:t>システムはネットワークから新しい種類の乗り物の情報をダウンロードして、リストに追加する。</a:t>
            </a:r>
            <a:endParaRPr lang="en-US" altLang="ja-JP" sz="1900"/>
          </a:p>
          <a:p>
            <a:pPr lvl="1"/>
            <a:r>
              <a:rPr lang="ja-JP" altLang="en-US" sz="2200" smtClean="0"/>
              <a:t>例外ユースケース１</a:t>
            </a:r>
            <a:endParaRPr lang="en-US" altLang="ja-JP" sz="2200" smtClean="0"/>
          </a:p>
          <a:p>
            <a:pPr lvl="2"/>
            <a:r>
              <a:rPr lang="ja-JP" altLang="en-US" sz="1900"/>
              <a:t>購入</a:t>
            </a:r>
            <a:r>
              <a:rPr lang="ja-JP" altLang="en-US" sz="1900" smtClean="0"/>
              <a:t>できる乗り物が１台もない場合は、エラーダイアログを表示する。</a:t>
            </a:r>
            <a:endParaRPr lang="en-US" altLang="ja-JP" sz="1900" smtClean="0"/>
          </a:p>
          <a:p>
            <a:pPr lvl="1"/>
            <a:endParaRPr lang="en-US" altLang="ja-JP" smtClean="0"/>
          </a:p>
          <a:p>
            <a:pPr lvl="2">
              <a:buNone/>
            </a:pPr>
            <a:endParaRPr lang="en-US" altLang="ja-JP"/>
          </a:p>
          <a:p>
            <a:pPr lvl="2">
              <a:buNone/>
            </a:pPr>
            <a:endParaRPr kumimoji="1" lang="en-US" altLang="ja-JP" smtClean="0"/>
          </a:p>
          <a:p>
            <a:pPr>
              <a:buNone/>
            </a:pPr>
            <a:endParaRPr kumimoji="1" lang="ja-JP"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t>機能要件と非機能要件の</a:t>
            </a:r>
            <a:r>
              <a:rPr kumimoji="1" lang="ja-JP" altLang="en-US" dirty="0" smtClean="0"/>
              <a:t>マトリクス</a:t>
            </a:r>
            <a:endParaRPr kumimoji="1" lang="ja-JP" altLang="en-US" dirty="0"/>
          </a:p>
        </p:txBody>
      </p:sp>
      <p:graphicFrame>
        <p:nvGraphicFramePr>
          <p:cNvPr id="4" name="コンテンツ プレースホルダ 3"/>
          <p:cNvGraphicFramePr>
            <a:graphicFrameLocks noGrp="1"/>
          </p:cNvGraphicFramePr>
          <p:nvPr>
            <p:ph idx="1"/>
          </p:nvPr>
        </p:nvGraphicFramePr>
        <p:xfrm>
          <a:off x="1285852" y="2071677"/>
          <a:ext cx="6572295" cy="4188051"/>
        </p:xfrm>
        <a:graphic>
          <a:graphicData uri="http://schemas.openxmlformats.org/drawingml/2006/table">
            <a:tbl>
              <a:tblPr firstRow="1" bandRow="1">
                <a:tableStyleId>{5C22544A-7EE6-4342-B048-85BDC9FD1C3A}</a:tableStyleId>
              </a:tblPr>
              <a:tblGrid>
                <a:gridCol w="1571636"/>
                <a:gridCol w="1214446"/>
                <a:gridCol w="1428760"/>
                <a:gridCol w="1042994"/>
                <a:gridCol w="1314459"/>
              </a:tblGrid>
              <a:tr h="478709">
                <a:tc>
                  <a:txBody>
                    <a:bodyPr/>
                    <a:lstStyle/>
                    <a:p>
                      <a:pPr algn="ctr"/>
                      <a:endParaRPr kumimoji="1" lang="ja-JP" altLang="en-US"/>
                    </a:p>
                  </a:txBody>
                  <a:tcPr/>
                </a:tc>
                <a:tc>
                  <a:txBody>
                    <a:bodyPr/>
                    <a:lstStyle/>
                    <a:p>
                      <a:pPr algn="ctr"/>
                      <a:r>
                        <a:rPr kumimoji="1" lang="ja-JP" altLang="en-US" smtClean="0"/>
                        <a:t>乗り物の購入</a:t>
                      </a:r>
                      <a:endParaRPr kumimoji="1" lang="ja-JP" altLang="en-US"/>
                    </a:p>
                  </a:txBody>
                  <a:tcPr/>
                </a:tc>
                <a:tc>
                  <a:txBody>
                    <a:bodyPr/>
                    <a:lstStyle/>
                    <a:p>
                      <a:pPr algn="ctr"/>
                      <a:r>
                        <a:rPr kumimoji="1" lang="ja-JP" altLang="en-US" smtClean="0"/>
                        <a:t>フリー走行</a:t>
                      </a:r>
                      <a:endParaRPr kumimoji="1" lang="ja-JP" altLang="en-US"/>
                    </a:p>
                  </a:txBody>
                  <a:tcPr/>
                </a:tc>
                <a:tc>
                  <a:txBody>
                    <a:bodyPr/>
                    <a:lstStyle/>
                    <a:p>
                      <a:pPr algn="ctr"/>
                      <a:r>
                        <a:rPr kumimoji="1" lang="ja-JP" altLang="en-US" smtClean="0"/>
                        <a:t>レース</a:t>
                      </a:r>
                      <a:endParaRPr kumimoji="1" lang="ja-JP" altLang="en-US"/>
                    </a:p>
                  </a:txBody>
                  <a:tcPr/>
                </a:tc>
                <a:tc>
                  <a:txBody>
                    <a:bodyPr/>
                    <a:lstStyle/>
                    <a:p>
                      <a:pPr algn="ctr"/>
                      <a:r>
                        <a:rPr kumimoji="1" lang="ja-JP" altLang="en-US" smtClean="0"/>
                        <a:t>ガレージ</a:t>
                      </a:r>
                      <a:endParaRPr kumimoji="1" lang="ja-JP" altLang="en-US"/>
                    </a:p>
                  </a:txBody>
                  <a:tcPr/>
                </a:tc>
              </a:tr>
              <a:tr h="1003789">
                <a:tc>
                  <a:txBody>
                    <a:bodyPr/>
                    <a:lstStyle/>
                    <a:p>
                      <a:pPr algn="ctr"/>
                      <a:r>
                        <a:rPr kumimoji="1" lang="ja-JP" altLang="en-US" smtClean="0"/>
                        <a:t>６０ｆｐｓでのレンダリング</a:t>
                      </a:r>
                      <a:endParaRPr kumimoji="1" lang="ja-JP" altLang="en-US"/>
                    </a:p>
                  </a:txBody>
                  <a:tcPr/>
                </a:tc>
                <a:tc>
                  <a:txBody>
                    <a:bodyPr/>
                    <a:lstStyle/>
                    <a:p>
                      <a:pPr algn="ctr"/>
                      <a:r>
                        <a:rPr kumimoji="1" lang="ja-JP" altLang="en-US" smtClean="0"/>
                        <a:t>－</a:t>
                      </a:r>
                      <a:endParaRPr kumimoji="1" lang="ja-JP" altLang="en-US"/>
                    </a:p>
                  </a:txBody>
                  <a:tcPr anchor="ctr"/>
                </a:tc>
                <a:tc>
                  <a:txBody>
                    <a:bodyPr/>
                    <a:lstStyle/>
                    <a:p>
                      <a:pPr algn="ctr"/>
                      <a:r>
                        <a:rPr kumimoji="1" lang="ja-JP" altLang="en-US" smtClean="0"/>
                        <a:t>○</a:t>
                      </a:r>
                      <a:endParaRPr kumimoji="1" lang="ja-JP" altLang="en-US"/>
                    </a:p>
                  </a:txBody>
                  <a:tcPr anchor="ctr"/>
                </a:tc>
                <a:tc>
                  <a:txBody>
                    <a:bodyPr/>
                    <a:lstStyle/>
                    <a:p>
                      <a:pPr algn="ctr"/>
                      <a:r>
                        <a:rPr kumimoji="1" lang="ja-JP" altLang="en-US" smtClean="0"/>
                        <a:t>○</a:t>
                      </a:r>
                      <a:endParaRPr kumimoji="1" lang="ja-JP" altLang="en-US"/>
                    </a:p>
                  </a:txBody>
                  <a:tcPr anchor="ctr"/>
                </a:tc>
                <a:tc>
                  <a:txBody>
                    <a:bodyPr/>
                    <a:lstStyle/>
                    <a:p>
                      <a:pPr algn="ctr"/>
                      <a:r>
                        <a:rPr kumimoji="1" lang="ja-JP" altLang="en-US" smtClean="0"/>
                        <a:t>－</a:t>
                      </a:r>
                      <a:endParaRPr kumimoji="1" lang="ja-JP" altLang="en-US"/>
                    </a:p>
                  </a:txBody>
                  <a:tcPr anchor="ctr"/>
                </a:tc>
              </a:tr>
              <a:tr h="1003789">
                <a:tc>
                  <a:txBody>
                    <a:bodyPr/>
                    <a:lstStyle/>
                    <a:p>
                      <a:pPr algn="ctr"/>
                      <a:r>
                        <a:rPr kumimoji="1" lang="ja-JP" altLang="en-US" smtClean="0"/>
                        <a:t>操作に対するレスポンス</a:t>
                      </a:r>
                      <a:endParaRPr kumimoji="1" lang="ja-JP" altLang="en-US"/>
                    </a:p>
                  </a:txBody>
                  <a:tcPr/>
                </a:tc>
                <a:tc>
                  <a:txBody>
                    <a:bodyPr/>
                    <a:lstStyle/>
                    <a:p>
                      <a:pPr algn="ctr"/>
                      <a:r>
                        <a:rPr kumimoji="1" lang="ja-JP" altLang="en-US" smtClean="0"/>
                        <a:t>○</a:t>
                      </a:r>
                      <a:endParaRPr kumimoji="1" lang="ja-JP" altLang="en-US"/>
                    </a:p>
                  </a:txBody>
                  <a:tcPr anchor="ctr"/>
                </a:tc>
                <a:tc>
                  <a:txBody>
                    <a:bodyPr/>
                    <a:lstStyle/>
                    <a:p>
                      <a:pPr algn="ctr"/>
                      <a:r>
                        <a:rPr kumimoji="1" lang="ja-JP" altLang="en-US" smtClean="0"/>
                        <a:t>○</a:t>
                      </a:r>
                      <a:endParaRPr kumimoji="1" lang="ja-JP" altLang="en-US"/>
                    </a:p>
                  </a:txBody>
                  <a:tcPr anchor="ctr"/>
                </a:tc>
                <a:tc>
                  <a:txBody>
                    <a:bodyPr/>
                    <a:lstStyle/>
                    <a:p>
                      <a:pPr algn="ctr"/>
                      <a:r>
                        <a:rPr kumimoji="1" lang="ja-JP" altLang="en-US" smtClean="0"/>
                        <a:t>○</a:t>
                      </a:r>
                      <a:endParaRPr kumimoji="1" lang="ja-JP" altLang="en-US"/>
                    </a:p>
                  </a:txBody>
                  <a:tcPr anchor="ctr"/>
                </a:tc>
                <a:tc>
                  <a:txBody>
                    <a:bodyPr/>
                    <a:lstStyle/>
                    <a:p>
                      <a:pPr algn="ctr"/>
                      <a:r>
                        <a:rPr kumimoji="1" lang="ja-JP" altLang="en-US" smtClean="0"/>
                        <a:t>○</a:t>
                      </a:r>
                      <a:endParaRPr kumimoji="1" lang="ja-JP" altLang="en-US"/>
                    </a:p>
                  </a:txBody>
                  <a:tcPr anchor="ctr"/>
                </a:tc>
              </a:tr>
              <a:tr h="702653">
                <a:tc>
                  <a:txBody>
                    <a:bodyPr/>
                    <a:lstStyle/>
                    <a:p>
                      <a:pPr algn="ctr"/>
                      <a:r>
                        <a:rPr kumimoji="1" lang="ja-JP" altLang="en-US" smtClean="0"/>
                        <a:t>ロールバック</a:t>
                      </a:r>
                      <a:endParaRPr kumimoji="1" lang="ja-JP" altLang="en-US"/>
                    </a:p>
                  </a:txBody>
                  <a:tcPr/>
                </a:tc>
                <a:tc>
                  <a:txBody>
                    <a:bodyPr/>
                    <a:lstStyle/>
                    <a:p>
                      <a:pPr algn="ctr"/>
                      <a:r>
                        <a:rPr kumimoji="1" lang="ja-JP" altLang="en-US" smtClean="0"/>
                        <a:t>○</a:t>
                      </a:r>
                      <a:endParaRPr kumimoji="1" lang="ja-JP" altLang="en-US"/>
                    </a:p>
                  </a:txBody>
                  <a:tcPr anchor="ctr"/>
                </a:tc>
                <a:tc>
                  <a:txBody>
                    <a:bodyPr/>
                    <a:lstStyle/>
                    <a:p>
                      <a:pPr algn="ctr"/>
                      <a:r>
                        <a:rPr kumimoji="1" lang="ja-JP" altLang="en-US" smtClean="0"/>
                        <a:t>－</a:t>
                      </a:r>
                      <a:endParaRPr kumimoji="1" lang="ja-JP" altLang="en-US"/>
                    </a:p>
                  </a:txBody>
                  <a:tcPr anchor="ctr"/>
                </a:tc>
                <a:tc>
                  <a:txBody>
                    <a:bodyPr/>
                    <a:lstStyle/>
                    <a:p>
                      <a:pPr algn="ctr"/>
                      <a:r>
                        <a:rPr kumimoji="1" lang="ja-JP" altLang="en-US" smtClean="0"/>
                        <a:t>－</a:t>
                      </a:r>
                      <a:endParaRPr kumimoji="1" lang="ja-JP" altLang="en-US"/>
                    </a:p>
                  </a:txBody>
                  <a:tcPr anchor="ctr"/>
                </a:tc>
                <a:tc>
                  <a:txBody>
                    <a:bodyPr/>
                    <a:lstStyle/>
                    <a:p>
                      <a:pPr algn="ctr"/>
                      <a:r>
                        <a:rPr kumimoji="1" lang="ja-JP" altLang="en-US" smtClean="0"/>
                        <a:t>○</a:t>
                      </a:r>
                      <a:endParaRPr kumimoji="1" lang="ja-JP" altLang="en-US"/>
                    </a:p>
                  </a:txBody>
                  <a:tcPr anchor="ctr"/>
                </a:tc>
              </a:tr>
              <a:tr h="837740">
                <a:tc>
                  <a:txBody>
                    <a:bodyPr/>
                    <a:lstStyle/>
                    <a:p>
                      <a:pPr algn="ctr"/>
                      <a:r>
                        <a:rPr kumimoji="1" lang="ja-JP" altLang="en-US" smtClean="0"/>
                        <a:t>デバッグ出力</a:t>
                      </a:r>
                      <a:endParaRPr kumimoji="1" lang="ja-JP" altLang="en-US"/>
                    </a:p>
                  </a:txBody>
                  <a:tcPr/>
                </a:tc>
                <a:tc>
                  <a:txBody>
                    <a:bodyPr/>
                    <a:lstStyle/>
                    <a:p>
                      <a:pPr algn="ctr"/>
                      <a:r>
                        <a:rPr kumimoji="1" lang="ja-JP" altLang="en-US" smtClean="0"/>
                        <a:t>○</a:t>
                      </a:r>
                      <a:endParaRPr kumimoji="1" lang="ja-JP" altLang="en-US"/>
                    </a:p>
                  </a:txBody>
                  <a:tcPr anchor="ctr"/>
                </a:tc>
                <a:tc>
                  <a:txBody>
                    <a:bodyPr/>
                    <a:lstStyle/>
                    <a:p>
                      <a:pPr algn="ctr"/>
                      <a:r>
                        <a:rPr kumimoji="1" lang="ja-JP" altLang="en-US" smtClean="0"/>
                        <a:t>○</a:t>
                      </a:r>
                      <a:endParaRPr kumimoji="1" lang="ja-JP" altLang="en-US"/>
                    </a:p>
                  </a:txBody>
                  <a:tcPr anchor="ctr"/>
                </a:tc>
                <a:tc>
                  <a:txBody>
                    <a:bodyPr/>
                    <a:lstStyle/>
                    <a:p>
                      <a:pPr algn="ctr"/>
                      <a:r>
                        <a:rPr kumimoji="1" lang="ja-JP" altLang="en-US" smtClean="0"/>
                        <a:t>○</a:t>
                      </a:r>
                      <a:endParaRPr kumimoji="1" lang="ja-JP" altLang="en-US"/>
                    </a:p>
                  </a:txBody>
                  <a:tcPr anchor="ctr"/>
                </a:tc>
                <a:tc>
                  <a:txBody>
                    <a:bodyPr/>
                    <a:lstStyle/>
                    <a:p>
                      <a:pPr algn="ctr"/>
                      <a:r>
                        <a:rPr kumimoji="1" lang="ja-JP" altLang="en-US" smtClean="0"/>
                        <a:t>○</a:t>
                      </a:r>
                      <a:endParaRPr kumimoji="1" lang="ja-JP" altLang="en-US"/>
                    </a:p>
                  </a:txBody>
                  <a:tcPr anchor="ctr"/>
                </a:tc>
              </a:tr>
            </a:tbl>
          </a:graphicData>
        </a:graphic>
      </p:graphicFrame>
      <p:sp>
        <p:nvSpPr>
          <p:cNvPr id="5" name="テキスト ボックス 4"/>
          <p:cNvSpPr txBox="1"/>
          <p:nvPr/>
        </p:nvSpPr>
        <p:spPr>
          <a:xfrm>
            <a:off x="2857488" y="1643050"/>
            <a:ext cx="500066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kumimoji="1" lang="ja-JP" altLang="en-US" smtClean="0"/>
              <a:t>機能要件</a:t>
            </a:r>
            <a:endParaRPr kumimoji="1" lang="ja-JP" altLang="en-US" dirty="0"/>
          </a:p>
        </p:txBody>
      </p:sp>
      <p:sp>
        <p:nvSpPr>
          <p:cNvPr id="6" name="テキスト ボックス 5"/>
          <p:cNvSpPr txBox="1"/>
          <p:nvPr/>
        </p:nvSpPr>
        <p:spPr>
          <a:xfrm>
            <a:off x="857227" y="2571744"/>
            <a:ext cx="461665" cy="3500462"/>
          </a:xfrm>
          <a:prstGeom prst="rect">
            <a:avLst/>
          </a:prstGeom>
        </p:spPr>
        <p:style>
          <a:lnRef idx="1">
            <a:schemeClr val="accent3"/>
          </a:lnRef>
          <a:fillRef idx="3">
            <a:schemeClr val="accent3"/>
          </a:fillRef>
          <a:effectRef idx="2">
            <a:schemeClr val="accent3"/>
          </a:effectRef>
          <a:fontRef idx="minor">
            <a:schemeClr val="lt1"/>
          </a:fontRef>
        </p:style>
        <p:txBody>
          <a:bodyPr vert="eaVert" wrap="square" rtlCol="0">
            <a:spAutoFit/>
          </a:bodyPr>
          <a:lstStyle/>
          <a:p>
            <a:pPr algn="ctr"/>
            <a:r>
              <a:rPr kumimoji="1" lang="ja-JP" altLang="en-US" smtClean="0"/>
              <a:t>非機能要件</a:t>
            </a:r>
            <a:endParaRPr kumimoji="1" lang="ja-JP"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214554"/>
            <a:ext cx="8215370" cy="2143140"/>
          </a:xfrm>
        </p:spPr>
        <p:style>
          <a:lnRef idx="1">
            <a:schemeClr val="accent5"/>
          </a:lnRef>
          <a:fillRef idx="2">
            <a:schemeClr val="accent5"/>
          </a:fillRef>
          <a:effectRef idx="1">
            <a:schemeClr val="accent5"/>
          </a:effectRef>
          <a:fontRef idx="minor">
            <a:schemeClr val="dk1"/>
          </a:fontRef>
        </p:style>
        <p:txBody>
          <a:bodyPr>
            <a:noAutofit/>
          </a:bodyPr>
          <a:lstStyle/>
          <a:p>
            <a:r>
              <a:rPr lang="ja-JP" altLang="en-US" sz="4000" dirty="0" smtClean="0">
                <a:latin typeface="HGS創英角ﾎﾟｯﾌﾟ体" pitchFamily="50" charset="-128"/>
                <a:ea typeface="HGS創英角ﾎﾟｯﾌﾟ体" pitchFamily="50" charset="-128"/>
              </a:rPr>
              <a:t>ユースケース分析により要件の整理ができたら、より詳細な設計フェーズに入ります。</a:t>
            </a:r>
            <a:endParaRPr kumimoji="1" lang="ja-JP" altLang="en-US" sz="4000" dirty="0">
              <a:latin typeface="HGS創英角ﾎﾟｯﾌﾟ体" pitchFamily="50" charset="-128"/>
              <a:ea typeface="HGS創英角ﾎﾟｯﾌﾟ体" pitchFamily="50" charset="-128"/>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ユースケース</a:t>
            </a:r>
            <a:r>
              <a:rPr kumimoji="1" lang="ja-JP" altLang="en-US" dirty="0" smtClean="0"/>
              <a:t>をタスクに分解する</a:t>
            </a:r>
            <a:endParaRPr kumimoji="1" lang="ja-JP" altLang="en-US" dirty="0"/>
          </a:p>
        </p:txBody>
      </p:sp>
      <p:sp>
        <p:nvSpPr>
          <p:cNvPr id="4" name="テキスト ボックス 3"/>
          <p:cNvSpPr txBox="1"/>
          <p:nvPr/>
        </p:nvSpPr>
        <p:spPr>
          <a:xfrm>
            <a:off x="714348" y="2214554"/>
            <a:ext cx="1636987" cy="369332"/>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kumimoji="1" lang="ja-JP" altLang="en-US" dirty="0" smtClean="0"/>
              <a:t>ユースケース１</a:t>
            </a:r>
            <a:endParaRPr kumimoji="1" lang="ja-JP" altLang="en-US" dirty="0"/>
          </a:p>
        </p:txBody>
      </p:sp>
      <p:sp>
        <p:nvSpPr>
          <p:cNvPr id="5" name="テキスト ボックス 4"/>
          <p:cNvSpPr txBox="1"/>
          <p:nvPr/>
        </p:nvSpPr>
        <p:spPr>
          <a:xfrm>
            <a:off x="2888179" y="1571612"/>
            <a:ext cx="888385"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kumimoji="1" lang="ja-JP" altLang="en-US" dirty="0" smtClean="0"/>
              <a:t>タスク</a:t>
            </a:r>
            <a:r>
              <a:rPr kumimoji="1" lang="en-US" altLang="ja-JP" dirty="0" smtClean="0"/>
              <a:t>A</a:t>
            </a:r>
            <a:endParaRPr kumimoji="1" lang="ja-JP" altLang="en-US" dirty="0"/>
          </a:p>
        </p:txBody>
      </p:sp>
      <p:sp>
        <p:nvSpPr>
          <p:cNvPr id="6" name="テキスト ボックス 5"/>
          <p:cNvSpPr txBox="1"/>
          <p:nvPr/>
        </p:nvSpPr>
        <p:spPr>
          <a:xfrm>
            <a:off x="2888179" y="2214554"/>
            <a:ext cx="880369"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kumimoji="1" lang="ja-JP" altLang="en-US" dirty="0" smtClean="0"/>
              <a:t>タスク</a:t>
            </a:r>
            <a:r>
              <a:rPr kumimoji="1" lang="en-US" altLang="ja-JP" dirty="0" smtClean="0"/>
              <a:t>B</a:t>
            </a:r>
            <a:endParaRPr kumimoji="1" lang="ja-JP" altLang="en-US" dirty="0"/>
          </a:p>
        </p:txBody>
      </p:sp>
      <p:sp>
        <p:nvSpPr>
          <p:cNvPr id="7" name="テキスト ボックス 6"/>
          <p:cNvSpPr txBox="1"/>
          <p:nvPr/>
        </p:nvSpPr>
        <p:spPr>
          <a:xfrm>
            <a:off x="2888179" y="2928934"/>
            <a:ext cx="878767"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kumimoji="1" lang="ja-JP" altLang="en-US" dirty="0" smtClean="0"/>
              <a:t>タスク</a:t>
            </a:r>
            <a:r>
              <a:rPr kumimoji="1" lang="en-US" altLang="ja-JP" dirty="0" smtClean="0"/>
              <a:t>C</a:t>
            </a:r>
            <a:endParaRPr kumimoji="1" lang="ja-JP" altLang="en-US" dirty="0"/>
          </a:p>
        </p:txBody>
      </p:sp>
      <p:cxnSp>
        <p:nvCxnSpPr>
          <p:cNvPr id="9" name="直線矢印コネクタ 8"/>
          <p:cNvCxnSpPr>
            <a:stCxn id="4" idx="3"/>
            <a:endCxn id="5" idx="1"/>
          </p:cNvCxnSpPr>
          <p:nvPr/>
        </p:nvCxnSpPr>
        <p:spPr>
          <a:xfrm flipV="1">
            <a:off x="2351335" y="1756278"/>
            <a:ext cx="536844" cy="6429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4" idx="3"/>
            <a:endCxn id="6" idx="1"/>
          </p:cNvCxnSpPr>
          <p:nvPr/>
        </p:nvCxnSpPr>
        <p:spPr>
          <a:xfrm>
            <a:off x="2351335" y="2399220"/>
            <a:ext cx="53684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stCxn id="4" idx="3"/>
            <a:endCxn id="7" idx="1"/>
          </p:cNvCxnSpPr>
          <p:nvPr/>
        </p:nvCxnSpPr>
        <p:spPr>
          <a:xfrm>
            <a:off x="2351335" y="2399220"/>
            <a:ext cx="536844"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714348" y="4357694"/>
            <a:ext cx="1636987" cy="369332"/>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kumimoji="1" lang="ja-JP" altLang="en-US" dirty="0" smtClean="0"/>
              <a:t>ユースケース２</a:t>
            </a:r>
            <a:endParaRPr kumimoji="1" lang="ja-JP" altLang="en-US" dirty="0"/>
          </a:p>
        </p:txBody>
      </p:sp>
      <p:sp>
        <p:nvSpPr>
          <p:cNvPr id="16" name="テキスト ボックス 15"/>
          <p:cNvSpPr txBox="1"/>
          <p:nvPr/>
        </p:nvSpPr>
        <p:spPr>
          <a:xfrm>
            <a:off x="2888179" y="3714752"/>
            <a:ext cx="898003"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kumimoji="1" lang="ja-JP" altLang="en-US" dirty="0" smtClean="0"/>
              <a:t>タスク</a:t>
            </a:r>
            <a:r>
              <a:rPr kumimoji="1" lang="en-US" altLang="ja-JP" dirty="0" smtClean="0"/>
              <a:t>D</a:t>
            </a:r>
            <a:endParaRPr kumimoji="1" lang="ja-JP" altLang="en-US" dirty="0"/>
          </a:p>
        </p:txBody>
      </p:sp>
      <p:sp>
        <p:nvSpPr>
          <p:cNvPr id="17" name="テキスト ボックス 16"/>
          <p:cNvSpPr txBox="1"/>
          <p:nvPr/>
        </p:nvSpPr>
        <p:spPr>
          <a:xfrm>
            <a:off x="2888179" y="4357694"/>
            <a:ext cx="867545"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kumimoji="1" lang="ja-JP" altLang="en-US" dirty="0" smtClean="0"/>
              <a:t>タスク</a:t>
            </a:r>
            <a:r>
              <a:rPr lang="en-US" altLang="ja-JP" dirty="0" smtClean="0"/>
              <a:t>E</a:t>
            </a:r>
            <a:endParaRPr kumimoji="1" lang="ja-JP" altLang="en-US" dirty="0"/>
          </a:p>
        </p:txBody>
      </p:sp>
      <p:sp>
        <p:nvSpPr>
          <p:cNvPr id="18" name="テキスト ボックス 17"/>
          <p:cNvSpPr txBox="1"/>
          <p:nvPr/>
        </p:nvSpPr>
        <p:spPr>
          <a:xfrm>
            <a:off x="2888179" y="5072074"/>
            <a:ext cx="878767"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kumimoji="1" lang="ja-JP" altLang="en-US" dirty="0" smtClean="0"/>
              <a:t>タスク</a:t>
            </a:r>
            <a:r>
              <a:rPr kumimoji="1" lang="en-US" altLang="ja-JP" dirty="0" smtClean="0"/>
              <a:t>C</a:t>
            </a:r>
            <a:endParaRPr kumimoji="1" lang="ja-JP" altLang="en-US" dirty="0"/>
          </a:p>
        </p:txBody>
      </p:sp>
      <p:cxnSp>
        <p:nvCxnSpPr>
          <p:cNvPr id="19" name="直線矢印コネクタ 18"/>
          <p:cNvCxnSpPr>
            <a:stCxn id="15" idx="3"/>
            <a:endCxn id="16" idx="1"/>
          </p:cNvCxnSpPr>
          <p:nvPr/>
        </p:nvCxnSpPr>
        <p:spPr>
          <a:xfrm flipV="1">
            <a:off x="2351335" y="3899418"/>
            <a:ext cx="536844" cy="6429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a:stCxn id="15" idx="3"/>
            <a:endCxn id="17" idx="1"/>
          </p:cNvCxnSpPr>
          <p:nvPr/>
        </p:nvCxnSpPr>
        <p:spPr>
          <a:xfrm>
            <a:off x="2351335" y="4542360"/>
            <a:ext cx="53684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a:stCxn id="15" idx="3"/>
            <a:endCxn id="18" idx="1"/>
          </p:cNvCxnSpPr>
          <p:nvPr/>
        </p:nvCxnSpPr>
        <p:spPr>
          <a:xfrm>
            <a:off x="2351335" y="4542360"/>
            <a:ext cx="536844"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4786314" y="2202412"/>
            <a:ext cx="1636987" cy="369332"/>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kumimoji="1" lang="ja-JP" altLang="en-US" dirty="0" smtClean="0"/>
              <a:t>ユースケース３</a:t>
            </a:r>
            <a:endParaRPr kumimoji="1" lang="ja-JP" altLang="en-US" dirty="0"/>
          </a:p>
        </p:txBody>
      </p:sp>
      <p:sp>
        <p:nvSpPr>
          <p:cNvPr id="23" name="テキスト ボックス 22"/>
          <p:cNvSpPr txBox="1"/>
          <p:nvPr/>
        </p:nvSpPr>
        <p:spPr>
          <a:xfrm>
            <a:off x="7099815" y="1559470"/>
            <a:ext cx="861133" cy="369332"/>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kumimoji="1" lang="ja-JP" altLang="en-US" dirty="0" smtClean="0"/>
              <a:t>タスク</a:t>
            </a:r>
            <a:r>
              <a:rPr lang="en-US" altLang="ja-JP" dirty="0" smtClean="0"/>
              <a:t>F</a:t>
            </a:r>
            <a:endParaRPr kumimoji="1" lang="ja-JP" altLang="en-US" dirty="0"/>
          </a:p>
        </p:txBody>
      </p:sp>
      <p:sp>
        <p:nvSpPr>
          <p:cNvPr id="24" name="テキスト ボックス 23"/>
          <p:cNvSpPr txBox="1"/>
          <p:nvPr/>
        </p:nvSpPr>
        <p:spPr>
          <a:xfrm>
            <a:off x="7099815" y="2202412"/>
            <a:ext cx="880369" cy="369332"/>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kumimoji="1" lang="ja-JP" altLang="en-US" dirty="0" smtClean="0"/>
              <a:t>タスク</a:t>
            </a:r>
            <a:r>
              <a:rPr kumimoji="1" lang="en-US" altLang="ja-JP" dirty="0" smtClean="0"/>
              <a:t>B</a:t>
            </a:r>
            <a:endParaRPr kumimoji="1" lang="ja-JP" altLang="en-US" dirty="0"/>
          </a:p>
        </p:txBody>
      </p:sp>
      <p:sp>
        <p:nvSpPr>
          <p:cNvPr id="25" name="テキスト ボックス 24"/>
          <p:cNvSpPr txBox="1"/>
          <p:nvPr/>
        </p:nvSpPr>
        <p:spPr>
          <a:xfrm>
            <a:off x="7099815" y="2916792"/>
            <a:ext cx="878767" cy="369332"/>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kumimoji="1" lang="ja-JP" altLang="en-US" dirty="0" smtClean="0"/>
              <a:t>タスク</a:t>
            </a:r>
            <a:r>
              <a:rPr kumimoji="1" lang="en-US" altLang="ja-JP" dirty="0" smtClean="0"/>
              <a:t>C</a:t>
            </a:r>
            <a:endParaRPr kumimoji="1" lang="ja-JP" altLang="en-US" dirty="0"/>
          </a:p>
        </p:txBody>
      </p:sp>
      <p:cxnSp>
        <p:nvCxnSpPr>
          <p:cNvPr id="26" name="直線矢印コネクタ 25"/>
          <p:cNvCxnSpPr>
            <a:stCxn id="22" idx="3"/>
            <a:endCxn id="23" idx="1"/>
          </p:cNvCxnSpPr>
          <p:nvPr/>
        </p:nvCxnSpPr>
        <p:spPr>
          <a:xfrm flipV="1">
            <a:off x="6423301" y="1744136"/>
            <a:ext cx="676514" cy="6429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22" idx="3"/>
            <a:endCxn id="24" idx="1"/>
          </p:cNvCxnSpPr>
          <p:nvPr/>
        </p:nvCxnSpPr>
        <p:spPr>
          <a:xfrm>
            <a:off x="6423301" y="2387078"/>
            <a:ext cx="67651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22" idx="3"/>
            <a:endCxn id="25" idx="1"/>
          </p:cNvCxnSpPr>
          <p:nvPr/>
        </p:nvCxnSpPr>
        <p:spPr>
          <a:xfrm>
            <a:off x="6423301" y="2387078"/>
            <a:ext cx="676514"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4786314" y="4357694"/>
            <a:ext cx="1636987" cy="369332"/>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kumimoji="1" lang="ja-JP" altLang="en-US" dirty="0" smtClean="0"/>
              <a:t>ユースケース４</a:t>
            </a:r>
            <a:endParaRPr kumimoji="1" lang="ja-JP" altLang="en-US" dirty="0"/>
          </a:p>
        </p:txBody>
      </p:sp>
      <p:sp>
        <p:nvSpPr>
          <p:cNvPr id="30" name="テキスト ボックス 29"/>
          <p:cNvSpPr txBox="1"/>
          <p:nvPr/>
        </p:nvSpPr>
        <p:spPr>
          <a:xfrm>
            <a:off x="7099815" y="3714752"/>
            <a:ext cx="901209" cy="369332"/>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kumimoji="1" lang="ja-JP" altLang="en-US" dirty="0" smtClean="0"/>
              <a:t>タスク</a:t>
            </a:r>
            <a:r>
              <a:rPr lang="en-US" altLang="ja-JP" dirty="0" smtClean="0"/>
              <a:t>G</a:t>
            </a:r>
            <a:endParaRPr kumimoji="1" lang="ja-JP" altLang="en-US" dirty="0"/>
          </a:p>
        </p:txBody>
      </p:sp>
      <p:sp>
        <p:nvSpPr>
          <p:cNvPr id="31" name="テキスト ボックス 30"/>
          <p:cNvSpPr txBox="1"/>
          <p:nvPr/>
        </p:nvSpPr>
        <p:spPr>
          <a:xfrm>
            <a:off x="7099815" y="4357694"/>
            <a:ext cx="880369" cy="369332"/>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kumimoji="1" lang="ja-JP" altLang="en-US" dirty="0" smtClean="0"/>
              <a:t>タスク</a:t>
            </a:r>
            <a:r>
              <a:rPr kumimoji="1" lang="en-US" altLang="ja-JP" dirty="0" smtClean="0"/>
              <a:t>B</a:t>
            </a:r>
            <a:endParaRPr kumimoji="1" lang="ja-JP" altLang="en-US" dirty="0"/>
          </a:p>
        </p:txBody>
      </p:sp>
      <p:sp>
        <p:nvSpPr>
          <p:cNvPr id="32" name="テキスト ボックス 31"/>
          <p:cNvSpPr txBox="1"/>
          <p:nvPr/>
        </p:nvSpPr>
        <p:spPr>
          <a:xfrm>
            <a:off x="7099815" y="5072074"/>
            <a:ext cx="878767" cy="369332"/>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kumimoji="1" lang="ja-JP" altLang="en-US" dirty="0" smtClean="0"/>
              <a:t>タスク</a:t>
            </a:r>
            <a:r>
              <a:rPr kumimoji="1" lang="en-US" altLang="ja-JP" dirty="0" smtClean="0"/>
              <a:t>C</a:t>
            </a:r>
            <a:endParaRPr kumimoji="1" lang="ja-JP" altLang="en-US" dirty="0"/>
          </a:p>
        </p:txBody>
      </p:sp>
      <p:cxnSp>
        <p:nvCxnSpPr>
          <p:cNvPr id="33" name="直線矢印コネクタ 32"/>
          <p:cNvCxnSpPr>
            <a:stCxn id="29" idx="3"/>
            <a:endCxn id="30" idx="1"/>
          </p:cNvCxnSpPr>
          <p:nvPr/>
        </p:nvCxnSpPr>
        <p:spPr>
          <a:xfrm flipV="1">
            <a:off x="6423301" y="3899418"/>
            <a:ext cx="676514" cy="6429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a:stCxn id="29" idx="3"/>
            <a:endCxn id="31" idx="1"/>
          </p:cNvCxnSpPr>
          <p:nvPr/>
        </p:nvCxnSpPr>
        <p:spPr>
          <a:xfrm>
            <a:off x="6423301" y="4542360"/>
            <a:ext cx="67651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29" idx="3"/>
            <a:endCxn id="32" idx="1"/>
          </p:cNvCxnSpPr>
          <p:nvPr/>
        </p:nvCxnSpPr>
        <p:spPr>
          <a:xfrm>
            <a:off x="6423301" y="4542360"/>
            <a:ext cx="676514"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2071670" y="5786454"/>
            <a:ext cx="4828566" cy="646331"/>
          </a:xfrm>
          <a:prstGeom prst="rect">
            <a:avLst/>
          </a:prstGeom>
          <a:noFill/>
        </p:spPr>
        <p:txBody>
          <a:bodyPr wrap="none" rtlCol="0">
            <a:spAutoFit/>
          </a:bodyPr>
          <a:lstStyle/>
          <a:p>
            <a:r>
              <a:rPr kumimoji="1" lang="ja-JP" altLang="en-US" smtClean="0"/>
              <a:t>要件を</a:t>
            </a:r>
            <a:r>
              <a:rPr kumimoji="1" lang="ja-JP" altLang="en-US" dirty="0" smtClean="0"/>
              <a:t>個別にタスクに分解すると冗長になる。</a:t>
            </a:r>
            <a:endParaRPr kumimoji="1" lang="en-US" altLang="ja-JP" dirty="0" smtClean="0"/>
          </a:p>
          <a:p>
            <a:r>
              <a:rPr lang="ja-JP" altLang="en-US" dirty="0" smtClean="0"/>
              <a:t>上記例の場合、タスク</a:t>
            </a:r>
            <a:r>
              <a:rPr lang="en-US" altLang="ja-JP" dirty="0" smtClean="0"/>
              <a:t>B</a:t>
            </a:r>
            <a:r>
              <a:rPr lang="ja-JP" altLang="en-US" dirty="0" smtClean="0"/>
              <a:t>とタスク</a:t>
            </a:r>
            <a:r>
              <a:rPr lang="en-US" altLang="ja-JP" dirty="0" smtClean="0"/>
              <a:t>C</a:t>
            </a:r>
            <a:r>
              <a:rPr lang="ja-JP" altLang="en-US" dirty="0" smtClean="0"/>
              <a:t>は共通化可能。</a:t>
            </a:r>
            <a:endParaRPr kumimoji="1" lang="ja-JP" alt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600" smtClean="0">
                <a:latin typeface="HG創英角ﾎﾟｯﾌﾟ体" pitchFamily="49" charset="-128"/>
                <a:ea typeface="HG創英角ﾎﾟｯﾌﾟ体" pitchFamily="49" charset="-128"/>
              </a:rPr>
              <a:t>80</a:t>
            </a:r>
            <a:r>
              <a:rPr kumimoji="1" lang="ja-JP" altLang="en-US" sz="3600" smtClean="0">
                <a:latin typeface="HG創英角ﾎﾟｯﾌﾟ体" pitchFamily="49" charset="-128"/>
                <a:ea typeface="HG創英角ﾎﾟｯﾌﾟ体" pitchFamily="49" charset="-128"/>
              </a:rPr>
              <a:t>年代のゲームに最適なプログラム</a:t>
            </a:r>
            <a:endParaRPr kumimoji="1" lang="ja-JP" altLang="en-US" sz="3600">
              <a:latin typeface="HG創英角ﾎﾟｯﾌﾟ体" pitchFamily="49" charset="-128"/>
              <a:ea typeface="HG創英角ﾎﾟｯﾌﾟ体" pitchFamily="49" charset="-128"/>
            </a:endParaRPr>
          </a:p>
        </p:txBody>
      </p:sp>
      <p:sp>
        <p:nvSpPr>
          <p:cNvPr id="3" name="コンテンツ プレースホルダ 2"/>
          <p:cNvSpPr>
            <a:spLocks noGrp="1"/>
          </p:cNvSpPr>
          <p:nvPr>
            <p:ph idx="1"/>
          </p:nvPr>
        </p:nvSpPr>
        <p:spPr/>
        <p:txBody>
          <a:bodyPr>
            <a:normAutofit fontScale="77500" lnSpcReduction="20000"/>
          </a:bodyPr>
          <a:lstStyle/>
          <a:p>
            <a:r>
              <a:rPr kumimoji="1" lang="ja-JP" altLang="en-US" smtClean="0">
                <a:latin typeface="HG丸ｺﾞｼｯｸM-PRO" pitchFamily="50" charset="-128"/>
                <a:ea typeface="HG丸ｺﾞｼｯｸM-PRO" pitchFamily="50" charset="-128"/>
              </a:rPr>
              <a:t>ループや条件分岐、関数コールなどはなるべく廃して、一直線に動く「純粋なノイマン型」プログラミング。</a:t>
            </a:r>
            <a:endParaRPr kumimoji="1" lang="en-US" altLang="ja-JP" smtClean="0">
              <a:latin typeface="HG丸ｺﾞｼｯｸM-PRO" pitchFamily="50" charset="-128"/>
              <a:ea typeface="HG丸ｺﾞｼｯｸM-PRO" pitchFamily="50" charset="-128"/>
            </a:endParaRPr>
          </a:p>
          <a:p>
            <a:endParaRPr kumimoji="1" lang="en-US" altLang="ja-JP" smtClean="0">
              <a:latin typeface="HG丸ｺﾞｼｯｸM-PRO" pitchFamily="50" charset="-128"/>
              <a:ea typeface="HG丸ｺﾞｼｯｸM-PRO" pitchFamily="50" charset="-128"/>
            </a:endParaRPr>
          </a:p>
          <a:p>
            <a:r>
              <a:rPr kumimoji="1" lang="ja-JP" altLang="en-US" smtClean="0">
                <a:latin typeface="HG丸ｺﾞｼｯｸM-PRO" pitchFamily="50" charset="-128"/>
                <a:ea typeface="HG丸ｺﾞｼｯｸM-PRO" pitchFamily="50" charset="-128"/>
              </a:rPr>
              <a:t>一切の無駄を排し、余計な処理を</a:t>
            </a:r>
            <a:r>
              <a:rPr kumimoji="1" lang="en-US" altLang="ja-JP" smtClean="0">
                <a:latin typeface="HG丸ｺﾞｼｯｸM-PRO" pitchFamily="50" charset="-128"/>
                <a:ea typeface="HG丸ｺﾞｼｯｸM-PRO" pitchFamily="50" charset="-128"/>
              </a:rPr>
              <a:t>CPU</a:t>
            </a:r>
            <a:r>
              <a:rPr kumimoji="1" lang="ja-JP" altLang="en-US" smtClean="0">
                <a:latin typeface="HG丸ｺﾞｼｯｸM-PRO" pitchFamily="50" charset="-128"/>
                <a:ea typeface="HG丸ｺﾞｼｯｸM-PRO" pitchFamily="50" charset="-128"/>
              </a:rPr>
              <a:t>にさせない。</a:t>
            </a:r>
            <a:endParaRPr kumimoji="1" lang="en-US" altLang="ja-JP" smtClean="0">
              <a:latin typeface="HG丸ｺﾞｼｯｸM-PRO" pitchFamily="50" charset="-128"/>
              <a:ea typeface="HG丸ｺﾞｼｯｸM-PRO" pitchFamily="50" charset="-128"/>
            </a:endParaRPr>
          </a:p>
          <a:p>
            <a:endParaRPr kumimoji="1" lang="en-US" altLang="ja-JP" smtClean="0">
              <a:latin typeface="HG丸ｺﾞｼｯｸM-PRO" pitchFamily="50" charset="-128"/>
              <a:ea typeface="HG丸ｺﾞｼｯｸM-PRO" pitchFamily="50" charset="-128"/>
            </a:endParaRPr>
          </a:p>
          <a:p>
            <a:r>
              <a:rPr lang="ja-JP" altLang="en-US">
                <a:latin typeface="HG丸ｺﾞｼｯｸM-PRO" pitchFamily="50" charset="-128"/>
                <a:ea typeface="HG丸ｺﾞｼｯｸM-PRO" pitchFamily="50" charset="-128"/>
              </a:rPr>
              <a:t>プログラムの</a:t>
            </a:r>
            <a:r>
              <a:rPr lang="ja-JP" altLang="en-US" smtClean="0">
                <a:latin typeface="HG丸ｺﾞｼｯｸM-PRO" pitchFamily="50" charset="-128"/>
                <a:ea typeface="HG丸ｺﾞｼｯｸM-PRO" pitchFamily="50" charset="-128"/>
              </a:rPr>
              <a:t>再利用はしない。デバッグに時間がかかる場合は、モジュールごと</a:t>
            </a:r>
            <a:r>
              <a:rPr lang="en-US" altLang="ja-JP" smtClean="0">
                <a:latin typeface="HG丸ｺﾞｼｯｸM-PRO" pitchFamily="50" charset="-128"/>
                <a:ea typeface="HG丸ｺﾞｼｯｸM-PRO" pitchFamily="50" charset="-128"/>
              </a:rPr>
              <a:t>1</a:t>
            </a:r>
            <a:r>
              <a:rPr lang="ja-JP" altLang="en-US" smtClean="0">
                <a:latin typeface="HG丸ｺﾞｼｯｸM-PRO" pitchFamily="50" charset="-128"/>
                <a:ea typeface="HG丸ｺﾞｼｯｸM-PRO" pitchFamily="50" charset="-128"/>
              </a:rPr>
              <a:t>から作り直す。</a:t>
            </a:r>
            <a:endParaRPr lang="en-US" altLang="ja-JP" smtClean="0">
              <a:latin typeface="HG丸ｺﾞｼｯｸM-PRO" pitchFamily="50" charset="-128"/>
              <a:ea typeface="HG丸ｺﾞｼｯｸM-PRO" pitchFamily="50" charset="-128"/>
            </a:endParaRPr>
          </a:p>
          <a:p>
            <a:endParaRPr lang="en-US" altLang="ja-JP" smtClean="0">
              <a:latin typeface="HG丸ｺﾞｼｯｸM-PRO" pitchFamily="50" charset="-128"/>
              <a:ea typeface="HG丸ｺﾞｼｯｸM-PRO" pitchFamily="50" charset="-128"/>
            </a:endParaRPr>
          </a:p>
          <a:p>
            <a:r>
              <a:rPr kumimoji="1" lang="ja-JP" altLang="en-US">
                <a:latin typeface="HG丸ｺﾞｼｯｸM-PRO" pitchFamily="50" charset="-128"/>
                <a:ea typeface="HG丸ｺﾞｼｯｸM-PRO" pitchFamily="50" charset="-128"/>
              </a:rPr>
              <a:t>可読</a:t>
            </a:r>
            <a:r>
              <a:rPr kumimoji="1" lang="ja-JP" altLang="en-US" smtClean="0">
                <a:latin typeface="HG丸ｺﾞｼｯｸM-PRO" pitchFamily="50" charset="-128"/>
                <a:ea typeface="HG丸ｺﾞｼｯｸM-PRO" pitchFamily="50" charset="-128"/>
              </a:rPr>
              <a:t>性、再利用性などは全く無視。</a:t>
            </a:r>
            <a:endParaRPr kumimoji="1" lang="en-US" altLang="ja-JP" smtClean="0">
              <a:latin typeface="HG丸ｺﾞｼｯｸM-PRO" pitchFamily="50" charset="-128"/>
              <a:ea typeface="HG丸ｺﾞｼｯｸM-PRO" pitchFamily="50" charset="-128"/>
            </a:endParaRPr>
          </a:p>
          <a:p>
            <a:endParaRPr kumimoji="1" lang="en-US" altLang="ja-JP" smtClean="0">
              <a:latin typeface="HG丸ｺﾞｼｯｸM-PRO" pitchFamily="50" charset="-128"/>
              <a:ea typeface="HG丸ｺﾞｼｯｸM-PRO" pitchFamily="50" charset="-128"/>
            </a:endParaRPr>
          </a:p>
          <a:p>
            <a:r>
              <a:rPr lang="ja-JP" altLang="en-US" smtClean="0">
                <a:latin typeface="HG丸ｺﾞｼｯｸM-PRO" pitchFamily="50" charset="-128"/>
                <a:ea typeface="HG丸ｺﾞｼｯｸM-PRO" pitchFamily="50" charset="-128"/>
              </a:rPr>
              <a:t>ツール</a:t>
            </a:r>
            <a:r>
              <a:rPr lang="ja-JP" altLang="en-US">
                <a:latin typeface="HG丸ｺﾞｼｯｸM-PRO" pitchFamily="50" charset="-128"/>
                <a:ea typeface="HG丸ｺﾞｼｯｸM-PRO" pitchFamily="50" charset="-128"/>
              </a:rPr>
              <a:t>に</a:t>
            </a:r>
            <a:r>
              <a:rPr lang="ja-JP" altLang="en-US" smtClean="0">
                <a:latin typeface="HG丸ｺﾞｼｯｸM-PRO" pitchFamily="50" charset="-128"/>
                <a:ea typeface="HG丸ｺﾞｼｯｸM-PRO" pitchFamily="50" charset="-128"/>
              </a:rPr>
              <a:t>よるプログラムやデータの生成は積極的に行っていた。今風に言うとメタプログラミング。</a:t>
            </a:r>
            <a:endParaRPr kumimoji="1" lang="ja-JP" altLang="en-US">
              <a:latin typeface="HG丸ｺﾞｼｯｸM-PRO" pitchFamily="50" charset="-128"/>
              <a:ea typeface="HG丸ｺﾞｼｯｸM-PRO" pitchFamily="50" charset="-128"/>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mtClean="0"/>
              <a:t>要件と</a:t>
            </a:r>
            <a:r>
              <a:rPr kumimoji="1" lang="ja-JP" altLang="en-US" dirty="0" smtClean="0"/>
              <a:t>タスクのマトリクス</a:t>
            </a:r>
            <a:endParaRPr kumimoji="1" lang="ja-JP" altLang="en-US" dirty="0"/>
          </a:p>
        </p:txBody>
      </p:sp>
      <p:sp>
        <p:nvSpPr>
          <p:cNvPr id="4" name="テキスト ボックス 3"/>
          <p:cNvSpPr txBox="1"/>
          <p:nvPr/>
        </p:nvSpPr>
        <p:spPr>
          <a:xfrm>
            <a:off x="214282" y="2214554"/>
            <a:ext cx="1636987" cy="369332"/>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kumimoji="1" lang="ja-JP" altLang="en-US" dirty="0" smtClean="0"/>
              <a:t>ユースケース１</a:t>
            </a:r>
            <a:endParaRPr kumimoji="1" lang="ja-JP" altLang="en-US" dirty="0"/>
          </a:p>
        </p:txBody>
      </p:sp>
      <p:sp>
        <p:nvSpPr>
          <p:cNvPr id="5" name="テキスト ボックス 4"/>
          <p:cNvSpPr txBox="1"/>
          <p:nvPr/>
        </p:nvSpPr>
        <p:spPr>
          <a:xfrm>
            <a:off x="1956279" y="1428736"/>
            <a:ext cx="888385" cy="369332"/>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kumimoji="1" lang="ja-JP" altLang="en-US" dirty="0" smtClean="0"/>
              <a:t>タスク</a:t>
            </a:r>
            <a:r>
              <a:rPr kumimoji="1" lang="en-US" altLang="ja-JP" dirty="0" smtClean="0"/>
              <a:t>A</a:t>
            </a:r>
            <a:endParaRPr kumimoji="1" lang="ja-JP" altLang="en-US" dirty="0"/>
          </a:p>
        </p:txBody>
      </p:sp>
      <p:sp>
        <p:nvSpPr>
          <p:cNvPr id="6" name="テキスト ボックス 5"/>
          <p:cNvSpPr txBox="1"/>
          <p:nvPr/>
        </p:nvSpPr>
        <p:spPr>
          <a:xfrm>
            <a:off x="2956411" y="1428736"/>
            <a:ext cx="880369" cy="369332"/>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kumimoji="1" lang="ja-JP" altLang="en-US" dirty="0" smtClean="0"/>
              <a:t>タスク</a:t>
            </a:r>
            <a:r>
              <a:rPr kumimoji="1" lang="en-US" altLang="ja-JP" dirty="0" smtClean="0"/>
              <a:t>B</a:t>
            </a:r>
            <a:endParaRPr kumimoji="1" lang="ja-JP" altLang="en-US" dirty="0"/>
          </a:p>
        </p:txBody>
      </p:sp>
      <p:sp>
        <p:nvSpPr>
          <p:cNvPr id="7" name="テキスト ボックス 6"/>
          <p:cNvSpPr txBox="1"/>
          <p:nvPr/>
        </p:nvSpPr>
        <p:spPr>
          <a:xfrm>
            <a:off x="3956543" y="1428736"/>
            <a:ext cx="878767" cy="369332"/>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kumimoji="1" lang="ja-JP" altLang="en-US" dirty="0" smtClean="0"/>
              <a:t>タスク</a:t>
            </a:r>
            <a:r>
              <a:rPr kumimoji="1" lang="en-US" altLang="ja-JP" dirty="0" smtClean="0"/>
              <a:t>C</a:t>
            </a:r>
            <a:endParaRPr kumimoji="1" lang="ja-JP" altLang="en-US" dirty="0"/>
          </a:p>
        </p:txBody>
      </p:sp>
      <p:sp>
        <p:nvSpPr>
          <p:cNvPr id="15" name="テキスト ボックス 14"/>
          <p:cNvSpPr txBox="1"/>
          <p:nvPr/>
        </p:nvSpPr>
        <p:spPr>
          <a:xfrm>
            <a:off x="214282" y="3000372"/>
            <a:ext cx="1636987" cy="369332"/>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kumimoji="1" lang="ja-JP" altLang="en-US" dirty="0" smtClean="0"/>
              <a:t>ユースケース２</a:t>
            </a:r>
            <a:endParaRPr kumimoji="1" lang="ja-JP" altLang="en-US" dirty="0"/>
          </a:p>
        </p:txBody>
      </p:sp>
      <p:sp>
        <p:nvSpPr>
          <p:cNvPr id="16" name="テキスト ボックス 15"/>
          <p:cNvSpPr txBox="1"/>
          <p:nvPr/>
        </p:nvSpPr>
        <p:spPr>
          <a:xfrm>
            <a:off x="4956675" y="1428736"/>
            <a:ext cx="898003" cy="369332"/>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kumimoji="1" lang="ja-JP" altLang="en-US" dirty="0" smtClean="0"/>
              <a:t>タスク</a:t>
            </a:r>
            <a:r>
              <a:rPr kumimoji="1" lang="en-US" altLang="ja-JP" dirty="0" smtClean="0"/>
              <a:t>D</a:t>
            </a:r>
            <a:endParaRPr kumimoji="1" lang="ja-JP" altLang="en-US" dirty="0"/>
          </a:p>
        </p:txBody>
      </p:sp>
      <p:sp>
        <p:nvSpPr>
          <p:cNvPr id="17" name="テキスト ボックス 16"/>
          <p:cNvSpPr txBox="1"/>
          <p:nvPr/>
        </p:nvSpPr>
        <p:spPr>
          <a:xfrm>
            <a:off x="5956807" y="1428736"/>
            <a:ext cx="867545" cy="369332"/>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kumimoji="1" lang="ja-JP" altLang="en-US" dirty="0" smtClean="0"/>
              <a:t>タスク</a:t>
            </a:r>
            <a:r>
              <a:rPr lang="en-US" altLang="ja-JP" dirty="0" smtClean="0"/>
              <a:t>E</a:t>
            </a:r>
            <a:endParaRPr kumimoji="1" lang="ja-JP" altLang="en-US" dirty="0"/>
          </a:p>
        </p:txBody>
      </p:sp>
      <p:sp>
        <p:nvSpPr>
          <p:cNvPr id="22" name="テキスト ボックス 21"/>
          <p:cNvSpPr txBox="1"/>
          <p:nvPr/>
        </p:nvSpPr>
        <p:spPr>
          <a:xfrm>
            <a:off x="214282" y="3786190"/>
            <a:ext cx="1636987" cy="369332"/>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kumimoji="1" lang="ja-JP" altLang="en-US" dirty="0" smtClean="0"/>
              <a:t>ユースケース３</a:t>
            </a:r>
            <a:endParaRPr kumimoji="1" lang="ja-JP" altLang="en-US" dirty="0"/>
          </a:p>
        </p:txBody>
      </p:sp>
      <p:sp>
        <p:nvSpPr>
          <p:cNvPr id="23" name="テキスト ボックス 22"/>
          <p:cNvSpPr txBox="1"/>
          <p:nvPr/>
        </p:nvSpPr>
        <p:spPr>
          <a:xfrm>
            <a:off x="6953062" y="1428736"/>
            <a:ext cx="861133" cy="369332"/>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kumimoji="1" lang="ja-JP" altLang="en-US" dirty="0" smtClean="0"/>
              <a:t>タスク</a:t>
            </a:r>
            <a:r>
              <a:rPr lang="en-US" altLang="ja-JP" dirty="0" smtClean="0"/>
              <a:t>F</a:t>
            </a:r>
            <a:endParaRPr kumimoji="1" lang="ja-JP" altLang="en-US" dirty="0"/>
          </a:p>
        </p:txBody>
      </p:sp>
      <p:sp>
        <p:nvSpPr>
          <p:cNvPr id="29" name="テキスト ボックス 28"/>
          <p:cNvSpPr txBox="1"/>
          <p:nvPr/>
        </p:nvSpPr>
        <p:spPr>
          <a:xfrm>
            <a:off x="214282" y="4643446"/>
            <a:ext cx="1636987" cy="369332"/>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kumimoji="1" lang="ja-JP" altLang="en-US" dirty="0" smtClean="0"/>
              <a:t>ユースケース４</a:t>
            </a:r>
            <a:endParaRPr kumimoji="1" lang="ja-JP" altLang="en-US" dirty="0"/>
          </a:p>
        </p:txBody>
      </p:sp>
      <p:sp>
        <p:nvSpPr>
          <p:cNvPr id="30" name="テキスト ボックス 29"/>
          <p:cNvSpPr txBox="1"/>
          <p:nvPr/>
        </p:nvSpPr>
        <p:spPr>
          <a:xfrm>
            <a:off x="7957071" y="1428736"/>
            <a:ext cx="901209" cy="369332"/>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kumimoji="1" lang="ja-JP" altLang="en-US" dirty="0" smtClean="0"/>
              <a:t>タスク</a:t>
            </a:r>
            <a:r>
              <a:rPr lang="en-US" altLang="ja-JP" dirty="0" smtClean="0"/>
              <a:t>G</a:t>
            </a:r>
            <a:endParaRPr kumimoji="1" lang="ja-JP" altLang="en-US" dirty="0"/>
          </a:p>
        </p:txBody>
      </p:sp>
      <p:sp>
        <p:nvSpPr>
          <p:cNvPr id="36" name="テキスト ボックス 35"/>
          <p:cNvSpPr txBox="1"/>
          <p:nvPr/>
        </p:nvSpPr>
        <p:spPr>
          <a:xfrm>
            <a:off x="2071670" y="5786454"/>
            <a:ext cx="6995826" cy="646331"/>
          </a:xfrm>
          <a:prstGeom prst="rect">
            <a:avLst/>
          </a:prstGeom>
          <a:noFill/>
        </p:spPr>
        <p:txBody>
          <a:bodyPr wrap="none" rtlCol="0">
            <a:spAutoFit/>
          </a:bodyPr>
          <a:lstStyle/>
          <a:p>
            <a:r>
              <a:rPr kumimoji="1" lang="ja-JP" altLang="en-US" dirty="0" smtClean="0"/>
              <a:t>ユースケースとタスクをマトリクスにして、重複するタスクと単独のタスク</a:t>
            </a:r>
            <a:endParaRPr kumimoji="1" lang="en-US" altLang="ja-JP" dirty="0" smtClean="0"/>
          </a:p>
          <a:p>
            <a:r>
              <a:rPr kumimoji="1" lang="ja-JP" altLang="en-US" dirty="0" smtClean="0"/>
              <a:t>を区別する。単独のタスクは、ユースケース固有のタスクとなる。</a:t>
            </a:r>
            <a:endParaRPr kumimoji="1" lang="ja-JP" altLang="en-US" dirty="0"/>
          </a:p>
        </p:txBody>
      </p:sp>
      <p:cxnSp>
        <p:nvCxnSpPr>
          <p:cNvPr id="57" name="直線コネクタ 56"/>
          <p:cNvCxnSpPr/>
          <p:nvPr/>
        </p:nvCxnSpPr>
        <p:spPr>
          <a:xfrm rot="16200000" flipH="1">
            <a:off x="634675" y="3464719"/>
            <a:ext cx="450059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線コネクタ 59"/>
          <p:cNvCxnSpPr/>
          <p:nvPr/>
        </p:nvCxnSpPr>
        <p:spPr>
          <a:xfrm rot="16200000" flipH="1">
            <a:off x="1634809" y="3464719"/>
            <a:ext cx="450059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線コネクタ 60"/>
          <p:cNvCxnSpPr/>
          <p:nvPr/>
        </p:nvCxnSpPr>
        <p:spPr>
          <a:xfrm rot="16200000" flipH="1">
            <a:off x="2634941" y="3464719"/>
            <a:ext cx="450059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rot="16200000" flipH="1">
            <a:off x="3635073" y="3464719"/>
            <a:ext cx="450059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線コネクタ 62"/>
          <p:cNvCxnSpPr/>
          <p:nvPr/>
        </p:nvCxnSpPr>
        <p:spPr>
          <a:xfrm rot="16200000" flipH="1">
            <a:off x="4635205" y="3464719"/>
            <a:ext cx="450059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p:nvCxnSpPr>
        <p:spPr>
          <a:xfrm rot="16200000" flipH="1">
            <a:off x="5635337" y="3464719"/>
            <a:ext cx="4500594" cy="1"/>
          </a:xfrm>
          <a:prstGeom prst="line">
            <a:avLst/>
          </a:prstGeom>
        </p:spPr>
        <p:style>
          <a:lnRef idx="1">
            <a:schemeClr val="accent1"/>
          </a:lnRef>
          <a:fillRef idx="0">
            <a:schemeClr val="accent1"/>
          </a:fillRef>
          <a:effectRef idx="0">
            <a:schemeClr val="accent1"/>
          </a:effectRef>
          <a:fontRef idx="minor">
            <a:schemeClr val="tx1"/>
          </a:fontRef>
        </p:style>
      </p:cxnSp>
      <p:sp>
        <p:nvSpPr>
          <p:cNvPr id="66" name="フローチャート : 結合子 65"/>
          <p:cNvSpPr/>
          <p:nvPr/>
        </p:nvSpPr>
        <p:spPr>
          <a:xfrm>
            <a:off x="2242031" y="2285992"/>
            <a:ext cx="285752" cy="285752"/>
          </a:xfrm>
          <a:prstGeom prst="flowChartConnector">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67" name="フローチャート : 結合子 66"/>
          <p:cNvSpPr/>
          <p:nvPr/>
        </p:nvSpPr>
        <p:spPr>
          <a:xfrm>
            <a:off x="3242163" y="2285992"/>
            <a:ext cx="285752" cy="285752"/>
          </a:xfrm>
          <a:prstGeom prst="flowChartConnector">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68" name="フローチャート : 結合子 67"/>
          <p:cNvSpPr/>
          <p:nvPr/>
        </p:nvSpPr>
        <p:spPr>
          <a:xfrm>
            <a:off x="4242295" y="2285992"/>
            <a:ext cx="285752" cy="285752"/>
          </a:xfrm>
          <a:prstGeom prst="flowChartConnector">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69" name="フローチャート : 結合子 68"/>
          <p:cNvSpPr/>
          <p:nvPr/>
        </p:nvSpPr>
        <p:spPr>
          <a:xfrm>
            <a:off x="5242427" y="3000372"/>
            <a:ext cx="285752" cy="285752"/>
          </a:xfrm>
          <a:prstGeom prst="flowChartConnector">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70" name="フローチャート : 結合子 69"/>
          <p:cNvSpPr/>
          <p:nvPr/>
        </p:nvSpPr>
        <p:spPr>
          <a:xfrm>
            <a:off x="6242559" y="3000372"/>
            <a:ext cx="285752" cy="285752"/>
          </a:xfrm>
          <a:prstGeom prst="flowChartConnector">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71" name="フローチャート : 結合子 70"/>
          <p:cNvSpPr/>
          <p:nvPr/>
        </p:nvSpPr>
        <p:spPr>
          <a:xfrm>
            <a:off x="4242295" y="3071810"/>
            <a:ext cx="285752" cy="285752"/>
          </a:xfrm>
          <a:prstGeom prst="flowChartConnector">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72" name="フローチャート : 結合子 71"/>
          <p:cNvSpPr/>
          <p:nvPr/>
        </p:nvSpPr>
        <p:spPr>
          <a:xfrm>
            <a:off x="7242691" y="3714752"/>
            <a:ext cx="285752" cy="285752"/>
          </a:xfrm>
          <a:prstGeom prst="flowChartConnector">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73" name="フローチャート : 結合子 72"/>
          <p:cNvSpPr/>
          <p:nvPr/>
        </p:nvSpPr>
        <p:spPr>
          <a:xfrm>
            <a:off x="8242823" y="4572008"/>
            <a:ext cx="285752" cy="285752"/>
          </a:xfrm>
          <a:prstGeom prst="flowChartConnector">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74" name="フローチャート : 結合子 73"/>
          <p:cNvSpPr/>
          <p:nvPr/>
        </p:nvSpPr>
        <p:spPr>
          <a:xfrm>
            <a:off x="4242295" y="3857628"/>
            <a:ext cx="285752" cy="285752"/>
          </a:xfrm>
          <a:prstGeom prst="flowChartConnector">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75" name="フローチャート : 結合子 74"/>
          <p:cNvSpPr/>
          <p:nvPr/>
        </p:nvSpPr>
        <p:spPr>
          <a:xfrm>
            <a:off x="3242163" y="3857628"/>
            <a:ext cx="285752" cy="285752"/>
          </a:xfrm>
          <a:prstGeom prst="flowChartConnector">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76" name="フローチャート : 結合子 75"/>
          <p:cNvSpPr/>
          <p:nvPr/>
        </p:nvSpPr>
        <p:spPr>
          <a:xfrm>
            <a:off x="4242295" y="4714884"/>
            <a:ext cx="285752" cy="285752"/>
          </a:xfrm>
          <a:prstGeom prst="flowChartConnector">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77" name="フローチャート : 結合子 76"/>
          <p:cNvSpPr/>
          <p:nvPr/>
        </p:nvSpPr>
        <p:spPr>
          <a:xfrm>
            <a:off x="3242163" y="4714884"/>
            <a:ext cx="285752" cy="285752"/>
          </a:xfrm>
          <a:prstGeom prst="flowChartConnector">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cxnSp>
        <p:nvCxnSpPr>
          <p:cNvPr id="79" name="直線コネクタ 78"/>
          <p:cNvCxnSpPr/>
          <p:nvPr/>
        </p:nvCxnSpPr>
        <p:spPr>
          <a:xfrm rot="16200000" flipH="1">
            <a:off x="-365455" y="3536157"/>
            <a:ext cx="450059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線コネクタ 80"/>
          <p:cNvCxnSpPr/>
          <p:nvPr/>
        </p:nvCxnSpPr>
        <p:spPr>
          <a:xfrm>
            <a:off x="500034" y="2786058"/>
            <a:ext cx="828680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線コネクタ 82"/>
          <p:cNvCxnSpPr/>
          <p:nvPr/>
        </p:nvCxnSpPr>
        <p:spPr>
          <a:xfrm>
            <a:off x="500034" y="3571876"/>
            <a:ext cx="828680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線コネクタ 83"/>
          <p:cNvCxnSpPr/>
          <p:nvPr/>
        </p:nvCxnSpPr>
        <p:spPr>
          <a:xfrm>
            <a:off x="571472" y="4429132"/>
            <a:ext cx="828680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直線コネクタ 84"/>
          <p:cNvCxnSpPr/>
          <p:nvPr/>
        </p:nvCxnSpPr>
        <p:spPr>
          <a:xfrm>
            <a:off x="571472" y="5214950"/>
            <a:ext cx="828680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a:off x="500034" y="2000240"/>
            <a:ext cx="8286808"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normAutofit/>
          </a:bodyPr>
          <a:lstStyle/>
          <a:p>
            <a:r>
              <a:rPr kumimoji="1" lang="ja-JP" altLang="en-US" dirty="0" smtClean="0"/>
              <a:t>ユースケースとタスクのマトリクス</a:t>
            </a:r>
            <a:endParaRPr kumimoji="1" lang="ja-JP" altLang="en-US" dirty="0"/>
          </a:p>
        </p:txBody>
      </p:sp>
      <p:sp>
        <p:nvSpPr>
          <p:cNvPr id="36" name="テキスト ボックス 35"/>
          <p:cNvSpPr txBox="1"/>
          <p:nvPr/>
        </p:nvSpPr>
        <p:spPr>
          <a:xfrm>
            <a:off x="1374651" y="5929330"/>
            <a:ext cx="7228261" cy="646331"/>
          </a:xfrm>
          <a:prstGeom prst="rect">
            <a:avLst/>
          </a:prstGeom>
          <a:noFill/>
        </p:spPr>
        <p:txBody>
          <a:bodyPr wrap="none" rtlCol="0">
            <a:spAutoFit/>
          </a:bodyPr>
          <a:lstStyle/>
          <a:p>
            <a:r>
              <a:rPr kumimoji="1" lang="ja-JP" altLang="en-US" dirty="0" smtClean="0"/>
              <a:t>ユースケース固有のタスクをまとめて固有タスクとすることで、マトリクスを</a:t>
            </a:r>
            <a:endParaRPr kumimoji="1" lang="en-US" altLang="ja-JP" dirty="0" smtClean="0"/>
          </a:p>
          <a:p>
            <a:r>
              <a:rPr kumimoji="1" lang="ja-JP" altLang="en-US" dirty="0" smtClean="0"/>
              <a:t>シンプルにできる。これにより、担当者の割り振りも楽になる</a:t>
            </a:r>
            <a:endParaRPr kumimoji="1" lang="ja-JP" altLang="en-US" dirty="0"/>
          </a:p>
        </p:txBody>
      </p:sp>
      <p:sp>
        <p:nvSpPr>
          <p:cNvPr id="4" name="テキスト ボックス 3"/>
          <p:cNvSpPr txBox="1"/>
          <p:nvPr/>
        </p:nvSpPr>
        <p:spPr>
          <a:xfrm>
            <a:off x="1428728" y="2214554"/>
            <a:ext cx="1636987" cy="369332"/>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pPr algn="ctr"/>
            <a:r>
              <a:rPr kumimoji="1" lang="ja-JP" altLang="en-US" dirty="0" smtClean="0"/>
              <a:t>ユースケース１</a:t>
            </a:r>
            <a:endParaRPr kumimoji="1" lang="ja-JP" altLang="en-US" dirty="0"/>
          </a:p>
        </p:txBody>
      </p:sp>
      <p:sp>
        <p:nvSpPr>
          <p:cNvPr id="5" name="テキスト ボックス 4"/>
          <p:cNvSpPr txBox="1"/>
          <p:nvPr/>
        </p:nvSpPr>
        <p:spPr>
          <a:xfrm>
            <a:off x="3290218" y="1451407"/>
            <a:ext cx="1103187" cy="338554"/>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kumimoji="1" lang="ja-JP" altLang="en-US" sz="1600" dirty="0" smtClean="0"/>
              <a:t>固有タスク</a:t>
            </a:r>
            <a:endParaRPr kumimoji="1" lang="ja-JP" altLang="en-US" sz="1600" dirty="0"/>
          </a:p>
        </p:txBody>
      </p:sp>
      <p:sp>
        <p:nvSpPr>
          <p:cNvPr id="6" name="テキスト ボックス 5"/>
          <p:cNvSpPr txBox="1"/>
          <p:nvPr/>
        </p:nvSpPr>
        <p:spPr>
          <a:xfrm>
            <a:off x="4607721" y="1428736"/>
            <a:ext cx="880369" cy="369332"/>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pPr algn="ctr"/>
            <a:r>
              <a:rPr kumimoji="1" lang="ja-JP" altLang="en-US" dirty="0" smtClean="0"/>
              <a:t>タスク</a:t>
            </a:r>
            <a:r>
              <a:rPr kumimoji="1" lang="en-US" altLang="ja-JP" dirty="0" smtClean="0"/>
              <a:t>B</a:t>
            </a:r>
            <a:endParaRPr kumimoji="1" lang="ja-JP" altLang="en-US" dirty="0"/>
          </a:p>
        </p:txBody>
      </p:sp>
      <p:sp>
        <p:nvSpPr>
          <p:cNvPr id="7" name="テキスト ボックス 6"/>
          <p:cNvSpPr txBox="1"/>
          <p:nvPr/>
        </p:nvSpPr>
        <p:spPr>
          <a:xfrm>
            <a:off x="5607853" y="1428736"/>
            <a:ext cx="878767" cy="369332"/>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pPr algn="ctr"/>
            <a:r>
              <a:rPr kumimoji="1" lang="ja-JP" altLang="en-US" dirty="0" smtClean="0"/>
              <a:t>タスク</a:t>
            </a:r>
            <a:r>
              <a:rPr kumimoji="1" lang="en-US" altLang="ja-JP" dirty="0" smtClean="0"/>
              <a:t>C</a:t>
            </a:r>
            <a:endParaRPr kumimoji="1" lang="ja-JP" altLang="en-US" dirty="0"/>
          </a:p>
        </p:txBody>
      </p:sp>
      <p:sp>
        <p:nvSpPr>
          <p:cNvPr id="15" name="テキスト ボックス 14"/>
          <p:cNvSpPr txBox="1"/>
          <p:nvPr/>
        </p:nvSpPr>
        <p:spPr>
          <a:xfrm>
            <a:off x="1428728" y="3000372"/>
            <a:ext cx="1636987" cy="369332"/>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pPr algn="ctr"/>
            <a:r>
              <a:rPr kumimoji="1" lang="ja-JP" altLang="en-US" dirty="0" smtClean="0"/>
              <a:t>ユースケース２</a:t>
            </a:r>
            <a:endParaRPr kumimoji="1" lang="ja-JP" altLang="en-US" dirty="0"/>
          </a:p>
        </p:txBody>
      </p:sp>
      <p:sp>
        <p:nvSpPr>
          <p:cNvPr id="22" name="テキスト ボックス 21"/>
          <p:cNvSpPr txBox="1"/>
          <p:nvPr/>
        </p:nvSpPr>
        <p:spPr>
          <a:xfrm>
            <a:off x="1428728" y="3786190"/>
            <a:ext cx="1636987" cy="369332"/>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pPr algn="ctr"/>
            <a:r>
              <a:rPr kumimoji="1" lang="ja-JP" altLang="en-US" dirty="0" smtClean="0"/>
              <a:t>ユースケース３</a:t>
            </a:r>
            <a:endParaRPr kumimoji="1" lang="ja-JP" altLang="en-US" dirty="0"/>
          </a:p>
        </p:txBody>
      </p:sp>
      <p:sp>
        <p:nvSpPr>
          <p:cNvPr id="29" name="テキスト ボックス 28"/>
          <p:cNvSpPr txBox="1"/>
          <p:nvPr/>
        </p:nvSpPr>
        <p:spPr>
          <a:xfrm>
            <a:off x="1428728" y="4643446"/>
            <a:ext cx="1636987" cy="369332"/>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pPr algn="ctr"/>
            <a:r>
              <a:rPr kumimoji="1" lang="ja-JP" altLang="en-US" dirty="0" smtClean="0"/>
              <a:t>ユースケース４</a:t>
            </a:r>
            <a:endParaRPr kumimoji="1" lang="ja-JP" altLang="en-US" dirty="0"/>
          </a:p>
        </p:txBody>
      </p:sp>
      <p:cxnSp>
        <p:nvCxnSpPr>
          <p:cNvPr id="57" name="直線コネクタ 56"/>
          <p:cNvCxnSpPr/>
          <p:nvPr/>
        </p:nvCxnSpPr>
        <p:spPr>
          <a:xfrm rot="16200000" flipH="1">
            <a:off x="2285985" y="3464719"/>
            <a:ext cx="450059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線コネクタ 59"/>
          <p:cNvCxnSpPr/>
          <p:nvPr/>
        </p:nvCxnSpPr>
        <p:spPr>
          <a:xfrm rot="16200000" flipH="1">
            <a:off x="3286119" y="3464719"/>
            <a:ext cx="450059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線コネクタ 60"/>
          <p:cNvCxnSpPr/>
          <p:nvPr/>
        </p:nvCxnSpPr>
        <p:spPr>
          <a:xfrm rot="16200000" flipH="1">
            <a:off x="4286251" y="3464719"/>
            <a:ext cx="4500594" cy="1"/>
          </a:xfrm>
          <a:prstGeom prst="line">
            <a:avLst/>
          </a:prstGeom>
        </p:spPr>
        <p:style>
          <a:lnRef idx="1">
            <a:schemeClr val="accent1"/>
          </a:lnRef>
          <a:fillRef idx="0">
            <a:schemeClr val="accent1"/>
          </a:fillRef>
          <a:effectRef idx="0">
            <a:schemeClr val="accent1"/>
          </a:effectRef>
          <a:fontRef idx="minor">
            <a:schemeClr val="tx1"/>
          </a:fontRef>
        </p:style>
      </p:cxnSp>
      <p:sp>
        <p:nvSpPr>
          <p:cNvPr id="66" name="フローチャート : 結合子 65"/>
          <p:cNvSpPr/>
          <p:nvPr/>
        </p:nvSpPr>
        <p:spPr>
          <a:xfrm>
            <a:off x="3698935" y="2285992"/>
            <a:ext cx="285752" cy="285752"/>
          </a:xfrm>
          <a:prstGeom prst="flowChartConnector">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en-US" altLang="ja-JP" dirty="0" smtClean="0"/>
              <a:t>A</a:t>
            </a:r>
            <a:endParaRPr kumimoji="1" lang="ja-JP" altLang="en-US" dirty="0"/>
          </a:p>
        </p:txBody>
      </p:sp>
      <p:sp>
        <p:nvSpPr>
          <p:cNvPr id="67" name="フローチャート : 結合子 66"/>
          <p:cNvSpPr/>
          <p:nvPr/>
        </p:nvSpPr>
        <p:spPr>
          <a:xfrm>
            <a:off x="4905029" y="2285992"/>
            <a:ext cx="285752" cy="285752"/>
          </a:xfrm>
          <a:prstGeom prst="flowChartConnector">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68" name="フローチャート : 結合子 67"/>
          <p:cNvSpPr/>
          <p:nvPr/>
        </p:nvSpPr>
        <p:spPr>
          <a:xfrm>
            <a:off x="5904360" y="2285992"/>
            <a:ext cx="285752" cy="285752"/>
          </a:xfrm>
          <a:prstGeom prst="flowChartConnector">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69" name="フローチャート : 結合子 68"/>
          <p:cNvSpPr/>
          <p:nvPr/>
        </p:nvSpPr>
        <p:spPr>
          <a:xfrm>
            <a:off x="3607587" y="3000372"/>
            <a:ext cx="480156" cy="428628"/>
          </a:xfrm>
          <a:prstGeom prst="flowChartConnector">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en-US" altLang="ja-JP" sz="1100" dirty="0" smtClean="0"/>
              <a:t>DE</a:t>
            </a:r>
            <a:endParaRPr kumimoji="1" lang="ja-JP" altLang="en-US" dirty="0"/>
          </a:p>
        </p:txBody>
      </p:sp>
      <p:sp>
        <p:nvSpPr>
          <p:cNvPr id="71" name="フローチャート : 結合子 70"/>
          <p:cNvSpPr/>
          <p:nvPr/>
        </p:nvSpPr>
        <p:spPr>
          <a:xfrm>
            <a:off x="5904360" y="3071810"/>
            <a:ext cx="285752" cy="285752"/>
          </a:xfrm>
          <a:prstGeom prst="flowChartConnector">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72" name="フローチャート : 結合子 71"/>
          <p:cNvSpPr/>
          <p:nvPr/>
        </p:nvSpPr>
        <p:spPr>
          <a:xfrm>
            <a:off x="3698935" y="3857628"/>
            <a:ext cx="285752" cy="285752"/>
          </a:xfrm>
          <a:prstGeom prst="flowChartConnector">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en-US" altLang="ja-JP" dirty="0" smtClean="0"/>
              <a:t>F</a:t>
            </a:r>
            <a:endParaRPr kumimoji="1" lang="ja-JP" altLang="en-US" dirty="0"/>
          </a:p>
        </p:txBody>
      </p:sp>
      <p:sp>
        <p:nvSpPr>
          <p:cNvPr id="73" name="フローチャート : 結合子 72"/>
          <p:cNvSpPr/>
          <p:nvPr/>
        </p:nvSpPr>
        <p:spPr>
          <a:xfrm>
            <a:off x="3698935" y="4714884"/>
            <a:ext cx="285752" cy="285752"/>
          </a:xfrm>
          <a:prstGeom prst="flowChartConnector">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en-US" altLang="ja-JP" dirty="0" smtClean="0"/>
              <a:t>G</a:t>
            </a:r>
            <a:endParaRPr kumimoji="1" lang="ja-JP" altLang="en-US" dirty="0"/>
          </a:p>
        </p:txBody>
      </p:sp>
      <p:sp>
        <p:nvSpPr>
          <p:cNvPr id="74" name="フローチャート : 結合子 73"/>
          <p:cNvSpPr/>
          <p:nvPr/>
        </p:nvSpPr>
        <p:spPr>
          <a:xfrm>
            <a:off x="5904360" y="3857628"/>
            <a:ext cx="285752" cy="285752"/>
          </a:xfrm>
          <a:prstGeom prst="flowChartConnector">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75" name="フローチャート : 結合子 74"/>
          <p:cNvSpPr/>
          <p:nvPr/>
        </p:nvSpPr>
        <p:spPr>
          <a:xfrm>
            <a:off x="4905029" y="3857628"/>
            <a:ext cx="285752" cy="285752"/>
          </a:xfrm>
          <a:prstGeom prst="flowChartConnector">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76" name="フローチャート : 結合子 75"/>
          <p:cNvSpPr/>
          <p:nvPr/>
        </p:nvSpPr>
        <p:spPr>
          <a:xfrm>
            <a:off x="5904360" y="4714884"/>
            <a:ext cx="285752" cy="285752"/>
          </a:xfrm>
          <a:prstGeom prst="flowChartConnector">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77" name="フローチャート : 結合子 76"/>
          <p:cNvSpPr/>
          <p:nvPr/>
        </p:nvSpPr>
        <p:spPr>
          <a:xfrm>
            <a:off x="4905029" y="4714884"/>
            <a:ext cx="285752" cy="285752"/>
          </a:xfrm>
          <a:prstGeom prst="flowChartConnector">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cxnSp>
        <p:nvCxnSpPr>
          <p:cNvPr id="79" name="直線コネクタ 78"/>
          <p:cNvCxnSpPr/>
          <p:nvPr/>
        </p:nvCxnSpPr>
        <p:spPr>
          <a:xfrm rot="16200000" flipH="1">
            <a:off x="928663" y="3536157"/>
            <a:ext cx="450059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線コネクタ 80"/>
          <p:cNvCxnSpPr/>
          <p:nvPr/>
        </p:nvCxnSpPr>
        <p:spPr>
          <a:xfrm>
            <a:off x="2035951" y="2786058"/>
            <a:ext cx="5072098" cy="972"/>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線コネクタ 82"/>
          <p:cNvCxnSpPr/>
          <p:nvPr/>
        </p:nvCxnSpPr>
        <p:spPr>
          <a:xfrm>
            <a:off x="2035951" y="3571876"/>
            <a:ext cx="507209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線コネクタ 83"/>
          <p:cNvCxnSpPr/>
          <p:nvPr/>
        </p:nvCxnSpPr>
        <p:spPr>
          <a:xfrm>
            <a:off x="2035951" y="4429132"/>
            <a:ext cx="507209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直線コネクタ 84"/>
          <p:cNvCxnSpPr/>
          <p:nvPr/>
        </p:nvCxnSpPr>
        <p:spPr>
          <a:xfrm>
            <a:off x="2035951" y="5214950"/>
            <a:ext cx="5072098" cy="972"/>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a:off x="2035951" y="2000240"/>
            <a:ext cx="5072098"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正方形/長方形 31"/>
          <p:cNvSpPr/>
          <p:nvPr/>
        </p:nvSpPr>
        <p:spPr>
          <a:xfrm>
            <a:off x="571472" y="2128002"/>
            <a:ext cx="3714776"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t>人員１</a:t>
            </a:r>
            <a:endParaRPr kumimoji="1" lang="ja-JP" altLang="en-US" dirty="0"/>
          </a:p>
        </p:txBody>
      </p:sp>
      <p:sp>
        <p:nvSpPr>
          <p:cNvPr id="2" name="タイトル 1"/>
          <p:cNvSpPr>
            <a:spLocks noGrp="1"/>
          </p:cNvSpPr>
          <p:nvPr>
            <p:ph type="title"/>
          </p:nvPr>
        </p:nvSpPr>
        <p:spPr>
          <a:xfrm>
            <a:off x="457200" y="274638"/>
            <a:ext cx="8229600" cy="1143000"/>
          </a:xfrm>
        </p:spPr>
        <p:txBody>
          <a:bodyPr>
            <a:normAutofit/>
          </a:bodyPr>
          <a:lstStyle/>
          <a:p>
            <a:r>
              <a:rPr kumimoji="1" lang="ja-JP" altLang="en-US" dirty="0" smtClean="0"/>
              <a:t>ユースケースとタスクのマトリクス</a:t>
            </a:r>
            <a:endParaRPr kumimoji="1" lang="ja-JP" altLang="en-US" dirty="0"/>
          </a:p>
        </p:txBody>
      </p:sp>
      <p:sp>
        <p:nvSpPr>
          <p:cNvPr id="36" name="テキスト ボックス 35"/>
          <p:cNvSpPr txBox="1"/>
          <p:nvPr/>
        </p:nvSpPr>
        <p:spPr>
          <a:xfrm>
            <a:off x="1374651" y="5929330"/>
            <a:ext cx="7228261" cy="646331"/>
          </a:xfrm>
          <a:prstGeom prst="rect">
            <a:avLst/>
          </a:prstGeom>
          <a:noFill/>
        </p:spPr>
        <p:txBody>
          <a:bodyPr wrap="none" rtlCol="0">
            <a:spAutoFit/>
          </a:bodyPr>
          <a:lstStyle/>
          <a:p>
            <a:r>
              <a:rPr kumimoji="1" lang="ja-JP" altLang="en-US" dirty="0" smtClean="0"/>
              <a:t>ユースケース固有のタスクをまとめて固有タスクとすることで、マトリクスを</a:t>
            </a:r>
            <a:endParaRPr kumimoji="1" lang="en-US" altLang="ja-JP" dirty="0" smtClean="0"/>
          </a:p>
          <a:p>
            <a:r>
              <a:rPr kumimoji="1" lang="ja-JP" altLang="en-US" dirty="0" smtClean="0"/>
              <a:t>シンプルにできる。これにより、担当者の割り振りも楽になる</a:t>
            </a:r>
            <a:endParaRPr kumimoji="1" lang="ja-JP" altLang="en-US" dirty="0"/>
          </a:p>
        </p:txBody>
      </p:sp>
      <p:sp>
        <p:nvSpPr>
          <p:cNvPr id="33" name="正方形/長方形 32"/>
          <p:cNvSpPr/>
          <p:nvPr/>
        </p:nvSpPr>
        <p:spPr>
          <a:xfrm>
            <a:off x="571472" y="2928934"/>
            <a:ext cx="3714776" cy="5715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kumimoji="1" lang="ja-JP" altLang="en-US" dirty="0" smtClean="0"/>
              <a:t>人員２</a:t>
            </a:r>
            <a:endParaRPr kumimoji="1" lang="ja-JP" altLang="en-US" dirty="0"/>
          </a:p>
        </p:txBody>
      </p:sp>
      <p:sp>
        <p:nvSpPr>
          <p:cNvPr id="34" name="正方形/長方形 33"/>
          <p:cNvSpPr/>
          <p:nvPr/>
        </p:nvSpPr>
        <p:spPr>
          <a:xfrm>
            <a:off x="571472" y="3714752"/>
            <a:ext cx="3714776" cy="57150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kumimoji="1" lang="ja-JP" altLang="en-US" dirty="0" smtClean="0"/>
              <a:t>人員３</a:t>
            </a:r>
            <a:endParaRPr kumimoji="1" lang="ja-JP" altLang="en-US" dirty="0"/>
          </a:p>
        </p:txBody>
      </p:sp>
      <p:sp>
        <p:nvSpPr>
          <p:cNvPr id="35" name="正方形/長方形 34"/>
          <p:cNvSpPr/>
          <p:nvPr/>
        </p:nvSpPr>
        <p:spPr>
          <a:xfrm>
            <a:off x="571472" y="4500570"/>
            <a:ext cx="3714776" cy="571504"/>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r>
              <a:rPr kumimoji="1" lang="ja-JP" altLang="en-US" dirty="0" smtClean="0"/>
              <a:t>人員４</a:t>
            </a:r>
            <a:endParaRPr kumimoji="1" lang="ja-JP" altLang="en-US" dirty="0"/>
          </a:p>
        </p:txBody>
      </p:sp>
      <p:sp>
        <p:nvSpPr>
          <p:cNvPr id="37" name="正方形/長方形 36"/>
          <p:cNvSpPr/>
          <p:nvPr/>
        </p:nvSpPr>
        <p:spPr>
          <a:xfrm>
            <a:off x="4643438" y="2143116"/>
            <a:ext cx="785818" cy="37147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b"/>
          <a:lstStyle/>
          <a:p>
            <a:pPr algn="ctr"/>
            <a:endParaRPr kumimoji="1" lang="en-US" altLang="ja-JP" sz="1400" dirty="0" smtClean="0"/>
          </a:p>
          <a:p>
            <a:pPr algn="ctr"/>
            <a:endParaRPr lang="en-US" altLang="ja-JP" sz="1400" dirty="0" smtClean="0"/>
          </a:p>
          <a:p>
            <a:pPr algn="ctr"/>
            <a:endParaRPr kumimoji="1" lang="en-US" altLang="ja-JP" sz="1400" dirty="0" smtClean="0"/>
          </a:p>
          <a:p>
            <a:pPr algn="ctr"/>
            <a:endParaRPr lang="en-US" altLang="ja-JP" sz="1400" dirty="0" smtClean="0"/>
          </a:p>
          <a:p>
            <a:pPr algn="ctr"/>
            <a:endParaRPr kumimoji="1" lang="en-US" altLang="ja-JP" sz="1400" dirty="0" smtClean="0"/>
          </a:p>
          <a:p>
            <a:pPr algn="ctr"/>
            <a:endParaRPr lang="en-US" altLang="ja-JP" sz="1400" dirty="0" smtClean="0"/>
          </a:p>
          <a:p>
            <a:pPr algn="ctr"/>
            <a:endParaRPr kumimoji="1" lang="en-US" altLang="ja-JP" sz="1400" dirty="0" smtClean="0"/>
          </a:p>
          <a:p>
            <a:pPr algn="ctr"/>
            <a:endParaRPr lang="en-US" altLang="ja-JP" sz="1400" dirty="0" smtClean="0"/>
          </a:p>
          <a:p>
            <a:pPr algn="ctr"/>
            <a:endParaRPr kumimoji="1" lang="en-US" altLang="ja-JP" sz="1400" dirty="0" smtClean="0"/>
          </a:p>
          <a:p>
            <a:pPr algn="ctr"/>
            <a:endParaRPr lang="en-US" altLang="ja-JP" sz="1400" dirty="0" smtClean="0"/>
          </a:p>
          <a:p>
            <a:pPr algn="ctr"/>
            <a:endParaRPr kumimoji="1" lang="en-US" altLang="ja-JP" sz="1400" dirty="0" smtClean="0"/>
          </a:p>
          <a:p>
            <a:pPr algn="ctr"/>
            <a:endParaRPr lang="en-US" altLang="ja-JP" sz="1400" dirty="0" smtClean="0"/>
          </a:p>
          <a:p>
            <a:pPr algn="ctr"/>
            <a:endParaRPr kumimoji="1" lang="en-US" altLang="ja-JP" sz="1400" dirty="0" smtClean="0"/>
          </a:p>
          <a:p>
            <a:pPr algn="ctr"/>
            <a:endParaRPr lang="en-US" altLang="ja-JP" sz="1400" dirty="0" smtClean="0"/>
          </a:p>
          <a:p>
            <a:pPr algn="ctr"/>
            <a:endParaRPr kumimoji="1" lang="en-US" altLang="ja-JP" sz="1400" dirty="0" smtClean="0"/>
          </a:p>
          <a:p>
            <a:pPr algn="ctr"/>
            <a:r>
              <a:rPr kumimoji="1" lang="ja-JP" altLang="en-US" sz="1400" dirty="0" smtClean="0"/>
              <a:t>人員５</a:t>
            </a:r>
            <a:endParaRPr kumimoji="1" lang="ja-JP" altLang="en-US" sz="1400" dirty="0"/>
          </a:p>
        </p:txBody>
      </p:sp>
      <p:sp>
        <p:nvSpPr>
          <p:cNvPr id="38" name="正方形/長方形 37"/>
          <p:cNvSpPr/>
          <p:nvPr/>
        </p:nvSpPr>
        <p:spPr>
          <a:xfrm>
            <a:off x="5643570" y="2143116"/>
            <a:ext cx="785818" cy="371477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b"/>
          <a:lstStyle/>
          <a:p>
            <a:pPr algn="ctr"/>
            <a:endParaRPr kumimoji="1" lang="en-US" altLang="ja-JP" sz="1400" dirty="0" smtClean="0"/>
          </a:p>
          <a:p>
            <a:pPr algn="ctr"/>
            <a:endParaRPr lang="en-US" altLang="ja-JP" sz="1400" dirty="0" smtClean="0"/>
          </a:p>
          <a:p>
            <a:pPr algn="ctr"/>
            <a:endParaRPr kumimoji="1" lang="en-US" altLang="ja-JP" sz="1400" dirty="0" smtClean="0"/>
          </a:p>
          <a:p>
            <a:pPr algn="ctr"/>
            <a:endParaRPr lang="en-US" altLang="ja-JP" sz="1400" dirty="0" smtClean="0"/>
          </a:p>
          <a:p>
            <a:pPr algn="ctr"/>
            <a:endParaRPr kumimoji="1" lang="en-US" altLang="ja-JP" sz="1400" dirty="0" smtClean="0"/>
          </a:p>
          <a:p>
            <a:pPr algn="ctr"/>
            <a:endParaRPr lang="en-US" altLang="ja-JP" sz="1400" dirty="0" smtClean="0"/>
          </a:p>
          <a:p>
            <a:pPr algn="ctr"/>
            <a:endParaRPr kumimoji="1" lang="en-US" altLang="ja-JP" sz="1400" dirty="0" smtClean="0"/>
          </a:p>
          <a:p>
            <a:pPr algn="ctr"/>
            <a:endParaRPr lang="en-US" altLang="ja-JP" sz="1400" dirty="0" smtClean="0"/>
          </a:p>
          <a:p>
            <a:pPr algn="ctr"/>
            <a:endParaRPr kumimoji="1" lang="en-US" altLang="ja-JP" sz="1400" dirty="0" smtClean="0"/>
          </a:p>
          <a:p>
            <a:pPr algn="ctr"/>
            <a:endParaRPr lang="en-US" altLang="ja-JP" sz="1400" dirty="0" smtClean="0"/>
          </a:p>
          <a:p>
            <a:pPr algn="ctr"/>
            <a:endParaRPr kumimoji="1" lang="en-US" altLang="ja-JP" sz="1400" dirty="0" smtClean="0"/>
          </a:p>
          <a:p>
            <a:pPr algn="ctr"/>
            <a:endParaRPr lang="en-US" altLang="ja-JP" sz="1400" dirty="0" smtClean="0"/>
          </a:p>
          <a:p>
            <a:pPr algn="ctr"/>
            <a:endParaRPr kumimoji="1" lang="en-US" altLang="ja-JP" sz="1400" dirty="0" smtClean="0"/>
          </a:p>
          <a:p>
            <a:pPr algn="ctr"/>
            <a:endParaRPr lang="en-US" altLang="ja-JP" sz="1400" dirty="0" smtClean="0"/>
          </a:p>
          <a:p>
            <a:pPr algn="ctr"/>
            <a:endParaRPr kumimoji="1" lang="en-US" altLang="ja-JP" sz="1400" dirty="0" smtClean="0"/>
          </a:p>
          <a:p>
            <a:pPr algn="ctr"/>
            <a:r>
              <a:rPr kumimoji="1" lang="ja-JP" altLang="en-US" sz="1400" dirty="0" smtClean="0"/>
              <a:t>人員６</a:t>
            </a:r>
            <a:endParaRPr kumimoji="1" lang="ja-JP" altLang="en-US" sz="1400" dirty="0"/>
          </a:p>
        </p:txBody>
      </p:sp>
      <p:sp>
        <p:nvSpPr>
          <p:cNvPr id="4" name="テキスト ボックス 3"/>
          <p:cNvSpPr txBox="1"/>
          <p:nvPr/>
        </p:nvSpPr>
        <p:spPr>
          <a:xfrm>
            <a:off x="1500166" y="2214554"/>
            <a:ext cx="1636987" cy="369332"/>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pPr algn="ctr"/>
            <a:r>
              <a:rPr kumimoji="1" lang="ja-JP" altLang="en-US" dirty="0" smtClean="0"/>
              <a:t>ユースケース１</a:t>
            </a:r>
            <a:endParaRPr kumimoji="1" lang="ja-JP" altLang="en-US" dirty="0"/>
          </a:p>
        </p:txBody>
      </p:sp>
      <p:sp>
        <p:nvSpPr>
          <p:cNvPr id="5" name="テキスト ボックス 4"/>
          <p:cNvSpPr txBox="1"/>
          <p:nvPr/>
        </p:nvSpPr>
        <p:spPr>
          <a:xfrm>
            <a:off x="3290218" y="1451407"/>
            <a:ext cx="1103187" cy="338554"/>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kumimoji="1" lang="ja-JP" altLang="en-US" sz="1600" dirty="0" smtClean="0"/>
              <a:t>固有タスク</a:t>
            </a:r>
            <a:endParaRPr kumimoji="1" lang="ja-JP" altLang="en-US" sz="1600" dirty="0"/>
          </a:p>
        </p:txBody>
      </p:sp>
      <p:sp>
        <p:nvSpPr>
          <p:cNvPr id="6" name="テキスト ボックス 5"/>
          <p:cNvSpPr txBox="1"/>
          <p:nvPr/>
        </p:nvSpPr>
        <p:spPr>
          <a:xfrm>
            <a:off x="4607721" y="1428736"/>
            <a:ext cx="880369" cy="369332"/>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pPr algn="ctr"/>
            <a:r>
              <a:rPr kumimoji="1" lang="ja-JP" altLang="en-US" dirty="0" smtClean="0"/>
              <a:t>タスク</a:t>
            </a:r>
            <a:r>
              <a:rPr kumimoji="1" lang="en-US" altLang="ja-JP" dirty="0" smtClean="0"/>
              <a:t>B</a:t>
            </a:r>
            <a:endParaRPr kumimoji="1" lang="ja-JP" altLang="en-US" dirty="0"/>
          </a:p>
        </p:txBody>
      </p:sp>
      <p:sp>
        <p:nvSpPr>
          <p:cNvPr id="7" name="テキスト ボックス 6"/>
          <p:cNvSpPr txBox="1"/>
          <p:nvPr/>
        </p:nvSpPr>
        <p:spPr>
          <a:xfrm>
            <a:off x="5607853" y="1428736"/>
            <a:ext cx="878767" cy="369332"/>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pPr algn="ctr"/>
            <a:r>
              <a:rPr kumimoji="1" lang="ja-JP" altLang="en-US" dirty="0" smtClean="0"/>
              <a:t>タスク</a:t>
            </a:r>
            <a:r>
              <a:rPr kumimoji="1" lang="en-US" altLang="ja-JP" dirty="0" smtClean="0"/>
              <a:t>C</a:t>
            </a:r>
            <a:endParaRPr kumimoji="1" lang="ja-JP" altLang="en-US" dirty="0"/>
          </a:p>
        </p:txBody>
      </p:sp>
      <p:sp>
        <p:nvSpPr>
          <p:cNvPr id="15" name="テキスト ボックス 14"/>
          <p:cNvSpPr txBox="1"/>
          <p:nvPr/>
        </p:nvSpPr>
        <p:spPr>
          <a:xfrm>
            <a:off x="1500166" y="3000372"/>
            <a:ext cx="1636987" cy="369332"/>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pPr algn="ctr"/>
            <a:r>
              <a:rPr kumimoji="1" lang="ja-JP" altLang="en-US" dirty="0" smtClean="0"/>
              <a:t>ユースケース２</a:t>
            </a:r>
            <a:endParaRPr kumimoji="1" lang="ja-JP" altLang="en-US" dirty="0"/>
          </a:p>
        </p:txBody>
      </p:sp>
      <p:sp>
        <p:nvSpPr>
          <p:cNvPr id="22" name="テキスト ボックス 21"/>
          <p:cNvSpPr txBox="1"/>
          <p:nvPr/>
        </p:nvSpPr>
        <p:spPr>
          <a:xfrm>
            <a:off x="1500166" y="3786190"/>
            <a:ext cx="1636987" cy="369332"/>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pPr algn="ctr"/>
            <a:r>
              <a:rPr kumimoji="1" lang="ja-JP" altLang="en-US" dirty="0" smtClean="0"/>
              <a:t>ユースケース３</a:t>
            </a:r>
            <a:endParaRPr kumimoji="1" lang="ja-JP" altLang="en-US" dirty="0"/>
          </a:p>
        </p:txBody>
      </p:sp>
      <p:sp>
        <p:nvSpPr>
          <p:cNvPr id="29" name="テキスト ボックス 28"/>
          <p:cNvSpPr txBox="1"/>
          <p:nvPr/>
        </p:nvSpPr>
        <p:spPr>
          <a:xfrm>
            <a:off x="1500166" y="4643446"/>
            <a:ext cx="1636987" cy="369332"/>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pPr algn="ctr"/>
            <a:r>
              <a:rPr kumimoji="1" lang="ja-JP" altLang="en-US" dirty="0" smtClean="0"/>
              <a:t>ユースケース４</a:t>
            </a:r>
            <a:endParaRPr kumimoji="1" lang="ja-JP" altLang="en-US" dirty="0"/>
          </a:p>
        </p:txBody>
      </p:sp>
      <p:cxnSp>
        <p:nvCxnSpPr>
          <p:cNvPr id="57" name="直線コネクタ 56"/>
          <p:cNvCxnSpPr/>
          <p:nvPr/>
        </p:nvCxnSpPr>
        <p:spPr>
          <a:xfrm rot="16200000" flipH="1">
            <a:off x="2285985" y="3464719"/>
            <a:ext cx="450059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線コネクタ 59"/>
          <p:cNvCxnSpPr/>
          <p:nvPr/>
        </p:nvCxnSpPr>
        <p:spPr>
          <a:xfrm rot="16200000" flipH="1">
            <a:off x="3286119" y="3464719"/>
            <a:ext cx="450059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線コネクタ 60"/>
          <p:cNvCxnSpPr/>
          <p:nvPr/>
        </p:nvCxnSpPr>
        <p:spPr>
          <a:xfrm rot="16200000" flipH="1">
            <a:off x="4286251" y="3464719"/>
            <a:ext cx="4500594" cy="1"/>
          </a:xfrm>
          <a:prstGeom prst="line">
            <a:avLst/>
          </a:prstGeom>
        </p:spPr>
        <p:style>
          <a:lnRef idx="1">
            <a:schemeClr val="accent1"/>
          </a:lnRef>
          <a:fillRef idx="0">
            <a:schemeClr val="accent1"/>
          </a:fillRef>
          <a:effectRef idx="0">
            <a:schemeClr val="accent1"/>
          </a:effectRef>
          <a:fontRef idx="minor">
            <a:schemeClr val="tx1"/>
          </a:fontRef>
        </p:style>
      </p:cxnSp>
      <p:sp>
        <p:nvSpPr>
          <p:cNvPr id="66" name="フローチャート : 結合子 65"/>
          <p:cNvSpPr/>
          <p:nvPr/>
        </p:nvSpPr>
        <p:spPr>
          <a:xfrm>
            <a:off x="3698935" y="2285992"/>
            <a:ext cx="285752" cy="285752"/>
          </a:xfrm>
          <a:prstGeom prst="flowChartConnector">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en-US" altLang="ja-JP" dirty="0" smtClean="0"/>
              <a:t>A</a:t>
            </a:r>
            <a:endParaRPr kumimoji="1" lang="ja-JP" altLang="en-US" dirty="0"/>
          </a:p>
        </p:txBody>
      </p:sp>
      <p:sp>
        <p:nvSpPr>
          <p:cNvPr id="67" name="フローチャート : 結合子 66"/>
          <p:cNvSpPr/>
          <p:nvPr/>
        </p:nvSpPr>
        <p:spPr>
          <a:xfrm>
            <a:off x="4905029" y="2285992"/>
            <a:ext cx="285752" cy="285752"/>
          </a:xfrm>
          <a:prstGeom prst="flowChartConnector">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68" name="フローチャート : 結合子 67"/>
          <p:cNvSpPr/>
          <p:nvPr/>
        </p:nvSpPr>
        <p:spPr>
          <a:xfrm>
            <a:off x="5904360" y="2285992"/>
            <a:ext cx="285752" cy="285752"/>
          </a:xfrm>
          <a:prstGeom prst="flowChartConnector">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69" name="フローチャート : 結合子 68"/>
          <p:cNvSpPr/>
          <p:nvPr/>
        </p:nvSpPr>
        <p:spPr>
          <a:xfrm>
            <a:off x="3607587" y="3000372"/>
            <a:ext cx="480156" cy="428628"/>
          </a:xfrm>
          <a:prstGeom prst="flowChartConnector">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en-US" altLang="ja-JP" sz="1100" dirty="0" smtClean="0"/>
              <a:t>DE</a:t>
            </a:r>
            <a:endParaRPr kumimoji="1" lang="ja-JP" altLang="en-US" dirty="0"/>
          </a:p>
        </p:txBody>
      </p:sp>
      <p:sp>
        <p:nvSpPr>
          <p:cNvPr id="71" name="フローチャート : 結合子 70"/>
          <p:cNvSpPr/>
          <p:nvPr/>
        </p:nvSpPr>
        <p:spPr>
          <a:xfrm>
            <a:off x="5904360" y="3071810"/>
            <a:ext cx="285752" cy="285752"/>
          </a:xfrm>
          <a:prstGeom prst="flowChartConnector">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72" name="フローチャート : 結合子 71"/>
          <p:cNvSpPr/>
          <p:nvPr/>
        </p:nvSpPr>
        <p:spPr>
          <a:xfrm>
            <a:off x="3698935" y="3857628"/>
            <a:ext cx="285752" cy="285752"/>
          </a:xfrm>
          <a:prstGeom prst="flowChartConnector">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en-US" altLang="ja-JP" dirty="0" smtClean="0"/>
              <a:t>F</a:t>
            </a:r>
            <a:endParaRPr kumimoji="1" lang="ja-JP" altLang="en-US" dirty="0"/>
          </a:p>
        </p:txBody>
      </p:sp>
      <p:sp>
        <p:nvSpPr>
          <p:cNvPr id="73" name="フローチャート : 結合子 72"/>
          <p:cNvSpPr/>
          <p:nvPr/>
        </p:nvSpPr>
        <p:spPr>
          <a:xfrm>
            <a:off x="3698935" y="4714884"/>
            <a:ext cx="285752" cy="285752"/>
          </a:xfrm>
          <a:prstGeom prst="flowChartConnector">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en-US" altLang="ja-JP" dirty="0" smtClean="0"/>
              <a:t>G</a:t>
            </a:r>
            <a:endParaRPr kumimoji="1" lang="ja-JP" altLang="en-US" dirty="0"/>
          </a:p>
        </p:txBody>
      </p:sp>
      <p:sp>
        <p:nvSpPr>
          <p:cNvPr id="74" name="フローチャート : 結合子 73"/>
          <p:cNvSpPr/>
          <p:nvPr/>
        </p:nvSpPr>
        <p:spPr>
          <a:xfrm>
            <a:off x="5904360" y="3857628"/>
            <a:ext cx="285752" cy="285752"/>
          </a:xfrm>
          <a:prstGeom prst="flowChartConnector">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75" name="フローチャート : 結合子 74"/>
          <p:cNvSpPr/>
          <p:nvPr/>
        </p:nvSpPr>
        <p:spPr>
          <a:xfrm>
            <a:off x="4905029" y="3857628"/>
            <a:ext cx="285752" cy="285752"/>
          </a:xfrm>
          <a:prstGeom prst="flowChartConnector">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76" name="フローチャート : 結合子 75"/>
          <p:cNvSpPr/>
          <p:nvPr/>
        </p:nvSpPr>
        <p:spPr>
          <a:xfrm>
            <a:off x="5904360" y="4714884"/>
            <a:ext cx="285752" cy="285752"/>
          </a:xfrm>
          <a:prstGeom prst="flowChartConnector">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77" name="フローチャート : 結合子 76"/>
          <p:cNvSpPr/>
          <p:nvPr/>
        </p:nvSpPr>
        <p:spPr>
          <a:xfrm>
            <a:off x="4905029" y="4714884"/>
            <a:ext cx="285752" cy="285752"/>
          </a:xfrm>
          <a:prstGeom prst="flowChartConnector">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cxnSp>
        <p:nvCxnSpPr>
          <p:cNvPr id="79" name="直線コネクタ 78"/>
          <p:cNvCxnSpPr/>
          <p:nvPr/>
        </p:nvCxnSpPr>
        <p:spPr>
          <a:xfrm rot="16200000" flipH="1">
            <a:off x="928663" y="3536157"/>
            <a:ext cx="450059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線コネクタ 80"/>
          <p:cNvCxnSpPr/>
          <p:nvPr/>
        </p:nvCxnSpPr>
        <p:spPr>
          <a:xfrm>
            <a:off x="2035951" y="2786058"/>
            <a:ext cx="5072098" cy="972"/>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線コネクタ 82"/>
          <p:cNvCxnSpPr/>
          <p:nvPr/>
        </p:nvCxnSpPr>
        <p:spPr>
          <a:xfrm>
            <a:off x="2035951" y="3571876"/>
            <a:ext cx="507209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線コネクタ 83"/>
          <p:cNvCxnSpPr/>
          <p:nvPr/>
        </p:nvCxnSpPr>
        <p:spPr>
          <a:xfrm>
            <a:off x="2035951" y="4429132"/>
            <a:ext cx="507209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直線コネクタ 84"/>
          <p:cNvCxnSpPr/>
          <p:nvPr/>
        </p:nvCxnSpPr>
        <p:spPr>
          <a:xfrm>
            <a:off x="2035951" y="5214950"/>
            <a:ext cx="5072098" cy="972"/>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a:off x="2035951" y="2000240"/>
            <a:ext cx="5072098"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正方形/長方形 124"/>
          <p:cNvSpPr/>
          <p:nvPr/>
        </p:nvSpPr>
        <p:spPr>
          <a:xfrm>
            <a:off x="142844" y="2143116"/>
            <a:ext cx="2214578" cy="2857520"/>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kumimoji="1" lang="ja-JP" altLang="en-US" dirty="0" smtClean="0"/>
              <a:t>追加</a:t>
            </a:r>
            <a:endParaRPr kumimoji="1" lang="ja-JP" altLang="en-US" dirty="0"/>
          </a:p>
        </p:txBody>
      </p:sp>
      <p:sp>
        <p:nvSpPr>
          <p:cNvPr id="2" name="タイトル 1"/>
          <p:cNvSpPr>
            <a:spLocks noGrp="1"/>
          </p:cNvSpPr>
          <p:nvPr>
            <p:ph type="title"/>
          </p:nvPr>
        </p:nvSpPr>
        <p:spPr>
          <a:xfrm>
            <a:off x="457200" y="274638"/>
            <a:ext cx="8229600" cy="1143000"/>
          </a:xfrm>
        </p:spPr>
        <p:txBody>
          <a:bodyPr>
            <a:normAutofit/>
          </a:bodyPr>
          <a:lstStyle/>
          <a:p>
            <a:r>
              <a:rPr kumimoji="1" lang="ja-JP" altLang="en-US" dirty="0" smtClean="0"/>
              <a:t>ユースケース５が追加された場合</a:t>
            </a:r>
            <a:endParaRPr kumimoji="1" lang="ja-JP" altLang="en-US" dirty="0"/>
          </a:p>
        </p:txBody>
      </p:sp>
      <p:sp>
        <p:nvSpPr>
          <p:cNvPr id="36" name="テキスト ボックス 35"/>
          <p:cNvSpPr txBox="1"/>
          <p:nvPr/>
        </p:nvSpPr>
        <p:spPr>
          <a:xfrm>
            <a:off x="1374651" y="5929330"/>
            <a:ext cx="7789312" cy="646331"/>
          </a:xfrm>
          <a:prstGeom prst="rect">
            <a:avLst/>
          </a:prstGeom>
          <a:noFill/>
        </p:spPr>
        <p:txBody>
          <a:bodyPr wrap="none" rtlCol="0">
            <a:spAutoFit/>
          </a:bodyPr>
          <a:lstStyle/>
          <a:p>
            <a:r>
              <a:rPr lang="ja-JP" altLang="en-US" dirty="0" smtClean="0"/>
              <a:t>ユースケースが増えた場合、共有できるタスクがあれば共有タスクを</a:t>
            </a:r>
            <a:r>
              <a:rPr kumimoji="1" lang="ja-JP" altLang="en-US" dirty="0" smtClean="0"/>
              <a:t>追加する。</a:t>
            </a:r>
            <a:endParaRPr kumimoji="1" lang="en-US" altLang="ja-JP" dirty="0" smtClean="0"/>
          </a:p>
          <a:p>
            <a:r>
              <a:rPr kumimoji="1" lang="ja-JP" altLang="en-US" dirty="0" smtClean="0"/>
              <a:t>また、ユースケース５のように固有タスクのないものも稀に存在する。</a:t>
            </a:r>
            <a:endParaRPr kumimoji="1" lang="ja-JP" altLang="en-US" dirty="0"/>
          </a:p>
        </p:txBody>
      </p:sp>
      <p:sp>
        <p:nvSpPr>
          <p:cNvPr id="4" name="テキスト ボックス 3"/>
          <p:cNvSpPr txBox="1"/>
          <p:nvPr/>
        </p:nvSpPr>
        <p:spPr>
          <a:xfrm>
            <a:off x="2714612" y="2214553"/>
            <a:ext cx="803425" cy="415498"/>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kumimoji="1" lang="ja-JP" altLang="en-US" sz="1050" dirty="0" smtClean="0"/>
              <a:t>ユースケース１</a:t>
            </a:r>
            <a:endParaRPr kumimoji="1" lang="ja-JP" altLang="en-US" sz="1050" dirty="0"/>
          </a:p>
        </p:txBody>
      </p:sp>
      <p:sp>
        <p:nvSpPr>
          <p:cNvPr id="5" name="テキスト ボックス 4"/>
          <p:cNvSpPr txBox="1"/>
          <p:nvPr/>
        </p:nvSpPr>
        <p:spPr>
          <a:xfrm>
            <a:off x="3754565" y="1451406"/>
            <a:ext cx="1103187" cy="33855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kumimoji="1" lang="ja-JP" altLang="en-US" sz="1600" dirty="0" smtClean="0"/>
              <a:t>固有タスク</a:t>
            </a:r>
            <a:endParaRPr kumimoji="1" lang="ja-JP" altLang="en-US" sz="1600" dirty="0"/>
          </a:p>
        </p:txBody>
      </p:sp>
      <p:sp>
        <p:nvSpPr>
          <p:cNvPr id="6" name="テキスト ボックス 5"/>
          <p:cNvSpPr txBox="1"/>
          <p:nvPr/>
        </p:nvSpPr>
        <p:spPr>
          <a:xfrm>
            <a:off x="5072068" y="1428735"/>
            <a:ext cx="880369"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kumimoji="1" lang="ja-JP" altLang="en-US" dirty="0" smtClean="0"/>
              <a:t>タスク</a:t>
            </a:r>
            <a:r>
              <a:rPr kumimoji="1" lang="en-US" altLang="ja-JP" dirty="0" smtClean="0"/>
              <a:t>B</a:t>
            </a:r>
            <a:endParaRPr kumimoji="1" lang="ja-JP" altLang="en-US" dirty="0"/>
          </a:p>
        </p:txBody>
      </p:sp>
      <p:sp>
        <p:nvSpPr>
          <p:cNvPr id="7" name="テキスト ボックス 6"/>
          <p:cNvSpPr txBox="1"/>
          <p:nvPr/>
        </p:nvSpPr>
        <p:spPr>
          <a:xfrm>
            <a:off x="6072200" y="1428735"/>
            <a:ext cx="878767"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kumimoji="1" lang="ja-JP" altLang="en-US" dirty="0" smtClean="0"/>
              <a:t>タスク</a:t>
            </a:r>
            <a:r>
              <a:rPr kumimoji="1" lang="en-US" altLang="ja-JP" dirty="0" smtClean="0"/>
              <a:t>C</a:t>
            </a:r>
            <a:endParaRPr kumimoji="1" lang="ja-JP" altLang="en-US" dirty="0"/>
          </a:p>
        </p:txBody>
      </p:sp>
      <p:sp>
        <p:nvSpPr>
          <p:cNvPr id="15" name="テキスト ボックス 14"/>
          <p:cNvSpPr txBox="1"/>
          <p:nvPr/>
        </p:nvSpPr>
        <p:spPr>
          <a:xfrm>
            <a:off x="2714612" y="3000371"/>
            <a:ext cx="803425" cy="415498"/>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kumimoji="1" lang="ja-JP" altLang="en-US" sz="1050" dirty="0" smtClean="0"/>
              <a:t>ユースケース２</a:t>
            </a:r>
            <a:endParaRPr kumimoji="1" lang="ja-JP" altLang="en-US" sz="1050" dirty="0"/>
          </a:p>
        </p:txBody>
      </p:sp>
      <p:sp>
        <p:nvSpPr>
          <p:cNvPr id="22" name="テキスト ボックス 21"/>
          <p:cNvSpPr txBox="1"/>
          <p:nvPr/>
        </p:nvSpPr>
        <p:spPr>
          <a:xfrm>
            <a:off x="2714612" y="3786189"/>
            <a:ext cx="803425" cy="415498"/>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kumimoji="1" lang="ja-JP" altLang="en-US" sz="1050" dirty="0" smtClean="0"/>
              <a:t>ユースケース３</a:t>
            </a:r>
            <a:endParaRPr kumimoji="1" lang="ja-JP" altLang="en-US" sz="1050" dirty="0"/>
          </a:p>
        </p:txBody>
      </p:sp>
      <p:sp>
        <p:nvSpPr>
          <p:cNvPr id="29" name="テキスト ボックス 28"/>
          <p:cNvSpPr txBox="1"/>
          <p:nvPr/>
        </p:nvSpPr>
        <p:spPr>
          <a:xfrm>
            <a:off x="2714612" y="4572008"/>
            <a:ext cx="803425" cy="415498"/>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kumimoji="1" lang="ja-JP" altLang="en-US" sz="1050" dirty="0" smtClean="0"/>
              <a:t>ユースケース４</a:t>
            </a:r>
            <a:endParaRPr kumimoji="1" lang="ja-JP" altLang="en-US" sz="1050" dirty="0"/>
          </a:p>
        </p:txBody>
      </p:sp>
      <p:cxnSp>
        <p:nvCxnSpPr>
          <p:cNvPr id="57" name="直線コネクタ 56"/>
          <p:cNvCxnSpPr/>
          <p:nvPr/>
        </p:nvCxnSpPr>
        <p:spPr>
          <a:xfrm rot="16200000" flipH="1">
            <a:off x="2750332" y="3464718"/>
            <a:ext cx="4500594"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線コネクタ 59"/>
          <p:cNvCxnSpPr/>
          <p:nvPr/>
        </p:nvCxnSpPr>
        <p:spPr>
          <a:xfrm rot="16200000" flipH="1">
            <a:off x="3750466" y="3464718"/>
            <a:ext cx="4500594"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線コネクタ 60"/>
          <p:cNvCxnSpPr/>
          <p:nvPr/>
        </p:nvCxnSpPr>
        <p:spPr>
          <a:xfrm rot="16200000" flipH="1">
            <a:off x="4750598" y="3464718"/>
            <a:ext cx="4500594" cy="2"/>
          </a:xfrm>
          <a:prstGeom prst="line">
            <a:avLst/>
          </a:prstGeom>
        </p:spPr>
        <p:style>
          <a:lnRef idx="1">
            <a:schemeClr val="accent1"/>
          </a:lnRef>
          <a:fillRef idx="0">
            <a:schemeClr val="accent1"/>
          </a:fillRef>
          <a:effectRef idx="0">
            <a:schemeClr val="accent1"/>
          </a:effectRef>
          <a:fontRef idx="minor">
            <a:schemeClr val="tx1"/>
          </a:fontRef>
        </p:style>
      </p:cxnSp>
      <p:sp>
        <p:nvSpPr>
          <p:cNvPr id="66" name="フローチャート : 結合子 65"/>
          <p:cNvSpPr/>
          <p:nvPr/>
        </p:nvSpPr>
        <p:spPr>
          <a:xfrm>
            <a:off x="4153327" y="2285991"/>
            <a:ext cx="285752" cy="285752"/>
          </a:xfrm>
          <a:prstGeom prst="flowChartConnector">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en-US" altLang="ja-JP" dirty="0" smtClean="0"/>
              <a:t>A</a:t>
            </a:r>
            <a:endParaRPr kumimoji="1" lang="ja-JP" altLang="en-US" dirty="0"/>
          </a:p>
        </p:txBody>
      </p:sp>
      <p:sp>
        <p:nvSpPr>
          <p:cNvPr id="67" name="フローチャート : 結合子 66"/>
          <p:cNvSpPr/>
          <p:nvPr/>
        </p:nvSpPr>
        <p:spPr>
          <a:xfrm>
            <a:off x="5363597" y="2285991"/>
            <a:ext cx="285752" cy="285752"/>
          </a:xfrm>
          <a:prstGeom prst="flowChartConnector">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68" name="フローチャート : 結合子 67"/>
          <p:cNvSpPr/>
          <p:nvPr/>
        </p:nvSpPr>
        <p:spPr>
          <a:xfrm>
            <a:off x="6363328" y="2285991"/>
            <a:ext cx="285752" cy="285752"/>
          </a:xfrm>
          <a:prstGeom prst="flowChartConnector">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71" name="フローチャート : 結合子 70"/>
          <p:cNvSpPr/>
          <p:nvPr/>
        </p:nvSpPr>
        <p:spPr>
          <a:xfrm>
            <a:off x="6363328" y="3071809"/>
            <a:ext cx="285752" cy="285752"/>
          </a:xfrm>
          <a:prstGeom prst="flowChartConnector">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72" name="フローチャート : 結合子 71"/>
          <p:cNvSpPr/>
          <p:nvPr/>
        </p:nvSpPr>
        <p:spPr>
          <a:xfrm>
            <a:off x="4153327" y="3857627"/>
            <a:ext cx="285752" cy="285752"/>
          </a:xfrm>
          <a:prstGeom prst="flowChartConnector">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en-US" altLang="ja-JP" dirty="0" smtClean="0"/>
              <a:t>F</a:t>
            </a:r>
            <a:endParaRPr kumimoji="1" lang="ja-JP" altLang="en-US" dirty="0"/>
          </a:p>
        </p:txBody>
      </p:sp>
      <p:sp>
        <p:nvSpPr>
          <p:cNvPr id="73" name="フローチャート : 結合子 72"/>
          <p:cNvSpPr/>
          <p:nvPr/>
        </p:nvSpPr>
        <p:spPr>
          <a:xfrm>
            <a:off x="4153327" y="4643446"/>
            <a:ext cx="285752" cy="285752"/>
          </a:xfrm>
          <a:prstGeom prst="flowChartConnector">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en-US" altLang="ja-JP" dirty="0" smtClean="0"/>
              <a:t>G</a:t>
            </a:r>
            <a:endParaRPr kumimoji="1" lang="ja-JP" altLang="en-US" dirty="0"/>
          </a:p>
        </p:txBody>
      </p:sp>
      <p:sp>
        <p:nvSpPr>
          <p:cNvPr id="74" name="フローチャート : 結合子 73"/>
          <p:cNvSpPr/>
          <p:nvPr/>
        </p:nvSpPr>
        <p:spPr>
          <a:xfrm>
            <a:off x="6363328" y="3857627"/>
            <a:ext cx="285752" cy="285752"/>
          </a:xfrm>
          <a:prstGeom prst="flowChartConnector">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75" name="フローチャート : 結合子 74"/>
          <p:cNvSpPr/>
          <p:nvPr/>
        </p:nvSpPr>
        <p:spPr>
          <a:xfrm>
            <a:off x="5363597" y="3857627"/>
            <a:ext cx="285752" cy="285752"/>
          </a:xfrm>
          <a:prstGeom prst="flowChartConnector">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76" name="フローチャート : 結合子 75"/>
          <p:cNvSpPr/>
          <p:nvPr/>
        </p:nvSpPr>
        <p:spPr>
          <a:xfrm>
            <a:off x="6363328" y="4643445"/>
            <a:ext cx="285752" cy="285752"/>
          </a:xfrm>
          <a:prstGeom prst="flowChartConnector">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77" name="フローチャート : 結合子 76"/>
          <p:cNvSpPr/>
          <p:nvPr/>
        </p:nvSpPr>
        <p:spPr>
          <a:xfrm>
            <a:off x="5363597" y="4643445"/>
            <a:ext cx="285752" cy="285752"/>
          </a:xfrm>
          <a:prstGeom prst="flowChartConnector">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cxnSp>
        <p:nvCxnSpPr>
          <p:cNvPr id="79" name="直線コネクタ 78"/>
          <p:cNvCxnSpPr/>
          <p:nvPr/>
        </p:nvCxnSpPr>
        <p:spPr>
          <a:xfrm rot="16200000" flipH="1">
            <a:off x="1393010" y="3536156"/>
            <a:ext cx="4500594"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線コネクタ 80"/>
          <p:cNvCxnSpPr/>
          <p:nvPr/>
        </p:nvCxnSpPr>
        <p:spPr>
          <a:xfrm>
            <a:off x="2500298" y="2786057"/>
            <a:ext cx="5500726"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線コネクタ 82"/>
          <p:cNvCxnSpPr/>
          <p:nvPr/>
        </p:nvCxnSpPr>
        <p:spPr>
          <a:xfrm>
            <a:off x="2500298" y="3571875"/>
            <a:ext cx="5500726"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線コネクタ 83"/>
          <p:cNvCxnSpPr/>
          <p:nvPr/>
        </p:nvCxnSpPr>
        <p:spPr>
          <a:xfrm>
            <a:off x="2500298" y="4429131"/>
            <a:ext cx="5500726"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直線コネクタ 84"/>
          <p:cNvCxnSpPr/>
          <p:nvPr/>
        </p:nvCxnSpPr>
        <p:spPr>
          <a:xfrm>
            <a:off x="2500298" y="5143512"/>
            <a:ext cx="557216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a:off x="2500298" y="2000239"/>
            <a:ext cx="5429288" cy="1"/>
          </a:xfrm>
          <a:prstGeom prst="line">
            <a:avLst/>
          </a:prstGeom>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214282" y="3417987"/>
            <a:ext cx="910827" cy="230832"/>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kumimoji="1" lang="ja-JP" altLang="en-US" sz="900" dirty="0" smtClean="0"/>
              <a:t>ユースケース５</a:t>
            </a:r>
            <a:endParaRPr kumimoji="1" lang="ja-JP" altLang="en-US" sz="900" dirty="0"/>
          </a:p>
        </p:txBody>
      </p:sp>
      <p:sp>
        <p:nvSpPr>
          <p:cNvPr id="33" name="テキスト ボックス 32"/>
          <p:cNvSpPr txBox="1"/>
          <p:nvPr/>
        </p:nvSpPr>
        <p:spPr>
          <a:xfrm>
            <a:off x="1357290" y="2672830"/>
            <a:ext cx="739305" cy="307777"/>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kumimoji="1" lang="ja-JP" altLang="en-US" sz="1400" dirty="0" smtClean="0"/>
              <a:t>タスク</a:t>
            </a:r>
            <a:r>
              <a:rPr kumimoji="1" lang="en-US" altLang="ja-JP" sz="1400" dirty="0" smtClean="0"/>
              <a:t>D</a:t>
            </a:r>
            <a:endParaRPr kumimoji="1" lang="ja-JP" altLang="en-US" sz="1400" dirty="0"/>
          </a:p>
        </p:txBody>
      </p:sp>
      <p:sp>
        <p:nvSpPr>
          <p:cNvPr id="34" name="テキスト ボックス 33"/>
          <p:cNvSpPr txBox="1"/>
          <p:nvPr/>
        </p:nvSpPr>
        <p:spPr>
          <a:xfrm>
            <a:off x="1357290" y="3315772"/>
            <a:ext cx="726481" cy="307777"/>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kumimoji="1" lang="ja-JP" altLang="en-US" sz="1400" dirty="0" smtClean="0"/>
              <a:t>タスク</a:t>
            </a:r>
            <a:r>
              <a:rPr kumimoji="1" lang="en-US" altLang="ja-JP" sz="1400" dirty="0" smtClean="0"/>
              <a:t>B</a:t>
            </a:r>
            <a:endParaRPr kumimoji="1" lang="ja-JP" altLang="en-US" sz="1400" dirty="0"/>
          </a:p>
        </p:txBody>
      </p:sp>
      <p:sp>
        <p:nvSpPr>
          <p:cNvPr id="35" name="テキスト ボックス 34"/>
          <p:cNvSpPr txBox="1"/>
          <p:nvPr/>
        </p:nvSpPr>
        <p:spPr>
          <a:xfrm>
            <a:off x="1357290" y="4030152"/>
            <a:ext cx="724878" cy="307777"/>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kumimoji="1" lang="ja-JP" altLang="en-US" sz="1400" dirty="0" smtClean="0"/>
              <a:t>タスク</a:t>
            </a:r>
            <a:r>
              <a:rPr kumimoji="1" lang="en-US" altLang="ja-JP" sz="1400" dirty="0" smtClean="0"/>
              <a:t>C</a:t>
            </a:r>
            <a:endParaRPr kumimoji="1" lang="ja-JP" altLang="en-US" sz="1400" dirty="0"/>
          </a:p>
        </p:txBody>
      </p:sp>
      <p:cxnSp>
        <p:nvCxnSpPr>
          <p:cNvPr id="37" name="直線矢印コネクタ 36"/>
          <p:cNvCxnSpPr>
            <a:stCxn id="32" idx="3"/>
          </p:cNvCxnSpPr>
          <p:nvPr/>
        </p:nvCxnSpPr>
        <p:spPr>
          <a:xfrm flipV="1">
            <a:off x="1125109" y="2928934"/>
            <a:ext cx="232181" cy="6044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a:stCxn id="32" idx="3"/>
          </p:cNvCxnSpPr>
          <p:nvPr/>
        </p:nvCxnSpPr>
        <p:spPr>
          <a:xfrm>
            <a:off x="1125109" y="3533403"/>
            <a:ext cx="232181" cy="384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a:stCxn id="32" idx="3"/>
          </p:cNvCxnSpPr>
          <p:nvPr/>
        </p:nvCxnSpPr>
        <p:spPr>
          <a:xfrm>
            <a:off x="1125109" y="3533403"/>
            <a:ext cx="232181" cy="7528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7" name="テキスト ボックス 116"/>
          <p:cNvSpPr txBox="1"/>
          <p:nvPr/>
        </p:nvSpPr>
        <p:spPr>
          <a:xfrm>
            <a:off x="7072330" y="1428736"/>
            <a:ext cx="898003" cy="369332"/>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kumimoji="1" lang="ja-JP" altLang="en-US" dirty="0" smtClean="0"/>
              <a:t>タスク</a:t>
            </a:r>
            <a:r>
              <a:rPr kumimoji="1" lang="en-US" altLang="ja-JP" dirty="0" smtClean="0"/>
              <a:t>D</a:t>
            </a:r>
            <a:endParaRPr kumimoji="1" lang="ja-JP" altLang="en-US" dirty="0"/>
          </a:p>
        </p:txBody>
      </p:sp>
      <p:sp>
        <p:nvSpPr>
          <p:cNvPr id="118" name="フローチャート : 結合子 117"/>
          <p:cNvSpPr/>
          <p:nvPr/>
        </p:nvSpPr>
        <p:spPr>
          <a:xfrm>
            <a:off x="7358082" y="3071810"/>
            <a:ext cx="285752" cy="285752"/>
          </a:xfrm>
          <a:prstGeom prst="flowChartConnector">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19" name="フローチャート : 結合子 118"/>
          <p:cNvSpPr/>
          <p:nvPr/>
        </p:nvSpPr>
        <p:spPr>
          <a:xfrm>
            <a:off x="5363597" y="5357826"/>
            <a:ext cx="285752" cy="285752"/>
          </a:xfrm>
          <a:prstGeom prst="flowChartConnector">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20" name="フローチャート : 結合子 119"/>
          <p:cNvSpPr/>
          <p:nvPr/>
        </p:nvSpPr>
        <p:spPr>
          <a:xfrm>
            <a:off x="6363328" y="5357826"/>
            <a:ext cx="285752" cy="285752"/>
          </a:xfrm>
          <a:prstGeom prst="flowChartConnector">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22" name="フローチャート : 結合子 121"/>
          <p:cNvSpPr/>
          <p:nvPr/>
        </p:nvSpPr>
        <p:spPr>
          <a:xfrm>
            <a:off x="4153327" y="3071810"/>
            <a:ext cx="285752" cy="285752"/>
          </a:xfrm>
          <a:prstGeom prst="flowChartConnector">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en-US" altLang="ja-JP" dirty="0" smtClean="0"/>
              <a:t>E</a:t>
            </a:r>
            <a:endParaRPr kumimoji="1" lang="ja-JP" altLang="en-US" dirty="0"/>
          </a:p>
        </p:txBody>
      </p:sp>
      <p:sp>
        <p:nvSpPr>
          <p:cNvPr id="123" name="テキスト ボックス 122"/>
          <p:cNvSpPr txBox="1"/>
          <p:nvPr/>
        </p:nvSpPr>
        <p:spPr>
          <a:xfrm>
            <a:off x="2428860" y="5286388"/>
            <a:ext cx="1034257" cy="253916"/>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kumimoji="1" lang="ja-JP" altLang="en-US" sz="1050" dirty="0" smtClean="0"/>
              <a:t>ユースケース５</a:t>
            </a:r>
            <a:endParaRPr kumimoji="1" lang="ja-JP" altLang="en-US" sz="1050" dirty="0"/>
          </a:p>
        </p:txBody>
      </p:sp>
      <p:sp>
        <p:nvSpPr>
          <p:cNvPr id="126" name="フローチャート : 結合子 125"/>
          <p:cNvSpPr/>
          <p:nvPr/>
        </p:nvSpPr>
        <p:spPr>
          <a:xfrm>
            <a:off x="7358082" y="5357826"/>
            <a:ext cx="285752" cy="285752"/>
          </a:xfrm>
          <a:prstGeom prst="flowChartConnector">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endParaRPr kumimoji="1" lang="ja-JP"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28596" y="928670"/>
            <a:ext cx="8229600" cy="3511552"/>
          </a:xfrm>
        </p:spPr>
        <p:style>
          <a:lnRef idx="1">
            <a:schemeClr val="accent1"/>
          </a:lnRef>
          <a:fillRef idx="2">
            <a:schemeClr val="accent1"/>
          </a:fillRef>
          <a:effectRef idx="1">
            <a:schemeClr val="accent1"/>
          </a:effectRef>
          <a:fontRef idx="minor">
            <a:schemeClr val="dk1"/>
          </a:fontRef>
        </p:style>
        <p:txBody>
          <a:bodyPr>
            <a:normAutofit fontScale="90000"/>
            <a:scene3d>
              <a:camera prst="orthographicFront"/>
              <a:lightRig rig="flat" dir="tl">
                <a:rot lat="0" lon="0" rev="6600000"/>
              </a:lightRig>
            </a:scene3d>
            <a:sp3d extrusionH="25400" contourW="8890">
              <a:bevelT w="38100" h="31750"/>
              <a:contourClr>
                <a:schemeClr val="accent2">
                  <a:shade val="75000"/>
                </a:schemeClr>
              </a:contourClr>
            </a:sp3d>
          </a:bodyPr>
          <a:lstStyle/>
          <a:p>
            <a:r>
              <a:rPr kumimoji="1" lang="ja-JP" altLang="en-US" b="1" smtClean="0">
                <a:ln w="11430"/>
                <a:solidFill>
                  <a:srgbClr val="FF0000"/>
                </a:solidFill>
                <a:effectLst/>
              </a:rPr>
              <a:t>設計のキモは、</a:t>
            </a:r>
            <a:r>
              <a:rPr kumimoji="1" lang="en-US" altLang="ja-JP" b="1" smtClean="0">
                <a:ln w="11430"/>
                <a:solidFill>
                  <a:srgbClr val="FF0000"/>
                </a:solidFill>
                <a:effectLst/>
              </a:rPr>
              <a:t/>
            </a:r>
            <a:br>
              <a:rPr kumimoji="1" lang="en-US" altLang="ja-JP" b="1" smtClean="0">
                <a:ln w="11430"/>
                <a:solidFill>
                  <a:srgbClr val="FF0000"/>
                </a:solidFill>
                <a:effectLst/>
              </a:rPr>
            </a:br>
            <a:r>
              <a:rPr lang="ja-JP" altLang="en-US" sz="12800" b="1" smtClean="0">
                <a:ln w="11430"/>
                <a:solidFill>
                  <a:srgbClr val="FF0000"/>
                </a:solidFill>
                <a:effectLst>
                  <a:reflection blurRad="6350" stA="55000" endA="300" endPos="45500" dir="5400000" sy="-100000" algn="bl" rotWithShape="0"/>
                </a:effectLst>
                <a:latin typeface="HGS創英角ﾎﾟｯﾌﾟ体" pitchFamily="50" charset="-128"/>
                <a:ea typeface="HGS創英角ﾎﾟｯﾌﾟ体" pitchFamily="50" charset="-128"/>
              </a:rPr>
              <a:t>「抽象化」</a:t>
            </a:r>
            <a:r>
              <a:rPr lang="en-US" altLang="ja-JP" b="1" smtClean="0">
                <a:ln w="11430"/>
                <a:solidFill>
                  <a:srgbClr val="FF0000"/>
                </a:solidFill>
                <a:effectLst/>
              </a:rPr>
              <a:t/>
            </a:r>
            <a:br>
              <a:rPr lang="en-US" altLang="ja-JP" b="1" smtClean="0">
                <a:ln w="11430"/>
                <a:solidFill>
                  <a:srgbClr val="FF0000"/>
                </a:solidFill>
                <a:effectLst/>
              </a:rPr>
            </a:br>
            <a:r>
              <a:rPr lang="ja-JP" altLang="en-US" b="1" smtClean="0">
                <a:ln w="11430"/>
                <a:solidFill>
                  <a:srgbClr val="FF0000"/>
                </a:solidFill>
                <a:effectLst/>
              </a:rPr>
              <a:t>です。</a:t>
            </a:r>
            <a:endParaRPr kumimoji="1" lang="ja-JP" altLang="en-US" b="1">
              <a:ln w="11430"/>
              <a:solidFill>
                <a:srgbClr val="FF0000"/>
              </a:solidFill>
              <a:effectLst/>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抽象化と設計</a:t>
            </a:r>
            <a:endParaRPr kumimoji="1" lang="ja-JP" altLang="en-US"/>
          </a:p>
        </p:txBody>
      </p:sp>
      <p:sp>
        <p:nvSpPr>
          <p:cNvPr id="3" name="コンテンツ プレースホルダ 2"/>
          <p:cNvSpPr>
            <a:spLocks noGrp="1"/>
          </p:cNvSpPr>
          <p:nvPr>
            <p:ph idx="1"/>
          </p:nvPr>
        </p:nvSpPr>
        <p:spPr/>
        <p:txBody>
          <a:bodyPr>
            <a:normAutofit lnSpcReduction="10000"/>
          </a:bodyPr>
          <a:lstStyle/>
          <a:p>
            <a:r>
              <a:rPr kumimoji="1" lang="ja-JP" altLang="en-US" dirty="0" smtClean="0"/>
              <a:t>ユースケースと非機能要件の整理ができたら、設計に入る。</a:t>
            </a:r>
            <a:endParaRPr kumimoji="1" lang="en-US" altLang="ja-JP" dirty="0" smtClean="0"/>
          </a:p>
          <a:p>
            <a:r>
              <a:rPr lang="ja-JP" altLang="en-US" dirty="0" smtClean="0"/>
              <a:t>設計</a:t>
            </a:r>
            <a:r>
              <a:rPr lang="ja-JP" altLang="en-US" dirty="0"/>
              <a:t>で</a:t>
            </a:r>
            <a:r>
              <a:rPr lang="ja-JP" altLang="en-US" dirty="0" smtClean="0"/>
              <a:t>大事</a:t>
            </a:r>
            <a:r>
              <a:rPr lang="ja-JP" altLang="en-US" dirty="0"/>
              <a:t>なのは</a:t>
            </a:r>
            <a:r>
              <a:rPr lang="ja-JP" altLang="en-US" dirty="0" smtClean="0"/>
              <a:t>「抽象化」</a:t>
            </a:r>
            <a:endParaRPr lang="en-US" altLang="ja-JP" dirty="0" smtClean="0"/>
          </a:p>
          <a:p>
            <a:r>
              <a:rPr kumimoji="1" lang="ja-JP" altLang="en-US" dirty="0" smtClean="0"/>
              <a:t>要件の本質を捉え、余計なものを排除していく。</a:t>
            </a:r>
            <a:endParaRPr kumimoji="1" lang="en-US" altLang="ja-JP" dirty="0" smtClean="0"/>
          </a:p>
          <a:p>
            <a:r>
              <a:rPr kumimoji="1" lang="ja-JP" altLang="en-US" dirty="0" smtClean="0"/>
              <a:t>たいていの場合、余計なものは非機能要件となる。</a:t>
            </a:r>
            <a:endParaRPr kumimoji="1" lang="en-US" altLang="ja-JP" dirty="0" smtClean="0"/>
          </a:p>
          <a:p>
            <a:r>
              <a:rPr kumimoji="1" lang="ja-JP" altLang="en-US" dirty="0" smtClean="0"/>
              <a:t>抽象化に対す</a:t>
            </a:r>
            <a:r>
              <a:rPr lang="ja-JP" altLang="en-US" dirty="0" smtClean="0"/>
              <a:t>るセンスが設計の善し悪しに大きく影響する。　</a:t>
            </a:r>
            <a:endParaRPr kumimoji="1" lang="ja-JP"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sz="3200" smtClean="0"/>
              <a:t>抽象化その１</a:t>
            </a:r>
            <a:r>
              <a:rPr kumimoji="1" lang="en-US" altLang="ja-JP" sz="3200" smtClean="0"/>
              <a:t/>
            </a:r>
            <a:br>
              <a:rPr kumimoji="1" lang="en-US" altLang="ja-JP" sz="3200" smtClean="0"/>
            </a:br>
            <a:r>
              <a:rPr lang="ja-JP" altLang="en-US" sz="3200" smtClean="0"/>
              <a:t>インターフェイス、コントロール、データの分離</a:t>
            </a:r>
            <a:endParaRPr kumimoji="1" lang="ja-JP" altLang="en-US" sz="3200"/>
          </a:p>
        </p:txBody>
      </p:sp>
      <p:sp>
        <p:nvSpPr>
          <p:cNvPr id="3" name="コンテンツ プレースホルダ 2"/>
          <p:cNvSpPr>
            <a:spLocks noGrp="1"/>
          </p:cNvSpPr>
          <p:nvPr>
            <p:ph idx="1"/>
          </p:nvPr>
        </p:nvSpPr>
        <p:spPr/>
        <p:txBody>
          <a:bodyPr>
            <a:normAutofit fontScale="92500"/>
          </a:bodyPr>
          <a:lstStyle/>
          <a:p>
            <a:r>
              <a:rPr lang="ja-JP" altLang="en-US"/>
              <a:t>すべて</a:t>
            </a:r>
            <a:r>
              <a:rPr lang="ja-JP" altLang="en-US" smtClean="0"/>
              <a:t>のオブジェクト（機能）は、インターフェイス、コントロール、データのいずれかに属する。</a:t>
            </a:r>
            <a:endParaRPr lang="en-US" altLang="ja-JP" smtClean="0"/>
          </a:p>
          <a:p>
            <a:r>
              <a:rPr kumimoji="1" lang="ja-JP" altLang="en-US" smtClean="0"/>
              <a:t>兼用はしない。絶対にしない！</a:t>
            </a:r>
            <a:endParaRPr kumimoji="1" lang="en-US" altLang="ja-JP" smtClean="0"/>
          </a:p>
          <a:p>
            <a:r>
              <a:rPr lang="ja-JP" altLang="en-US"/>
              <a:t>とにかく分離</a:t>
            </a:r>
            <a:r>
              <a:rPr lang="ja-JP" altLang="en-US" smtClean="0"/>
              <a:t>する。</a:t>
            </a:r>
            <a:r>
              <a:rPr lang="ja-JP" altLang="en-US" smtClean="0">
                <a:solidFill>
                  <a:srgbClr val="FF0000"/>
                </a:solidFill>
                <a:effectLst>
                  <a:reflection blurRad="6350" stA="55000" endA="300" endPos="45500" dir="5400000" sy="-100000" algn="bl" rotWithShape="0"/>
                </a:effectLst>
              </a:rPr>
              <a:t>世の中にはこの３つしかない</a:t>
            </a:r>
            <a:r>
              <a:rPr lang="ja-JP" altLang="en-US" smtClean="0"/>
              <a:t>と思っていい。</a:t>
            </a:r>
            <a:endParaRPr lang="en-US" altLang="ja-JP" smtClean="0"/>
          </a:p>
          <a:p>
            <a:r>
              <a:rPr kumimoji="1" lang="ja-JP" altLang="en-US"/>
              <a:t>俗に</a:t>
            </a:r>
            <a:r>
              <a:rPr kumimoji="1" lang="ja-JP" altLang="en-US" smtClean="0"/>
              <a:t>いう、ドキュメントとか、</a:t>
            </a:r>
            <a:r>
              <a:rPr lang="ja-JP" altLang="en-US" smtClean="0"/>
              <a:t>モデル</a:t>
            </a:r>
            <a:r>
              <a:rPr lang="ja-JP" altLang="en-US"/>
              <a:t>とか</a:t>
            </a:r>
            <a:r>
              <a:rPr lang="ja-JP" altLang="en-US" smtClean="0"/>
              <a:t>、エンティティとか、バウンダリとか、ビューとかいうのはすべてこれらのこと。（言い方が違うだけ）</a:t>
            </a:r>
            <a:endParaRPr kumimoji="1" lang="ja-JP" alt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インターフェイス</a:t>
            </a:r>
            <a:endParaRPr kumimoji="1" lang="ja-JP" altLang="en-US"/>
          </a:p>
        </p:txBody>
      </p:sp>
      <p:sp>
        <p:nvSpPr>
          <p:cNvPr id="3" name="コンテンツ プレースホルダ 2"/>
          <p:cNvSpPr>
            <a:spLocks noGrp="1"/>
          </p:cNvSpPr>
          <p:nvPr>
            <p:ph idx="1"/>
          </p:nvPr>
        </p:nvSpPr>
        <p:spPr/>
        <p:txBody>
          <a:bodyPr>
            <a:normAutofit fontScale="85000" lnSpcReduction="10000"/>
          </a:bodyPr>
          <a:lstStyle/>
          <a:p>
            <a:r>
              <a:rPr lang="ja-JP" altLang="en-US" smtClean="0"/>
              <a:t>インターフェイスの役割は、その名の通り外部とのコミュニケーション</a:t>
            </a:r>
            <a:endParaRPr lang="en-US" altLang="ja-JP" smtClean="0"/>
          </a:p>
          <a:p>
            <a:r>
              <a:rPr lang="ja-JP" altLang="en-US"/>
              <a:t>必要</a:t>
            </a:r>
            <a:r>
              <a:rPr lang="ja-JP" altLang="en-US" smtClean="0"/>
              <a:t>な情報のみ開示し、不要な情報は隠蔽する。</a:t>
            </a:r>
            <a:endParaRPr lang="en-US" altLang="ja-JP" smtClean="0"/>
          </a:p>
          <a:p>
            <a:r>
              <a:rPr lang="ja-JP" altLang="en-US"/>
              <a:t>他のモジュールと</a:t>
            </a:r>
            <a:r>
              <a:rPr lang="ja-JP" altLang="en-US" smtClean="0"/>
              <a:t>の</a:t>
            </a:r>
            <a:r>
              <a:rPr lang="ja-JP" altLang="en-US"/>
              <a:t>共通</a:t>
            </a:r>
            <a:r>
              <a:rPr lang="ja-JP" altLang="en-US" smtClean="0"/>
              <a:t>インターフェイスを実装する。（コネクタ）</a:t>
            </a:r>
            <a:endParaRPr lang="en-US" altLang="ja-JP" smtClean="0"/>
          </a:p>
          <a:p>
            <a:r>
              <a:rPr lang="ja-JP" altLang="en-US" smtClean="0"/>
              <a:t>バウンダリとフォームに分類されるが、前者が対システム、後者が対人間という違いでしかない。</a:t>
            </a:r>
            <a:endParaRPr lang="en-US" altLang="ja-JP" smtClean="0"/>
          </a:p>
          <a:p>
            <a:r>
              <a:rPr lang="ja-JP" altLang="en-US" smtClean="0"/>
              <a:t>俗にいう、ラッパークラスも同類。</a:t>
            </a:r>
            <a:endParaRPr lang="en-US" altLang="ja-JP" smtClean="0"/>
          </a:p>
          <a:p>
            <a:r>
              <a:rPr lang="ja-JP" altLang="en-US" smtClean="0"/>
              <a:t>ビューはインターフェイス（フォーム）に当たるが、バウンダリとフォームという用語の方がより適切です。</a:t>
            </a:r>
            <a:endParaRPr lang="en-US" altLang="ja-JP" smtClean="0"/>
          </a:p>
          <a:p>
            <a:endParaRPr kumimoji="1" lang="ja-JP" alt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コントロール</a:t>
            </a:r>
            <a:endParaRPr kumimoji="1" lang="ja-JP" altLang="en-US"/>
          </a:p>
        </p:txBody>
      </p:sp>
      <p:sp>
        <p:nvSpPr>
          <p:cNvPr id="3" name="コンテンツ プレースホルダ 2"/>
          <p:cNvSpPr>
            <a:spLocks noGrp="1"/>
          </p:cNvSpPr>
          <p:nvPr>
            <p:ph idx="1"/>
          </p:nvPr>
        </p:nvSpPr>
        <p:spPr/>
        <p:txBody>
          <a:bodyPr/>
          <a:lstStyle/>
          <a:p>
            <a:r>
              <a:rPr kumimoji="1" lang="ja-JP" altLang="en-US" smtClean="0"/>
              <a:t>いわゆる情報処理、ロジック部分</a:t>
            </a:r>
            <a:endParaRPr kumimoji="1" lang="en-US" altLang="ja-JP" smtClean="0"/>
          </a:p>
          <a:p>
            <a:r>
              <a:rPr lang="ja-JP" altLang="en-US" smtClean="0"/>
              <a:t>インターフェイス</a:t>
            </a:r>
            <a:r>
              <a:rPr lang="ja-JP" altLang="en-US"/>
              <a:t>から</a:t>
            </a:r>
            <a:r>
              <a:rPr lang="ja-JP" altLang="en-US" smtClean="0"/>
              <a:t>の要求に対して、データを参照しながらアウトプットを返す。</a:t>
            </a:r>
            <a:endParaRPr lang="en-US" altLang="ja-JP" smtClean="0"/>
          </a:p>
          <a:p>
            <a:r>
              <a:rPr kumimoji="1" lang="ja-JP" altLang="en-US" smtClean="0"/>
              <a:t>並列化、多重化しやすい。</a:t>
            </a:r>
            <a:endParaRPr kumimoji="1" lang="en-US" altLang="ja-JP" smtClean="0"/>
          </a:p>
          <a:p>
            <a:r>
              <a:rPr lang="ja-JP" altLang="en-US" smtClean="0"/>
              <a:t>機能が肥大化しやすいので注意。</a:t>
            </a:r>
            <a:endParaRPr lang="en-US" altLang="ja-JP" smtClean="0"/>
          </a:p>
          <a:p>
            <a:r>
              <a:rPr kumimoji="1" lang="ja-JP" altLang="en-US" smtClean="0"/>
              <a:t>コントロールは、原則的に状態を持たない。状態を保持するのは別のエンティティクラスに委譲する。</a:t>
            </a:r>
            <a:endParaRPr kumimoji="1" lang="ja-JP"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28596" y="2928934"/>
            <a:ext cx="8229600" cy="1143000"/>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a:lstStyle/>
          <a:p>
            <a:r>
              <a:rPr kumimoji="1" lang="ja-JP" altLang="en-US" smtClean="0"/>
              <a:t>時代は変わりました</a:t>
            </a:r>
            <a:endParaRPr kumimoji="1" lang="ja-JP"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データ（エンティティ）</a:t>
            </a:r>
            <a:endParaRPr kumimoji="1" lang="ja-JP" altLang="en-US"/>
          </a:p>
        </p:txBody>
      </p:sp>
      <p:sp>
        <p:nvSpPr>
          <p:cNvPr id="3" name="コンテンツ プレースホルダ 2"/>
          <p:cNvSpPr>
            <a:spLocks noGrp="1"/>
          </p:cNvSpPr>
          <p:nvPr>
            <p:ph idx="1"/>
          </p:nvPr>
        </p:nvSpPr>
        <p:spPr/>
        <p:txBody>
          <a:bodyPr>
            <a:normAutofit fontScale="85000" lnSpcReduction="20000"/>
          </a:bodyPr>
          <a:lstStyle/>
          <a:p>
            <a:r>
              <a:rPr kumimoji="1" lang="ja-JP" altLang="en-US" dirty="0" smtClean="0"/>
              <a:t>オブジェクト指向の主役はデータ</a:t>
            </a:r>
            <a:endParaRPr kumimoji="1" lang="en-US" altLang="ja-JP" dirty="0" smtClean="0"/>
          </a:p>
          <a:p>
            <a:r>
              <a:rPr kumimoji="1" lang="ja-JP" altLang="en-US" dirty="0" smtClean="0"/>
              <a:t>オブジェクト指向では、エンティティー</a:t>
            </a:r>
            <a:r>
              <a:rPr kumimoji="1" lang="en-US" altLang="ja-JP" dirty="0" smtClean="0"/>
              <a:t>(entity)</a:t>
            </a:r>
            <a:r>
              <a:rPr kumimoji="1" lang="ja-JP" altLang="en-US" dirty="0" smtClean="0"/>
              <a:t>という。「モデル」という表現をすることもある。</a:t>
            </a:r>
            <a:endParaRPr kumimoji="1" lang="en-US" altLang="ja-JP" dirty="0" smtClean="0"/>
          </a:p>
          <a:p>
            <a:r>
              <a:rPr lang="ja-JP" altLang="en-US" dirty="0" smtClean="0"/>
              <a:t>抽象化の設計が大事。</a:t>
            </a:r>
            <a:endParaRPr lang="en-US" altLang="ja-JP" dirty="0" smtClean="0"/>
          </a:p>
          <a:p>
            <a:r>
              <a:rPr lang="ja-JP" altLang="en-US" dirty="0" smtClean="0"/>
              <a:t>エンティティー</a:t>
            </a:r>
            <a:r>
              <a:rPr kumimoji="1" lang="ja-JP" altLang="en-US" dirty="0" smtClean="0"/>
              <a:t>は、「値」、「属性」、「振舞い」の３要素からなる。</a:t>
            </a:r>
            <a:endParaRPr kumimoji="1" lang="en-US" altLang="ja-JP" dirty="0" smtClean="0"/>
          </a:p>
          <a:p>
            <a:r>
              <a:rPr lang="ja-JP" altLang="en-US" dirty="0" smtClean="0"/>
              <a:t>エンティティーは、「情報処理」をしてはいけない。あくまでも性質を表現するだけ。</a:t>
            </a:r>
            <a:endParaRPr lang="en-US" altLang="ja-JP" dirty="0" smtClean="0"/>
          </a:p>
          <a:p>
            <a:r>
              <a:rPr kumimoji="1" lang="ja-JP" altLang="en-US" dirty="0" smtClean="0"/>
              <a:t>エンティティーには、変化のない「静的」な情報と、実行時に変化する「動的」な情報がある。それらを扱うクラスは分離する。通常は、静的な情報の実体は一つで良く、動的な情報は</a:t>
            </a:r>
            <a:r>
              <a:rPr lang="en-US" altLang="ja-JP" dirty="0" smtClean="0"/>
              <a:t>0</a:t>
            </a:r>
            <a:r>
              <a:rPr lang="ja-JP" altLang="en-US" dirty="0" smtClean="0"/>
              <a:t>個以上の</a:t>
            </a:r>
            <a:r>
              <a:rPr kumimoji="1" lang="ja-JP" altLang="en-US" dirty="0" smtClean="0"/>
              <a:t>複数となる。</a:t>
            </a:r>
            <a:endParaRPr kumimoji="1" lang="ja-JP"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smtClean="0"/>
              <a:t>乗り物ゲームのデータを抽象化してみよう</a:t>
            </a:r>
            <a:endParaRPr lang="en-US" altLang="ja-JP" sz="3600" smtClean="0"/>
          </a:p>
        </p:txBody>
      </p:sp>
      <p:sp>
        <p:nvSpPr>
          <p:cNvPr id="3" name="コンテンツ プレースホルダ 2"/>
          <p:cNvSpPr>
            <a:spLocks noGrp="1"/>
          </p:cNvSpPr>
          <p:nvPr>
            <p:ph idx="1"/>
          </p:nvPr>
        </p:nvSpPr>
        <p:spPr>
          <a:xfrm>
            <a:off x="457200" y="1785926"/>
            <a:ext cx="4043362" cy="4340237"/>
          </a:xfrm>
        </p:spPr>
        <p:txBody>
          <a:bodyPr>
            <a:normAutofit fontScale="62500" lnSpcReduction="20000"/>
          </a:bodyPr>
          <a:lstStyle/>
          <a:p>
            <a:r>
              <a:rPr lang="ja-JP" altLang="en-US" smtClean="0"/>
              <a:t>乗り物の属性</a:t>
            </a:r>
            <a:endParaRPr lang="en-US" altLang="ja-JP" smtClean="0"/>
          </a:p>
          <a:p>
            <a:pPr lvl="1"/>
            <a:r>
              <a:rPr lang="ja-JP" altLang="en-US" smtClean="0"/>
              <a:t>タイプ（車、オートバイ、自転車など）</a:t>
            </a:r>
            <a:endParaRPr lang="en-US" altLang="ja-JP" smtClean="0"/>
          </a:p>
          <a:p>
            <a:pPr lvl="1"/>
            <a:r>
              <a:rPr lang="ja-JP" altLang="en-US" smtClean="0"/>
              <a:t>乗車人数</a:t>
            </a:r>
            <a:endParaRPr lang="en-US" altLang="ja-JP" smtClean="0"/>
          </a:p>
          <a:p>
            <a:pPr lvl="1"/>
            <a:r>
              <a:rPr lang="ja-JP" altLang="en-US" smtClean="0"/>
              <a:t>駆動方式（エンジン、人力など）</a:t>
            </a:r>
            <a:endParaRPr lang="en-US" altLang="ja-JP" smtClean="0"/>
          </a:p>
          <a:p>
            <a:pPr lvl="1"/>
            <a:r>
              <a:rPr lang="ja-JP" altLang="en-US" smtClean="0"/>
              <a:t>車輪の数</a:t>
            </a:r>
            <a:endParaRPr lang="en-US" altLang="ja-JP" smtClean="0"/>
          </a:p>
          <a:p>
            <a:pPr lvl="1"/>
            <a:r>
              <a:rPr lang="ja-JP" altLang="en-US" smtClean="0"/>
              <a:t>重さ</a:t>
            </a:r>
            <a:endParaRPr lang="en-US" altLang="ja-JP" smtClean="0"/>
          </a:p>
          <a:p>
            <a:pPr lvl="1"/>
            <a:r>
              <a:rPr lang="ja-JP" altLang="en-US" smtClean="0"/>
              <a:t>大きさ</a:t>
            </a:r>
            <a:endParaRPr lang="en-US" altLang="ja-JP" smtClean="0"/>
          </a:p>
          <a:p>
            <a:pPr lvl="1"/>
            <a:r>
              <a:rPr lang="ja-JP" altLang="en-US" smtClean="0"/>
              <a:t>色</a:t>
            </a:r>
            <a:endParaRPr lang="en-US" altLang="ja-JP" smtClean="0"/>
          </a:p>
          <a:p>
            <a:pPr lvl="1"/>
            <a:r>
              <a:rPr lang="ja-JP" altLang="en-US" smtClean="0"/>
              <a:t>メーカー</a:t>
            </a:r>
            <a:endParaRPr lang="en-US" altLang="ja-JP" smtClean="0"/>
          </a:p>
          <a:p>
            <a:r>
              <a:rPr lang="ja-JP" altLang="en-US" smtClean="0"/>
              <a:t>振る舞い（機能）</a:t>
            </a:r>
            <a:endParaRPr lang="en-US" altLang="ja-JP" smtClean="0"/>
          </a:p>
          <a:p>
            <a:pPr lvl="1"/>
            <a:r>
              <a:rPr lang="ja-JP" altLang="en-US" smtClean="0"/>
              <a:t>走る（アクセル）</a:t>
            </a:r>
            <a:endParaRPr lang="en-US" altLang="ja-JP" smtClean="0"/>
          </a:p>
          <a:p>
            <a:pPr lvl="1"/>
            <a:r>
              <a:rPr lang="ja-JP" altLang="en-US" smtClean="0"/>
              <a:t>止まる（ブレーキ）</a:t>
            </a:r>
            <a:endParaRPr lang="en-US" altLang="ja-JP" smtClean="0"/>
          </a:p>
          <a:p>
            <a:pPr lvl="1"/>
            <a:r>
              <a:rPr lang="ja-JP" altLang="en-US" smtClean="0"/>
              <a:t>曲がる（ハンドル）</a:t>
            </a:r>
            <a:endParaRPr lang="en-US" altLang="ja-JP" smtClean="0"/>
          </a:p>
          <a:p>
            <a:pPr lvl="1">
              <a:buNone/>
            </a:pPr>
            <a:endParaRPr kumimoji="1" lang="en-US" altLang="ja-JP" smtClean="0"/>
          </a:p>
        </p:txBody>
      </p:sp>
      <p:sp>
        <p:nvSpPr>
          <p:cNvPr id="5" name="コンテンツ プレースホルダ 2"/>
          <p:cNvSpPr txBox="1">
            <a:spLocks/>
          </p:cNvSpPr>
          <p:nvPr/>
        </p:nvSpPr>
        <p:spPr>
          <a:xfrm>
            <a:off x="4714876" y="1571612"/>
            <a:ext cx="4043362" cy="4500594"/>
          </a:xfrm>
          <a:prstGeom prst="rect">
            <a:avLst/>
          </a:prstGeom>
        </p:spPr>
        <p:txBody>
          <a:bodyPr vert="horz" lIns="91440" tIns="45720" rIns="91440" bIns="45720" rtlCol="0">
            <a:noAutofit/>
          </a:bodyPr>
          <a:lstStyle/>
          <a:p>
            <a:pPr marL="342900" lvl="0" indent="-342900">
              <a:spcBef>
                <a:spcPct val="20000"/>
              </a:spcBef>
              <a:buFont typeface="Arial" pitchFamily="34" charset="0"/>
              <a:buChar char="•"/>
              <a:defRPr/>
            </a:pPr>
            <a:r>
              <a:rPr lang="ja-JP" altLang="en-US" sz="1200" dirty="0" smtClean="0"/>
              <a:t>車の属性</a:t>
            </a:r>
            <a:endParaRPr lang="en-US" altLang="ja-JP" sz="1200" dirty="0" smtClean="0"/>
          </a:p>
          <a:p>
            <a:pPr marL="742950" lvl="1" indent="-285750">
              <a:spcBef>
                <a:spcPct val="20000"/>
              </a:spcBef>
              <a:buFont typeface="Arial" pitchFamily="34" charset="0"/>
              <a:buChar char="–"/>
              <a:defRPr/>
            </a:pPr>
            <a:r>
              <a:rPr lang="ja-JP" altLang="en-US" sz="1100" dirty="0" smtClean="0"/>
              <a:t>タイプ（乗用車、トラック、レーシングカーなど）</a:t>
            </a:r>
            <a:endParaRPr lang="en-US" altLang="ja-JP" sz="1100" dirty="0" smtClean="0"/>
          </a:p>
          <a:p>
            <a:pPr marL="742950" lvl="1" indent="-285750">
              <a:spcBef>
                <a:spcPct val="20000"/>
              </a:spcBef>
              <a:buFont typeface="Arial" pitchFamily="34" charset="0"/>
              <a:buChar char="–"/>
              <a:defRPr/>
            </a:pPr>
            <a:r>
              <a:rPr lang="ja-JP" altLang="en-US" sz="1100" dirty="0" smtClean="0"/>
              <a:t>ハンドルの位置</a:t>
            </a:r>
            <a:endParaRPr lang="en-US" altLang="ja-JP" sz="1100" dirty="0" smtClean="0"/>
          </a:p>
          <a:p>
            <a:pPr marL="742950" lvl="1" indent="-285750">
              <a:spcBef>
                <a:spcPct val="20000"/>
              </a:spcBef>
              <a:buFont typeface="Arial" pitchFamily="34" charset="0"/>
              <a:buChar char="–"/>
              <a:defRPr/>
            </a:pPr>
            <a:r>
              <a:rPr lang="ja-JP" altLang="en-US" sz="1100" dirty="0" smtClean="0"/>
              <a:t>エンジン形式</a:t>
            </a:r>
            <a:endParaRPr lang="en-US" altLang="ja-JP" sz="1100" dirty="0" smtClean="0"/>
          </a:p>
          <a:p>
            <a:pPr marL="742950" lvl="1" indent="-285750">
              <a:spcBef>
                <a:spcPct val="20000"/>
              </a:spcBef>
              <a:buFont typeface="Arial" pitchFamily="34" charset="0"/>
              <a:buChar char="–"/>
              <a:defRPr/>
            </a:pPr>
            <a:r>
              <a:rPr lang="ja-JP" altLang="en-US" sz="1100" dirty="0" smtClean="0"/>
              <a:t>動力駆動方法（ＦＷＤ、４ＷＤなど）</a:t>
            </a:r>
            <a:endParaRPr lang="en-US" altLang="ja-JP" sz="1100" dirty="0" smtClean="0"/>
          </a:p>
          <a:p>
            <a:pPr marL="742950" lvl="1" indent="-285750">
              <a:spcBef>
                <a:spcPct val="20000"/>
              </a:spcBef>
              <a:buFont typeface="Arial" pitchFamily="34" charset="0"/>
              <a:buChar char="–"/>
              <a:defRPr/>
            </a:pPr>
            <a:r>
              <a:rPr lang="ja-JP" altLang="en-US" sz="1100" dirty="0" smtClean="0"/>
              <a:t>タイヤのサイズと種類</a:t>
            </a:r>
            <a:endParaRPr lang="en-US" altLang="ja-JP" sz="1100" dirty="0" smtClean="0"/>
          </a:p>
          <a:p>
            <a:pPr marL="742950" lvl="1" indent="-285750">
              <a:spcBef>
                <a:spcPct val="20000"/>
              </a:spcBef>
              <a:buFont typeface="Arial" pitchFamily="34" charset="0"/>
              <a:buChar char="–"/>
              <a:defRPr/>
            </a:pPr>
            <a:r>
              <a:rPr lang="ja-JP" altLang="en-US" sz="1100" dirty="0" smtClean="0"/>
              <a:t>タイヤの数</a:t>
            </a:r>
            <a:endParaRPr lang="en-US" altLang="ja-JP" sz="1100" dirty="0" smtClean="0"/>
          </a:p>
          <a:p>
            <a:pPr marL="742950" lvl="1" indent="-285750">
              <a:spcBef>
                <a:spcPct val="20000"/>
              </a:spcBef>
              <a:buFont typeface="Arial" pitchFamily="34" charset="0"/>
              <a:buChar char="–"/>
              <a:defRPr/>
            </a:pPr>
            <a:r>
              <a:rPr lang="ja-JP" altLang="en-US" sz="1100" dirty="0" smtClean="0"/>
              <a:t>タイヤの摩耗度</a:t>
            </a:r>
            <a:endParaRPr lang="en-US" altLang="ja-JP" sz="1100" dirty="0" smtClean="0"/>
          </a:p>
          <a:p>
            <a:pPr marL="342900" lvl="0" indent="-342900">
              <a:spcBef>
                <a:spcPct val="20000"/>
              </a:spcBef>
              <a:buFont typeface="Arial" pitchFamily="34" charset="0"/>
              <a:buChar char="•"/>
              <a:defRPr/>
            </a:pPr>
            <a:r>
              <a:rPr lang="ja-JP" altLang="en-US" sz="1200" dirty="0" smtClean="0"/>
              <a:t>オートバイの属性</a:t>
            </a:r>
            <a:endParaRPr lang="en-US" altLang="ja-JP" sz="1200" dirty="0" smtClean="0"/>
          </a:p>
          <a:p>
            <a:pPr marL="742950" lvl="1" indent="-285750">
              <a:spcBef>
                <a:spcPct val="20000"/>
              </a:spcBef>
              <a:buFont typeface="Arial" pitchFamily="34" charset="0"/>
              <a:buChar char="–"/>
              <a:defRPr/>
            </a:pPr>
            <a:r>
              <a:rPr lang="ja-JP" altLang="en-US" sz="1100" dirty="0" smtClean="0"/>
              <a:t>タイプ（オンロード、オフロード、レーサーなど）</a:t>
            </a:r>
            <a:endParaRPr lang="en-US" altLang="ja-JP" sz="1100" dirty="0" smtClean="0"/>
          </a:p>
          <a:p>
            <a:pPr marL="742950" lvl="1" indent="-285750">
              <a:spcBef>
                <a:spcPct val="20000"/>
              </a:spcBef>
              <a:buFont typeface="Arial" pitchFamily="34" charset="0"/>
              <a:buChar char="–"/>
              <a:defRPr/>
            </a:pPr>
            <a:r>
              <a:rPr lang="ja-JP" altLang="en-US" sz="1100" dirty="0" smtClean="0"/>
              <a:t>ハンドルの形式</a:t>
            </a:r>
            <a:endParaRPr lang="en-US" altLang="ja-JP" sz="1100" dirty="0" smtClean="0"/>
          </a:p>
          <a:p>
            <a:pPr marL="742950" lvl="1" indent="-285750">
              <a:spcBef>
                <a:spcPct val="20000"/>
              </a:spcBef>
              <a:buFont typeface="Arial" pitchFamily="34" charset="0"/>
              <a:buChar char="–"/>
              <a:defRPr/>
            </a:pPr>
            <a:r>
              <a:rPr lang="ja-JP" altLang="en-US" sz="1100" dirty="0" smtClean="0"/>
              <a:t>エンジン形式</a:t>
            </a:r>
            <a:endParaRPr lang="en-US" altLang="ja-JP" sz="1100" dirty="0" smtClean="0"/>
          </a:p>
          <a:p>
            <a:pPr marL="742950" lvl="1" indent="-285750">
              <a:spcBef>
                <a:spcPct val="20000"/>
              </a:spcBef>
              <a:buFont typeface="Arial" pitchFamily="34" charset="0"/>
              <a:buChar char="–"/>
              <a:defRPr/>
            </a:pPr>
            <a:r>
              <a:rPr lang="ja-JP" altLang="en-US" sz="1100" dirty="0" smtClean="0"/>
              <a:t>動力駆動方法（チェーン、ベルト、シャフトなど）</a:t>
            </a:r>
            <a:endParaRPr lang="en-US" altLang="ja-JP" sz="1100" dirty="0" smtClean="0"/>
          </a:p>
          <a:p>
            <a:pPr marL="742950" lvl="1" indent="-285750">
              <a:spcBef>
                <a:spcPct val="20000"/>
              </a:spcBef>
              <a:buFont typeface="Arial" pitchFamily="34" charset="0"/>
              <a:buChar char="–"/>
              <a:defRPr/>
            </a:pPr>
            <a:r>
              <a:rPr lang="ja-JP" altLang="en-US" sz="1100" dirty="0" smtClean="0"/>
              <a:t>タイヤのサイズと種類</a:t>
            </a:r>
            <a:endParaRPr lang="en-US" altLang="ja-JP" sz="1100" dirty="0" smtClean="0"/>
          </a:p>
          <a:p>
            <a:pPr marL="742950" lvl="1" indent="-285750">
              <a:spcBef>
                <a:spcPct val="20000"/>
              </a:spcBef>
              <a:buFont typeface="Arial" pitchFamily="34" charset="0"/>
              <a:buChar char="–"/>
              <a:defRPr/>
            </a:pPr>
            <a:r>
              <a:rPr lang="ja-JP" altLang="en-US" sz="1100" dirty="0" smtClean="0"/>
              <a:t>タイヤの数</a:t>
            </a:r>
            <a:endParaRPr lang="en-US" altLang="ja-JP" sz="1100" dirty="0" smtClean="0"/>
          </a:p>
          <a:p>
            <a:pPr marL="742950" lvl="1" indent="-285750">
              <a:spcBef>
                <a:spcPct val="20000"/>
              </a:spcBef>
              <a:buFont typeface="Arial" pitchFamily="34" charset="0"/>
              <a:buChar char="–"/>
              <a:defRPr/>
            </a:pPr>
            <a:r>
              <a:rPr kumimoji="1" lang="ja-JP" altLang="en-US" sz="1100" b="0" i="0" u="none" strike="noStrike" kern="1200" cap="none" spc="0" normalizeH="0" baseline="0" noProof="0" dirty="0" smtClean="0">
                <a:ln>
                  <a:noFill/>
                </a:ln>
                <a:solidFill>
                  <a:schemeClr val="tx1"/>
                </a:solidFill>
                <a:effectLst/>
                <a:uLnTx/>
                <a:uFillTx/>
                <a:latin typeface="+mn-lt"/>
                <a:ea typeface="+mn-ea"/>
                <a:cs typeface="+mn-cs"/>
              </a:rPr>
              <a:t>タイヤの摩耗度</a:t>
            </a:r>
            <a:endParaRPr kumimoji="1" lang="en-US" altLang="ja-JP" sz="11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1200" b="0" i="0" u="none" strike="noStrike" kern="1200" cap="none" spc="0" normalizeH="0" baseline="0" noProof="0" dirty="0" smtClean="0">
                <a:ln>
                  <a:noFill/>
                </a:ln>
                <a:solidFill>
                  <a:schemeClr val="tx1"/>
                </a:solidFill>
                <a:effectLst/>
                <a:uLnTx/>
                <a:uFillTx/>
                <a:latin typeface="+mn-lt"/>
                <a:ea typeface="+mn-ea"/>
                <a:cs typeface="+mn-cs"/>
              </a:rPr>
              <a:t>自転車の属性</a:t>
            </a: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1100" b="0" i="0" u="none" strike="noStrike" kern="1200" cap="none" spc="0" normalizeH="0" baseline="0" noProof="0" dirty="0" smtClean="0">
                <a:ln>
                  <a:noFill/>
                </a:ln>
                <a:solidFill>
                  <a:schemeClr val="tx1"/>
                </a:solidFill>
                <a:effectLst/>
                <a:uLnTx/>
                <a:uFillTx/>
                <a:latin typeface="+mn-lt"/>
                <a:ea typeface="+mn-ea"/>
                <a:cs typeface="+mn-cs"/>
              </a:rPr>
              <a:t>タイプ（ロード、マウンテン、ママチャリなど）</a:t>
            </a:r>
            <a:endParaRPr kumimoji="1" lang="en-US" altLang="ja-JP" sz="11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1100" b="0" i="0" u="none" strike="noStrike" kern="1200" cap="none" spc="0" normalizeH="0" baseline="0" noProof="0" dirty="0" smtClean="0">
                <a:ln>
                  <a:noFill/>
                </a:ln>
                <a:solidFill>
                  <a:schemeClr val="tx1"/>
                </a:solidFill>
                <a:effectLst/>
                <a:uLnTx/>
                <a:uFillTx/>
                <a:latin typeface="+mn-lt"/>
                <a:ea typeface="+mn-ea"/>
                <a:cs typeface="+mn-cs"/>
              </a:rPr>
              <a:t>ギアの種類</a:t>
            </a:r>
            <a:endParaRPr kumimoji="1" lang="en-US" altLang="ja-JP" sz="11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1100" b="0" i="0" u="none" strike="noStrike" kern="1200" cap="none" spc="0" normalizeH="0" baseline="0" noProof="0" dirty="0" smtClean="0">
                <a:ln>
                  <a:noFill/>
                </a:ln>
                <a:solidFill>
                  <a:schemeClr val="tx1"/>
                </a:solidFill>
                <a:effectLst/>
                <a:uLnTx/>
                <a:uFillTx/>
                <a:latin typeface="+mn-lt"/>
                <a:ea typeface="+mn-ea"/>
                <a:cs typeface="+mn-cs"/>
              </a:rPr>
              <a:t>ハンドルのタイプ</a:t>
            </a:r>
            <a:endParaRPr kumimoji="1" lang="en-US" altLang="ja-JP" sz="11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1100" b="0" i="0" u="none" strike="noStrike" kern="1200" cap="none" spc="0" normalizeH="0" baseline="0" noProof="0" dirty="0" smtClean="0">
                <a:ln>
                  <a:noFill/>
                </a:ln>
                <a:solidFill>
                  <a:schemeClr val="tx1"/>
                </a:solidFill>
                <a:effectLst/>
                <a:uLnTx/>
                <a:uFillTx/>
                <a:latin typeface="+mn-lt"/>
                <a:ea typeface="+mn-ea"/>
                <a:cs typeface="+mn-cs"/>
              </a:rPr>
              <a:t>タイヤの種類</a:t>
            </a:r>
            <a:endParaRPr kumimoji="1" lang="en-US" altLang="ja-JP" sz="11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ja-JP" altLang="en-US" sz="1100" dirty="0" smtClean="0"/>
              <a:t>タイヤの摩耗度</a:t>
            </a:r>
            <a:endParaRPr kumimoji="1" lang="en-US" altLang="ja-JP" sz="11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抽象化の原則</a:t>
            </a:r>
            <a:endParaRPr kumimoji="1" lang="ja-JP" altLang="en-US"/>
          </a:p>
        </p:txBody>
      </p:sp>
      <p:sp>
        <p:nvSpPr>
          <p:cNvPr id="3" name="コンテンツ プレースホルダ 2"/>
          <p:cNvSpPr>
            <a:spLocks noGrp="1"/>
          </p:cNvSpPr>
          <p:nvPr>
            <p:ph idx="1"/>
          </p:nvPr>
        </p:nvSpPr>
        <p:spPr/>
        <p:txBody>
          <a:bodyPr/>
          <a:lstStyle/>
          <a:p>
            <a:r>
              <a:rPr kumimoji="1" lang="ja-JP" altLang="en-US" smtClean="0"/>
              <a:t>抽象化とは、余計な情報をそぎ落とし、オブジェクトの本質的な部分だけ残す作業。</a:t>
            </a:r>
            <a:endParaRPr kumimoji="1" lang="en-US" altLang="ja-JP" smtClean="0"/>
          </a:p>
          <a:p>
            <a:r>
              <a:rPr kumimoji="1" lang="ja-JP" altLang="en-US" smtClean="0"/>
              <a:t>オブジェクトの何が本質なのかを見極めなければならない。</a:t>
            </a:r>
            <a:endParaRPr kumimoji="1" lang="en-US" altLang="ja-JP" smtClean="0"/>
          </a:p>
          <a:p>
            <a:r>
              <a:rPr lang="ja-JP" altLang="en-US" smtClean="0"/>
              <a:t>乗り物を抽象化する場合、乗り物にとって本質的な性質、ふるまいを考えて抽象化してみよう。</a:t>
            </a:r>
            <a:endParaRPr kumimoji="1" lang="ja-JP"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乗り物の抽象化</a:t>
            </a:r>
            <a:endParaRPr kumimoji="1" lang="ja-JP" altLang="en-US"/>
          </a:p>
        </p:txBody>
      </p:sp>
      <p:sp>
        <p:nvSpPr>
          <p:cNvPr id="3" name="コンテンツ プレースホルダ 2"/>
          <p:cNvSpPr>
            <a:spLocks noGrp="1"/>
          </p:cNvSpPr>
          <p:nvPr>
            <p:ph idx="1"/>
          </p:nvPr>
        </p:nvSpPr>
        <p:spPr/>
        <p:txBody>
          <a:bodyPr>
            <a:normAutofit fontScale="55000" lnSpcReduction="20000"/>
          </a:bodyPr>
          <a:lstStyle/>
          <a:p>
            <a:r>
              <a:rPr kumimoji="1" lang="ja-JP" altLang="en-US" dirty="0" smtClean="0"/>
              <a:t>乗り物とは？</a:t>
            </a:r>
            <a:endParaRPr kumimoji="1" lang="en-US" altLang="ja-JP" dirty="0" smtClean="0"/>
          </a:p>
          <a:p>
            <a:pPr lvl="1"/>
            <a:r>
              <a:rPr lang="ja-JP" altLang="en-US" dirty="0" smtClean="0"/>
              <a:t>独立したひとつの機械である</a:t>
            </a:r>
            <a:endParaRPr lang="en-US" altLang="ja-JP" dirty="0" smtClean="0"/>
          </a:p>
          <a:p>
            <a:pPr lvl="1"/>
            <a:r>
              <a:rPr lang="ja-JP" altLang="en-US" dirty="0" smtClean="0"/>
              <a:t>人が乗って、移動することができる</a:t>
            </a:r>
            <a:endParaRPr lang="en-US" altLang="ja-JP" dirty="0" smtClean="0"/>
          </a:p>
          <a:p>
            <a:pPr lvl="1"/>
            <a:r>
              <a:rPr kumimoji="1" lang="ja-JP" altLang="en-US" dirty="0" smtClean="0"/>
              <a:t>乗り物の動作を、人が制御することができる</a:t>
            </a:r>
            <a:endParaRPr lang="en-US" altLang="ja-JP" dirty="0" smtClean="0"/>
          </a:p>
          <a:p>
            <a:r>
              <a:rPr kumimoji="1" lang="ja-JP" altLang="en-US" dirty="0" smtClean="0"/>
              <a:t>乗り物のプロパティー（属性）</a:t>
            </a:r>
            <a:endParaRPr kumimoji="1" lang="en-US" altLang="ja-JP" dirty="0" smtClean="0"/>
          </a:p>
          <a:p>
            <a:pPr lvl="1"/>
            <a:r>
              <a:rPr lang="ja-JP" altLang="en-US" dirty="0" smtClean="0"/>
              <a:t>大きさ、重さ、色、形</a:t>
            </a:r>
            <a:endParaRPr lang="en-US" altLang="ja-JP" dirty="0" smtClean="0"/>
          </a:p>
          <a:p>
            <a:pPr lvl="1"/>
            <a:r>
              <a:rPr kumimoji="1" lang="ja-JP" altLang="en-US" dirty="0" smtClean="0"/>
              <a:t>動力の種類、（エンジン、人力）</a:t>
            </a:r>
            <a:endParaRPr kumimoji="1" lang="en-US" altLang="ja-JP" dirty="0" smtClean="0"/>
          </a:p>
          <a:p>
            <a:pPr lvl="1"/>
            <a:r>
              <a:rPr lang="ja-JP" altLang="en-US" dirty="0" smtClean="0"/>
              <a:t>地上への動力伝達方式（タイヤ、その他）</a:t>
            </a:r>
            <a:endParaRPr lang="en-US" altLang="ja-JP" dirty="0" smtClean="0"/>
          </a:p>
          <a:p>
            <a:pPr lvl="1"/>
            <a:r>
              <a:rPr kumimoji="1" lang="ja-JP" altLang="en-US" dirty="0" smtClean="0"/>
              <a:t>価格、メーカー名</a:t>
            </a:r>
            <a:endParaRPr kumimoji="1" lang="en-US" altLang="ja-JP" dirty="0" smtClean="0"/>
          </a:p>
          <a:p>
            <a:r>
              <a:rPr lang="ja-JP" altLang="en-US" dirty="0" smtClean="0"/>
              <a:t>乗り物の振る舞い</a:t>
            </a:r>
            <a:endParaRPr lang="en-US" altLang="ja-JP" dirty="0" smtClean="0"/>
          </a:p>
          <a:p>
            <a:pPr lvl="1"/>
            <a:r>
              <a:rPr lang="ja-JP" altLang="en-US" dirty="0" smtClean="0"/>
              <a:t>加速する</a:t>
            </a:r>
            <a:endParaRPr lang="en-US" altLang="ja-JP" dirty="0" smtClean="0"/>
          </a:p>
          <a:p>
            <a:pPr lvl="1"/>
            <a:r>
              <a:rPr lang="ja-JP" altLang="en-US" dirty="0" smtClean="0"/>
              <a:t>減速する</a:t>
            </a:r>
            <a:endParaRPr lang="en-US" altLang="ja-JP" dirty="0" smtClean="0"/>
          </a:p>
          <a:p>
            <a:pPr lvl="1"/>
            <a:r>
              <a:rPr lang="ja-JP" altLang="en-US" dirty="0" smtClean="0"/>
              <a:t>曲がる</a:t>
            </a:r>
            <a:endParaRPr lang="en-US" altLang="ja-JP" dirty="0" smtClean="0"/>
          </a:p>
          <a:p>
            <a:r>
              <a:rPr lang="ja-JP" altLang="en-US" dirty="0" smtClean="0"/>
              <a:t>乗り物の状態</a:t>
            </a:r>
            <a:endParaRPr lang="en-US" altLang="ja-JP" dirty="0" smtClean="0"/>
          </a:p>
          <a:p>
            <a:pPr lvl="1"/>
            <a:r>
              <a:rPr lang="ja-JP" altLang="en-US" dirty="0" smtClean="0"/>
              <a:t>速度・加速度</a:t>
            </a:r>
            <a:endParaRPr lang="en-US" altLang="ja-JP" dirty="0" smtClean="0"/>
          </a:p>
          <a:p>
            <a:pPr lvl="1"/>
            <a:r>
              <a:rPr lang="ja-JP" altLang="en-US" dirty="0" smtClean="0"/>
              <a:t>位置</a:t>
            </a:r>
            <a:endParaRPr lang="en-US" altLang="ja-JP" dirty="0" smtClean="0"/>
          </a:p>
          <a:p>
            <a:pPr lvl="1"/>
            <a:r>
              <a:rPr lang="ja-JP" altLang="en-US" dirty="0" smtClean="0"/>
              <a:t>移動方向</a:t>
            </a:r>
            <a:endParaRPr lang="en-US" altLang="ja-JP" dirty="0" smtClean="0"/>
          </a:p>
          <a:p>
            <a:pPr lvl="1"/>
            <a:endParaRPr lang="en-US" altLang="ja-JP" dirty="0" smtClean="0"/>
          </a:p>
          <a:p>
            <a:pPr lvl="1"/>
            <a:endParaRPr lang="en-US" altLang="ja-JP" dirty="0" smtClean="0"/>
          </a:p>
          <a:p>
            <a:pPr lvl="1">
              <a:buNone/>
            </a:pPr>
            <a:endParaRPr kumimoji="1" lang="ja-JP" alt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乗り物の抽象化の例</a:t>
            </a:r>
            <a:endParaRPr kumimoji="1" lang="ja-JP" altLang="en-US"/>
          </a:p>
        </p:txBody>
      </p:sp>
      <p:sp>
        <p:nvSpPr>
          <p:cNvPr id="3" name="コンテンツ プレースホルダ 2"/>
          <p:cNvSpPr>
            <a:spLocks noGrp="1"/>
          </p:cNvSpPr>
          <p:nvPr>
            <p:ph idx="1"/>
          </p:nvPr>
        </p:nvSpPr>
        <p:spPr>
          <a:xfrm>
            <a:off x="500034" y="3429000"/>
            <a:ext cx="8229600" cy="3071834"/>
          </a:xfrm>
        </p:spPr>
        <p:txBody>
          <a:bodyPr>
            <a:normAutofit fontScale="62500" lnSpcReduction="20000"/>
          </a:bodyPr>
          <a:lstStyle/>
          <a:p>
            <a:pPr>
              <a:buNone/>
            </a:pPr>
            <a:endParaRPr kumimoji="1" lang="en-US" altLang="ja-JP" smtClean="0"/>
          </a:p>
          <a:p>
            <a:pPr>
              <a:buNone/>
            </a:pPr>
            <a:endParaRPr lang="en-US" altLang="ja-JP" smtClean="0"/>
          </a:p>
          <a:p>
            <a:pPr>
              <a:buNone/>
            </a:pPr>
            <a:endParaRPr kumimoji="1" lang="en-US" altLang="ja-JP" smtClean="0"/>
          </a:p>
          <a:p>
            <a:pPr>
              <a:buNone/>
            </a:pPr>
            <a:endParaRPr lang="en-US" altLang="ja-JP" smtClean="0"/>
          </a:p>
          <a:p>
            <a:pPr>
              <a:buNone/>
            </a:pPr>
            <a:endParaRPr kumimoji="1" lang="en-US" altLang="ja-JP" smtClean="0"/>
          </a:p>
          <a:p>
            <a:pPr>
              <a:buNone/>
            </a:pPr>
            <a:endParaRPr lang="en-US" altLang="ja-JP" smtClean="0"/>
          </a:p>
          <a:p>
            <a:pPr>
              <a:buNone/>
            </a:pPr>
            <a:endParaRPr kumimoji="1" lang="en-US" altLang="ja-JP" smtClean="0"/>
          </a:p>
          <a:p>
            <a:pPr>
              <a:buNone/>
            </a:pPr>
            <a:r>
              <a:rPr kumimoji="1" lang="en-US" altLang="ja-JP" smtClean="0"/>
              <a:t>※</a:t>
            </a:r>
            <a:r>
              <a:rPr lang="ja-JP" altLang="en-US" smtClean="0"/>
              <a:t>階層構造を構築する場合、上位のものにたいして「</a:t>
            </a:r>
            <a:r>
              <a:rPr lang="en-US" altLang="ja-JP" smtClean="0"/>
              <a:t>Is a</a:t>
            </a:r>
            <a:r>
              <a:rPr lang="ja-JP" altLang="en-US" smtClean="0"/>
              <a:t>」の関係を持つことに注意する。たとえば、「車は、エンジン付きの乗り物である」「自転車は、人力で動く乗り物である」という関係に注意する。</a:t>
            </a:r>
            <a:endParaRPr kumimoji="1" lang="ja-JP" altLang="en-US"/>
          </a:p>
        </p:txBody>
      </p:sp>
      <p:sp>
        <p:nvSpPr>
          <p:cNvPr id="4" name="正方形/長方形 3"/>
          <p:cNvSpPr/>
          <p:nvPr/>
        </p:nvSpPr>
        <p:spPr>
          <a:xfrm>
            <a:off x="4000496" y="1643050"/>
            <a:ext cx="914400" cy="4286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mtClean="0"/>
              <a:t>乗り物</a:t>
            </a:r>
            <a:endParaRPr kumimoji="1" lang="ja-JP" altLang="en-US"/>
          </a:p>
        </p:txBody>
      </p:sp>
      <p:sp>
        <p:nvSpPr>
          <p:cNvPr id="7" name="正方形/長方形 6"/>
          <p:cNvSpPr/>
          <p:nvPr/>
        </p:nvSpPr>
        <p:spPr>
          <a:xfrm>
            <a:off x="1857356" y="2714620"/>
            <a:ext cx="2357454" cy="57150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ja-JP" altLang="en-US" smtClean="0"/>
              <a:t>エンジンで動く乗り物</a:t>
            </a:r>
            <a:endParaRPr kumimoji="1" lang="ja-JP" altLang="en-US"/>
          </a:p>
        </p:txBody>
      </p:sp>
      <p:sp>
        <p:nvSpPr>
          <p:cNvPr id="8" name="正方形/長方形 7"/>
          <p:cNvSpPr/>
          <p:nvPr/>
        </p:nvSpPr>
        <p:spPr>
          <a:xfrm>
            <a:off x="5357818" y="2714620"/>
            <a:ext cx="2071702" cy="571504"/>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kumimoji="1" lang="ja-JP" altLang="en-US" smtClean="0"/>
              <a:t>人力で動く乗り物</a:t>
            </a:r>
            <a:endParaRPr kumimoji="1" lang="ja-JP" altLang="en-US"/>
          </a:p>
        </p:txBody>
      </p:sp>
      <p:sp>
        <p:nvSpPr>
          <p:cNvPr id="9" name="正方形/長方形 8"/>
          <p:cNvSpPr/>
          <p:nvPr/>
        </p:nvSpPr>
        <p:spPr>
          <a:xfrm>
            <a:off x="1214414" y="3929066"/>
            <a:ext cx="91440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車</a:t>
            </a:r>
            <a:endParaRPr kumimoji="1" lang="ja-JP" altLang="en-US"/>
          </a:p>
        </p:txBody>
      </p:sp>
      <p:sp>
        <p:nvSpPr>
          <p:cNvPr id="10" name="正方形/長方形 9"/>
          <p:cNvSpPr/>
          <p:nvPr/>
        </p:nvSpPr>
        <p:spPr>
          <a:xfrm>
            <a:off x="2357422" y="3929066"/>
            <a:ext cx="914400" cy="50006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smtClean="0"/>
              <a:t>オートバイ</a:t>
            </a:r>
            <a:endParaRPr kumimoji="1" lang="ja-JP" altLang="en-US"/>
          </a:p>
        </p:txBody>
      </p:sp>
      <p:sp>
        <p:nvSpPr>
          <p:cNvPr id="11" name="正方形/長方形 10"/>
          <p:cNvSpPr/>
          <p:nvPr/>
        </p:nvSpPr>
        <p:spPr>
          <a:xfrm>
            <a:off x="3428992" y="3929066"/>
            <a:ext cx="914400" cy="50006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smtClean="0"/>
              <a:t>？</a:t>
            </a:r>
            <a:endParaRPr kumimoji="1" lang="ja-JP" altLang="en-US"/>
          </a:p>
        </p:txBody>
      </p:sp>
      <p:sp>
        <p:nvSpPr>
          <p:cNvPr id="12" name="正方形/長方形 11"/>
          <p:cNvSpPr/>
          <p:nvPr/>
        </p:nvSpPr>
        <p:spPr>
          <a:xfrm>
            <a:off x="4786314" y="3929066"/>
            <a:ext cx="91440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自転車</a:t>
            </a:r>
            <a:endParaRPr kumimoji="1" lang="ja-JP" altLang="en-US"/>
          </a:p>
        </p:txBody>
      </p:sp>
      <p:sp>
        <p:nvSpPr>
          <p:cNvPr id="13" name="正方形/長方形 12"/>
          <p:cNvSpPr/>
          <p:nvPr/>
        </p:nvSpPr>
        <p:spPr>
          <a:xfrm>
            <a:off x="5929322" y="3929066"/>
            <a:ext cx="914400" cy="50006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smtClean="0"/>
              <a:t>キックボード</a:t>
            </a:r>
            <a:endParaRPr kumimoji="1" lang="ja-JP" altLang="en-US"/>
          </a:p>
        </p:txBody>
      </p:sp>
      <p:sp>
        <p:nvSpPr>
          <p:cNvPr id="14" name="正方形/長方形 13"/>
          <p:cNvSpPr/>
          <p:nvPr/>
        </p:nvSpPr>
        <p:spPr>
          <a:xfrm>
            <a:off x="7000892" y="3929066"/>
            <a:ext cx="914400" cy="50006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mtClean="0"/>
              <a:t>？</a:t>
            </a:r>
            <a:endParaRPr kumimoji="1" lang="ja-JP" altLang="en-US"/>
          </a:p>
        </p:txBody>
      </p:sp>
      <p:cxnSp>
        <p:nvCxnSpPr>
          <p:cNvPr id="16" name="直線矢印コネクタ 15"/>
          <p:cNvCxnSpPr>
            <a:stCxn id="4" idx="2"/>
            <a:endCxn id="7" idx="0"/>
          </p:cNvCxnSpPr>
          <p:nvPr/>
        </p:nvCxnSpPr>
        <p:spPr>
          <a:xfrm rot="5400000">
            <a:off x="3425419" y="1682343"/>
            <a:ext cx="642942" cy="14216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a:stCxn id="4" idx="2"/>
            <a:endCxn id="8" idx="0"/>
          </p:cNvCxnSpPr>
          <p:nvPr/>
        </p:nvCxnSpPr>
        <p:spPr>
          <a:xfrm rot="16200000" flipH="1">
            <a:off x="5104211" y="1425162"/>
            <a:ext cx="642942" cy="19359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a:stCxn id="7" idx="2"/>
            <a:endCxn id="9" idx="0"/>
          </p:cNvCxnSpPr>
          <p:nvPr/>
        </p:nvCxnSpPr>
        <p:spPr>
          <a:xfrm rot="5400000">
            <a:off x="2032378" y="2925361"/>
            <a:ext cx="642942" cy="13644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7" idx="2"/>
            <a:endCxn id="10" idx="0"/>
          </p:cNvCxnSpPr>
          <p:nvPr/>
        </p:nvCxnSpPr>
        <p:spPr>
          <a:xfrm rot="5400000">
            <a:off x="2603882" y="3496865"/>
            <a:ext cx="642942" cy="2214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stCxn id="7" idx="2"/>
            <a:endCxn id="11" idx="0"/>
          </p:cNvCxnSpPr>
          <p:nvPr/>
        </p:nvCxnSpPr>
        <p:spPr>
          <a:xfrm rot="16200000" flipH="1">
            <a:off x="3139666" y="3182540"/>
            <a:ext cx="642942" cy="8501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8" idx="2"/>
            <a:endCxn id="12" idx="0"/>
          </p:cNvCxnSpPr>
          <p:nvPr/>
        </p:nvCxnSpPr>
        <p:spPr>
          <a:xfrm rot="5400000">
            <a:off x="5497121" y="3032518"/>
            <a:ext cx="642942" cy="11501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8" idx="2"/>
            <a:endCxn id="13" idx="0"/>
          </p:cNvCxnSpPr>
          <p:nvPr/>
        </p:nvCxnSpPr>
        <p:spPr>
          <a:xfrm rot="5400000">
            <a:off x="6068625" y="3604022"/>
            <a:ext cx="642942" cy="71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a:stCxn id="8" idx="2"/>
            <a:endCxn id="14" idx="0"/>
          </p:cNvCxnSpPr>
          <p:nvPr/>
        </p:nvCxnSpPr>
        <p:spPr>
          <a:xfrm rot="16200000" flipH="1">
            <a:off x="6604409" y="3075383"/>
            <a:ext cx="642942" cy="10644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抽象化の失敗例</a:t>
            </a:r>
            <a:endParaRPr kumimoji="1" lang="ja-JP" altLang="en-US"/>
          </a:p>
        </p:txBody>
      </p:sp>
      <p:sp>
        <p:nvSpPr>
          <p:cNvPr id="3" name="コンテンツ プレースホルダ 2"/>
          <p:cNvSpPr>
            <a:spLocks noGrp="1"/>
          </p:cNvSpPr>
          <p:nvPr>
            <p:ph idx="1"/>
          </p:nvPr>
        </p:nvSpPr>
        <p:spPr/>
        <p:txBody>
          <a:bodyPr>
            <a:normAutofit fontScale="70000" lnSpcReduction="20000"/>
          </a:bodyPr>
          <a:lstStyle/>
          <a:p>
            <a:r>
              <a:rPr kumimoji="1" lang="ja-JP" altLang="en-US" smtClean="0"/>
              <a:t>車をさらに細分化し、「</a:t>
            </a:r>
            <a:r>
              <a:rPr kumimoji="1" lang="en-US" altLang="ja-JP" smtClean="0"/>
              <a:t>Is a</a:t>
            </a:r>
            <a:r>
              <a:rPr kumimoji="1" lang="ja-JP" altLang="en-US" smtClean="0"/>
              <a:t>」の関係が崩れてしまった例</a:t>
            </a:r>
            <a:endParaRPr kumimoji="1" lang="en-US" altLang="ja-JP" smtClean="0"/>
          </a:p>
          <a:p>
            <a:endParaRPr lang="en-US" altLang="ja-JP" smtClean="0"/>
          </a:p>
          <a:p>
            <a:endParaRPr kumimoji="1" lang="en-US" altLang="ja-JP" smtClean="0"/>
          </a:p>
          <a:p>
            <a:endParaRPr lang="en-US" altLang="ja-JP" smtClean="0"/>
          </a:p>
          <a:p>
            <a:endParaRPr kumimoji="1" lang="en-US" altLang="ja-JP" smtClean="0"/>
          </a:p>
          <a:p>
            <a:endParaRPr lang="en-US" altLang="ja-JP" smtClean="0"/>
          </a:p>
          <a:p>
            <a:endParaRPr lang="en-US" altLang="ja-JP" smtClean="0"/>
          </a:p>
          <a:p>
            <a:endParaRPr lang="en-US" altLang="ja-JP" smtClean="0"/>
          </a:p>
          <a:p>
            <a:endParaRPr lang="en-US" altLang="ja-JP" smtClean="0"/>
          </a:p>
          <a:p>
            <a:endParaRPr lang="en-US" altLang="ja-JP" smtClean="0"/>
          </a:p>
          <a:p>
            <a:r>
              <a:rPr kumimoji="1" lang="ja-JP" altLang="en-US" smtClean="0"/>
              <a:t>車をメーカーで分類してしまったため、その下の階層にある「トラック」が上位の「トヨタ」と「</a:t>
            </a:r>
            <a:r>
              <a:rPr kumimoji="1" lang="en-US" altLang="ja-JP" smtClean="0"/>
              <a:t>Is a</a:t>
            </a:r>
            <a:r>
              <a:rPr kumimoji="1" lang="ja-JP" altLang="en-US" smtClean="0"/>
              <a:t>」の関係が崩れている。「トラックはトヨタである」というのは正しくない。</a:t>
            </a:r>
            <a:endParaRPr kumimoji="1" lang="en-US" altLang="ja-JP" smtClean="0"/>
          </a:p>
          <a:p>
            <a:endParaRPr kumimoji="1" lang="ja-JP" altLang="en-US"/>
          </a:p>
        </p:txBody>
      </p:sp>
      <p:sp>
        <p:nvSpPr>
          <p:cNvPr id="4" name="正方形/長方形 3"/>
          <p:cNvSpPr/>
          <p:nvPr/>
        </p:nvSpPr>
        <p:spPr>
          <a:xfrm>
            <a:off x="4000496" y="2143116"/>
            <a:ext cx="914400" cy="4286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mtClean="0"/>
              <a:t>車</a:t>
            </a:r>
            <a:endParaRPr kumimoji="1" lang="ja-JP" altLang="en-US"/>
          </a:p>
        </p:txBody>
      </p:sp>
      <p:sp>
        <p:nvSpPr>
          <p:cNvPr id="7" name="正方形/長方形 6"/>
          <p:cNvSpPr/>
          <p:nvPr/>
        </p:nvSpPr>
        <p:spPr>
          <a:xfrm>
            <a:off x="2357422" y="2928934"/>
            <a:ext cx="914400" cy="57150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ja-JP" altLang="en-US" smtClean="0"/>
              <a:t>トヨタ</a:t>
            </a:r>
            <a:endParaRPr kumimoji="1" lang="ja-JP" altLang="en-US"/>
          </a:p>
        </p:txBody>
      </p:sp>
      <p:sp>
        <p:nvSpPr>
          <p:cNvPr id="8" name="正方形/長方形 7"/>
          <p:cNvSpPr/>
          <p:nvPr/>
        </p:nvSpPr>
        <p:spPr>
          <a:xfrm>
            <a:off x="5715008" y="2928934"/>
            <a:ext cx="914400" cy="571504"/>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kumimoji="1" lang="ja-JP" altLang="en-US" smtClean="0"/>
              <a:t>ホンダ</a:t>
            </a:r>
            <a:endParaRPr kumimoji="1" lang="ja-JP" altLang="en-US"/>
          </a:p>
        </p:txBody>
      </p:sp>
      <p:sp>
        <p:nvSpPr>
          <p:cNvPr id="9" name="正方形/長方形 8"/>
          <p:cNvSpPr/>
          <p:nvPr/>
        </p:nvSpPr>
        <p:spPr>
          <a:xfrm>
            <a:off x="1214414" y="4143380"/>
            <a:ext cx="91440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トラック</a:t>
            </a:r>
            <a:endParaRPr kumimoji="1" lang="ja-JP" altLang="en-US"/>
          </a:p>
        </p:txBody>
      </p:sp>
      <p:sp>
        <p:nvSpPr>
          <p:cNvPr id="10" name="正方形/長方形 9"/>
          <p:cNvSpPr/>
          <p:nvPr/>
        </p:nvSpPr>
        <p:spPr>
          <a:xfrm>
            <a:off x="2357422" y="4143380"/>
            <a:ext cx="914400" cy="50006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smtClean="0"/>
              <a:t>乗用車</a:t>
            </a:r>
            <a:endParaRPr kumimoji="1" lang="ja-JP" altLang="en-US"/>
          </a:p>
        </p:txBody>
      </p:sp>
      <p:sp>
        <p:nvSpPr>
          <p:cNvPr id="11" name="正方形/長方形 10"/>
          <p:cNvSpPr/>
          <p:nvPr/>
        </p:nvSpPr>
        <p:spPr>
          <a:xfrm>
            <a:off x="3428992" y="4143380"/>
            <a:ext cx="914400" cy="50006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smtClean="0"/>
              <a:t>バス</a:t>
            </a:r>
            <a:endParaRPr kumimoji="1" lang="ja-JP" altLang="en-US"/>
          </a:p>
        </p:txBody>
      </p:sp>
      <p:sp>
        <p:nvSpPr>
          <p:cNvPr id="12" name="正方形/長方形 11"/>
          <p:cNvSpPr/>
          <p:nvPr/>
        </p:nvSpPr>
        <p:spPr>
          <a:xfrm>
            <a:off x="4786314" y="4143380"/>
            <a:ext cx="91440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トラック</a:t>
            </a:r>
            <a:endParaRPr kumimoji="1" lang="ja-JP" altLang="en-US"/>
          </a:p>
        </p:txBody>
      </p:sp>
      <p:sp>
        <p:nvSpPr>
          <p:cNvPr id="13" name="正方形/長方形 12"/>
          <p:cNvSpPr/>
          <p:nvPr/>
        </p:nvSpPr>
        <p:spPr>
          <a:xfrm>
            <a:off x="5929322" y="4143380"/>
            <a:ext cx="914400" cy="50006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smtClean="0"/>
              <a:t>乗用車</a:t>
            </a:r>
            <a:endParaRPr kumimoji="1" lang="ja-JP" altLang="en-US"/>
          </a:p>
        </p:txBody>
      </p:sp>
      <p:sp>
        <p:nvSpPr>
          <p:cNvPr id="14" name="正方形/長方形 13"/>
          <p:cNvSpPr/>
          <p:nvPr/>
        </p:nvSpPr>
        <p:spPr>
          <a:xfrm>
            <a:off x="7000892" y="4143380"/>
            <a:ext cx="914400" cy="50006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smtClean="0"/>
              <a:t>バス</a:t>
            </a:r>
            <a:endParaRPr kumimoji="1" lang="ja-JP" altLang="en-US"/>
          </a:p>
        </p:txBody>
      </p:sp>
      <p:cxnSp>
        <p:nvCxnSpPr>
          <p:cNvPr id="16" name="直線矢印コネクタ 15"/>
          <p:cNvCxnSpPr>
            <a:stCxn id="4" idx="2"/>
            <a:endCxn id="7" idx="0"/>
          </p:cNvCxnSpPr>
          <p:nvPr/>
        </p:nvCxnSpPr>
        <p:spPr>
          <a:xfrm rot="5400000">
            <a:off x="3457564" y="1928802"/>
            <a:ext cx="357190" cy="16430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a:stCxn id="4" idx="2"/>
            <a:endCxn id="8" idx="0"/>
          </p:cNvCxnSpPr>
          <p:nvPr/>
        </p:nvCxnSpPr>
        <p:spPr>
          <a:xfrm rot="16200000" flipH="1">
            <a:off x="5136357" y="1893083"/>
            <a:ext cx="357190" cy="17145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a:stCxn id="7" idx="2"/>
            <a:endCxn id="9" idx="0"/>
          </p:cNvCxnSpPr>
          <p:nvPr/>
        </p:nvCxnSpPr>
        <p:spPr>
          <a:xfrm rot="5400000">
            <a:off x="1921647" y="3250405"/>
            <a:ext cx="642942" cy="1143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7" idx="2"/>
            <a:endCxn id="10" idx="0"/>
          </p:cNvCxnSpPr>
          <p:nvPr/>
        </p:nvCxnSpPr>
        <p:spPr>
          <a:xfrm rot="5400000">
            <a:off x="2493151" y="3821909"/>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stCxn id="7" idx="2"/>
            <a:endCxn id="11" idx="0"/>
          </p:cNvCxnSpPr>
          <p:nvPr/>
        </p:nvCxnSpPr>
        <p:spPr>
          <a:xfrm rot="16200000" flipH="1">
            <a:off x="3028936" y="3286124"/>
            <a:ext cx="642942" cy="10715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8" idx="2"/>
            <a:endCxn id="12" idx="0"/>
          </p:cNvCxnSpPr>
          <p:nvPr/>
        </p:nvCxnSpPr>
        <p:spPr>
          <a:xfrm rot="5400000">
            <a:off x="5386390" y="3357562"/>
            <a:ext cx="642942" cy="9286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8" idx="2"/>
            <a:endCxn id="13" idx="0"/>
          </p:cNvCxnSpPr>
          <p:nvPr/>
        </p:nvCxnSpPr>
        <p:spPr>
          <a:xfrm rot="16200000" flipH="1">
            <a:off x="5957894" y="3714752"/>
            <a:ext cx="642942" cy="214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a:stCxn id="8" idx="2"/>
            <a:endCxn id="14" idx="0"/>
          </p:cNvCxnSpPr>
          <p:nvPr/>
        </p:nvCxnSpPr>
        <p:spPr>
          <a:xfrm rot="16200000" flipH="1">
            <a:off x="6493679" y="3178967"/>
            <a:ext cx="642942" cy="12858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車の抽象化の例</a:t>
            </a:r>
            <a:endParaRPr kumimoji="1" lang="ja-JP" altLang="en-US"/>
          </a:p>
        </p:txBody>
      </p:sp>
      <p:sp>
        <p:nvSpPr>
          <p:cNvPr id="3" name="コンテンツ プレースホルダ 2"/>
          <p:cNvSpPr>
            <a:spLocks noGrp="1"/>
          </p:cNvSpPr>
          <p:nvPr>
            <p:ph idx="1"/>
          </p:nvPr>
        </p:nvSpPr>
        <p:spPr/>
        <p:txBody>
          <a:bodyPr/>
          <a:lstStyle/>
          <a:p>
            <a:r>
              <a:rPr kumimoji="1" lang="ja-JP" altLang="en-US" dirty="0" smtClean="0"/>
              <a:t>車の抽象化</a:t>
            </a:r>
            <a:endParaRPr kumimoji="1" lang="en-US" altLang="ja-JP" dirty="0" smtClean="0"/>
          </a:p>
          <a:p>
            <a:endParaRPr lang="en-US" altLang="ja-JP" dirty="0" smtClean="0"/>
          </a:p>
          <a:p>
            <a:endParaRPr kumimoji="1" lang="en-US" altLang="ja-JP" dirty="0" smtClean="0"/>
          </a:p>
          <a:p>
            <a:endParaRPr lang="en-US" altLang="ja-JP" dirty="0" smtClean="0"/>
          </a:p>
          <a:p>
            <a:endParaRPr kumimoji="1" lang="en-US" altLang="ja-JP" dirty="0" smtClean="0"/>
          </a:p>
          <a:p>
            <a:r>
              <a:rPr lang="ja-JP" altLang="en-US" dirty="0" smtClean="0"/>
              <a:t>車の抽象化では、メーカーの違いは車の性質に大きく関与しないので、階層構造にすべきではない。</a:t>
            </a:r>
            <a:endParaRPr kumimoji="1" lang="en-US" altLang="ja-JP" dirty="0" smtClean="0"/>
          </a:p>
          <a:p>
            <a:endParaRPr kumimoji="1" lang="ja-JP" altLang="en-US" dirty="0"/>
          </a:p>
        </p:txBody>
      </p:sp>
      <p:sp>
        <p:nvSpPr>
          <p:cNvPr id="4" name="正方形/長方形 3"/>
          <p:cNvSpPr/>
          <p:nvPr/>
        </p:nvSpPr>
        <p:spPr>
          <a:xfrm>
            <a:off x="4000496" y="2500306"/>
            <a:ext cx="914400" cy="4286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mtClean="0"/>
              <a:t>車</a:t>
            </a:r>
            <a:endParaRPr kumimoji="1" lang="ja-JP" altLang="en-US"/>
          </a:p>
        </p:txBody>
      </p:sp>
      <p:sp>
        <p:nvSpPr>
          <p:cNvPr id="9" name="正方形/長方形 8"/>
          <p:cNvSpPr/>
          <p:nvPr/>
        </p:nvSpPr>
        <p:spPr>
          <a:xfrm>
            <a:off x="2928926" y="3500438"/>
            <a:ext cx="91440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トラック</a:t>
            </a:r>
            <a:endParaRPr kumimoji="1" lang="ja-JP" altLang="en-US"/>
          </a:p>
        </p:txBody>
      </p:sp>
      <p:sp>
        <p:nvSpPr>
          <p:cNvPr id="10" name="正方形/長方形 9"/>
          <p:cNvSpPr/>
          <p:nvPr/>
        </p:nvSpPr>
        <p:spPr>
          <a:xfrm>
            <a:off x="4071934" y="3500438"/>
            <a:ext cx="914400" cy="50006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smtClean="0"/>
              <a:t>乗用車</a:t>
            </a:r>
            <a:endParaRPr kumimoji="1" lang="ja-JP" altLang="en-US"/>
          </a:p>
        </p:txBody>
      </p:sp>
      <p:sp>
        <p:nvSpPr>
          <p:cNvPr id="11" name="正方形/長方形 10"/>
          <p:cNvSpPr/>
          <p:nvPr/>
        </p:nvSpPr>
        <p:spPr>
          <a:xfrm>
            <a:off x="5143504" y="3500438"/>
            <a:ext cx="914400" cy="50006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smtClean="0"/>
              <a:t>バス</a:t>
            </a:r>
            <a:endParaRPr kumimoji="1" lang="ja-JP" altLang="en-US"/>
          </a:p>
        </p:txBody>
      </p:sp>
      <p:cxnSp>
        <p:nvCxnSpPr>
          <p:cNvPr id="20" name="直線矢印コネクタ 19"/>
          <p:cNvCxnSpPr>
            <a:stCxn id="4" idx="2"/>
            <a:endCxn id="9" idx="0"/>
          </p:cNvCxnSpPr>
          <p:nvPr/>
        </p:nvCxnSpPr>
        <p:spPr>
          <a:xfrm rot="5400000">
            <a:off x="3636159" y="2678901"/>
            <a:ext cx="571504" cy="10715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4" idx="2"/>
            <a:endCxn id="10" idx="0"/>
          </p:cNvCxnSpPr>
          <p:nvPr/>
        </p:nvCxnSpPr>
        <p:spPr>
          <a:xfrm rot="16200000" flipH="1">
            <a:off x="4207663" y="3178967"/>
            <a:ext cx="571504"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stCxn id="4" idx="2"/>
            <a:endCxn id="11" idx="0"/>
          </p:cNvCxnSpPr>
          <p:nvPr/>
        </p:nvCxnSpPr>
        <p:spPr>
          <a:xfrm rot="16200000" flipH="1">
            <a:off x="4743448" y="2643182"/>
            <a:ext cx="571504" cy="1143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設計してみよう</a:t>
            </a:r>
            <a:endParaRPr kumimoji="1" lang="ja-JP" altLang="en-US"/>
          </a:p>
        </p:txBody>
      </p:sp>
      <p:sp>
        <p:nvSpPr>
          <p:cNvPr id="3" name="コンテンツ プレースホルダ 2"/>
          <p:cNvSpPr>
            <a:spLocks noGrp="1"/>
          </p:cNvSpPr>
          <p:nvPr>
            <p:ph idx="1"/>
          </p:nvPr>
        </p:nvSpPr>
        <p:spPr/>
        <p:txBody>
          <a:bodyPr>
            <a:normAutofit/>
          </a:bodyPr>
          <a:lstStyle/>
          <a:p>
            <a:r>
              <a:rPr kumimoji="1" lang="ja-JP" altLang="en-US" smtClean="0"/>
              <a:t>要件が</a:t>
            </a:r>
            <a:r>
              <a:rPr kumimoji="1" lang="ja-JP" altLang="en-US" dirty="0" smtClean="0"/>
              <a:t>そろったら、アプリケーションの設計をしてみよう。</a:t>
            </a:r>
            <a:endParaRPr kumimoji="1" lang="en-US" altLang="ja-JP" dirty="0" smtClean="0"/>
          </a:p>
          <a:p>
            <a:r>
              <a:rPr lang="ja-JP" altLang="en-US" dirty="0" smtClean="0"/>
              <a:t>アプリケーションを構成要素に分解してみる。</a:t>
            </a:r>
            <a:endParaRPr lang="en-US" altLang="ja-JP" dirty="0" smtClean="0"/>
          </a:p>
          <a:p>
            <a:pPr lvl="1"/>
            <a:r>
              <a:rPr kumimoji="1" lang="ja-JP" altLang="en-US" dirty="0" smtClean="0"/>
              <a:t>ユーザーインターフェース</a:t>
            </a:r>
            <a:endParaRPr kumimoji="1" lang="en-US" altLang="ja-JP" dirty="0" smtClean="0"/>
          </a:p>
          <a:p>
            <a:pPr lvl="1"/>
            <a:r>
              <a:rPr lang="ja-JP" altLang="en-US" dirty="0" smtClean="0"/>
              <a:t>ゲームロジック</a:t>
            </a:r>
            <a:endParaRPr lang="en-US" altLang="ja-JP" dirty="0" smtClean="0"/>
          </a:p>
          <a:p>
            <a:pPr lvl="1"/>
            <a:r>
              <a:rPr lang="ja-JP" altLang="en-US" dirty="0" smtClean="0"/>
              <a:t>乗り物データ</a:t>
            </a:r>
            <a:endParaRPr lang="en-US" altLang="ja-JP" dirty="0" smtClean="0"/>
          </a:p>
          <a:p>
            <a:r>
              <a:rPr lang="ja-JP" altLang="en-US" dirty="0" smtClean="0"/>
              <a:t>構成要素をさらに細分化し、コンポーネント図を書いてみる。</a:t>
            </a:r>
            <a:endParaRPr kumimoji="1" lang="en-US" altLang="ja-JP" dirty="0" smtClean="0"/>
          </a:p>
          <a:p>
            <a:pPr lvl="1">
              <a:buNone/>
            </a:pPr>
            <a:endParaRPr kumimoji="1" lang="en-US" altLang="ja-JP" dirty="0" smtClean="0"/>
          </a:p>
          <a:p>
            <a:pPr lvl="1"/>
            <a:endParaRPr kumimoji="1" lang="ja-JP" alt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アプリケーションコンポーネント図</a:t>
            </a:r>
            <a:endParaRPr kumimoji="1" lang="ja-JP" altLang="en-US"/>
          </a:p>
        </p:txBody>
      </p:sp>
      <p:pic>
        <p:nvPicPr>
          <p:cNvPr id="1026" name="Picture 2"/>
          <p:cNvPicPr>
            <a:picLocks noGrp="1" noChangeAspect="1" noChangeArrowheads="1"/>
          </p:cNvPicPr>
          <p:nvPr>
            <p:ph idx="1"/>
          </p:nvPr>
        </p:nvPicPr>
        <p:blipFill>
          <a:blip r:embed="rId2"/>
          <a:srcRect/>
          <a:stretch>
            <a:fillRect/>
          </a:stretch>
        </p:blipFill>
        <p:spPr bwMode="auto">
          <a:xfrm>
            <a:off x="1357290" y="1428736"/>
            <a:ext cx="6244550" cy="514972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クラスの設計</a:t>
            </a:r>
            <a:endParaRPr kumimoji="1" lang="ja-JP" altLang="en-US"/>
          </a:p>
        </p:txBody>
      </p:sp>
      <p:sp>
        <p:nvSpPr>
          <p:cNvPr id="3" name="コンテンツ プレースホルダ 2"/>
          <p:cNvSpPr>
            <a:spLocks noGrp="1"/>
          </p:cNvSpPr>
          <p:nvPr>
            <p:ph idx="1"/>
          </p:nvPr>
        </p:nvSpPr>
        <p:spPr>
          <a:xfrm>
            <a:off x="457200" y="1571612"/>
            <a:ext cx="8229600" cy="4614882"/>
          </a:xfrm>
        </p:spPr>
        <p:txBody>
          <a:bodyPr>
            <a:normAutofit fontScale="70000" lnSpcReduction="20000"/>
          </a:bodyPr>
          <a:lstStyle/>
          <a:p>
            <a:r>
              <a:rPr lang="ja-JP" altLang="en-US" dirty="0" smtClean="0"/>
              <a:t>乗り物クラスの設計をしてみよう</a:t>
            </a:r>
            <a:endParaRPr lang="en-US" altLang="ja-JP" dirty="0" smtClean="0"/>
          </a:p>
          <a:p>
            <a:pPr lvl="1"/>
            <a:r>
              <a:rPr lang="ja-JP" altLang="en-US" dirty="0" smtClean="0"/>
              <a:t>本ゲームでは車輪の動きをシミュレーションするので、車輪のある乗り物に限定する。鉄道のように起動の上を走るものは含まない。本ゲームでいう「乗り物」を以下のように定義する。</a:t>
            </a:r>
            <a:endParaRPr lang="en-US" altLang="ja-JP" dirty="0" smtClean="0"/>
          </a:p>
          <a:p>
            <a:pPr lvl="1">
              <a:buNone/>
            </a:pPr>
            <a:endParaRPr lang="en-US" altLang="ja-JP" dirty="0" smtClean="0"/>
          </a:p>
          <a:p>
            <a:r>
              <a:rPr kumimoji="1" lang="ja-JP" altLang="en-US" smtClean="0"/>
              <a:t>乗り物の要件</a:t>
            </a:r>
            <a:endParaRPr kumimoji="1" lang="en-US" altLang="ja-JP" dirty="0" smtClean="0"/>
          </a:p>
          <a:p>
            <a:pPr lvl="1"/>
            <a:r>
              <a:rPr lang="ja-JP" altLang="en-US" dirty="0" smtClean="0"/>
              <a:t>乗り物とは、地上を車輪によって運転手を乗せて走行し、運転手の操作によって動くもの。</a:t>
            </a:r>
            <a:endParaRPr lang="en-US" altLang="ja-JP" dirty="0" smtClean="0"/>
          </a:p>
          <a:p>
            <a:pPr lvl="2"/>
            <a:r>
              <a:rPr kumimoji="1" lang="ja-JP" altLang="en-US" dirty="0" smtClean="0"/>
              <a:t>少なく</a:t>
            </a:r>
            <a:r>
              <a:rPr lang="ja-JP" altLang="en-US" dirty="0" smtClean="0"/>
              <a:t>とも１つ以上の車輪がなければならない</a:t>
            </a:r>
            <a:endParaRPr lang="en-US" altLang="ja-JP" dirty="0" smtClean="0"/>
          </a:p>
          <a:p>
            <a:pPr lvl="2"/>
            <a:r>
              <a:rPr kumimoji="1" lang="ja-JP" altLang="en-US" dirty="0" smtClean="0"/>
              <a:t>少なくとも</a:t>
            </a:r>
            <a:r>
              <a:rPr lang="ja-JP" altLang="en-US" dirty="0" smtClean="0"/>
              <a:t>１</a:t>
            </a:r>
            <a:r>
              <a:rPr kumimoji="1" lang="ja-JP" altLang="en-US" dirty="0" smtClean="0"/>
              <a:t>人以上の人間を乗せることはできなければならない</a:t>
            </a:r>
            <a:endParaRPr kumimoji="1" lang="en-US" altLang="ja-JP" dirty="0" smtClean="0"/>
          </a:p>
          <a:p>
            <a:pPr lvl="2"/>
            <a:r>
              <a:rPr kumimoji="1" lang="ja-JP" altLang="en-US" dirty="0" smtClean="0"/>
              <a:t>地上を運転手の意思で移動できなければならない</a:t>
            </a:r>
            <a:endParaRPr kumimoji="1" lang="en-US" altLang="ja-JP" dirty="0" smtClean="0"/>
          </a:p>
          <a:p>
            <a:pPr lvl="2"/>
            <a:endParaRPr kumimoji="1" lang="en-US" altLang="ja-JP" dirty="0" smtClean="0"/>
          </a:p>
          <a:p>
            <a:r>
              <a:rPr lang="ja-JP" altLang="en-US" dirty="0" smtClean="0"/>
              <a:t>設計方針</a:t>
            </a:r>
            <a:endParaRPr lang="en-US" altLang="ja-JP" dirty="0" smtClean="0"/>
          </a:p>
          <a:p>
            <a:pPr lvl="1"/>
            <a:r>
              <a:rPr kumimoji="1" lang="ja-JP" altLang="en-US" smtClean="0"/>
              <a:t>乗り物の要件から</a:t>
            </a:r>
            <a:r>
              <a:rPr kumimoji="1" lang="ja-JP" altLang="en-US" dirty="0" smtClean="0"/>
              <a:t>、構成要素、振舞い（アクション）状態（動的なパラメータ）をそれぞれの型を定義する</a:t>
            </a:r>
            <a:endParaRPr kumimoji="1" lang="en-US" altLang="ja-JP" dirty="0" smtClean="0"/>
          </a:p>
          <a:p>
            <a:pPr lvl="1"/>
            <a:r>
              <a:rPr kumimoji="1" lang="ja-JP" altLang="en-US" dirty="0" smtClean="0"/>
              <a:t>単純な値以外は、クラス型とする</a:t>
            </a:r>
            <a:endParaRPr kumimoji="1" lang="ja-JP"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sz="3200" dirty="0" smtClean="0">
                <a:latin typeface="HG創英角ﾎﾟｯﾌﾟ体" pitchFamily="49" charset="-128"/>
                <a:ea typeface="HG創英角ﾎﾟｯﾌﾟ体" pitchFamily="49" charset="-128"/>
              </a:rPr>
              <a:t>21</a:t>
            </a:r>
            <a:r>
              <a:rPr kumimoji="1" lang="ja-JP" altLang="en-US" sz="3200" dirty="0" smtClean="0">
                <a:latin typeface="HG創英角ﾎﾟｯﾌﾟ体" pitchFamily="49" charset="-128"/>
                <a:ea typeface="HG創英角ﾎﾟｯﾌﾟ体" pitchFamily="49" charset="-128"/>
              </a:rPr>
              <a:t>世紀のゲームプログラミング環境</a:t>
            </a:r>
            <a:endParaRPr kumimoji="1" lang="ja-JP" altLang="en-US" sz="3200" dirty="0">
              <a:latin typeface="HG創英角ﾎﾟｯﾌﾟ体" pitchFamily="49" charset="-128"/>
              <a:ea typeface="HG創英角ﾎﾟｯﾌﾟ体" pitchFamily="49" charset="-128"/>
            </a:endParaRPr>
          </a:p>
        </p:txBody>
      </p:sp>
      <p:sp>
        <p:nvSpPr>
          <p:cNvPr id="3" name="コンテンツ プレースホルダ 2"/>
          <p:cNvSpPr>
            <a:spLocks noGrp="1"/>
          </p:cNvSpPr>
          <p:nvPr>
            <p:ph idx="1"/>
          </p:nvPr>
        </p:nvSpPr>
        <p:spPr/>
        <p:txBody>
          <a:bodyPr>
            <a:normAutofit fontScale="85000" lnSpcReduction="20000"/>
          </a:bodyPr>
          <a:lstStyle/>
          <a:p>
            <a:r>
              <a:rPr kumimoji="1" lang="ja-JP" altLang="en-US" dirty="0" smtClean="0">
                <a:latin typeface="HG丸ｺﾞｼｯｸM-PRO" pitchFamily="50" charset="-128"/>
                <a:ea typeface="HG丸ｺﾞｼｯｸM-PRO" pitchFamily="50" charset="-128"/>
              </a:rPr>
              <a:t>肥大化したリソースに対応しなければならない。（</a:t>
            </a:r>
            <a:r>
              <a:rPr kumimoji="1" lang="en-US" altLang="ja-JP" dirty="0" smtClean="0">
                <a:latin typeface="HG丸ｺﾞｼｯｸM-PRO" pitchFamily="50" charset="-128"/>
                <a:ea typeface="HG丸ｺﾞｼｯｸM-PRO" pitchFamily="50" charset="-128"/>
              </a:rPr>
              <a:t>80</a:t>
            </a:r>
            <a:r>
              <a:rPr kumimoji="1" lang="ja-JP" altLang="en-US" dirty="0" smtClean="0">
                <a:latin typeface="HG丸ｺﾞｼｯｸM-PRO" pitchFamily="50" charset="-128"/>
                <a:ea typeface="HG丸ｺﾞｼｯｸM-PRO" pitchFamily="50" charset="-128"/>
              </a:rPr>
              <a:t>年代のメディアは数メガバイト、現在は数ギガバイトなので</a:t>
            </a:r>
            <a:r>
              <a:rPr kumimoji="1" lang="en-US" altLang="ja-JP" dirty="0" smtClean="0">
                <a:latin typeface="HG丸ｺﾞｼｯｸM-PRO" pitchFamily="50" charset="-128"/>
                <a:ea typeface="HG丸ｺﾞｼｯｸM-PRO" pitchFamily="50" charset="-128"/>
              </a:rPr>
              <a:t>1000</a:t>
            </a:r>
            <a:r>
              <a:rPr kumimoji="1" lang="ja-JP" altLang="en-US" dirty="0" smtClean="0">
                <a:latin typeface="HG丸ｺﾞｼｯｸM-PRO" pitchFamily="50" charset="-128"/>
                <a:ea typeface="HG丸ｺﾞｼｯｸM-PRO" pitchFamily="50" charset="-128"/>
              </a:rPr>
              <a:t>倍に膨れた）</a:t>
            </a:r>
            <a:endParaRPr kumimoji="1" lang="en-US" altLang="ja-JP" dirty="0" smtClean="0">
              <a:latin typeface="HG丸ｺﾞｼｯｸM-PRO" pitchFamily="50" charset="-128"/>
              <a:ea typeface="HG丸ｺﾞｼｯｸM-PRO" pitchFamily="50" charset="-128"/>
            </a:endParaRPr>
          </a:p>
          <a:p>
            <a:endParaRPr kumimoji="1" lang="en-US" altLang="ja-JP" dirty="0" smtClean="0">
              <a:latin typeface="HG丸ｺﾞｼｯｸM-PRO" pitchFamily="50" charset="-128"/>
              <a:ea typeface="HG丸ｺﾞｼｯｸM-PRO" pitchFamily="50" charset="-128"/>
            </a:endParaRPr>
          </a:p>
          <a:p>
            <a:r>
              <a:rPr lang="ja-JP" altLang="en-US" dirty="0" smtClean="0">
                <a:latin typeface="HG丸ｺﾞｼｯｸM-PRO" pitchFamily="50" charset="-128"/>
                <a:ea typeface="HG丸ｺﾞｼｯｸM-PRO" pitchFamily="50" charset="-128"/>
              </a:rPr>
              <a:t>システムの複雑化。（現在のゲーム機は、</a:t>
            </a:r>
            <a:r>
              <a:rPr lang="en-US" altLang="ja-JP" dirty="0" smtClean="0">
                <a:latin typeface="HG丸ｺﾞｼｯｸM-PRO" pitchFamily="50" charset="-128"/>
                <a:ea typeface="HG丸ｺﾞｼｯｸM-PRO" pitchFamily="50" charset="-128"/>
              </a:rPr>
              <a:t>80</a:t>
            </a:r>
            <a:r>
              <a:rPr lang="ja-JP" altLang="en-US" dirty="0" smtClean="0">
                <a:latin typeface="HG丸ｺﾞｼｯｸM-PRO" pitchFamily="50" charset="-128"/>
                <a:ea typeface="HG丸ｺﾞｼｯｸM-PRO" pitchFamily="50" charset="-128"/>
              </a:rPr>
              <a:t>年代のスーパーコンピューター以上の規模と性能を有する）</a:t>
            </a:r>
            <a:endParaRPr lang="en-US" altLang="ja-JP" dirty="0" smtClean="0">
              <a:latin typeface="HG丸ｺﾞｼｯｸM-PRO" pitchFamily="50" charset="-128"/>
              <a:ea typeface="HG丸ｺﾞｼｯｸM-PRO" pitchFamily="50" charset="-128"/>
            </a:endParaRPr>
          </a:p>
          <a:p>
            <a:endParaRPr lang="en-US" altLang="ja-JP" dirty="0" smtClean="0">
              <a:latin typeface="HG丸ｺﾞｼｯｸM-PRO" pitchFamily="50" charset="-128"/>
              <a:ea typeface="HG丸ｺﾞｼｯｸM-PRO" pitchFamily="50" charset="-128"/>
            </a:endParaRPr>
          </a:p>
          <a:p>
            <a:r>
              <a:rPr kumimoji="1" lang="ja-JP" altLang="en-US" dirty="0" smtClean="0">
                <a:latin typeface="HG丸ｺﾞｼｯｸM-PRO" pitchFamily="50" charset="-128"/>
                <a:ea typeface="HG丸ｺﾞｼｯｸM-PRO" pitchFamily="50" charset="-128"/>
              </a:rPr>
              <a:t>プロジェクト全体の工数は増大しているが、一人当たりの制作コストはむしろ減っている。（プログラマは短時間で成果を出さなければならない。）</a:t>
            </a:r>
            <a:endParaRPr kumimoji="1" lang="ja-JP" altLang="en-US" dirty="0">
              <a:latin typeface="HG丸ｺﾞｼｯｸM-PRO" pitchFamily="50" charset="-128"/>
              <a:ea typeface="HG丸ｺﾞｼｯｸM-PRO" pitchFamily="50" charset="-128"/>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Vehicles</a:t>
            </a:r>
            <a:r>
              <a:rPr kumimoji="1" lang="ja-JP" altLang="en-US" smtClean="0"/>
              <a:t>クラスの設計</a:t>
            </a:r>
            <a:endParaRPr kumimoji="1" lang="ja-JP" altLang="en-US"/>
          </a:p>
        </p:txBody>
      </p:sp>
      <p:sp>
        <p:nvSpPr>
          <p:cNvPr id="3" name="コンテンツ プレースホルダ 2"/>
          <p:cNvSpPr>
            <a:spLocks noGrp="1"/>
          </p:cNvSpPr>
          <p:nvPr>
            <p:ph idx="1"/>
          </p:nvPr>
        </p:nvSpPr>
        <p:spPr>
          <a:xfrm>
            <a:off x="457200" y="1600200"/>
            <a:ext cx="3971924" cy="4525963"/>
          </a:xfrm>
        </p:spPr>
        <p:txBody>
          <a:bodyPr>
            <a:normAutofit fontScale="32500" lnSpcReduction="20000"/>
          </a:bodyPr>
          <a:lstStyle/>
          <a:p>
            <a:pPr>
              <a:lnSpc>
                <a:spcPts val="2000"/>
              </a:lnSpc>
              <a:spcBef>
                <a:spcPts val="0"/>
              </a:spcBef>
            </a:pPr>
            <a:r>
              <a:rPr kumimoji="1" lang="ja-JP" altLang="en-US" sz="5600" smtClean="0"/>
              <a:t>乗り物の構成要素</a:t>
            </a:r>
            <a:endParaRPr kumimoji="1" lang="en-US" altLang="ja-JP" sz="5600" smtClean="0"/>
          </a:p>
          <a:p>
            <a:pPr lvl="1">
              <a:lnSpc>
                <a:spcPts val="2000"/>
              </a:lnSpc>
              <a:spcBef>
                <a:spcPts val="0"/>
              </a:spcBef>
            </a:pPr>
            <a:r>
              <a:rPr lang="ja-JP" altLang="en-US" sz="5600" smtClean="0"/>
              <a:t>名前</a:t>
            </a:r>
            <a:endParaRPr lang="en-US" altLang="ja-JP" sz="5600" smtClean="0"/>
          </a:p>
          <a:p>
            <a:pPr lvl="1">
              <a:lnSpc>
                <a:spcPts val="2000"/>
              </a:lnSpc>
              <a:spcBef>
                <a:spcPts val="0"/>
              </a:spcBef>
            </a:pPr>
            <a:r>
              <a:rPr lang="ja-JP" altLang="en-US" sz="5600" smtClean="0"/>
              <a:t>メーカー</a:t>
            </a:r>
            <a:endParaRPr lang="en-US" altLang="ja-JP" sz="5600" smtClean="0"/>
          </a:p>
          <a:p>
            <a:pPr lvl="1">
              <a:lnSpc>
                <a:spcPts val="2000"/>
              </a:lnSpc>
              <a:spcBef>
                <a:spcPts val="0"/>
              </a:spcBef>
            </a:pPr>
            <a:r>
              <a:rPr lang="ja-JP" altLang="en-US" sz="5600" smtClean="0"/>
              <a:t>車輪</a:t>
            </a:r>
            <a:endParaRPr lang="en-US" altLang="ja-JP" sz="5600" smtClean="0"/>
          </a:p>
          <a:p>
            <a:pPr lvl="1">
              <a:lnSpc>
                <a:spcPts val="2000"/>
              </a:lnSpc>
              <a:spcBef>
                <a:spcPts val="0"/>
              </a:spcBef>
            </a:pPr>
            <a:r>
              <a:rPr kumimoji="1" lang="ja-JP" altLang="en-US" sz="5600" smtClean="0"/>
              <a:t>ボディ（形、外観）</a:t>
            </a:r>
            <a:endParaRPr kumimoji="1" lang="en-US" altLang="ja-JP" sz="5600" smtClean="0"/>
          </a:p>
          <a:p>
            <a:pPr lvl="1">
              <a:lnSpc>
                <a:spcPts val="2000"/>
              </a:lnSpc>
              <a:spcBef>
                <a:spcPts val="0"/>
              </a:spcBef>
            </a:pPr>
            <a:r>
              <a:rPr kumimoji="1" lang="ja-JP" altLang="en-US" sz="5600" smtClean="0"/>
              <a:t>操作系（人が運転するため）</a:t>
            </a:r>
            <a:endParaRPr kumimoji="1" lang="en-US" altLang="ja-JP" sz="5600" smtClean="0"/>
          </a:p>
          <a:p>
            <a:pPr lvl="1">
              <a:lnSpc>
                <a:spcPts val="2000"/>
              </a:lnSpc>
              <a:spcBef>
                <a:spcPts val="0"/>
              </a:spcBef>
            </a:pPr>
            <a:endParaRPr lang="en-US" altLang="ja-JP" sz="5600" smtClean="0"/>
          </a:p>
          <a:p>
            <a:pPr>
              <a:lnSpc>
                <a:spcPts val="2000"/>
              </a:lnSpc>
              <a:spcBef>
                <a:spcPts val="0"/>
              </a:spcBef>
            </a:pPr>
            <a:r>
              <a:rPr lang="ja-JP" altLang="en-US" sz="5600" smtClean="0"/>
              <a:t>乗り物のアクション</a:t>
            </a:r>
            <a:endParaRPr lang="en-US" altLang="ja-JP" sz="5600" smtClean="0"/>
          </a:p>
          <a:p>
            <a:pPr lvl="1">
              <a:lnSpc>
                <a:spcPts val="2000"/>
              </a:lnSpc>
              <a:spcBef>
                <a:spcPts val="0"/>
              </a:spcBef>
            </a:pPr>
            <a:r>
              <a:rPr lang="ja-JP" altLang="en-US" sz="5600" smtClean="0"/>
              <a:t>走る（加速）</a:t>
            </a:r>
            <a:endParaRPr lang="en-US" altLang="ja-JP" sz="5600" smtClean="0"/>
          </a:p>
          <a:p>
            <a:pPr lvl="1">
              <a:lnSpc>
                <a:spcPts val="2000"/>
              </a:lnSpc>
              <a:spcBef>
                <a:spcPts val="0"/>
              </a:spcBef>
            </a:pPr>
            <a:r>
              <a:rPr lang="ja-JP" altLang="en-US" sz="5600" smtClean="0"/>
              <a:t>曲がる</a:t>
            </a:r>
            <a:endParaRPr lang="en-US" altLang="ja-JP" sz="5600" smtClean="0"/>
          </a:p>
          <a:p>
            <a:pPr lvl="1">
              <a:lnSpc>
                <a:spcPts val="2000"/>
              </a:lnSpc>
              <a:spcBef>
                <a:spcPts val="0"/>
              </a:spcBef>
            </a:pPr>
            <a:r>
              <a:rPr lang="ja-JP" altLang="en-US" sz="5600" smtClean="0"/>
              <a:t>止まる</a:t>
            </a:r>
            <a:endParaRPr lang="en-US" altLang="ja-JP" sz="5600" smtClean="0"/>
          </a:p>
          <a:p>
            <a:pPr lvl="1">
              <a:lnSpc>
                <a:spcPts val="2000"/>
              </a:lnSpc>
              <a:spcBef>
                <a:spcPts val="0"/>
              </a:spcBef>
            </a:pPr>
            <a:endParaRPr lang="en-US" altLang="ja-JP" sz="5600" smtClean="0"/>
          </a:p>
          <a:p>
            <a:pPr>
              <a:lnSpc>
                <a:spcPts val="2000"/>
              </a:lnSpc>
              <a:spcBef>
                <a:spcPts val="0"/>
              </a:spcBef>
            </a:pPr>
            <a:r>
              <a:rPr lang="ja-JP" altLang="en-US" sz="5600" smtClean="0"/>
              <a:t>乗り物の状態</a:t>
            </a:r>
            <a:endParaRPr lang="en-US" altLang="ja-JP" sz="5600" smtClean="0"/>
          </a:p>
          <a:p>
            <a:pPr lvl="1">
              <a:lnSpc>
                <a:spcPts val="2000"/>
              </a:lnSpc>
              <a:spcBef>
                <a:spcPts val="0"/>
              </a:spcBef>
            </a:pPr>
            <a:r>
              <a:rPr lang="ja-JP" altLang="en-US" sz="5600" smtClean="0"/>
              <a:t>移動速度（０の場合は停止）</a:t>
            </a:r>
            <a:endParaRPr lang="en-US" altLang="ja-JP" sz="5600" smtClean="0"/>
          </a:p>
          <a:p>
            <a:pPr lvl="1">
              <a:lnSpc>
                <a:spcPts val="2000"/>
              </a:lnSpc>
              <a:spcBef>
                <a:spcPts val="0"/>
              </a:spcBef>
            </a:pPr>
            <a:r>
              <a:rPr lang="ja-JP" altLang="en-US" sz="5600" smtClean="0"/>
              <a:t>移動方向</a:t>
            </a:r>
            <a:endParaRPr lang="en-US" altLang="ja-JP" sz="5600" smtClean="0"/>
          </a:p>
          <a:p>
            <a:pPr lvl="1">
              <a:lnSpc>
                <a:spcPts val="2000"/>
              </a:lnSpc>
              <a:spcBef>
                <a:spcPts val="0"/>
              </a:spcBef>
            </a:pPr>
            <a:r>
              <a:rPr lang="ja-JP" altLang="en-US" sz="5600" smtClean="0"/>
              <a:t>加速度（減速度）</a:t>
            </a:r>
            <a:endParaRPr lang="en-US" altLang="ja-JP" sz="5600" smtClean="0"/>
          </a:p>
          <a:p>
            <a:pPr lvl="1">
              <a:lnSpc>
                <a:spcPts val="2000"/>
              </a:lnSpc>
              <a:spcBef>
                <a:spcPts val="0"/>
              </a:spcBef>
            </a:pPr>
            <a:r>
              <a:rPr lang="ja-JP" altLang="en-US" sz="5600" smtClean="0"/>
              <a:t>位置情報</a:t>
            </a:r>
            <a:endParaRPr kumimoji="1" lang="en-US" altLang="ja-JP" sz="5600" smtClean="0"/>
          </a:p>
          <a:p>
            <a:pPr lvl="1"/>
            <a:endParaRPr lang="en-US" altLang="ja-JP" smtClean="0"/>
          </a:p>
          <a:p>
            <a:pPr lvl="1"/>
            <a:endParaRPr kumimoji="1" lang="en-US" altLang="ja-JP" smtClean="0"/>
          </a:p>
          <a:p>
            <a:pPr lvl="1"/>
            <a:endParaRPr lang="en-US" altLang="ja-JP" smtClean="0"/>
          </a:p>
          <a:p>
            <a:pPr lvl="1"/>
            <a:endParaRPr kumimoji="1" lang="en-US" altLang="ja-JP" smtClean="0"/>
          </a:p>
          <a:p>
            <a:pPr lvl="1"/>
            <a:endParaRPr lang="en-US" altLang="ja-JP" smtClean="0"/>
          </a:p>
          <a:p>
            <a:pPr lvl="1"/>
            <a:endParaRPr kumimoji="1" lang="en-US" altLang="ja-JP" smtClean="0"/>
          </a:p>
          <a:p>
            <a:pPr lvl="1"/>
            <a:endParaRPr lang="en-US" altLang="ja-JP" smtClean="0"/>
          </a:p>
          <a:p>
            <a:pPr lvl="1"/>
            <a:endParaRPr kumimoji="1" lang="en-US" altLang="ja-JP" smtClean="0"/>
          </a:p>
          <a:p>
            <a:pPr lvl="1"/>
            <a:endParaRPr lang="en-US" altLang="ja-JP" smtClean="0"/>
          </a:p>
          <a:p>
            <a:pPr lvl="1"/>
            <a:endParaRPr kumimoji="1" lang="en-US" altLang="ja-JP" smtClean="0"/>
          </a:p>
          <a:p>
            <a:pPr lvl="1"/>
            <a:endParaRPr lang="en-US" altLang="ja-JP" smtClean="0"/>
          </a:p>
          <a:p>
            <a:pPr lvl="1"/>
            <a:endParaRPr kumimoji="1" lang="en-US" altLang="ja-JP" smtClean="0"/>
          </a:p>
          <a:p>
            <a:pPr lvl="1"/>
            <a:endParaRPr lang="en-US" altLang="ja-JP" smtClean="0"/>
          </a:p>
          <a:p>
            <a:pPr lvl="1"/>
            <a:endParaRPr kumimoji="1" lang="en-US" altLang="ja-JP" smtClean="0"/>
          </a:p>
          <a:p>
            <a:pPr lvl="1"/>
            <a:endParaRPr lang="en-US" altLang="ja-JP" smtClean="0"/>
          </a:p>
          <a:p>
            <a:pPr lvl="1"/>
            <a:endParaRPr kumimoji="1" lang="en-US" altLang="ja-JP" smtClean="0"/>
          </a:p>
          <a:p>
            <a:pPr lvl="1"/>
            <a:endParaRPr lang="en-US" altLang="ja-JP" smtClean="0"/>
          </a:p>
          <a:p>
            <a:pPr lvl="1"/>
            <a:endParaRPr kumimoji="1" lang="en-US" altLang="ja-JP" smtClean="0"/>
          </a:p>
          <a:p>
            <a:pPr lvl="1"/>
            <a:endParaRPr lang="en-US" altLang="ja-JP" smtClean="0"/>
          </a:p>
          <a:p>
            <a:pPr lvl="1"/>
            <a:endParaRPr kumimoji="1" lang="en-US" altLang="ja-JP" smtClean="0"/>
          </a:p>
          <a:p>
            <a:pPr lvl="1"/>
            <a:endParaRPr lang="en-US" altLang="ja-JP" smtClean="0"/>
          </a:p>
          <a:p>
            <a:pPr lvl="1"/>
            <a:endParaRPr kumimoji="1" lang="en-US" altLang="ja-JP" smtClean="0"/>
          </a:p>
          <a:p>
            <a:pPr lvl="1"/>
            <a:endParaRPr lang="en-US" altLang="ja-JP" smtClean="0"/>
          </a:p>
          <a:p>
            <a:pPr lvl="1"/>
            <a:endParaRPr kumimoji="1" lang="en-US" altLang="ja-JP" smtClean="0"/>
          </a:p>
          <a:p>
            <a:pPr lvl="1"/>
            <a:endParaRPr lang="en-US" altLang="ja-JP" smtClean="0"/>
          </a:p>
          <a:p>
            <a:pPr lvl="1"/>
            <a:endParaRPr kumimoji="1" lang="en-US" altLang="ja-JP" smtClean="0"/>
          </a:p>
          <a:p>
            <a:pPr lvl="1"/>
            <a:endParaRPr lang="en-US" altLang="ja-JP" smtClean="0"/>
          </a:p>
          <a:p>
            <a:pPr lvl="1"/>
            <a:endParaRPr kumimoji="1" lang="en-US" altLang="ja-JP" smtClean="0"/>
          </a:p>
          <a:p>
            <a:pPr lvl="1"/>
            <a:endParaRPr lang="en-US" altLang="ja-JP" smtClean="0"/>
          </a:p>
          <a:p>
            <a:pPr lvl="1"/>
            <a:endParaRPr kumimoji="1" lang="en-US" altLang="ja-JP" smtClean="0"/>
          </a:p>
          <a:p>
            <a:pPr lvl="1"/>
            <a:endParaRPr lang="en-US" altLang="ja-JP" smtClean="0"/>
          </a:p>
          <a:p>
            <a:pPr lvl="1"/>
            <a:endParaRPr kumimoji="1" lang="en-US" altLang="ja-JP" smtClean="0"/>
          </a:p>
          <a:p>
            <a:pPr lvl="1"/>
            <a:endParaRPr lang="en-US" altLang="ja-JP" smtClean="0"/>
          </a:p>
          <a:p>
            <a:pPr lvl="1"/>
            <a:endParaRPr kumimoji="1" lang="en-US" altLang="ja-JP" smtClean="0"/>
          </a:p>
          <a:p>
            <a:pPr lvl="1"/>
            <a:endParaRPr lang="en-US" altLang="ja-JP" smtClean="0"/>
          </a:p>
          <a:p>
            <a:pPr lvl="1"/>
            <a:endParaRPr kumimoji="1" lang="en-US" altLang="ja-JP" smtClean="0"/>
          </a:p>
          <a:p>
            <a:pPr lvl="1"/>
            <a:endParaRPr kumimoji="1" lang="en-US" altLang="ja-JP" smtClean="0"/>
          </a:p>
          <a:p>
            <a:pPr lvl="1"/>
            <a:endParaRPr lang="en-US" altLang="ja-JP" smtClean="0"/>
          </a:p>
          <a:p>
            <a:pPr lvl="1"/>
            <a:endParaRPr kumimoji="1" lang="en-US" altLang="ja-JP" smtClean="0"/>
          </a:p>
          <a:p>
            <a:pPr lvl="1"/>
            <a:endParaRPr lang="en-US" altLang="ja-JP" smtClean="0"/>
          </a:p>
          <a:p>
            <a:pPr lvl="1"/>
            <a:endParaRPr kumimoji="1" lang="en-US" altLang="ja-JP" smtClean="0"/>
          </a:p>
          <a:p>
            <a:pPr lvl="1"/>
            <a:endParaRPr lang="en-US" altLang="ja-JP" smtClean="0"/>
          </a:p>
          <a:p>
            <a:pPr lvl="1"/>
            <a:endParaRPr kumimoji="1" lang="en-US" altLang="ja-JP" smtClean="0"/>
          </a:p>
          <a:p>
            <a:pPr lvl="1"/>
            <a:endParaRPr lang="en-US" altLang="ja-JP" smtClean="0"/>
          </a:p>
          <a:p>
            <a:pPr lvl="1"/>
            <a:endParaRPr kumimoji="1" lang="en-US" altLang="ja-JP" smtClean="0"/>
          </a:p>
          <a:p>
            <a:pPr lvl="1"/>
            <a:endParaRPr lang="en-US" altLang="ja-JP" smtClean="0"/>
          </a:p>
          <a:p>
            <a:pPr lvl="1"/>
            <a:endParaRPr kumimoji="1" lang="en-US" altLang="ja-JP" smtClean="0"/>
          </a:p>
          <a:p>
            <a:pPr lvl="1"/>
            <a:endParaRPr lang="en-US" altLang="ja-JP" smtClean="0"/>
          </a:p>
          <a:p>
            <a:pPr lvl="1"/>
            <a:endParaRPr kumimoji="1" lang="en-US" altLang="ja-JP" smtClean="0"/>
          </a:p>
          <a:p>
            <a:pPr lvl="1"/>
            <a:endParaRPr kumimoji="1" lang="ja-JP" altLang="en-US"/>
          </a:p>
        </p:txBody>
      </p:sp>
      <p:sp>
        <p:nvSpPr>
          <p:cNvPr id="4" name="テキスト ボックス 3"/>
          <p:cNvSpPr txBox="1"/>
          <p:nvPr/>
        </p:nvSpPr>
        <p:spPr>
          <a:xfrm>
            <a:off x="4786314" y="1555585"/>
            <a:ext cx="3929090" cy="4456092"/>
          </a:xfrm>
          <a:prstGeom prst="rect">
            <a:avLst/>
          </a:prstGeom>
          <a:noFill/>
        </p:spPr>
        <p:txBody>
          <a:bodyPr wrap="square" rtlCol="0">
            <a:spAutoFit/>
          </a:bodyPr>
          <a:lstStyle/>
          <a:p>
            <a:pPr>
              <a:lnSpc>
                <a:spcPts val="2000"/>
              </a:lnSpc>
            </a:pPr>
            <a:r>
              <a:rPr lang="ja-JP" altLang="en-US" smtClean="0"/>
              <a:t>変数名 </a:t>
            </a:r>
            <a:r>
              <a:rPr lang="en-US" altLang="ja-JP" smtClean="0"/>
              <a:t>		</a:t>
            </a:r>
            <a:r>
              <a:rPr lang="ja-JP" altLang="en-US" smtClean="0"/>
              <a:t>：クラス名</a:t>
            </a:r>
            <a:endParaRPr kumimoji="1" lang="en-US" altLang="ja-JP" smtClean="0"/>
          </a:p>
          <a:p>
            <a:pPr>
              <a:lnSpc>
                <a:spcPts val="2000"/>
              </a:lnSpc>
            </a:pPr>
            <a:r>
              <a:rPr lang="en-US" altLang="ja-JP" smtClean="0"/>
              <a:t>name_		: string</a:t>
            </a:r>
          </a:p>
          <a:p>
            <a:pPr>
              <a:lnSpc>
                <a:spcPts val="2000"/>
              </a:lnSpc>
            </a:pPr>
            <a:r>
              <a:rPr lang="en-US" altLang="ja-JP" smtClean="0"/>
              <a:t>makerCode_	:  MakerCode</a:t>
            </a:r>
          </a:p>
          <a:p>
            <a:pPr>
              <a:lnSpc>
                <a:spcPts val="2000"/>
              </a:lnSpc>
            </a:pPr>
            <a:r>
              <a:rPr lang="en-US" altLang="ja-JP" smtClean="0"/>
              <a:t>wheels_    	:  Wheels</a:t>
            </a:r>
          </a:p>
          <a:p>
            <a:pPr>
              <a:lnSpc>
                <a:spcPts val="2000"/>
              </a:lnSpc>
            </a:pPr>
            <a:r>
              <a:rPr lang="en-US" altLang="ja-JP" smtClean="0"/>
              <a:t>shape_     	:  Shape</a:t>
            </a:r>
          </a:p>
          <a:p>
            <a:pPr>
              <a:lnSpc>
                <a:spcPts val="2000"/>
              </a:lnSpc>
            </a:pPr>
            <a:r>
              <a:rPr kumimoji="1" lang="en-US" altLang="ja-JP" smtClean="0"/>
              <a:t>control_ 	:  Control</a:t>
            </a:r>
          </a:p>
          <a:p>
            <a:pPr>
              <a:lnSpc>
                <a:spcPts val="2000"/>
              </a:lnSpc>
            </a:pPr>
            <a:endParaRPr lang="en-US" altLang="ja-JP" smtClean="0"/>
          </a:p>
          <a:p>
            <a:pPr>
              <a:lnSpc>
                <a:spcPts val="2000"/>
              </a:lnSpc>
            </a:pPr>
            <a:r>
              <a:rPr lang="ja-JP" altLang="en-US" smtClean="0"/>
              <a:t>関数名</a:t>
            </a:r>
            <a:r>
              <a:rPr lang="en-US" altLang="ja-JP" smtClean="0"/>
              <a:t>		</a:t>
            </a:r>
            <a:r>
              <a:rPr lang="ja-JP" altLang="en-US" smtClean="0"/>
              <a:t>引数</a:t>
            </a:r>
            <a:endParaRPr lang="en-US" altLang="ja-JP" smtClean="0"/>
          </a:p>
          <a:p>
            <a:pPr>
              <a:lnSpc>
                <a:spcPts val="2000"/>
              </a:lnSpc>
            </a:pPr>
            <a:r>
              <a:rPr kumimoji="1" lang="en-US" altLang="ja-JP" smtClean="0"/>
              <a:t>acceleration(acc	: float)</a:t>
            </a:r>
          </a:p>
          <a:p>
            <a:pPr>
              <a:lnSpc>
                <a:spcPts val="2000"/>
              </a:lnSpc>
            </a:pPr>
            <a:r>
              <a:rPr lang="en-US" altLang="ja-JP" smtClean="0"/>
              <a:t>handling(dir	: float)</a:t>
            </a:r>
          </a:p>
          <a:p>
            <a:pPr>
              <a:lnSpc>
                <a:spcPts val="2000"/>
              </a:lnSpc>
            </a:pPr>
            <a:r>
              <a:rPr kumimoji="1" lang="en-US" altLang="ja-JP" smtClean="0"/>
              <a:t>breaking(force	: float)</a:t>
            </a:r>
          </a:p>
          <a:p>
            <a:pPr>
              <a:lnSpc>
                <a:spcPts val="2000"/>
              </a:lnSpc>
            </a:pPr>
            <a:endParaRPr lang="en-US" altLang="ja-JP" smtClean="0"/>
          </a:p>
          <a:p>
            <a:pPr>
              <a:lnSpc>
                <a:spcPts val="2000"/>
              </a:lnSpc>
            </a:pPr>
            <a:r>
              <a:rPr kumimoji="1" lang="ja-JP" altLang="en-US" smtClean="0"/>
              <a:t>変数名   </a:t>
            </a:r>
            <a:r>
              <a:rPr kumimoji="1" lang="en-US" altLang="ja-JP" smtClean="0"/>
              <a:t>	</a:t>
            </a:r>
            <a:r>
              <a:rPr kumimoji="1" lang="ja-JP" altLang="en-US" smtClean="0"/>
              <a:t>： 型</a:t>
            </a:r>
            <a:endParaRPr kumimoji="1" lang="en-US" altLang="ja-JP" smtClean="0"/>
          </a:p>
          <a:p>
            <a:pPr>
              <a:lnSpc>
                <a:spcPts val="2000"/>
              </a:lnSpc>
            </a:pPr>
            <a:r>
              <a:rPr lang="en-US" altLang="ja-JP" smtClean="0"/>
              <a:t>speed_ 	   	:  float</a:t>
            </a:r>
          </a:p>
          <a:p>
            <a:pPr>
              <a:lnSpc>
                <a:spcPts val="2000"/>
              </a:lnSpc>
            </a:pPr>
            <a:r>
              <a:rPr kumimoji="1" lang="en-US" altLang="ja-JP" smtClean="0"/>
              <a:t>direction_  	:  vector2d</a:t>
            </a:r>
          </a:p>
          <a:p>
            <a:pPr>
              <a:lnSpc>
                <a:spcPts val="2000"/>
              </a:lnSpc>
            </a:pPr>
            <a:r>
              <a:rPr kumimoji="1" lang="en-US" altLang="ja-JP" smtClean="0"/>
              <a:t>accel_ 	   	:  float</a:t>
            </a:r>
          </a:p>
          <a:p>
            <a:pPr>
              <a:lnSpc>
                <a:spcPts val="2000"/>
              </a:lnSpc>
            </a:pPr>
            <a:r>
              <a:rPr lang="en-US" altLang="ja-JP" smtClean="0"/>
              <a:t>location_	:  LatLong</a:t>
            </a:r>
            <a:endParaRPr kumimoji="1" lang="ja-JP" altLang="en-US" dirty="0"/>
          </a:p>
        </p:txBody>
      </p:sp>
      <p:cxnSp>
        <p:nvCxnSpPr>
          <p:cNvPr id="6" name="直線矢印コネクタ 5"/>
          <p:cNvCxnSpPr/>
          <p:nvPr/>
        </p:nvCxnSpPr>
        <p:spPr>
          <a:xfrm>
            <a:off x="2143108" y="2070090"/>
            <a:ext cx="2714644" cy="1588"/>
          </a:xfrm>
          <a:prstGeom prst="straightConnector1">
            <a:avLst/>
          </a:prstGeom>
          <a:ln w="12700">
            <a:prstDash val="dash"/>
            <a:tailEnd type="arrow"/>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a:off x="3286116" y="2357430"/>
            <a:ext cx="1571636" cy="1588"/>
          </a:xfrm>
          <a:prstGeom prst="straightConnector1">
            <a:avLst/>
          </a:prstGeom>
          <a:ln w="12700">
            <a:prstDash val="dash"/>
            <a:tailEnd type="arrow"/>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a:off x="4286248" y="2643182"/>
            <a:ext cx="571504" cy="1588"/>
          </a:xfrm>
          <a:prstGeom prst="straightConnector1">
            <a:avLst/>
          </a:prstGeom>
          <a:ln w="12700">
            <a:prstDash val="dash"/>
            <a:tailEnd type="arrow"/>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a:off x="2500298" y="3641726"/>
            <a:ext cx="2357454" cy="1588"/>
          </a:xfrm>
          <a:prstGeom prst="straightConnector1">
            <a:avLst/>
          </a:prstGeom>
          <a:ln w="12700">
            <a:prstDash val="dash"/>
            <a:tailEnd type="arrow"/>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2214546" y="3927478"/>
            <a:ext cx="2643206" cy="1588"/>
          </a:xfrm>
          <a:prstGeom prst="straightConnector1">
            <a:avLst/>
          </a:prstGeom>
          <a:ln w="12700">
            <a:prstDash val="dash"/>
            <a:tailEnd type="arrow"/>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a:off x="2285984" y="4213230"/>
            <a:ext cx="2571768" cy="1588"/>
          </a:xfrm>
          <a:prstGeom prst="straightConnector1">
            <a:avLst/>
          </a:prstGeom>
          <a:ln w="12700">
            <a:prstDash val="dash"/>
            <a:tailEnd type="arrow"/>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a:off x="4143372" y="5070486"/>
            <a:ext cx="714380" cy="1588"/>
          </a:xfrm>
          <a:prstGeom prst="straightConnector1">
            <a:avLst/>
          </a:prstGeom>
          <a:ln w="12700">
            <a:prstDash val="dash"/>
            <a:tailEnd type="arrow"/>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a:off x="2643174" y="5319662"/>
            <a:ext cx="2214578" cy="1588"/>
          </a:xfrm>
          <a:prstGeom prst="straightConnector1">
            <a:avLst/>
          </a:prstGeom>
          <a:ln w="12700">
            <a:prstDash val="dash"/>
            <a:tailEnd type="arrow"/>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a:off x="3571868" y="5570552"/>
            <a:ext cx="1285884" cy="1588"/>
          </a:xfrm>
          <a:prstGeom prst="straightConnector1">
            <a:avLst/>
          </a:prstGeom>
          <a:ln w="12700">
            <a:prstDash val="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mtClean="0"/>
              <a:t>設計図を書くために</a:t>
            </a:r>
            <a:r>
              <a:rPr kumimoji="1" lang="en-US" altLang="ja-JP" smtClean="0"/>
              <a:t>UML</a:t>
            </a:r>
            <a:r>
              <a:rPr kumimoji="1" lang="ja-JP" altLang="en-US" smtClean="0"/>
              <a:t>を使う</a:t>
            </a:r>
            <a:endParaRPr kumimoji="1" lang="ja-JP" altLang="en-US"/>
          </a:p>
        </p:txBody>
      </p:sp>
      <p:sp>
        <p:nvSpPr>
          <p:cNvPr id="3" name="コンテンツ プレースホルダ 2"/>
          <p:cNvSpPr>
            <a:spLocks noGrp="1"/>
          </p:cNvSpPr>
          <p:nvPr>
            <p:ph idx="1"/>
          </p:nvPr>
        </p:nvSpPr>
        <p:spPr/>
        <p:txBody>
          <a:bodyPr>
            <a:normAutofit/>
          </a:bodyPr>
          <a:lstStyle/>
          <a:p>
            <a:r>
              <a:rPr kumimoji="1" lang="ja-JP" altLang="en-US" smtClean="0"/>
              <a:t>抽象化などの作業に伴い、多くのテキストや図ができてくる。</a:t>
            </a:r>
            <a:endParaRPr kumimoji="1" lang="en-US" altLang="ja-JP" smtClean="0"/>
          </a:p>
          <a:p>
            <a:r>
              <a:rPr lang="ja-JP" altLang="en-US" smtClean="0"/>
              <a:t>表現方法や、図の記号がまちまちだと意思の疎通が図りにくい。</a:t>
            </a:r>
            <a:endParaRPr lang="en-US" altLang="ja-JP" smtClean="0"/>
          </a:p>
          <a:p>
            <a:r>
              <a:rPr kumimoji="1" lang="ja-JP" altLang="en-US" smtClean="0"/>
              <a:t>そ</a:t>
            </a:r>
            <a:r>
              <a:rPr lang="ja-JP" altLang="en-US" smtClean="0"/>
              <a:t>こ</a:t>
            </a:r>
            <a:r>
              <a:rPr kumimoji="1" lang="ja-JP" altLang="en-US" smtClean="0"/>
              <a:t>で、表記方法を国際標準化</a:t>
            </a:r>
            <a:r>
              <a:rPr lang="ja-JP" altLang="en-US" smtClean="0"/>
              <a:t>することになった。それが、</a:t>
            </a:r>
            <a:r>
              <a:rPr lang="en-US" altLang="ja-JP" smtClean="0"/>
              <a:t>UML</a:t>
            </a:r>
            <a:r>
              <a:rPr lang="ja-JP" altLang="en-US" smtClean="0"/>
              <a:t>だ。</a:t>
            </a:r>
            <a:endParaRPr kumimoji="1" lang="en-US" altLang="ja-JP" smtClean="0"/>
          </a:p>
          <a:p>
            <a:r>
              <a:rPr lang="en-US" altLang="ja-JP" smtClean="0"/>
              <a:t>UML</a:t>
            </a:r>
            <a:r>
              <a:rPr lang="ja-JP" altLang="en-US" smtClean="0"/>
              <a:t>については、「２００１年 </a:t>
            </a:r>
            <a:r>
              <a:rPr lang="en-GB" altLang="ja-JP" smtClean="0">
                <a:solidFill>
                  <a:srgbClr val="000000"/>
                </a:solidFill>
                <a:ea typeface="ＭＳ Ｐゴシック" charset="-128"/>
              </a:rPr>
              <a:t> UML</a:t>
            </a:r>
            <a:r>
              <a:rPr lang="ja-JP" altLang="en-GB" smtClean="0">
                <a:solidFill>
                  <a:srgbClr val="000000"/>
                </a:solidFill>
                <a:ea typeface="ＭＳ Ｐゴシック" charset="-128"/>
              </a:rPr>
              <a:t>　勉強会</a:t>
            </a:r>
            <a:r>
              <a:rPr lang="ja-JP" altLang="en-US" smtClean="0">
                <a:solidFill>
                  <a:srgbClr val="000000"/>
                </a:solidFill>
                <a:ea typeface="ＭＳ Ｐゴシック" charset="-128"/>
              </a:rPr>
              <a:t>第９回」のテキストを参照</a:t>
            </a:r>
            <a:endParaRPr kumimoji="1" lang="ja-JP" alt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UML</a:t>
            </a:r>
            <a:r>
              <a:rPr kumimoji="1" lang="ja-JP" altLang="en-US" smtClean="0"/>
              <a:t>で書くクラス図</a:t>
            </a:r>
            <a:endParaRPr kumimoji="1" lang="ja-JP" altLang="en-US"/>
          </a:p>
        </p:txBody>
      </p:sp>
      <p:sp>
        <p:nvSpPr>
          <p:cNvPr id="4" name="コンテンツ プレースホルダ 3"/>
          <p:cNvSpPr>
            <a:spLocks noGrp="1"/>
          </p:cNvSpPr>
          <p:nvPr>
            <p:ph idx="1"/>
          </p:nvPr>
        </p:nvSpPr>
        <p:spPr>
          <a:xfrm>
            <a:off x="457200" y="1600200"/>
            <a:ext cx="3757610" cy="4525963"/>
          </a:xfrm>
        </p:spPr>
        <p:txBody>
          <a:bodyPr>
            <a:normAutofit fontScale="70000" lnSpcReduction="20000"/>
          </a:bodyPr>
          <a:lstStyle/>
          <a:p>
            <a:r>
              <a:rPr kumimoji="1" lang="ja-JP" altLang="en-US" smtClean="0"/>
              <a:t>クラス図では、クラスインスタンスとなるメンバ変数、メソッドなどを列挙し、継承関係、依存関係などを線で結ぶ。</a:t>
            </a:r>
            <a:endParaRPr kumimoji="1" lang="en-US" altLang="ja-JP" smtClean="0"/>
          </a:p>
          <a:p>
            <a:endParaRPr kumimoji="1" lang="en-US" altLang="ja-JP" smtClean="0"/>
          </a:p>
          <a:p>
            <a:r>
              <a:rPr lang="ja-JP" altLang="en-US" smtClean="0"/>
              <a:t>プログラムコードを書く前に、図を作成することで、循環参照やコードの二重化といった不具合を防止できる。</a:t>
            </a:r>
            <a:endParaRPr lang="en-US" altLang="ja-JP" smtClean="0"/>
          </a:p>
          <a:p>
            <a:endParaRPr lang="en-US" altLang="ja-JP" smtClean="0"/>
          </a:p>
          <a:p>
            <a:r>
              <a:rPr lang="en-US" altLang="ja-JP" smtClean="0"/>
              <a:t>UML</a:t>
            </a:r>
            <a:r>
              <a:rPr lang="ja-JP" altLang="en-US" smtClean="0"/>
              <a:t>作成ツールでは、クラス図からプログラムコードを自動生成する機能のあるものが多い。</a:t>
            </a:r>
            <a:endParaRPr kumimoji="1" lang="ja-JP" altLang="en-US"/>
          </a:p>
        </p:txBody>
      </p:sp>
      <p:pic>
        <p:nvPicPr>
          <p:cNvPr id="1027" name="Picture 3"/>
          <p:cNvPicPr>
            <a:picLocks noChangeAspect="1" noChangeArrowheads="1"/>
          </p:cNvPicPr>
          <p:nvPr/>
        </p:nvPicPr>
        <p:blipFill>
          <a:blip r:embed="rId2"/>
          <a:srcRect/>
          <a:stretch>
            <a:fillRect/>
          </a:stretch>
        </p:blipFill>
        <p:spPr bwMode="auto">
          <a:xfrm>
            <a:off x="5214942" y="1857364"/>
            <a:ext cx="2609850" cy="2828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endParaRPr kumimoji="1" lang="ja-JP"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z="3600" smtClean="0">
                <a:latin typeface="HG創英角ﾎﾟｯﾌﾟ体" pitchFamily="49" charset="-128"/>
                <a:ea typeface="HG創英角ﾎﾟｯﾌﾟ体" pitchFamily="49" charset="-128"/>
              </a:rPr>
              <a:t>80</a:t>
            </a:r>
            <a:r>
              <a:rPr kumimoji="1" lang="ja-JP" altLang="en-US" sz="3600" smtClean="0">
                <a:latin typeface="HG創英角ﾎﾟｯﾌﾟ体" pitchFamily="49" charset="-128"/>
                <a:ea typeface="HG創英角ﾎﾟｯﾌﾟ体" pitchFamily="49" charset="-128"/>
              </a:rPr>
              <a:t>年代のスタイルでプログラムを組むと？</a:t>
            </a:r>
            <a:endParaRPr kumimoji="1" lang="ja-JP" altLang="en-US" sz="3600">
              <a:latin typeface="HG創英角ﾎﾟｯﾌﾟ体" pitchFamily="49" charset="-128"/>
              <a:ea typeface="HG創英角ﾎﾟｯﾌﾟ体" pitchFamily="49" charset="-128"/>
            </a:endParaRPr>
          </a:p>
        </p:txBody>
      </p:sp>
      <p:sp>
        <p:nvSpPr>
          <p:cNvPr id="3" name="コンテンツ プレースホルダ 2"/>
          <p:cNvSpPr>
            <a:spLocks noGrp="1"/>
          </p:cNvSpPr>
          <p:nvPr>
            <p:ph idx="1"/>
          </p:nvPr>
        </p:nvSpPr>
        <p:spPr/>
        <p:txBody>
          <a:bodyPr>
            <a:normAutofit fontScale="77500" lnSpcReduction="20000"/>
          </a:bodyPr>
          <a:lstStyle/>
          <a:p>
            <a:r>
              <a:rPr kumimoji="1" lang="ja-JP" altLang="en-US" smtClean="0">
                <a:latin typeface="HG丸ｺﾞｼｯｸM-PRO" pitchFamily="50" charset="-128"/>
                <a:ea typeface="HG丸ｺﾞｼｯｸM-PRO" pitchFamily="50" charset="-128"/>
              </a:rPr>
              <a:t>多様化したシステムに対応するために膨大な工数がかかる。</a:t>
            </a:r>
            <a:endParaRPr kumimoji="1" lang="en-US" altLang="ja-JP" smtClean="0">
              <a:latin typeface="HG丸ｺﾞｼｯｸM-PRO" pitchFamily="50" charset="-128"/>
              <a:ea typeface="HG丸ｺﾞｼｯｸM-PRO" pitchFamily="50" charset="-128"/>
            </a:endParaRPr>
          </a:p>
          <a:p>
            <a:endParaRPr kumimoji="1" lang="en-US" altLang="ja-JP" smtClean="0">
              <a:latin typeface="HG丸ｺﾞｼｯｸM-PRO" pitchFamily="50" charset="-128"/>
              <a:ea typeface="HG丸ｺﾞｼｯｸM-PRO" pitchFamily="50" charset="-128"/>
            </a:endParaRPr>
          </a:p>
          <a:p>
            <a:r>
              <a:rPr lang="ja-JP" altLang="en-US" smtClean="0">
                <a:latin typeface="HG丸ｺﾞｼｯｸM-PRO" pitchFamily="50" charset="-128"/>
                <a:ea typeface="HG丸ｺﾞｼｯｸM-PRO" pitchFamily="50" charset="-128"/>
              </a:rPr>
              <a:t>デバッグに非常に時間がかかる。</a:t>
            </a:r>
            <a:endParaRPr lang="en-US" altLang="ja-JP" smtClean="0">
              <a:latin typeface="HG丸ｺﾞｼｯｸM-PRO" pitchFamily="50" charset="-128"/>
              <a:ea typeface="HG丸ｺﾞｼｯｸM-PRO" pitchFamily="50" charset="-128"/>
            </a:endParaRPr>
          </a:p>
          <a:p>
            <a:endParaRPr lang="en-US" altLang="ja-JP" smtClean="0">
              <a:latin typeface="HG丸ｺﾞｼｯｸM-PRO" pitchFamily="50" charset="-128"/>
              <a:ea typeface="HG丸ｺﾞｼｯｸM-PRO" pitchFamily="50" charset="-128"/>
            </a:endParaRPr>
          </a:p>
          <a:p>
            <a:r>
              <a:rPr kumimoji="1" lang="ja-JP" altLang="en-US" smtClean="0">
                <a:latin typeface="HG丸ｺﾞｼｯｸM-PRO" pitchFamily="50" charset="-128"/>
                <a:ea typeface="HG丸ｺﾞｼｯｸM-PRO" pitchFamily="50" charset="-128"/>
              </a:rPr>
              <a:t>再利用性に乏しいと、プロジェクト全体のコストが増大する。</a:t>
            </a:r>
            <a:endParaRPr kumimoji="1" lang="en-US" altLang="ja-JP" smtClean="0">
              <a:latin typeface="HG丸ｺﾞｼｯｸM-PRO" pitchFamily="50" charset="-128"/>
              <a:ea typeface="HG丸ｺﾞｼｯｸM-PRO" pitchFamily="50" charset="-128"/>
            </a:endParaRPr>
          </a:p>
          <a:p>
            <a:endParaRPr kumimoji="1" lang="en-US" altLang="ja-JP" smtClean="0">
              <a:latin typeface="HG丸ｺﾞｼｯｸM-PRO" pitchFamily="50" charset="-128"/>
              <a:ea typeface="HG丸ｺﾞｼｯｸM-PRO" pitchFamily="50" charset="-128"/>
            </a:endParaRPr>
          </a:p>
          <a:p>
            <a:r>
              <a:rPr lang="ja-JP" altLang="en-US" smtClean="0">
                <a:latin typeface="HG丸ｺﾞｼｯｸM-PRO" pitchFamily="50" charset="-128"/>
                <a:ea typeface="HG丸ｺﾞｼｯｸM-PRO" pitchFamily="50" charset="-128"/>
              </a:rPr>
              <a:t>再三の仕様変更に対応できない。（昔と違って、最近のプロジェクトは製作途中での仕様変更が多い）</a:t>
            </a:r>
            <a:endParaRPr lang="en-US" altLang="ja-JP" smtClean="0">
              <a:latin typeface="HG丸ｺﾞｼｯｸM-PRO" pitchFamily="50" charset="-128"/>
              <a:ea typeface="HG丸ｺﾞｼｯｸM-PRO" pitchFamily="50" charset="-128"/>
            </a:endParaRPr>
          </a:p>
          <a:p>
            <a:endParaRPr lang="en-US" altLang="ja-JP" smtClean="0">
              <a:latin typeface="HG丸ｺﾞｼｯｸM-PRO" pitchFamily="50" charset="-128"/>
              <a:ea typeface="HG丸ｺﾞｼｯｸM-PRO" pitchFamily="50" charset="-128"/>
            </a:endParaRPr>
          </a:p>
          <a:p>
            <a:r>
              <a:rPr kumimoji="1" lang="ja-JP" altLang="en-US">
                <a:latin typeface="HG丸ｺﾞｼｯｸM-PRO" pitchFamily="50" charset="-128"/>
                <a:ea typeface="HG丸ｺﾞｼｯｸM-PRO" pitchFamily="50" charset="-128"/>
              </a:rPr>
              <a:t>開発</a:t>
            </a:r>
            <a:r>
              <a:rPr kumimoji="1" lang="ja-JP" altLang="en-US" smtClean="0">
                <a:latin typeface="HG丸ｺﾞｼｯｸM-PRO" pitchFamily="50" charset="-128"/>
                <a:ea typeface="HG丸ｺﾞｼｯｸM-PRO" pitchFamily="50" charset="-128"/>
              </a:rPr>
              <a:t>工数の増加は、競争力の低下に直結する。</a:t>
            </a:r>
            <a:endParaRPr kumimoji="1" lang="ja-JP" altLang="en-US">
              <a:latin typeface="HG丸ｺﾞｼｯｸM-PRO" pitchFamily="50" charset="-128"/>
              <a:ea typeface="HG丸ｺﾞｼｯｸM-PRO" pitchFamily="50" charset="-12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143116"/>
            <a:ext cx="8229600" cy="1785950"/>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4"/>
          </a:lnRef>
          <a:fillRef idx="2">
            <a:schemeClr val="accent4"/>
          </a:fillRef>
          <a:effectRef idx="1">
            <a:schemeClr val="accent4"/>
          </a:effectRef>
          <a:fontRef idx="minor">
            <a:schemeClr val="dk1"/>
          </a:fontRef>
        </p:style>
        <p:txBody>
          <a:bodyPr>
            <a:normAutofit/>
          </a:bodyPr>
          <a:lstStyle/>
          <a:p>
            <a:r>
              <a:rPr kumimoji="1" lang="ja-JP" altLang="en-US" smtClean="0">
                <a:latin typeface="HG創英角ﾎﾟｯﾌﾟ体" pitchFamily="49" charset="-128"/>
                <a:ea typeface="HG創英角ﾎﾟｯﾌﾟ体" pitchFamily="49" charset="-128"/>
              </a:rPr>
              <a:t>オブジェクト指向の出番です</a:t>
            </a:r>
            <a:r>
              <a:rPr kumimoji="1" lang="en-US" altLang="ja-JP" smtClean="0">
                <a:latin typeface="HG創英角ﾎﾟｯﾌﾟ体" pitchFamily="49" charset="-128"/>
                <a:ea typeface="HG創英角ﾎﾟｯﾌﾟ体" pitchFamily="49" charset="-128"/>
              </a:rPr>
              <a:t/>
            </a:r>
            <a:br>
              <a:rPr kumimoji="1" lang="en-US" altLang="ja-JP" smtClean="0">
                <a:latin typeface="HG創英角ﾎﾟｯﾌﾟ体" pitchFamily="49" charset="-128"/>
                <a:ea typeface="HG創英角ﾎﾟｯﾌﾟ体" pitchFamily="49" charset="-128"/>
              </a:rPr>
            </a:br>
            <a:r>
              <a:rPr lang="ja-JP" altLang="en-US" sz="2000">
                <a:latin typeface="HG創英角ﾎﾟｯﾌﾟ体" pitchFamily="49" charset="-128"/>
                <a:ea typeface="HG創英角ﾎﾟｯﾌﾟ体" pitchFamily="49" charset="-128"/>
              </a:rPr>
              <a:t>やっと出てきた</a:t>
            </a:r>
            <a:endParaRPr kumimoji="1" lang="ja-JP" altLang="en-US">
              <a:latin typeface="HG創英角ﾎﾟｯﾌﾟ体" pitchFamily="49" charset="-128"/>
              <a:ea typeface="HG創英角ﾎﾟｯﾌﾟ体" pitchFamily="49" charset="-128"/>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sz="3200" smtClean="0">
                <a:latin typeface="HG創英角ﾎﾟｯﾌﾟ体" pitchFamily="49" charset="-128"/>
                <a:ea typeface="HG創英角ﾎﾟｯﾌﾟ体" pitchFamily="49" charset="-128"/>
              </a:rPr>
              <a:t>オブジェクト指向が生まれたのは</a:t>
            </a:r>
            <a:r>
              <a:rPr lang="en-US" altLang="ja-JP" sz="3200" smtClean="0">
                <a:latin typeface="HG創英角ﾎﾟｯﾌﾟ体" pitchFamily="49" charset="-128"/>
                <a:ea typeface="HG創英角ﾎﾟｯﾌﾟ体" pitchFamily="49" charset="-128"/>
              </a:rPr>
              <a:t>1960</a:t>
            </a:r>
            <a:r>
              <a:rPr lang="ja-JP" altLang="en-US" sz="3200" smtClean="0">
                <a:latin typeface="HG創英角ﾎﾟｯﾌﾟ体" pitchFamily="49" charset="-128"/>
                <a:ea typeface="HG創英角ﾎﾟｯﾌﾟ体" pitchFamily="49" charset="-128"/>
              </a:rPr>
              <a:t>年代</a:t>
            </a:r>
            <a:endParaRPr kumimoji="1" lang="ja-JP" altLang="en-US" sz="3200">
              <a:latin typeface="HG創英角ﾎﾟｯﾌﾟ体" pitchFamily="49" charset="-128"/>
              <a:ea typeface="HG創英角ﾎﾟｯﾌﾟ体" pitchFamily="49" charset="-128"/>
            </a:endParaRPr>
          </a:p>
        </p:txBody>
      </p:sp>
      <p:sp>
        <p:nvSpPr>
          <p:cNvPr id="3" name="コンテンツ プレースホルダ 2"/>
          <p:cNvSpPr>
            <a:spLocks noGrp="1"/>
          </p:cNvSpPr>
          <p:nvPr>
            <p:ph idx="1"/>
          </p:nvPr>
        </p:nvSpPr>
        <p:spPr/>
        <p:txBody>
          <a:bodyPr>
            <a:normAutofit fontScale="92500" lnSpcReduction="20000"/>
          </a:bodyPr>
          <a:lstStyle/>
          <a:p>
            <a:r>
              <a:rPr kumimoji="1" lang="ja-JP" altLang="en-US" smtClean="0">
                <a:latin typeface="HG丸ｺﾞｼｯｸM-PRO" pitchFamily="50" charset="-128"/>
                <a:ea typeface="HG丸ｺﾞｼｯｸM-PRO" pitchFamily="50" charset="-128"/>
              </a:rPr>
              <a:t>大型コンピューターの世界では、</a:t>
            </a:r>
            <a:r>
              <a:rPr kumimoji="1" lang="en-US" altLang="ja-JP" smtClean="0">
                <a:latin typeface="HG丸ｺﾞｼｯｸM-PRO" pitchFamily="50" charset="-128"/>
                <a:ea typeface="HG丸ｺﾞｼｯｸM-PRO" pitchFamily="50" charset="-128"/>
              </a:rPr>
              <a:t>1960</a:t>
            </a:r>
            <a:r>
              <a:rPr kumimoji="1" lang="ja-JP" altLang="en-US" smtClean="0">
                <a:latin typeface="HG丸ｺﾞｼｯｸM-PRO" pitchFamily="50" charset="-128"/>
                <a:ea typeface="HG丸ｺﾞｼｯｸM-PRO" pitchFamily="50" charset="-128"/>
              </a:rPr>
              <a:t>年代にすでに同様の問題が表面化していた。</a:t>
            </a:r>
            <a:endParaRPr kumimoji="1" lang="en-US" altLang="ja-JP" smtClean="0">
              <a:latin typeface="HG丸ｺﾞｼｯｸM-PRO" pitchFamily="50" charset="-128"/>
              <a:ea typeface="HG丸ｺﾞｼｯｸM-PRO" pitchFamily="50" charset="-128"/>
            </a:endParaRPr>
          </a:p>
          <a:p>
            <a:endParaRPr kumimoji="1" lang="en-US" altLang="ja-JP" smtClean="0">
              <a:latin typeface="HG丸ｺﾞｼｯｸM-PRO" pitchFamily="50" charset="-128"/>
              <a:ea typeface="HG丸ｺﾞｼｯｸM-PRO" pitchFamily="50" charset="-128"/>
            </a:endParaRPr>
          </a:p>
          <a:p>
            <a:r>
              <a:rPr lang="ja-JP" altLang="en-US" smtClean="0">
                <a:latin typeface="HG丸ｺﾞｼｯｸM-PRO" pitchFamily="50" charset="-128"/>
                <a:ea typeface="HG丸ｺﾞｼｯｸM-PRO" pitchFamily="50" charset="-128"/>
              </a:rPr>
              <a:t>ゲームプログラミング</a:t>
            </a:r>
            <a:r>
              <a:rPr lang="ja-JP" altLang="en-US">
                <a:latin typeface="HG丸ｺﾞｼｯｸM-PRO" pitchFamily="50" charset="-128"/>
                <a:ea typeface="HG丸ｺﾞｼｯｸM-PRO" pitchFamily="50" charset="-128"/>
              </a:rPr>
              <a:t>は</a:t>
            </a:r>
            <a:r>
              <a:rPr lang="ja-JP" altLang="en-US" smtClean="0">
                <a:latin typeface="HG丸ｺﾞｼｯｸM-PRO" pitchFamily="50" charset="-128"/>
                <a:ea typeface="HG丸ｺﾞｼｯｸM-PRO" pitchFamily="50" charset="-128"/>
              </a:rPr>
              <a:t>、これに遅れること３０余年。１９９０年代後半になって、オブジェクト指向を取り入れるようになった。</a:t>
            </a:r>
            <a:endParaRPr lang="en-US" altLang="ja-JP" smtClean="0">
              <a:latin typeface="HG丸ｺﾞｼｯｸM-PRO" pitchFamily="50" charset="-128"/>
              <a:ea typeface="HG丸ｺﾞｼｯｸM-PRO" pitchFamily="50" charset="-128"/>
            </a:endParaRPr>
          </a:p>
          <a:p>
            <a:endParaRPr lang="en-US" altLang="ja-JP" smtClean="0">
              <a:latin typeface="HG丸ｺﾞｼｯｸM-PRO" pitchFamily="50" charset="-128"/>
              <a:ea typeface="HG丸ｺﾞｼｯｸM-PRO" pitchFamily="50" charset="-128"/>
            </a:endParaRPr>
          </a:p>
          <a:p>
            <a:r>
              <a:rPr lang="ja-JP" altLang="en-US" smtClean="0">
                <a:latin typeface="HG丸ｺﾞｼｯｸM-PRO" pitchFamily="50" charset="-128"/>
                <a:ea typeface="HG丸ｺﾞｼｯｸM-PRO" pitchFamily="50" charset="-128"/>
              </a:rPr>
              <a:t>ゲームプログラミングで</a:t>
            </a:r>
            <a:r>
              <a:rPr lang="ja-JP" altLang="en-US">
                <a:latin typeface="HG丸ｺﾞｼｯｸM-PRO" pitchFamily="50" charset="-128"/>
                <a:ea typeface="HG丸ｺﾞｼｯｸM-PRO" pitchFamily="50" charset="-128"/>
              </a:rPr>
              <a:t>オブジェクト</a:t>
            </a:r>
            <a:r>
              <a:rPr lang="ja-JP" altLang="en-US" smtClean="0">
                <a:latin typeface="HG丸ｺﾞｼｯｸM-PRO" pitchFamily="50" charset="-128"/>
                <a:ea typeface="HG丸ｺﾞｼｯｸM-PRO" pitchFamily="50" charset="-128"/>
              </a:rPr>
              <a:t>指向を使えるようになったのは、</a:t>
            </a:r>
            <a:r>
              <a:rPr lang="en-US" altLang="ja-JP" smtClean="0">
                <a:latin typeface="HG丸ｺﾞｼｯｸM-PRO" pitchFamily="50" charset="-128"/>
                <a:ea typeface="HG丸ｺﾞｼｯｸM-PRO" pitchFamily="50" charset="-128"/>
              </a:rPr>
              <a:t>C++</a:t>
            </a:r>
            <a:r>
              <a:rPr lang="ja-JP" altLang="en-US" smtClean="0">
                <a:latin typeface="HG丸ｺﾞｼｯｸM-PRO" pitchFamily="50" charset="-128"/>
                <a:ea typeface="HG丸ｺﾞｼｯｸM-PRO" pitchFamily="50" charset="-128"/>
              </a:rPr>
              <a:t>の登場によるところが大きい。（その後、</a:t>
            </a:r>
            <a:r>
              <a:rPr lang="en-US" altLang="ja-JP" smtClean="0">
                <a:latin typeface="HG丸ｺﾞｼｯｸM-PRO" pitchFamily="50" charset="-128"/>
                <a:ea typeface="HG丸ｺﾞｼｯｸM-PRO" pitchFamily="50" charset="-128"/>
              </a:rPr>
              <a:t>Java</a:t>
            </a:r>
            <a:r>
              <a:rPr lang="ja-JP" altLang="en-US" smtClean="0">
                <a:latin typeface="HG丸ｺﾞｼｯｸM-PRO" pitchFamily="50" charset="-128"/>
                <a:ea typeface="HG丸ｺﾞｼｯｸM-PRO" pitchFamily="50" charset="-128"/>
              </a:rPr>
              <a:t>や</a:t>
            </a:r>
            <a:r>
              <a:rPr lang="en-US" altLang="ja-JP" smtClean="0">
                <a:latin typeface="HG丸ｺﾞｼｯｸM-PRO" pitchFamily="50" charset="-128"/>
                <a:ea typeface="HG丸ｺﾞｼｯｸM-PRO" pitchFamily="50" charset="-128"/>
              </a:rPr>
              <a:t>C#</a:t>
            </a:r>
            <a:r>
              <a:rPr lang="ja-JP" altLang="en-US" smtClean="0">
                <a:latin typeface="HG丸ｺﾞｼｯｸM-PRO" pitchFamily="50" charset="-128"/>
                <a:ea typeface="HG丸ｺﾞｼｯｸM-PRO" pitchFamily="50" charset="-128"/>
              </a:rPr>
              <a:t>に派生した）</a:t>
            </a:r>
            <a:endParaRPr kumimoji="1" lang="ja-JP" altLang="en-US">
              <a:latin typeface="HG丸ｺﾞｼｯｸM-PRO" pitchFamily="50" charset="-128"/>
              <a:ea typeface="HG丸ｺﾞｼｯｸM-PRO" pitchFamily="50" charset="-128"/>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23632</TotalTime>
  <Words>4354</Words>
  <Application>Microsoft Office PowerPoint</Application>
  <PresentationFormat>画面に合わせる (4:3)</PresentationFormat>
  <Paragraphs>758</Paragraphs>
  <Slides>63</Slides>
  <Notes>0</Notes>
  <HiddenSlides>0</HiddenSlides>
  <MMClips>0</MMClips>
  <ScaleCrop>false</ScaleCrop>
  <HeadingPairs>
    <vt:vector size="4" baseType="variant">
      <vt:variant>
        <vt:lpstr>テーマ</vt:lpstr>
      </vt:variant>
      <vt:variant>
        <vt:i4>1</vt:i4>
      </vt:variant>
      <vt:variant>
        <vt:lpstr>スライド タイトル</vt:lpstr>
      </vt:variant>
      <vt:variant>
        <vt:i4>63</vt:i4>
      </vt:variant>
    </vt:vector>
  </HeadingPairs>
  <TitlesOfParts>
    <vt:vector size="64" baseType="lpstr">
      <vt:lpstr>Office テーマ</vt:lpstr>
      <vt:lpstr>ゲームプログラマのための オブジェクト指向超々入門 version 0.11</vt:lpstr>
      <vt:lpstr>なぜオブジェクト指向か？</vt:lpstr>
      <vt:lpstr>ゲームプログラムに必要か？</vt:lpstr>
      <vt:lpstr>80年代のゲームに最適なプログラム</vt:lpstr>
      <vt:lpstr>時代は変わりました</vt:lpstr>
      <vt:lpstr>21世紀のゲームプログラミング環境</vt:lpstr>
      <vt:lpstr>80年代のスタイルでプログラムを組むと？</vt:lpstr>
      <vt:lpstr>オブジェクト指向の出番です やっと出てきた</vt:lpstr>
      <vt:lpstr>オブジェクト指向が生まれたのは1960年代</vt:lpstr>
      <vt:lpstr>オブジェクト指向が生まれた理由</vt:lpstr>
      <vt:lpstr>なにが違うのか？</vt:lpstr>
      <vt:lpstr>ゲームプログラミングとオブジェクト指向</vt:lpstr>
      <vt:lpstr>ゲームプログラミングにおける オブジェクト指向を学ぼう ここからが本題</vt:lpstr>
      <vt:lpstr>オブジェクト指向のおさらい</vt:lpstr>
      <vt:lpstr>スライド 15</vt:lpstr>
      <vt:lpstr>プログラム開発とは、 要件を実行バイナリに変換する作業</vt:lpstr>
      <vt:lpstr>ソースコードまでは人間が行う作業 最終段階はコンパイラが行う</vt:lpstr>
      <vt:lpstr>オブジェクト指向で重要なのは？</vt:lpstr>
      <vt:lpstr>オブジェクト指向による上流設計</vt:lpstr>
      <vt:lpstr>オブジェクト指向による上流設計</vt:lpstr>
      <vt:lpstr>オブジェクト指向による上流設計</vt:lpstr>
      <vt:lpstr>オブジェクト指向による上流設計</vt:lpstr>
      <vt:lpstr>オブジェクト指向による上流設計</vt:lpstr>
      <vt:lpstr>オブジェクト指向による上流設計</vt:lpstr>
      <vt:lpstr>Separation Of Concerns 関心事の分離</vt:lpstr>
      <vt:lpstr>関心事が分離されていないと？</vt:lpstr>
      <vt:lpstr>関心事の分離・最初のステップ</vt:lpstr>
      <vt:lpstr>非機能要件の分離</vt:lpstr>
      <vt:lpstr>非機能要件の例</vt:lpstr>
      <vt:lpstr>ゲームプログラミングにおける オブジェクト指向の要点</vt:lpstr>
      <vt:lpstr>ユースケース分析とは</vt:lpstr>
      <vt:lpstr>ユースケースの例</vt:lpstr>
      <vt:lpstr>基本ユースケース</vt:lpstr>
      <vt:lpstr>ユースケースの書き方</vt:lpstr>
      <vt:lpstr>ユースケースの細分化</vt:lpstr>
      <vt:lpstr>ユースケースの多様性 </vt:lpstr>
      <vt:lpstr>機能要件と非機能要件のマトリクス</vt:lpstr>
      <vt:lpstr>ユースケース分析により要件の整理ができたら、より詳細な設計フェーズに入ります。</vt:lpstr>
      <vt:lpstr>ユースケースをタスクに分解する</vt:lpstr>
      <vt:lpstr>要件とタスクのマトリクス</vt:lpstr>
      <vt:lpstr>ユースケースとタスクのマトリクス</vt:lpstr>
      <vt:lpstr>ユースケースとタスクのマトリクス</vt:lpstr>
      <vt:lpstr>ユースケース５が追加された場合</vt:lpstr>
      <vt:lpstr>スライド 44</vt:lpstr>
      <vt:lpstr>設計のキモは、 「抽象化」 です。</vt:lpstr>
      <vt:lpstr>抽象化と設計</vt:lpstr>
      <vt:lpstr>抽象化その１ インターフェイス、コントロール、データの分離</vt:lpstr>
      <vt:lpstr>インターフェイス</vt:lpstr>
      <vt:lpstr>コントロール</vt:lpstr>
      <vt:lpstr>データ（エンティティ）</vt:lpstr>
      <vt:lpstr>乗り物ゲームのデータを抽象化してみよう</vt:lpstr>
      <vt:lpstr>抽象化の原則</vt:lpstr>
      <vt:lpstr>乗り物の抽象化</vt:lpstr>
      <vt:lpstr>乗り物の抽象化の例</vt:lpstr>
      <vt:lpstr>抽象化の失敗例</vt:lpstr>
      <vt:lpstr>車の抽象化の例</vt:lpstr>
      <vt:lpstr>設計してみよう</vt:lpstr>
      <vt:lpstr>アプリケーションコンポーネント図</vt:lpstr>
      <vt:lpstr>クラスの設計</vt:lpstr>
      <vt:lpstr>Vehiclesクラスの設計</vt:lpstr>
      <vt:lpstr>設計図を書くためにUMLを使う</vt:lpstr>
      <vt:lpstr>UMLで書くクラス図</vt:lpstr>
      <vt:lpstr>スライド 63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ゲームプログラマのための オブジェクト指向超々入門 version 0.1</dc:title>
  <dc:creator>godai</dc:creator>
  <cp:lastModifiedBy>五代さん</cp:lastModifiedBy>
  <cp:revision>291</cp:revision>
  <dcterms:created xsi:type="dcterms:W3CDTF">2012-04-05T05:03:13Z</dcterms:created>
  <dcterms:modified xsi:type="dcterms:W3CDTF">2013-08-13T09:18:41Z</dcterms:modified>
</cp:coreProperties>
</file>