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72" r:id="rId10"/>
    <p:sldId id="273" r:id="rId11"/>
    <p:sldId id="26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26" d="100"/>
          <a:sy n="126" d="100"/>
        </p:scale>
        <p:origin x="-118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14" name="スライド番号プレースホルダ 1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2013/8/29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90ED720-0104-4369-84BC-D37694168613}" type="datetimeFigureOut">
              <a:rPr kumimoji="1" lang="ja-JP" altLang="en-US" smtClean="0"/>
              <a:pPr/>
              <a:t>2013/8/29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2"/>
                </a:solidFill>
              </a:defRPr>
            </a:lvl1pPr>
          </a:lstStyle>
          <a:p>
            <a:endParaRPr kumimoji="1" lang="ja-JP" altLang="en-US"/>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スマート</a:t>
            </a:r>
            <a:r>
              <a:rPr kumimoji="1" lang="en-US" altLang="ja-JP" smtClean="0"/>
              <a:t>UI</a:t>
            </a:r>
            <a:r>
              <a:rPr kumimoji="1" lang="ja-JP" altLang="en-US" smtClean="0"/>
              <a:t>と</a:t>
            </a:r>
            <a:r>
              <a:rPr kumimoji="1" lang="en-US" altLang="ja-JP" smtClean="0"/>
              <a:t/>
            </a:r>
            <a:br>
              <a:rPr kumimoji="1" lang="en-US" altLang="ja-JP" smtClean="0"/>
            </a:br>
            <a:r>
              <a:rPr lang="ja-JP" altLang="en-US" smtClean="0"/>
              <a:t>カゥボーイ・コーディング</a:t>
            </a:r>
            <a:endParaRPr kumimoji="1" lang="ja-JP" altLang="en-US"/>
          </a:p>
        </p:txBody>
      </p:sp>
      <p:sp>
        <p:nvSpPr>
          <p:cNvPr id="3" name="サブタイトル 2"/>
          <p:cNvSpPr>
            <a:spLocks noGrp="1"/>
          </p:cNvSpPr>
          <p:nvPr>
            <p:ph type="subTitle" idx="1"/>
          </p:nvPr>
        </p:nvSpPr>
        <p:spPr/>
        <p:txBody>
          <a:bodyPr>
            <a:normAutofit fontScale="77500" lnSpcReduction="20000"/>
          </a:bodyPr>
          <a:lstStyle/>
          <a:p>
            <a:r>
              <a:rPr lang="en-US" altLang="ja-JP" smtClean="0"/>
              <a:t>2013/8/27</a:t>
            </a:r>
          </a:p>
          <a:p>
            <a:r>
              <a:rPr kumimoji="1" lang="ja-JP" altLang="en-US" smtClean="0"/>
              <a:t>ソフトウエア研究会</a:t>
            </a:r>
            <a:r>
              <a:rPr lang="en-US" altLang="ja-JP" smtClean="0"/>
              <a:t>in</a:t>
            </a:r>
            <a:r>
              <a:rPr lang="ja-JP" altLang="en-US" smtClean="0"/>
              <a:t>秋葉原</a:t>
            </a:r>
            <a:endParaRPr lang="en-US" altLang="ja-JP" smtClean="0"/>
          </a:p>
          <a:p>
            <a:r>
              <a:rPr kumimoji="1" lang="ja-JP" altLang="en-US" smtClean="0"/>
              <a:t>池田公平</a:t>
            </a:r>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smtClean="0"/>
              <a:t>きちんとした開発プロセスと設計が必須です</a:t>
            </a:r>
            <a:endParaRPr kumimoji="1" lang="ja-JP" altLang="en-US" sz="3200"/>
          </a:p>
        </p:txBody>
      </p:sp>
      <p:sp>
        <p:nvSpPr>
          <p:cNvPr id="3" name="コンテンツ プレースホルダ 2"/>
          <p:cNvSpPr>
            <a:spLocks noGrp="1"/>
          </p:cNvSpPr>
          <p:nvPr>
            <p:ph idx="1"/>
          </p:nvPr>
        </p:nvSpPr>
        <p:spPr/>
        <p:txBody>
          <a:bodyPr>
            <a:normAutofit fontScale="77500" lnSpcReduction="20000"/>
          </a:bodyPr>
          <a:lstStyle/>
          <a:p>
            <a:r>
              <a:rPr kumimoji="1" lang="ja-JP" altLang="en-US" smtClean="0"/>
              <a:t>スマート</a:t>
            </a:r>
            <a:r>
              <a:rPr kumimoji="1" lang="en-US" altLang="ja-JP" smtClean="0"/>
              <a:t>UI</a:t>
            </a:r>
            <a:r>
              <a:rPr kumimoji="1" lang="ja-JP" altLang="en-US" smtClean="0"/>
              <a:t>も、カウボーイコーディングも、導入が容易という点に注意が必要です。導入初期段階では欠点が露見しにくいという特徴もあります。細菌に感染しても潜伏期間があるのと似ています。</a:t>
            </a:r>
            <a:endParaRPr kumimoji="1" lang="en-US" altLang="ja-JP" smtClean="0"/>
          </a:p>
          <a:p>
            <a:endParaRPr kumimoji="1" lang="en-US" altLang="ja-JP" smtClean="0"/>
          </a:p>
          <a:p>
            <a:r>
              <a:rPr lang="ja-JP" altLang="en-US" smtClean="0"/>
              <a:t>ひとたびスマート</a:t>
            </a:r>
            <a:r>
              <a:rPr lang="en-US" altLang="ja-JP" smtClean="0"/>
              <a:t>UI</a:t>
            </a:r>
            <a:r>
              <a:rPr lang="ja-JP" altLang="en-US" smtClean="0"/>
              <a:t>とカウボーイコーディングの世界に足を踏み入れると、容易に脱出できません。（それが私や高橋さんでも同様です。ワクチンは現時点では発見されていません。）</a:t>
            </a:r>
            <a:endParaRPr lang="en-US" altLang="ja-JP" smtClean="0"/>
          </a:p>
          <a:p>
            <a:endParaRPr lang="en-US" altLang="ja-JP" smtClean="0"/>
          </a:p>
          <a:p>
            <a:r>
              <a:rPr kumimoji="1" lang="ja-JP" altLang="en-US" smtClean="0"/>
              <a:t>きとんとした開発プロセスを基にプロジェクトを進行し、設計・実装・レビュー・テストを繰り返していくことが重要です。</a:t>
            </a:r>
            <a:endParaRPr kumimoji="1" lang="en-US" altLang="ja-JP" smtClean="0"/>
          </a:p>
          <a:p>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smtClean="0"/>
              <a:t>スマート</a:t>
            </a:r>
            <a:r>
              <a:rPr kumimoji="1" lang="en-US" altLang="ja-JP" sz="3200" smtClean="0"/>
              <a:t>UI</a:t>
            </a:r>
            <a:r>
              <a:rPr kumimoji="1" lang="ja-JP" altLang="en-US" sz="3200" smtClean="0"/>
              <a:t>＋カウボーイコーディングでの開発</a:t>
            </a:r>
            <a:endParaRPr kumimoji="1" lang="ja-JP" altLang="en-US" sz="3200"/>
          </a:p>
        </p:txBody>
      </p:sp>
      <p:sp>
        <p:nvSpPr>
          <p:cNvPr id="3" name="コンテンツ プレースホルダ 2"/>
          <p:cNvSpPr>
            <a:spLocks noGrp="1"/>
          </p:cNvSpPr>
          <p:nvPr>
            <p:ph idx="1"/>
          </p:nvPr>
        </p:nvSpPr>
        <p:spPr/>
        <p:txBody>
          <a:bodyPr/>
          <a:lstStyle/>
          <a:p>
            <a:r>
              <a:rPr kumimoji="1" lang="ja-JP" altLang="en-US" smtClean="0"/>
              <a:t>では、スマート</a:t>
            </a:r>
            <a:r>
              <a:rPr kumimoji="1" lang="en-US" altLang="ja-JP" smtClean="0"/>
              <a:t>UI</a:t>
            </a:r>
            <a:r>
              <a:rPr kumimoji="1" lang="ja-JP" altLang="en-US" smtClean="0"/>
              <a:t>とカウボーイコーディングの手法でゲーム開発を行うと何か起こるか。仮想的なプロジェクト</a:t>
            </a:r>
            <a:r>
              <a:rPr kumimoji="1" lang="en-US" altLang="ja-JP" smtClean="0"/>
              <a:t>A</a:t>
            </a:r>
            <a:r>
              <a:rPr kumimoji="1" lang="ja-JP" altLang="en-US" smtClean="0"/>
              <a:t>を想定して例を示す。</a:t>
            </a:r>
            <a:endParaRPr kumimoji="1" lang="en-US" altLang="ja-JP" smtClean="0"/>
          </a:p>
          <a:p>
            <a:endParaRPr lang="en-US" altLang="ja-JP" smtClean="0"/>
          </a:p>
          <a:p>
            <a:r>
              <a:rPr kumimoji="1" lang="ja-JP" altLang="en-US" smtClean="0"/>
              <a:t>プロジェクト</a:t>
            </a:r>
            <a:r>
              <a:rPr kumimoji="1" lang="en-US" altLang="ja-JP" smtClean="0"/>
              <a:t>A</a:t>
            </a:r>
            <a:r>
              <a:rPr kumimoji="1" lang="ja-JP" altLang="en-US" smtClean="0"/>
              <a:t>は実在しないが、実在した複数のプロジェクトを例にしているので、個別の内容は現実に起こったことである。</a:t>
            </a:r>
            <a:endParaRPr kumimoji="1" lang="en-US" altLang="ja-JP" smtClean="0"/>
          </a:p>
          <a:p>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スマート</a:t>
            </a:r>
            <a:r>
              <a:rPr kumimoji="1" lang="en-US" altLang="ja-JP" smtClean="0"/>
              <a:t>UI</a:t>
            </a:r>
            <a:r>
              <a:rPr kumimoji="1" lang="ja-JP" altLang="en-US" smtClean="0"/>
              <a:t>とは</a:t>
            </a:r>
            <a:endParaRPr kumimoji="1" lang="ja-JP" altLang="en-US"/>
          </a:p>
        </p:txBody>
      </p:sp>
      <p:sp>
        <p:nvSpPr>
          <p:cNvPr id="3" name="コンテンツ プレースホルダ 2"/>
          <p:cNvSpPr>
            <a:spLocks noGrp="1"/>
          </p:cNvSpPr>
          <p:nvPr>
            <p:ph idx="1"/>
          </p:nvPr>
        </p:nvSpPr>
        <p:spPr/>
        <p:txBody>
          <a:bodyPr>
            <a:normAutofit lnSpcReduction="10000"/>
          </a:bodyPr>
          <a:lstStyle/>
          <a:p>
            <a:r>
              <a:rPr kumimoji="1" lang="ja-JP" altLang="en-US" smtClean="0"/>
              <a:t>スマート</a:t>
            </a:r>
            <a:r>
              <a:rPr kumimoji="1" lang="en-US" altLang="ja-JP" smtClean="0"/>
              <a:t>UI</a:t>
            </a:r>
            <a:r>
              <a:rPr kumimoji="1" lang="ja-JP" altLang="en-US" smtClean="0"/>
              <a:t>とは、その名のとおり、「賢い」ユーザーインターフェイスの事です。</a:t>
            </a:r>
            <a:endParaRPr kumimoji="1" lang="en-US" altLang="ja-JP" smtClean="0"/>
          </a:p>
          <a:p>
            <a:r>
              <a:rPr lang="ja-JP" altLang="en-US" smtClean="0"/>
              <a:t>この場合の「賢い」は、</a:t>
            </a:r>
            <a:r>
              <a:rPr lang="en-US" altLang="ja-JP" smtClean="0"/>
              <a:t>UI</a:t>
            </a:r>
            <a:r>
              <a:rPr lang="ja-JP" altLang="en-US" smtClean="0"/>
              <a:t>以外の仕事も何でもこなしてくれる、万能的な賢さです。</a:t>
            </a:r>
            <a:endParaRPr lang="en-US" altLang="ja-JP" smtClean="0"/>
          </a:p>
          <a:p>
            <a:r>
              <a:rPr kumimoji="1" lang="ja-JP" altLang="en-US" smtClean="0"/>
              <a:t>スマート</a:t>
            </a:r>
            <a:r>
              <a:rPr kumimoji="1" lang="en-US" altLang="ja-JP" smtClean="0"/>
              <a:t>UI</a:t>
            </a:r>
            <a:r>
              <a:rPr kumimoji="1" lang="ja-JP" altLang="en-US" smtClean="0"/>
              <a:t>は、アプリケーションのビジネスロジックやデータへのアクセス、シーケンス、例外処理など、あらゆる処理を「賢く」こなします。</a:t>
            </a:r>
            <a:endParaRPr kumimoji="1" lang="en-US" altLang="ja-JP" smtClean="0"/>
          </a:p>
          <a:p>
            <a:r>
              <a:rPr kumimoji="1" lang="ja-JP" altLang="en-US" smtClean="0"/>
              <a:t>スマート</a:t>
            </a:r>
            <a:r>
              <a:rPr kumimoji="1" lang="en-US" altLang="ja-JP" smtClean="0"/>
              <a:t>UI</a:t>
            </a:r>
            <a:r>
              <a:rPr kumimoji="1" lang="ja-JP" altLang="en-US" smtClean="0"/>
              <a:t>でアプリケーションを設計すると、多くの利点があります。</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スマート</a:t>
            </a:r>
            <a:r>
              <a:rPr kumimoji="1" lang="en-US" altLang="ja-JP" smtClean="0"/>
              <a:t>UI</a:t>
            </a:r>
            <a:r>
              <a:rPr kumimoji="1" lang="ja-JP" altLang="en-US" smtClean="0"/>
              <a:t>の利点</a:t>
            </a:r>
            <a:endParaRPr kumimoji="1" lang="ja-JP" altLang="en-US"/>
          </a:p>
        </p:txBody>
      </p:sp>
      <p:sp>
        <p:nvSpPr>
          <p:cNvPr id="3" name="コンテンツ プレースホルダ 2"/>
          <p:cNvSpPr>
            <a:spLocks noGrp="1"/>
          </p:cNvSpPr>
          <p:nvPr>
            <p:ph idx="1"/>
          </p:nvPr>
        </p:nvSpPr>
        <p:spPr>
          <a:xfrm>
            <a:off x="457200" y="1500174"/>
            <a:ext cx="8229600" cy="4857784"/>
          </a:xfrm>
        </p:spPr>
        <p:txBody>
          <a:bodyPr>
            <a:normAutofit fontScale="62500" lnSpcReduction="20000"/>
          </a:bodyPr>
          <a:lstStyle/>
          <a:p>
            <a:pPr marL="514350" indent="-514350">
              <a:buFont typeface="+mj-lt"/>
              <a:buAutoNum type="arabicPeriod"/>
            </a:pPr>
            <a:r>
              <a:rPr kumimoji="1" lang="ja-JP" altLang="en-US" smtClean="0"/>
              <a:t>単純なアプリケーションの場合、生産性が高く、すぐに作れる。</a:t>
            </a:r>
            <a:endParaRPr kumimoji="1" lang="en-US" altLang="ja-JP" smtClean="0"/>
          </a:p>
          <a:p>
            <a:pPr marL="514350" indent="-514350">
              <a:buFont typeface="+mj-lt"/>
              <a:buAutoNum type="arabicPeriod"/>
            </a:pPr>
            <a:endParaRPr kumimoji="1" lang="en-US" altLang="ja-JP" smtClean="0"/>
          </a:p>
          <a:p>
            <a:pPr marL="514350" indent="-514350">
              <a:buFont typeface="+mj-lt"/>
              <a:buAutoNum type="arabicPeriod"/>
            </a:pPr>
            <a:r>
              <a:rPr kumimoji="1" lang="ja-JP" altLang="en-US" smtClean="0"/>
              <a:t>開発者のスキルが低くても、作業可能である。</a:t>
            </a:r>
            <a:endParaRPr kumimoji="1" lang="en-US" altLang="ja-JP" smtClean="0"/>
          </a:p>
          <a:p>
            <a:pPr marL="514350" indent="-514350">
              <a:buFont typeface="+mj-lt"/>
              <a:buAutoNum type="arabicPeriod"/>
            </a:pPr>
            <a:endParaRPr kumimoji="1" lang="en-US" altLang="ja-JP" smtClean="0"/>
          </a:p>
          <a:p>
            <a:pPr marL="514350" indent="-514350">
              <a:buFont typeface="+mj-lt"/>
              <a:buAutoNum type="arabicPeriod"/>
            </a:pPr>
            <a:r>
              <a:rPr lang="ja-JP" altLang="en-US" smtClean="0"/>
              <a:t>仕様が未確定でも、プロトタイプのユーザーインターフェイスを見せることで、要求を整理できる。</a:t>
            </a:r>
            <a:endParaRPr lang="en-US" altLang="ja-JP" smtClean="0"/>
          </a:p>
          <a:p>
            <a:pPr marL="514350" indent="-514350">
              <a:buFont typeface="+mj-lt"/>
              <a:buAutoNum type="arabicPeriod"/>
            </a:pPr>
            <a:endParaRPr lang="en-US" altLang="ja-JP" smtClean="0"/>
          </a:p>
          <a:p>
            <a:pPr marL="514350" indent="-514350">
              <a:buFont typeface="+mj-lt"/>
              <a:buAutoNum type="arabicPeriod"/>
            </a:pPr>
            <a:r>
              <a:rPr kumimoji="1" lang="ja-JP" altLang="en-US" smtClean="0"/>
              <a:t>アプリケーション・ロジックが</a:t>
            </a:r>
            <a:r>
              <a:rPr kumimoji="1" lang="en-US" altLang="ja-JP" smtClean="0"/>
              <a:t>UI</a:t>
            </a:r>
            <a:r>
              <a:rPr kumimoji="1" lang="ja-JP" altLang="en-US" smtClean="0"/>
              <a:t>毎に分離されているので、スケールメリットが出しやすい。（多人数での平行開発がやりやすい）</a:t>
            </a:r>
            <a:endParaRPr kumimoji="1" lang="en-US" altLang="ja-JP" smtClean="0"/>
          </a:p>
          <a:p>
            <a:pPr marL="514350" indent="-514350">
              <a:buFont typeface="+mj-lt"/>
              <a:buAutoNum type="arabicPeriod"/>
            </a:pPr>
            <a:endParaRPr kumimoji="1" lang="en-US" altLang="ja-JP" smtClean="0"/>
          </a:p>
          <a:p>
            <a:pPr marL="514350" indent="-514350">
              <a:buFont typeface="+mj-lt"/>
              <a:buAutoNum type="arabicPeriod"/>
            </a:pPr>
            <a:r>
              <a:rPr lang="ja-JP" altLang="en-US" smtClean="0"/>
              <a:t>データベースを利用することで、データレベルでの統合が容易に実現できる。</a:t>
            </a:r>
            <a:endParaRPr lang="en-US" altLang="ja-JP" smtClean="0"/>
          </a:p>
          <a:p>
            <a:pPr marL="514350" indent="-514350">
              <a:buFont typeface="+mj-lt"/>
              <a:buAutoNum type="arabicPeriod"/>
            </a:pPr>
            <a:endParaRPr lang="en-US" altLang="ja-JP" smtClean="0"/>
          </a:p>
          <a:p>
            <a:pPr marL="514350" indent="-514350">
              <a:buFont typeface="+mj-lt"/>
              <a:buAutoNum type="arabicPeriod"/>
            </a:pPr>
            <a:r>
              <a:rPr kumimoji="1" lang="ja-JP" altLang="en-US" smtClean="0"/>
              <a:t>４</a:t>
            </a:r>
            <a:r>
              <a:rPr kumimoji="1" lang="en-US" altLang="ja-JP" smtClean="0"/>
              <a:t>GL</a:t>
            </a:r>
            <a:r>
              <a:rPr kumimoji="1" lang="ja-JP" altLang="en-US" smtClean="0"/>
              <a:t>ツールと相性が良い。</a:t>
            </a:r>
            <a:endParaRPr kumimoji="1" lang="en-US" altLang="ja-JP" smtClean="0"/>
          </a:p>
          <a:p>
            <a:pPr marL="514350" indent="-514350">
              <a:buFont typeface="+mj-lt"/>
              <a:buAutoNum type="arabicPeriod"/>
            </a:pPr>
            <a:endParaRPr kumimoji="1" lang="en-US" altLang="ja-JP" smtClean="0"/>
          </a:p>
          <a:p>
            <a:pPr marL="514350" indent="-514350">
              <a:buFont typeface="+mj-lt"/>
              <a:buAutoNum type="arabicPeriod"/>
            </a:pPr>
            <a:r>
              <a:rPr lang="ja-JP" altLang="en-US" smtClean="0"/>
              <a:t>カウボーイコーディングと相性が良い。</a:t>
            </a: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スマート</a:t>
            </a:r>
            <a:r>
              <a:rPr kumimoji="1" lang="en-US" altLang="ja-JP" sz="3600" smtClean="0"/>
              <a:t>UI</a:t>
            </a:r>
            <a:r>
              <a:rPr kumimoji="1" lang="ja-JP" altLang="en-US" sz="3600" smtClean="0"/>
              <a:t>はゲーム開発に向いている？</a:t>
            </a:r>
            <a:endParaRPr kumimoji="1" lang="ja-JP" altLang="en-US" sz="3600"/>
          </a:p>
        </p:txBody>
      </p:sp>
      <p:sp>
        <p:nvSpPr>
          <p:cNvPr id="3" name="コンテンツ プレースホルダ 2"/>
          <p:cNvSpPr>
            <a:spLocks noGrp="1"/>
          </p:cNvSpPr>
          <p:nvPr>
            <p:ph idx="1"/>
          </p:nvPr>
        </p:nvSpPr>
        <p:spPr/>
        <p:txBody>
          <a:bodyPr/>
          <a:lstStyle/>
          <a:p>
            <a:r>
              <a:rPr kumimoji="1" lang="ja-JP" altLang="en-US" smtClean="0"/>
              <a:t>少なくとも、利点</a:t>
            </a:r>
            <a:r>
              <a:rPr kumimoji="1" lang="en-US" altLang="ja-JP" smtClean="0"/>
              <a:t>2</a:t>
            </a:r>
            <a:r>
              <a:rPr kumimoji="1" lang="ja-JP" altLang="en-US" smtClean="0"/>
              <a:t>，</a:t>
            </a:r>
            <a:r>
              <a:rPr kumimoji="1" lang="en-US" altLang="ja-JP" smtClean="0"/>
              <a:t>3</a:t>
            </a:r>
            <a:r>
              <a:rPr kumimoji="1" lang="ja-JP" altLang="en-US" smtClean="0"/>
              <a:t>，</a:t>
            </a:r>
            <a:r>
              <a:rPr kumimoji="1" lang="en-US" altLang="ja-JP" smtClean="0"/>
              <a:t>4</a:t>
            </a:r>
            <a:r>
              <a:rPr kumimoji="1" lang="ja-JP" altLang="en-US" smtClean="0"/>
              <a:t>，</a:t>
            </a:r>
            <a:r>
              <a:rPr kumimoji="1" lang="en-US" altLang="ja-JP" smtClean="0"/>
              <a:t>6</a:t>
            </a:r>
            <a:r>
              <a:rPr kumimoji="1" lang="ja-JP" altLang="en-US" smtClean="0"/>
              <a:t>，</a:t>
            </a:r>
            <a:r>
              <a:rPr kumimoji="1" lang="en-US" altLang="ja-JP" smtClean="0"/>
              <a:t>7</a:t>
            </a:r>
            <a:r>
              <a:rPr kumimoji="1" lang="ja-JP" altLang="en-US" smtClean="0"/>
              <a:t>は、ゲーム開発に向いているといえるだろう。</a:t>
            </a:r>
            <a:endParaRPr kumimoji="1" lang="en-US" altLang="ja-JP" smtClean="0"/>
          </a:p>
          <a:p>
            <a:r>
              <a:rPr lang="ja-JP" altLang="en-US" smtClean="0"/>
              <a:t>つまり、スマート</a:t>
            </a:r>
            <a:r>
              <a:rPr lang="en-US" altLang="ja-JP" smtClean="0"/>
              <a:t>UI</a:t>
            </a:r>
            <a:r>
              <a:rPr lang="ja-JP" altLang="en-US" smtClean="0"/>
              <a:t>の利点のほとんどは、ゲーム開発にとって有益なのだ。</a:t>
            </a:r>
            <a:endParaRPr lang="en-US" altLang="ja-JP" smtClean="0"/>
          </a:p>
          <a:p>
            <a:r>
              <a:rPr kumimoji="1" lang="ja-JP" altLang="en-US" smtClean="0"/>
              <a:t>では、ゲーム開発において、スマート</a:t>
            </a:r>
            <a:r>
              <a:rPr kumimoji="1" lang="en-US" altLang="ja-JP" smtClean="0"/>
              <a:t>UI</a:t>
            </a:r>
            <a:r>
              <a:rPr kumimoji="1" lang="ja-JP" altLang="en-US" smtClean="0"/>
              <a:t>での設計は良いことなのだろうか？</a:t>
            </a:r>
            <a:endParaRPr kumimoji="1" lang="en-US" altLang="ja-JP" smtClean="0"/>
          </a:p>
          <a:p>
            <a:r>
              <a:rPr lang="ja-JP" altLang="en-US" smtClean="0"/>
              <a:t>もういちどゲーム開発の視点から、前述の利点を整理してみよう。</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スマート</a:t>
            </a:r>
            <a:r>
              <a:rPr kumimoji="1" lang="en-US" altLang="ja-JP" smtClean="0"/>
              <a:t>UI</a:t>
            </a:r>
            <a:r>
              <a:rPr kumimoji="1" lang="ja-JP" altLang="en-US" smtClean="0"/>
              <a:t>の利点</a:t>
            </a:r>
            <a:endParaRPr kumimoji="1" lang="ja-JP" altLang="en-US"/>
          </a:p>
        </p:txBody>
      </p:sp>
      <p:sp>
        <p:nvSpPr>
          <p:cNvPr id="3" name="コンテンツ プレースホルダ 2"/>
          <p:cNvSpPr>
            <a:spLocks noGrp="1"/>
          </p:cNvSpPr>
          <p:nvPr>
            <p:ph idx="1"/>
          </p:nvPr>
        </p:nvSpPr>
        <p:spPr>
          <a:xfrm>
            <a:off x="457200" y="1500174"/>
            <a:ext cx="8229600" cy="4857784"/>
          </a:xfrm>
        </p:spPr>
        <p:txBody>
          <a:bodyPr>
            <a:noAutofit/>
          </a:bodyPr>
          <a:lstStyle/>
          <a:p>
            <a:pPr marL="514350" indent="-514350">
              <a:buFont typeface="+mj-lt"/>
              <a:buAutoNum type="arabicPeriod"/>
            </a:pPr>
            <a:r>
              <a:rPr kumimoji="1" lang="ja-JP" altLang="en-US" sz="1800" smtClean="0"/>
              <a:t>単純なアプリケーションの場合、生産性が高く、すぐに作れる。</a:t>
            </a:r>
            <a:endParaRPr kumimoji="1" lang="en-US" altLang="ja-JP" sz="1800" smtClean="0"/>
          </a:p>
          <a:p>
            <a:pPr marL="914400" lvl="1" indent="-514350">
              <a:buNone/>
            </a:pPr>
            <a:r>
              <a:rPr kumimoji="1" lang="ja-JP" altLang="en-US" sz="1400" smtClean="0">
                <a:solidFill>
                  <a:srgbClr val="FF0000"/>
                </a:solidFill>
              </a:rPr>
              <a:t>中・大規模なアプリケーションの場合、破綻をきたす可能性がある。</a:t>
            </a:r>
            <a:endParaRPr kumimoji="1" lang="en-US" altLang="ja-JP" sz="1400" smtClean="0">
              <a:solidFill>
                <a:srgbClr val="FF0000"/>
              </a:solidFill>
            </a:endParaRPr>
          </a:p>
          <a:p>
            <a:pPr marL="514350" indent="-514350">
              <a:buFont typeface="+mj-lt"/>
              <a:buAutoNum type="arabicPeriod"/>
            </a:pPr>
            <a:r>
              <a:rPr kumimoji="1" lang="ja-JP" altLang="en-US" sz="1800" smtClean="0"/>
              <a:t>開発者のスキルが低くても、作業可能である。</a:t>
            </a:r>
            <a:endParaRPr kumimoji="1" lang="en-US" altLang="ja-JP" sz="1800" smtClean="0"/>
          </a:p>
          <a:p>
            <a:pPr marL="914400" lvl="1" indent="-514350">
              <a:buNone/>
            </a:pPr>
            <a:r>
              <a:rPr kumimoji="1" lang="ja-JP" altLang="en-US" sz="1400" smtClean="0">
                <a:solidFill>
                  <a:srgbClr val="FF0000"/>
                </a:solidFill>
              </a:rPr>
              <a:t>開発者のスキルが高い場合、利点ではない。</a:t>
            </a:r>
            <a:endParaRPr kumimoji="1" lang="en-US" altLang="ja-JP" sz="1400" smtClean="0">
              <a:solidFill>
                <a:srgbClr val="FF0000"/>
              </a:solidFill>
            </a:endParaRPr>
          </a:p>
          <a:p>
            <a:pPr marL="514350" indent="-514350">
              <a:buFont typeface="+mj-lt"/>
              <a:buAutoNum type="arabicPeriod"/>
            </a:pPr>
            <a:r>
              <a:rPr lang="ja-JP" altLang="en-US" sz="1800" smtClean="0"/>
              <a:t>仕様が未確定でも、プロトタイプのユーザーインターフェイスを見せることで、要求を整理できる。</a:t>
            </a:r>
            <a:endParaRPr lang="en-US" altLang="ja-JP" sz="1800" smtClean="0"/>
          </a:p>
          <a:p>
            <a:pPr marL="914400" lvl="1" indent="-514350">
              <a:buNone/>
            </a:pPr>
            <a:r>
              <a:rPr lang="ja-JP" altLang="en-US" sz="1400" smtClean="0">
                <a:solidFill>
                  <a:schemeClr val="tx2">
                    <a:lumMod val="50000"/>
                    <a:lumOff val="50000"/>
                  </a:schemeClr>
                </a:solidFill>
              </a:rPr>
              <a:t>ゲーム開発において、とても有益な利点といえる。</a:t>
            </a:r>
            <a:endParaRPr lang="en-US" altLang="ja-JP" sz="1400" smtClean="0">
              <a:solidFill>
                <a:schemeClr val="tx2">
                  <a:lumMod val="50000"/>
                  <a:lumOff val="50000"/>
                </a:schemeClr>
              </a:solidFill>
            </a:endParaRPr>
          </a:p>
          <a:p>
            <a:pPr marL="514350" indent="-514350">
              <a:buFont typeface="+mj-lt"/>
              <a:buAutoNum type="arabicPeriod"/>
            </a:pPr>
            <a:r>
              <a:rPr kumimoji="1" lang="ja-JP" altLang="en-US" sz="1800" smtClean="0"/>
              <a:t>アプリケーション・ロジックが</a:t>
            </a:r>
            <a:r>
              <a:rPr kumimoji="1" lang="en-US" altLang="ja-JP" sz="1800" smtClean="0"/>
              <a:t>UI</a:t>
            </a:r>
            <a:r>
              <a:rPr kumimoji="1" lang="ja-JP" altLang="en-US" sz="1800" smtClean="0"/>
              <a:t>毎に分離されているので、スケールメリットが出しやすい。（多人数での平行開発がやりやすい）</a:t>
            </a:r>
            <a:endParaRPr kumimoji="1" lang="en-US" altLang="ja-JP" sz="1800" smtClean="0"/>
          </a:p>
          <a:p>
            <a:pPr marL="914400" lvl="1" indent="-514350">
              <a:buNone/>
            </a:pPr>
            <a:r>
              <a:rPr kumimoji="1" lang="ja-JP" altLang="en-US" sz="1400" smtClean="0">
                <a:solidFill>
                  <a:srgbClr val="FF0000"/>
                </a:solidFill>
              </a:rPr>
              <a:t>小規模なアプリという前提条件がある。大規模の場合、オーバーヘッドが指数的に増えていく。</a:t>
            </a:r>
            <a:endParaRPr kumimoji="1" lang="en-US" altLang="ja-JP" sz="1400" smtClean="0"/>
          </a:p>
          <a:p>
            <a:pPr marL="514350" indent="-514350">
              <a:buFont typeface="+mj-lt"/>
              <a:buAutoNum type="arabicPeriod"/>
            </a:pPr>
            <a:r>
              <a:rPr lang="ja-JP" altLang="en-US" sz="1800" smtClean="0"/>
              <a:t>データベースを利用することで、データレベルでの統合が容易に実現できる。</a:t>
            </a:r>
            <a:endParaRPr lang="en-US" altLang="ja-JP" sz="1800" smtClean="0"/>
          </a:p>
          <a:p>
            <a:pPr marL="914400" lvl="1" indent="-514350">
              <a:buNone/>
            </a:pPr>
            <a:r>
              <a:rPr lang="ja-JP" altLang="en-US" sz="1400" smtClean="0">
                <a:solidFill>
                  <a:srgbClr val="FF0000"/>
                </a:solidFill>
              </a:rPr>
              <a:t>大規模なアプリケーションの場合、データベースがボトルネックになる可能性がある。</a:t>
            </a:r>
            <a:endParaRPr lang="en-US" altLang="ja-JP" sz="1400" smtClean="0">
              <a:solidFill>
                <a:srgbClr val="FF0000"/>
              </a:solidFill>
            </a:endParaRPr>
          </a:p>
          <a:p>
            <a:pPr marL="514350" indent="-514350">
              <a:buFont typeface="+mj-lt"/>
              <a:buAutoNum type="arabicPeriod"/>
            </a:pPr>
            <a:r>
              <a:rPr kumimoji="1" lang="ja-JP" altLang="en-US" sz="1800" smtClean="0"/>
              <a:t>４</a:t>
            </a:r>
            <a:r>
              <a:rPr kumimoji="1" lang="en-US" altLang="ja-JP" sz="1800" smtClean="0"/>
              <a:t>GL</a:t>
            </a:r>
            <a:r>
              <a:rPr kumimoji="1" lang="ja-JP" altLang="en-US" sz="1800" smtClean="0"/>
              <a:t>ツールと相性が良い。</a:t>
            </a:r>
            <a:endParaRPr kumimoji="1" lang="en-US" altLang="ja-JP" sz="1800" smtClean="0"/>
          </a:p>
          <a:p>
            <a:pPr marL="914400" lvl="1" indent="-514350">
              <a:buNone/>
            </a:pPr>
            <a:r>
              <a:rPr kumimoji="1" lang="ja-JP" altLang="en-US" sz="1400" smtClean="0">
                <a:solidFill>
                  <a:srgbClr val="FF0000"/>
                </a:solidFill>
              </a:rPr>
              <a:t>４</a:t>
            </a:r>
            <a:r>
              <a:rPr kumimoji="1" lang="en-US" altLang="ja-JP" sz="1400" smtClean="0">
                <a:solidFill>
                  <a:srgbClr val="FF0000"/>
                </a:solidFill>
              </a:rPr>
              <a:t>GL</a:t>
            </a:r>
            <a:r>
              <a:rPr kumimoji="1" lang="ja-JP" altLang="en-US" sz="1400" smtClean="0">
                <a:solidFill>
                  <a:srgbClr val="FF0000"/>
                </a:solidFill>
              </a:rPr>
              <a:t>ツールをあまり使わない場合は関係ない。</a:t>
            </a:r>
            <a:endParaRPr kumimoji="1" lang="en-US" altLang="ja-JP" sz="1400" smtClean="0">
              <a:solidFill>
                <a:srgbClr val="FF0000"/>
              </a:solidFill>
            </a:endParaRPr>
          </a:p>
          <a:p>
            <a:pPr marL="514350" indent="-514350">
              <a:buFont typeface="+mj-lt"/>
              <a:buAutoNum type="arabicPeriod"/>
            </a:pPr>
            <a:r>
              <a:rPr lang="ja-JP" altLang="en-US" sz="1800" smtClean="0"/>
              <a:t>カウボーイコーディングと相性が良い。</a:t>
            </a:r>
            <a:endParaRPr lang="en-US" altLang="ja-JP" sz="1800" smtClean="0"/>
          </a:p>
          <a:p>
            <a:pPr marL="914400" lvl="1" indent="-514350">
              <a:buNone/>
            </a:pPr>
            <a:r>
              <a:rPr kumimoji="1" lang="ja-JP" altLang="en-US" sz="1400" smtClean="0">
                <a:solidFill>
                  <a:srgbClr val="FF0000"/>
                </a:solidFill>
              </a:rPr>
              <a:t>スキルの高いプログラマは、カウボーイコーディングを行わないので関係ない。</a:t>
            </a:r>
            <a:endParaRPr kumimoji="1" lang="ja-JP" altLang="en-US" sz="1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スマート</a:t>
            </a:r>
            <a:r>
              <a:rPr lang="en-US" altLang="ja-JP" smtClean="0"/>
              <a:t>UI</a:t>
            </a:r>
            <a:r>
              <a:rPr lang="ja-JP" altLang="en-US" smtClean="0"/>
              <a:t>の利点まとめ</a:t>
            </a:r>
            <a:endParaRPr kumimoji="1" lang="ja-JP" altLang="en-US"/>
          </a:p>
        </p:txBody>
      </p:sp>
      <p:sp>
        <p:nvSpPr>
          <p:cNvPr id="3" name="コンテンツ プレースホルダ 2"/>
          <p:cNvSpPr>
            <a:spLocks noGrp="1"/>
          </p:cNvSpPr>
          <p:nvPr>
            <p:ph idx="1"/>
          </p:nvPr>
        </p:nvSpPr>
        <p:spPr/>
        <p:txBody>
          <a:bodyPr>
            <a:normAutofit lnSpcReduction="10000"/>
          </a:bodyPr>
          <a:lstStyle/>
          <a:p>
            <a:r>
              <a:rPr kumimoji="1" lang="ja-JP" altLang="en-US" smtClean="0"/>
              <a:t>大規模アプリケーションの場合、ほとんどの利点は消滅する。</a:t>
            </a:r>
            <a:endParaRPr kumimoji="1" lang="en-US" altLang="ja-JP" smtClean="0"/>
          </a:p>
          <a:p>
            <a:r>
              <a:rPr lang="ja-JP" altLang="en-US" smtClean="0"/>
              <a:t>プロトタイピングと仕様のすり合わせについては、利点がある。</a:t>
            </a:r>
            <a:endParaRPr lang="en-US" altLang="ja-JP" smtClean="0"/>
          </a:p>
          <a:p>
            <a:r>
              <a:rPr kumimoji="1" lang="ja-JP" altLang="en-US" smtClean="0"/>
              <a:t>多くのスキルの低いプログラマを動員せざるを得ない場合、多少のメリットはある。</a:t>
            </a:r>
            <a:endParaRPr kumimoji="1" lang="en-US" altLang="ja-JP" smtClean="0"/>
          </a:p>
          <a:p>
            <a:r>
              <a:rPr lang="ja-JP" altLang="en-US" smtClean="0"/>
              <a:t>小規模で、４</a:t>
            </a:r>
            <a:r>
              <a:rPr lang="en-US" altLang="ja-JP" smtClean="0"/>
              <a:t>GL</a:t>
            </a:r>
            <a:r>
              <a:rPr lang="ja-JP" altLang="en-US" smtClean="0"/>
              <a:t>ツールを使い、スキルの低いプログラマが作業する場合にはスマート</a:t>
            </a:r>
            <a:r>
              <a:rPr lang="en-US" altLang="ja-JP" smtClean="0"/>
              <a:t>UI</a:t>
            </a:r>
            <a:r>
              <a:rPr lang="ja-JP" altLang="en-US" smtClean="0"/>
              <a:t>は有効だといえるだろう。</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スマート</a:t>
            </a:r>
            <a:r>
              <a:rPr kumimoji="1" lang="en-US" altLang="ja-JP" smtClean="0"/>
              <a:t>UI</a:t>
            </a:r>
            <a:r>
              <a:rPr kumimoji="1" lang="ja-JP" altLang="en-US" smtClean="0"/>
              <a:t>の欠点</a:t>
            </a:r>
            <a:endParaRPr kumimoji="1" lang="ja-JP" altLang="en-US"/>
          </a:p>
        </p:txBody>
      </p:sp>
      <p:sp>
        <p:nvSpPr>
          <p:cNvPr id="3" name="コンテンツ プレースホルダ 2"/>
          <p:cNvSpPr>
            <a:spLocks noGrp="1"/>
          </p:cNvSpPr>
          <p:nvPr>
            <p:ph idx="1"/>
          </p:nvPr>
        </p:nvSpPr>
        <p:spPr/>
        <p:txBody>
          <a:bodyPr>
            <a:normAutofit fontScale="70000" lnSpcReduction="20000"/>
          </a:bodyPr>
          <a:lstStyle/>
          <a:p>
            <a:r>
              <a:rPr kumimoji="1" lang="ja-JP" altLang="en-US" smtClean="0"/>
              <a:t>個々の</a:t>
            </a:r>
            <a:r>
              <a:rPr kumimoji="1" lang="en-US" altLang="ja-JP" smtClean="0"/>
              <a:t>UI</a:t>
            </a:r>
            <a:r>
              <a:rPr kumimoji="1" lang="ja-JP" altLang="en-US" smtClean="0"/>
              <a:t>の統合が困難で、データベースなど他のモジュールを経由するのが現実的な方法となる。（リアルタイム性が重視されるゲームなどには向いていない）</a:t>
            </a:r>
            <a:endParaRPr kumimoji="1" lang="en-US" altLang="ja-JP" smtClean="0"/>
          </a:p>
          <a:p>
            <a:r>
              <a:rPr kumimoji="1" lang="ja-JP" altLang="en-US" smtClean="0"/>
              <a:t>似たような動作、共通の動作が共有されたり、抽象化されることがない。ソースコードはコピー＆ペーストによる複製が多くなり、後の管理コストが上昇する。</a:t>
            </a:r>
            <a:endParaRPr kumimoji="1" lang="en-US" altLang="ja-JP" smtClean="0"/>
          </a:p>
          <a:p>
            <a:r>
              <a:rPr lang="ja-JP" altLang="en-US" smtClean="0"/>
              <a:t>抽象化されていないので、イテレーションによるリファクタリングが困難になる。</a:t>
            </a:r>
            <a:endParaRPr lang="en-US" altLang="ja-JP" smtClean="0"/>
          </a:p>
          <a:p>
            <a:r>
              <a:rPr lang="ja-JP" altLang="en-US" smtClean="0"/>
              <a:t>アプリケーションの規模が大きくなると、すぐに複雑すぎる構造となり、機能の追加・変更、テストが困難になる。特に、デバッグとテストの工数が跳ね上がり、期日までにアプリケーションを完成させることが難しくなる。</a:t>
            </a:r>
            <a:endParaRPr lang="en-US" altLang="ja-JP" smtClean="0"/>
          </a:p>
          <a:p>
            <a:r>
              <a:rPr kumimoji="1" lang="ja-JP" altLang="en-US" smtClean="0"/>
              <a:t>ソースコード</a:t>
            </a:r>
            <a:r>
              <a:rPr lang="ja-JP" altLang="en-US" smtClean="0"/>
              <a:t>を引き継いだ物は、複製を重ねたリファクタリング不能なコードのメンテナンスを行うため、多くの工数と苦痛を味わう。</a:t>
            </a:r>
            <a:endParaRPr lang="en-US" altLang="ja-JP" smtClean="0"/>
          </a:p>
          <a:p>
            <a:r>
              <a:rPr kumimoji="1" lang="ja-JP" altLang="en-US" smtClean="0"/>
              <a:t>より良い設計</a:t>
            </a:r>
            <a:r>
              <a:rPr lang="ja-JP" altLang="en-US" smtClean="0"/>
              <a:t>を取り入れるには、すべてを再構築せざるを得ない。</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カウボーイ・コーディングとは</a:t>
            </a:r>
            <a:endParaRPr kumimoji="1" lang="ja-JP" altLang="en-US"/>
          </a:p>
        </p:txBody>
      </p:sp>
      <p:sp>
        <p:nvSpPr>
          <p:cNvPr id="3" name="コンテンツ プレースホルダ 2"/>
          <p:cNvSpPr>
            <a:spLocks noGrp="1"/>
          </p:cNvSpPr>
          <p:nvPr>
            <p:ph idx="1"/>
          </p:nvPr>
        </p:nvSpPr>
        <p:spPr/>
        <p:txBody>
          <a:bodyPr>
            <a:normAutofit fontScale="62500" lnSpcReduction="20000"/>
          </a:bodyPr>
          <a:lstStyle/>
          <a:p>
            <a:r>
              <a:rPr lang="ja-JP" altLang="en-US" smtClean="0"/>
              <a:t>カウボーイコーディングとは明確な手法が欠如している、無統制で雑なプログラミングのことを言うという。</a:t>
            </a:r>
            <a:endParaRPr lang="en-US" altLang="ja-JP" smtClean="0"/>
          </a:p>
          <a:p>
            <a:endParaRPr lang="ja-JP" altLang="en-US" smtClean="0"/>
          </a:p>
          <a:p>
            <a:r>
              <a:rPr lang="ja-JP" altLang="en-US" smtClean="0"/>
              <a:t>この言葉を生んだ集団では、「チームのメンバのそれぞれが一番良いという方法で実装すること」と定義している。</a:t>
            </a:r>
            <a:endParaRPr lang="en-US" altLang="ja-JP" smtClean="0"/>
          </a:p>
          <a:p>
            <a:endParaRPr lang="en-US" altLang="ja-JP" smtClean="0"/>
          </a:p>
          <a:p>
            <a:r>
              <a:rPr kumimoji="1" lang="ja-JP" altLang="en-US" smtClean="0"/>
              <a:t>カウボーイコーディングは、一見すると生産性が良いと思われがちだが、統制が取れていないプログラムを結合するのは非常に困難で、開発工程の後半に大きなリスクを抱えることになる。</a:t>
            </a:r>
            <a:endParaRPr kumimoji="1" lang="en-US" altLang="ja-JP" smtClean="0"/>
          </a:p>
          <a:p>
            <a:endParaRPr kumimoji="1" lang="en-US" altLang="ja-JP" smtClean="0"/>
          </a:p>
          <a:p>
            <a:r>
              <a:rPr lang="ja-JP" altLang="en-US" smtClean="0"/>
              <a:t>いわゆる「アジャイル」開発がカウボーイコーディングになると批判されることがあるが、両者ははっきりと区別するべきである。</a:t>
            </a:r>
            <a:endParaRPr lang="en-US" altLang="ja-JP" smtClean="0"/>
          </a:p>
          <a:p>
            <a:endParaRPr kumimoji="1" lang="en-US" altLang="ja-JP" smtClean="0"/>
          </a:p>
          <a:p>
            <a:pPr algn="ctr"/>
            <a:r>
              <a:rPr kumimoji="1" lang="ja-JP" altLang="en-US" smtClean="0"/>
              <a:t>カウボーイコーディングとスマート</a:t>
            </a:r>
            <a:r>
              <a:rPr kumimoji="1" lang="en-US" altLang="ja-JP" smtClean="0"/>
              <a:t>UI</a:t>
            </a:r>
            <a:r>
              <a:rPr kumimoji="1" lang="ja-JP" altLang="en-US" smtClean="0"/>
              <a:t>は相性が良い。両者が手を組むと、さまざまな意味での「最強な」開発体制となる。</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2800" smtClean="0"/>
              <a:t>カウボーイコーディングで大規模開発をおこなうと</a:t>
            </a:r>
            <a:endParaRPr kumimoji="1" lang="ja-JP" altLang="en-US" sz="2800"/>
          </a:p>
        </p:txBody>
      </p:sp>
      <p:sp>
        <p:nvSpPr>
          <p:cNvPr id="3" name="コンテンツ プレースホルダ 2"/>
          <p:cNvSpPr>
            <a:spLocks noGrp="1"/>
          </p:cNvSpPr>
          <p:nvPr>
            <p:ph idx="1"/>
          </p:nvPr>
        </p:nvSpPr>
        <p:spPr>
          <a:xfrm>
            <a:off x="457200" y="1357298"/>
            <a:ext cx="8229600" cy="4786346"/>
          </a:xfrm>
        </p:spPr>
        <p:txBody>
          <a:bodyPr>
            <a:noAutofit/>
          </a:bodyPr>
          <a:lstStyle/>
          <a:p>
            <a:r>
              <a:rPr kumimoji="1" lang="ja-JP" altLang="en-US" sz="1600" smtClean="0"/>
              <a:t>似たような機能のクラスが担当者の数だけ作成されます。（車輪の再発明）</a:t>
            </a:r>
            <a:endParaRPr kumimoji="1" lang="en-US" altLang="ja-JP" sz="1600" smtClean="0"/>
          </a:p>
          <a:p>
            <a:r>
              <a:rPr lang="ja-JP" altLang="en-US" sz="1600" smtClean="0"/>
              <a:t>担当者によって実装方法が異なるため、異なる担当者が作成したモジュールを結合することが非常に困難になります。</a:t>
            </a:r>
            <a:endParaRPr lang="en-US" altLang="ja-JP" sz="1600" smtClean="0"/>
          </a:p>
          <a:p>
            <a:r>
              <a:rPr kumimoji="1" lang="ja-JP" altLang="en-US" sz="1600" smtClean="0"/>
              <a:t>各</a:t>
            </a:r>
            <a:r>
              <a:rPr kumimoji="1" lang="en-US" altLang="ja-JP" sz="1600" smtClean="0"/>
              <a:t>UI</a:t>
            </a:r>
            <a:r>
              <a:rPr kumimoji="1" lang="ja-JP" altLang="en-US" sz="1600" smtClean="0"/>
              <a:t>の結合処理が複雑になり、依存度の高い巨大なクラスが生成されます。このクラスは、デバッグやリファクタリングが困難になります。</a:t>
            </a:r>
            <a:endParaRPr kumimoji="1" lang="en-US" altLang="ja-JP" sz="1600" smtClean="0"/>
          </a:p>
          <a:p>
            <a:r>
              <a:rPr lang="ja-JP" altLang="en-US" sz="1600" smtClean="0"/>
              <a:t>担当者が居なくなった場合、ソースコードのメンテナンスが難しくなります。</a:t>
            </a:r>
            <a:endParaRPr lang="en-US" altLang="ja-JP" sz="1600" smtClean="0"/>
          </a:p>
          <a:p>
            <a:r>
              <a:rPr kumimoji="1" lang="ja-JP" altLang="en-US" sz="1600" smtClean="0"/>
              <a:t>不具合が発生した場合、同一の原因でも複数の箇所を修正しなければならなくなります。</a:t>
            </a:r>
            <a:endParaRPr kumimoji="1" lang="en-US" altLang="ja-JP" sz="1600" smtClean="0"/>
          </a:p>
          <a:p>
            <a:r>
              <a:rPr kumimoji="1" lang="ja-JP" altLang="en-US" sz="1600" smtClean="0"/>
              <a:t>共通の処理が一元化されていないため、全体の開発工数（デバッグ工数）が増えます。既存のライブラリなどを使えば実装とデバッグがほとんどゼロになるような箇所に多くの工数をかけることがあります。</a:t>
            </a:r>
            <a:endParaRPr kumimoji="1" lang="en-US" altLang="ja-JP" sz="1600" smtClean="0"/>
          </a:p>
          <a:p>
            <a:r>
              <a:rPr lang="ja-JP" altLang="en-US" sz="1600" smtClean="0"/>
              <a:t>大きな仕様変更に対応することが困難になります。すべてを作り直すのと同じぐらいの工数がかかることもあります。</a:t>
            </a:r>
            <a:endParaRPr lang="en-US" altLang="ja-JP" sz="1600" smtClean="0"/>
          </a:p>
          <a:p>
            <a:r>
              <a:rPr lang="ja-JP" altLang="en-US" sz="1600" smtClean="0"/>
              <a:t>結合とテスト（デバッグ）に非常に多くの工数がかかります。</a:t>
            </a:r>
            <a:endParaRPr lang="en-US" altLang="ja-JP" sz="1600" smtClean="0"/>
          </a:p>
          <a:p>
            <a:r>
              <a:rPr lang="ja-JP" altLang="en-US" sz="1600" smtClean="0"/>
              <a:t>スマート</a:t>
            </a:r>
            <a:r>
              <a:rPr lang="en-US" altLang="ja-JP" sz="1600" smtClean="0"/>
              <a:t>UI</a:t>
            </a:r>
            <a:r>
              <a:rPr lang="ja-JP" altLang="en-US" sz="1600" smtClean="0"/>
              <a:t>とのコンビネーションで、各</a:t>
            </a:r>
            <a:r>
              <a:rPr lang="en-US" altLang="ja-JP" sz="1600" smtClean="0"/>
              <a:t>UI</a:t>
            </a:r>
            <a:r>
              <a:rPr lang="ja-JP" altLang="en-US" sz="1600" smtClean="0"/>
              <a:t>間の依存関係が複雑化し、デバッグやリファクタリングが困難になります。</a:t>
            </a:r>
            <a:endParaRPr lang="en-US" altLang="ja-JP" sz="1600" smtClean="0"/>
          </a:p>
          <a:p>
            <a:r>
              <a:rPr lang="ja-JP" altLang="en-US" sz="1600" smtClean="0"/>
              <a:t>統制のとれたフレームワークやプログラム構造へのリファクタリングが不可能になります。次期プロジェクトは、プログラムの再利用はあきらめて、スクラッチからコードを書くことになります。</a:t>
            </a:r>
            <a:endParaRPr lang="en-US" altLang="ja-JP" sz="160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雪藤">
      <a:majorFont>
        <a:latin typeface="Bookman Old Style"/>
        <a:ea typeface=""/>
        <a:cs typeface=""/>
        <a:font script="Jpan" typeface="HGP明朝E"/>
        <a:font script="Hang" typeface="돋움"/>
        <a:font script="Hans" typeface="黑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9803</TotalTime>
  <Words>1358</Words>
  <PresentationFormat>画面に合わせる (4:3)</PresentationFormat>
  <Paragraphs>86</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雪藤</vt:lpstr>
      <vt:lpstr>スマートUIと カゥボーイ・コーディング</vt:lpstr>
      <vt:lpstr>スマートUIとは</vt:lpstr>
      <vt:lpstr>スマートUIの利点</vt:lpstr>
      <vt:lpstr>スマートUIはゲーム開発に向いている？</vt:lpstr>
      <vt:lpstr>スマートUIの利点</vt:lpstr>
      <vt:lpstr>スマートUIの利点まとめ</vt:lpstr>
      <vt:lpstr>スマートUIの欠点</vt:lpstr>
      <vt:lpstr>カウボーイ・コーディングとは</vt:lpstr>
      <vt:lpstr>カウボーイコーディングで大規模開発をおこなうと</vt:lpstr>
      <vt:lpstr>きちんとした開発プロセスと設計が必須です</vt:lpstr>
      <vt:lpstr>スマートUI＋カウボーイコーディングでの開発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スマートUIと カゥボーイ・コーディング</dc:title>
  <dc:creator>IKEDA KOHEI</dc:creator>
  <cp:lastModifiedBy>五代さん</cp:lastModifiedBy>
  <cp:revision>28</cp:revision>
  <dcterms:created xsi:type="dcterms:W3CDTF">2013-08-27T08:18:35Z</dcterms:created>
  <dcterms:modified xsi:type="dcterms:W3CDTF">2013-09-03T04:56:29Z</dcterms:modified>
</cp:coreProperties>
</file>