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9" r:id="rId14"/>
    <p:sldId id="268" r:id="rId15"/>
    <p:sldId id="270" r:id="rId16"/>
    <p:sldId id="271" r:id="rId1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26" d="100"/>
          <a:sy n="126" d="100"/>
        </p:scale>
        <p:origin x="-118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78D5A7-D66E-45A8-8A9B-DA2371851408}" type="datetimeFigureOut">
              <a:rPr kumimoji="1" lang="ja-JP" altLang="en-US" smtClean="0"/>
              <a:pPr/>
              <a:t>2012/9/14</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2C7B4C-C664-4399-96A4-9331E23A2D3B}"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DF4BBF96-3DC5-42F8-9F2B-E208B78E0AEA}" type="datetime1">
              <a:rPr kumimoji="1" lang="ja-JP" altLang="en-US" smtClean="0"/>
              <a:pPr/>
              <a:t>2012/9/14</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ソフトウエア研究会</a:t>
            </a:r>
            <a:r>
              <a:rPr kumimoji="1" lang="en-US" altLang="ja-JP" smtClean="0"/>
              <a:t>in</a:t>
            </a:r>
            <a:r>
              <a:rPr kumimoji="1" lang="ja-JP" altLang="en-US" smtClean="0"/>
              <a:t>秋葉原</a:t>
            </a:r>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AC606BB7-5BCC-4D99-B011-D56FB2886FB7}" type="datetime1">
              <a:rPr kumimoji="1" lang="ja-JP" altLang="en-US" smtClean="0"/>
              <a:pPr/>
              <a:t>2012/9/14</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ソフトウエア研究会</a:t>
            </a:r>
            <a:r>
              <a:rPr kumimoji="1" lang="en-US" altLang="ja-JP" smtClean="0"/>
              <a:t>in</a:t>
            </a:r>
            <a:r>
              <a:rPr kumimoji="1" lang="ja-JP" altLang="en-US" smtClean="0"/>
              <a:t>秋葉原</a:t>
            </a:r>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90447497-8B4B-4824-8E66-EC3C86490DCF}" type="datetime1">
              <a:rPr kumimoji="1" lang="ja-JP" altLang="en-US" smtClean="0"/>
              <a:pPr/>
              <a:t>2012/9/14</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ソフトウエア研究会</a:t>
            </a:r>
            <a:r>
              <a:rPr kumimoji="1" lang="en-US" altLang="ja-JP" smtClean="0"/>
              <a:t>in</a:t>
            </a:r>
            <a:r>
              <a:rPr kumimoji="1" lang="ja-JP" altLang="en-US" smtClean="0"/>
              <a:t>秋葉原</a:t>
            </a:r>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590F1267-F02D-4284-B025-AC227C9B94E1}" type="datetime1">
              <a:rPr kumimoji="1" lang="ja-JP" altLang="en-US" smtClean="0"/>
              <a:pPr/>
              <a:t>2012/9/14</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ソフトウエア研究会</a:t>
            </a:r>
            <a:r>
              <a:rPr kumimoji="1" lang="en-US" altLang="ja-JP" smtClean="0"/>
              <a:t>in</a:t>
            </a:r>
            <a:r>
              <a:rPr kumimoji="1" lang="ja-JP" altLang="en-US" smtClean="0"/>
              <a:t>秋葉原</a:t>
            </a:r>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82B48B15-EF77-43B3-A76D-E55C3162FFB9}" type="datetime1">
              <a:rPr kumimoji="1" lang="ja-JP" altLang="en-US" smtClean="0"/>
              <a:pPr/>
              <a:t>2012/9/14</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ソフトウエア研究会</a:t>
            </a:r>
            <a:r>
              <a:rPr kumimoji="1" lang="en-US" altLang="ja-JP" smtClean="0"/>
              <a:t>in</a:t>
            </a:r>
            <a:r>
              <a:rPr kumimoji="1" lang="ja-JP" altLang="en-US" smtClean="0"/>
              <a:t>秋葉原</a:t>
            </a:r>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0C2CCF58-3DEC-4C5A-955F-E67BE24738BD}" type="datetime1">
              <a:rPr kumimoji="1" lang="ja-JP" altLang="en-US" smtClean="0"/>
              <a:pPr/>
              <a:t>2012/9/14</a:t>
            </a:fld>
            <a:endParaRPr kumimoji="1" lang="ja-JP" altLang="en-US"/>
          </a:p>
        </p:txBody>
      </p:sp>
      <p:sp>
        <p:nvSpPr>
          <p:cNvPr id="6" name="フッター プレースホルダ 5"/>
          <p:cNvSpPr>
            <a:spLocks noGrp="1"/>
          </p:cNvSpPr>
          <p:nvPr>
            <p:ph type="ftr" sz="quarter" idx="11"/>
          </p:nvPr>
        </p:nvSpPr>
        <p:spPr/>
        <p:txBody>
          <a:bodyPr/>
          <a:lstStyle/>
          <a:p>
            <a:r>
              <a:rPr kumimoji="1" lang="ja-JP" altLang="en-US" smtClean="0"/>
              <a:t>ソフトウエア研究会</a:t>
            </a:r>
            <a:r>
              <a:rPr kumimoji="1" lang="en-US" altLang="ja-JP" smtClean="0"/>
              <a:t>in</a:t>
            </a:r>
            <a:r>
              <a:rPr kumimoji="1" lang="ja-JP" altLang="en-US" smtClean="0"/>
              <a:t>秋葉原</a:t>
            </a:r>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937265D-65EA-48EC-AB1A-2D3EE93A9DEF}" type="datetime1">
              <a:rPr kumimoji="1" lang="ja-JP" altLang="en-US" smtClean="0"/>
              <a:pPr/>
              <a:t>2012/9/14</a:t>
            </a:fld>
            <a:endParaRPr kumimoji="1" lang="ja-JP" altLang="en-US"/>
          </a:p>
        </p:txBody>
      </p:sp>
      <p:sp>
        <p:nvSpPr>
          <p:cNvPr id="8" name="フッター プレースホルダ 7"/>
          <p:cNvSpPr>
            <a:spLocks noGrp="1"/>
          </p:cNvSpPr>
          <p:nvPr>
            <p:ph type="ftr" sz="quarter" idx="11"/>
          </p:nvPr>
        </p:nvSpPr>
        <p:spPr/>
        <p:txBody>
          <a:bodyPr/>
          <a:lstStyle/>
          <a:p>
            <a:r>
              <a:rPr kumimoji="1" lang="ja-JP" altLang="en-US" smtClean="0"/>
              <a:t>ソフトウエア研究会</a:t>
            </a:r>
            <a:r>
              <a:rPr kumimoji="1" lang="en-US" altLang="ja-JP" smtClean="0"/>
              <a:t>in</a:t>
            </a:r>
            <a:r>
              <a:rPr kumimoji="1" lang="ja-JP" altLang="en-US" smtClean="0"/>
              <a:t>秋葉原</a:t>
            </a:r>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F08D6773-064D-4B03-93C7-B9ADC4AC7EEC}" type="datetime1">
              <a:rPr kumimoji="1" lang="ja-JP" altLang="en-US" smtClean="0"/>
              <a:pPr/>
              <a:t>2012/9/14</a:t>
            </a:fld>
            <a:endParaRPr kumimoji="1" lang="ja-JP" altLang="en-US"/>
          </a:p>
        </p:txBody>
      </p:sp>
      <p:sp>
        <p:nvSpPr>
          <p:cNvPr id="4" name="フッター プレースホルダ 3"/>
          <p:cNvSpPr>
            <a:spLocks noGrp="1"/>
          </p:cNvSpPr>
          <p:nvPr>
            <p:ph type="ftr" sz="quarter" idx="11"/>
          </p:nvPr>
        </p:nvSpPr>
        <p:spPr/>
        <p:txBody>
          <a:bodyPr/>
          <a:lstStyle/>
          <a:p>
            <a:r>
              <a:rPr kumimoji="1" lang="ja-JP" altLang="en-US" smtClean="0"/>
              <a:t>ソフトウエア研究会</a:t>
            </a:r>
            <a:r>
              <a:rPr kumimoji="1" lang="en-US" altLang="ja-JP" smtClean="0"/>
              <a:t>in</a:t>
            </a:r>
            <a:r>
              <a:rPr kumimoji="1" lang="ja-JP" altLang="en-US" smtClean="0"/>
              <a:t>秋葉原</a:t>
            </a:r>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A78DED3D-9EB5-4BFC-AFAD-99698295B401}" type="datetime1">
              <a:rPr kumimoji="1" lang="ja-JP" altLang="en-US" smtClean="0"/>
              <a:pPr/>
              <a:t>2012/9/14</a:t>
            </a:fld>
            <a:endParaRPr kumimoji="1" lang="ja-JP" altLang="en-US"/>
          </a:p>
        </p:txBody>
      </p:sp>
      <p:sp>
        <p:nvSpPr>
          <p:cNvPr id="3" name="フッター プレースホルダ 2"/>
          <p:cNvSpPr>
            <a:spLocks noGrp="1"/>
          </p:cNvSpPr>
          <p:nvPr>
            <p:ph type="ftr" sz="quarter" idx="11"/>
          </p:nvPr>
        </p:nvSpPr>
        <p:spPr/>
        <p:txBody>
          <a:bodyPr/>
          <a:lstStyle/>
          <a:p>
            <a:r>
              <a:rPr kumimoji="1" lang="ja-JP" altLang="en-US" smtClean="0"/>
              <a:t>ソフトウエア研究会</a:t>
            </a:r>
            <a:r>
              <a:rPr kumimoji="1" lang="en-US" altLang="ja-JP" smtClean="0"/>
              <a:t>in</a:t>
            </a:r>
            <a:r>
              <a:rPr kumimoji="1" lang="ja-JP" altLang="en-US" smtClean="0"/>
              <a:t>秋葉原</a:t>
            </a:r>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F8D445D8-4078-4901-BE15-A58AB162D6AE}" type="datetime1">
              <a:rPr kumimoji="1" lang="ja-JP" altLang="en-US" smtClean="0"/>
              <a:pPr/>
              <a:t>2012/9/14</a:t>
            </a:fld>
            <a:endParaRPr kumimoji="1" lang="ja-JP" altLang="en-US"/>
          </a:p>
        </p:txBody>
      </p:sp>
      <p:sp>
        <p:nvSpPr>
          <p:cNvPr id="6" name="フッター プレースホルダ 5"/>
          <p:cNvSpPr>
            <a:spLocks noGrp="1"/>
          </p:cNvSpPr>
          <p:nvPr>
            <p:ph type="ftr" sz="quarter" idx="11"/>
          </p:nvPr>
        </p:nvSpPr>
        <p:spPr/>
        <p:txBody>
          <a:bodyPr/>
          <a:lstStyle/>
          <a:p>
            <a:r>
              <a:rPr kumimoji="1" lang="ja-JP" altLang="en-US" smtClean="0"/>
              <a:t>ソフトウエア研究会</a:t>
            </a:r>
            <a:r>
              <a:rPr kumimoji="1" lang="en-US" altLang="ja-JP" smtClean="0"/>
              <a:t>in</a:t>
            </a:r>
            <a:r>
              <a:rPr kumimoji="1" lang="ja-JP" altLang="en-US" smtClean="0"/>
              <a:t>秋葉原</a:t>
            </a:r>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51A54D98-92DA-4147-9FCB-49DAC8A3789F}" type="datetime1">
              <a:rPr kumimoji="1" lang="ja-JP" altLang="en-US" smtClean="0"/>
              <a:pPr/>
              <a:t>2012/9/14</a:t>
            </a:fld>
            <a:endParaRPr kumimoji="1" lang="ja-JP" altLang="en-US"/>
          </a:p>
        </p:txBody>
      </p:sp>
      <p:sp>
        <p:nvSpPr>
          <p:cNvPr id="6" name="フッター プレースホルダ 5"/>
          <p:cNvSpPr>
            <a:spLocks noGrp="1"/>
          </p:cNvSpPr>
          <p:nvPr>
            <p:ph type="ftr" sz="quarter" idx="11"/>
          </p:nvPr>
        </p:nvSpPr>
        <p:spPr/>
        <p:txBody>
          <a:bodyPr/>
          <a:lstStyle/>
          <a:p>
            <a:r>
              <a:rPr kumimoji="1" lang="ja-JP" altLang="en-US" smtClean="0"/>
              <a:t>ソフトウエア研究会</a:t>
            </a:r>
            <a:r>
              <a:rPr kumimoji="1" lang="en-US" altLang="ja-JP" smtClean="0"/>
              <a:t>in</a:t>
            </a:r>
            <a:r>
              <a:rPr kumimoji="1" lang="ja-JP" altLang="en-US" smtClean="0"/>
              <a:t>秋葉原</a:t>
            </a:r>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7F989D-06BA-4F88-9E7A-EB2E7C535E44}" type="datetime1">
              <a:rPr kumimoji="1" lang="ja-JP" altLang="en-US" smtClean="0"/>
              <a:pPr/>
              <a:t>2012/9/14</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ja-JP" altLang="en-US" smtClean="0"/>
              <a:t>ソフトウエア研究会</a:t>
            </a:r>
            <a:r>
              <a:rPr kumimoji="1" lang="en-US" altLang="ja-JP" smtClean="0"/>
              <a:t>in</a:t>
            </a:r>
            <a:r>
              <a:rPr kumimoji="1" lang="ja-JP" altLang="en-US" smtClean="0"/>
              <a:t>秋葉原</a:t>
            </a:r>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ソフトウエアエンジニアの昨今</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ソフトウエア研究会</a:t>
            </a:r>
            <a:r>
              <a:rPr kumimoji="1" lang="en-US" altLang="ja-JP" dirty="0" smtClean="0"/>
              <a:t>in</a:t>
            </a:r>
            <a:r>
              <a:rPr kumimoji="1" lang="ja-JP" altLang="en-US" dirty="0" smtClean="0"/>
              <a:t>秋葉原</a:t>
            </a:r>
            <a:endParaRPr kumimoji="1" lang="en-US" altLang="ja-JP" dirty="0" smtClean="0"/>
          </a:p>
          <a:p>
            <a:r>
              <a:rPr lang="ja-JP" altLang="en-US" dirty="0" smtClean="0"/>
              <a:t>池袋分室</a:t>
            </a:r>
            <a:endParaRPr lang="en-US" altLang="ja-JP" dirty="0" smtClean="0"/>
          </a:p>
          <a:p>
            <a:r>
              <a:rPr kumimoji="1" lang="ja-JP" altLang="en-US" dirty="0" smtClean="0"/>
              <a:t>講師 池田公平</a:t>
            </a:r>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ソフトウエア研究会</a:t>
            </a:r>
            <a:r>
              <a:rPr kumimoji="1" lang="en-US" altLang="ja-JP" smtClean="0"/>
              <a:t>in</a:t>
            </a:r>
            <a:r>
              <a:rPr kumimoji="1" lang="ja-JP" altLang="en-US" smtClean="0"/>
              <a:t>秋葉原</a:t>
            </a:r>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normAutofit/>
          </a:bodyPr>
          <a:lstStyle/>
          <a:p>
            <a:r>
              <a:rPr kumimoji="1" lang="ja-JP" altLang="en-US" sz="3600" dirty="0" smtClean="0"/>
              <a:t>企業にとってのソフトウエア工学の利点</a:t>
            </a:r>
            <a:endParaRPr kumimoji="1" lang="ja-JP" altLang="en-US" sz="3600" dirty="0"/>
          </a:p>
        </p:txBody>
      </p:sp>
      <p:sp>
        <p:nvSpPr>
          <p:cNvPr id="3" name="コンテンツ プレースホルダ 2"/>
          <p:cNvSpPr>
            <a:spLocks noGrp="1"/>
          </p:cNvSpPr>
          <p:nvPr>
            <p:ph idx="1"/>
          </p:nvPr>
        </p:nvSpPr>
        <p:spPr/>
        <p:txBody>
          <a:bodyPr/>
          <a:lstStyle/>
          <a:p>
            <a:r>
              <a:rPr kumimoji="1" lang="ja-JP" altLang="en-US" dirty="0" smtClean="0"/>
              <a:t>ソフトウエア工学は、大企業による大きなプロジェクトに向いている</a:t>
            </a:r>
            <a:endParaRPr kumimoji="1" lang="en-US" altLang="ja-JP" dirty="0" smtClean="0"/>
          </a:p>
          <a:p>
            <a:r>
              <a:rPr lang="ja-JP" altLang="en-US" dirty="0" smtClean="0"/>
              <a:t>作業分担のやりやすさ、業務委託のやりやすさも大企業向けである</a:t>
            </a:r>
            <a:endParaRPr lang="en-US" altLang="ja-JP" dirty="0" smtClean="0"/>
          </a:p>
          <a:p>
            <a:r>
              <a:rPr kumimoji="1" lang="ja-JP" altLang="en-US" dirty="0" smtClean="0"/>
              <a:t>設計を企業側でおこなうことで、製品のポリシーや企業イメージを守りやすい</a:t>
            </a:r>
            <a:endParaRPr kumimoji="1" lang="en-US" altLang="ja-JP" dirty="0" smtClean="0"/>
          </a:p>
          <a:p>
            <a:r>
              <a:rPr lang="ja-JP" altLang="en-US" dirty="0" smtClean="0"/>
              <a:t>実装とテストを外注することで、企業内のコストを削減できる</a:t>
            </a:r>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ソフトウエア研究会</a:t>
            </a:r>
            <a:r>
              <a:rPr kumimoji="1" lang="en-US" altLang="ja-JP" smtClean="0"/>
              <a:t>in</a:t>
            </a:r>
            <a:r>
              <a:rPr kumimoji="1" lang="ja-JP" altLang="en-US" smtClean="0"/>
              <a:t>秋葉原</a:t>
            </a:r>
            <a:endParaRPr kumimoji="1" lang="ja-JP"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lstStyle/>
          <a:p>
            <a:r>
              <a:rPr kumimoji="1" lang="ja-JP" altLang="en-US" dirty="0" smtClean="0"/>
              <a:t>企業側の開発方針</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dirty="0" smtClean="0"/>
              <a:t>製品のコンセプト・企業イメージ・ポリシーにかかわる部分は企業側が受け持つ</a:t>
            </a:r>
            <a:endParaRPr kumimoji="1" lang="en-US" altLang="ja-JP" dirty="0" smtClean="0"/>
          </a:p>
          <a:p>
            <a:r>
              <a:rPr kumimoji="1" lang="ja-JP" altLang="en-US" dirty="0" smtClean="0"/>
              <a:t>基本的な設計作業までは企業側で行う</a:t>
            </a:r>
            <a:endParaRPr kumimoji="1" lang="en-US" altLang="ja-JP" dirty="0" smtClean="0"/>
          </a:p>
          <a:p>
            <a:r>
              <a:rPr kumimoji="1" lang="ja-JP" altLang="en-US" dirty="0" smtClean="0"/>
              <a:t>実装とテストは、下請け企業に外注し、コストダウン</a:t>
            </a:r>
            <a:r>
              <a:rPr lang="ja-JP" altLang="en-US" dirty="0" smtClean="0"/>
              <a:t>を図る</a:t>
            </a:r>
            <a:endParaRPr lang="en-US" altLang="ja-JP" dirty="0" smtClean="0"/>
          </a:p>
          <a:p>
            <a:r>
              <a:rPr kumimoji="1" lang="ja-JP" altLang="en-US" dirty="0" smtClean="0"/>
              <a:t>企業側のリスクは減り、下請けのリスクは増大する</a:t>
            </a:r>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ソフトウエア研究会</a:t>
            </a:r>
            <a:r>
              <a:rPr kumimoji="1" lang="en-US" altLang="ja-JP" smtClean="0"/>
              <a:t>in</a:t>
            </a:r>
            <a:r>
              <a:rPr kumimoji="1" lang="ja-JP" altLang="en-US" smtClean="0"/>
              <a:t>秋葉原</a:t>
            </a:r>
            <a:endParaRPr kumimoji="1" lang="ja-JP"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kumimoji="1" lang="ja-JP" altLang="en-US" dirty="0" smtClean="0"/>
              <a:t>その結果何が起こったか？</a:t>
            </a:r>
            <a:endParaRPr kumimoji="1" lang="ja-JP" altLang="en-US" dirty="0"/>
          </a:p>
        </p:txBody>
      </p:sp>
      <p:sp>
        <p:nvSpPr>
          <p:cNvPr id="3" name="コンテンツ プレースホルダ 2"/>
          <p:cNvSpPr>
            <a:spLocks noGrp="1"/>
          </p:cNvSpPr>
          <p:nvPr>
            <p:ph idx="1"/>
          </p:nvPr>
        </p:nvSpPr>
        <p:spPr/>
        <p:txBody>
          <a:bodyPr>
            <a:normAutofit fontScale="85000" lnSpcReduction="20000"/>
          </a:bodyPr>
          <a:lstStyle/>
          <a:p>
            <a:r>
              <a:rPr kumimoji="1" lang="ja-JP" altLang="en-US" dirty="0" smtClean="0"/>
              <a:t>企業内での実装エンジニア（プログラマ）が不要になった</a:t>
            </a:r>
            <a:endParaRPr kumimoji="1" lang="en-US" altLang="ja-JP" dirty="0" smtClean="0"/>
          </a:p>
          <a:p>
            <a:r>
              <a:rPr kumimoji="1" lang="ja-JP" altLang="en-US" dirty="0" smtClean="0"/>
              <a:t>プログラミング技術の蓄積、再利用、発展が企業内で困難になった</a:t>
            </a:r>
            <a:endParaRPr kumimoji="1" lang="en-US" altLang="ja-JP" dirty="0" smtClean="0"/>
          </a:p>
          <a:p>
            <a:r>
              <a:rPr lang="ja-JP" altLang="en-US" dirty="0" smtClean="0"/>
              <a:t>優秀なプログラマは大企業を去り、中小のソフトハウスで活躍するようになる</a:t>
            </a:r>
            <a:endParaRPr lang="en-US" altLang="ja-JP" dirty="0" smtClean="0"/>
          </a:p>
          <a:p>
            <a:r>
              <a:rPr kumimoji="1" lang="ja-JP" altLang="en-US" dirty="0" smtClean="0"/>
              <a:t>大企業は、コストダウンのためより安い下請け企業に業務を発注するようになる</a:t>
            </a:r>
            <a:endParaRPr kumimoji="1" lang="en-US" altLang="ja-JP" dirty="0" smtClean="0"/>
          </a:p>
          <a:p>
            <a:r>
              <a:rPr kumimoji="1" lang="ja-JP" altLang="en-US" dirty="0" smtClean="0"/>
              <a:t>価格競争により価格破壊が起こり、品質の低下、仕事や技術の海外流出がはじまる</a:t>
            </a:r>
            <a:endParaRPr kumimoji="1" lang="en-US" altLang="ja-JP" dirty="0" smtClean="0"/>
          </a:p>
          <a:p>
            <a:pPr>
              <a:buFont typeface="Wingdings" pitchFamily="2" charset="2"/>
              <a:buChar char="Ø"/>
            </a:pPr>
            <a:r>
              <a:rPr kumimoji="1" lang="ja-JP" altLang="en-US" sz="2800" dirty="0" smtClean="0"/>
              <a:t>昨今のソフトウエアの不具合による重大なトラブルには、こんな背景があるのではないか？</a:t>
            </a:r>
            <a:endParaRPr kumimoji="1" lang="ja-JP" altLang="en-US" sz="2800" dirty="0"/>
          </a:p>
        </p:txBody>
      </p:sp>
      <p:sp>
        <p:nvSpPr>
          <p:cNvPr id="4" name="フッター プレースホルダ 3"/>
          <p:cNvSpPr>
            <a:spLocks noGrp="1"/>
          </p:cNvSpPr>
          <p:nvPr>
            <p:ph type="ftr" sz="quarter" idx="11"/>
          </p:nvPr>
        </p:nvSpPr>
        <p:spPr/>
        <p:txBody>
          <a:bodyPr/>
          <a:lstStyle/>
          <a:p>
            <a:r>
              <a:rPr kumimoji="1" lang="ja-JP" altLang="en-US" smtClean="0"/>
              <a:t>ソフトウエア研究会</a:t>
            </a:r>
            <a:r>
              <a:rPr kumimoji="1" lang="en-US" altLang="ja-JP" smtClean="0"/>
              <a:t>in</a:t>
            </a:r>
            <a:r>
              <a:rPr kumimoji="1" lang="ja-JP" altLang="en-US" smtClean="0"/>
              <a:t>秋葉原</a:t>
            </a:r>
            <a:endParaRPr kumimoji="1" lang="ja-JP"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kumimoji="1" lang="en-US" altLang="ja-JP" sz="3600" dirty="0" smtClean="0"/>
              <a:t>2010</a:t>
            </a:r>
            <a:r>
              <a:rPr kumimoji="1" lang="ja-JP" altLang="en-US" sz="3600" dirty="0" smtClean="0"/>
              <a:t>年におけるサラリーマンエンジニアの境遇</a:t>
            </a:r>
            <a:endParaRPr kumimoji="1" lang="ja-JP" altLang="en-US" sz="3600" dirty="0"/>
          </a:p>
        </p:txBody>
      </p:sp>
      <p:sp>
        <p:nvSpPr>
          <p:cNvPr id="3" name="コンテンツ プレースホルダ 2"/>
          <p:cNvSpPr>
            <a:spLocks noGrp="1"/>
          </p:cNvSpPr>
          <p:nvPr>
            <p:ph idx="1"/>
          </p:nvPr>
        </p:nvSpPr>
        <p:spPr/>
        <p:txBody>
          <a:bodyPr/>
          <a:lstStyle/>
          <a:p>
            <a:r>
              <a:rPr kumimoji="1" lang="ja-JP" altLang="en-US" dirty="0" smtClean="0"/>
              <a:t>収入の低下</a:t>
            </a:r>
            <a:endParaRPr kumimoji="1" lang="en-US" altLang="ja-JP" dirty="0" smtClean="0"/>
          </a:p>
          <a:p>
            <a:r>
              <a:rPr kumimoji="1" lang="ja-JP" altLang="en-US" dirty="0" smtClean="0"/>
              <a:t>残業の増加</a:t>
            </a:r>
            <a:endParaRPr kumimoji="1" lang="en-US" altLang="ja-JP" dirty="0" smtClean="0"/>
          </a:p>
          <a:p>
            <a:r>
              <a:rPr kumimoji="1" lang="ja-JP" altLang="en-US" dirty="0" smtClean="0"/>
              <a:t>多忙によるモチベーション・勉強意欲の低下</a:t>
            </a:r>
            <a:endParaRPr kumimoji="1" lang="en-US" altLang="ja-JP" dirty="0" smtClean="0"/>
          </a:p>
          <a:p>
            <a:r>
              <a:rPr kumimoji="1" lang="ja-JP" altLang="en-US" dirty="0" smtClean="0"/>
              <a:t>自己啓発、技術継承など業務以外のことができなくなる</a:t>
            </a:r>
            <a:endParaRPr kumimoji="1" lang="en-US" altLang="ja-JP" dirty="0" smtClean="0"/>
          </a:p>
          <a:p>
            <a:r>
              <a:rPr kumimoji="1" lang="ja-JP" altLang="en-US" dirty="0" smtClean="0"/>
              <a:t>リストラ、会社が無くなる不安</a:t>
            </a:r>
            <a:endParaRPr kumimoji="1" lang="en-US" altLang="ja-JP" dirty="0" smtClean="0"/>
          </a:p>
          <a:p>
            <a:r>
              <a:rPr kumimoji="1" lang="ja-JP" altLang="en-US" dirty="0" smtClean="0"/>
              <a:t>他の業種への転換・転職</a:t>
            </a:r>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ソフトウエア研究会</a:t>
            </a:r>
            <a:r>
              <a:rPr kumimoji="1" lang="en-US" altLang="ja-JP" smtClean="0"/>
              <a:t>in</a:t>
            </a:r>
            <a:r>
              <a:rPr kumimoji="1" lang="ja-JP" altLang="en-US" smtClean="0"/>
              <a:t>秋葉原</a:t>
            </a:r>
            <a:endParaRPr kumimoji="1" lang="ja-JP"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normAutofit/>
          </a:bodyPr>
          <a:lstStyle/>
          <a:p>
            <a:r>
              <a:rPr kumimoji="1" lang="en-US" altLang="ja-JP" sz="3600" dirty="0" smtClean="0"/>
              <a:t>2010</a:t>
            </a:r>
            <a:r>
              <a:rPr kumimoji="1" lang="ja-JP" altLang="en-US" sz="3600" dirty="0" smtClean="0"/>
              <a:t>年におけるフリーエンジニアの境遇</a:t>
            </a:r>
            <a:endParaRPr kumimoji="1" lang="ja-JP" altLang="en-US" sz="3600" dirty="0"/>
          </a:p>
        </p:txBody>
      </p:sp>
      <p:sp>
        <p:nvSpPr>
          <p:cNvPr id="3" name="コンテンツ プレースホルダ 2"/>
          <p:cNvSpPr>
            <a:spLocks noGrp="1"/>
          </p:cNvSpPr>
          <p:nvPr>
            <p:ph idx="1"/>
          </p:nvPr>
        </p:nvSpPr>
        <p:spPr/>
        <p:txBody>
          <a:bodyPr/>
          <a:lstStyle/>
          <a:p>
            <a:r>
              <a:rPr kumimoji="1" lang="ja-JP" altLang="en-US" dirty="0" smtClean="0"/>
              <a:t>月単価の低下</a:t>
            </a:r>
            <a:endParaRPr kumimoji="1" lang="en-US" altLang="ja-JP" dirty="0" smtClean="0"/>
          </a:p>
          <a:p>
            <a:r>
              <a:rPr kumimoji="1" lang="ja-JP" altLang="en-US" dirty="0" smtClean="0"/>
              <a:t>業務の多忙化（単価低下を補うため）</a:t>
            </a:r>
            <a:endParaRPr kumimoji="1" lang="en-US" altLang="ja-JP" dirty="0" smtClean="0"/>
          </a:p>
          <a:p>
            <a:r>
              <a:rPr lang="ja-JP" altLang="en-US" dirty="0" smtClean="0"/>
              <a:t>仕事を探すことが困難（海外に仕事を奪われる）</a:t>
            </a:r>
            <a:endParaRPr lang="en-US" altLang="ja-JP" dirty="0" smtClean="0"/>
          </a:p>
          <a:p>
            <a:r>
              <a:rPr kumimoji="1" lang="ja-JP" altLang="en-US" dirty="0" smtClean="0"/>
              <a:t>世代の空洞化（儲からない仕事に就きたがる人はいない）</a:t>
            </a:r>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ソフトウエア研究会</a:t>
            </a:r>
            <a:r>
              <a:rPr kumimoji="1" lang="en-US" altLang="ja-JP" smtClean="0"/>
              <a:t>in</a:t>
            </a:r>
            <a:r>
              <a:rPr kumimoji="1" lang="ja-JP" altLang="en-US" smtClean="0"/>
              <a:t>秋葉原</a:t>
            </a:r>
            <a:endParaRPr kumimoji="1" lang="ja-JP"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style>
          <a:lnRef idx="2">
            <a:schemeClr val="accent5">
              <a:shade val="50000"/>
            </a:schemeClr>
          </a:lnRef>
          <a:fillRef idx="1">
            <a:schemeClr val="accent5"/>
          </a:fillRef>
          <a:effectRef idx="0">
            <a:schemeClr val="accent5"/>
          </a:effectRef>
          <a:fontRef idx="minor">
            <a:schemeClr val="lt1"/>
          </a:fontRef>
        </p:style>
        <p:txBody>
          <a:bodyPr/>
          <a:lstStyle/>
          <a:p>
            <a:r>
              <a:rPr lang="ja-JP" altLang="en-US" dirty="0" smtClean="0"/>
              <a:t>エンジニアとして生き残るには</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kumimoji="1" lang="ja-JP" altLang="en-US" dirty="0" smtClean="0"/>
              <a:t>作業の効率化により、時間当たりの作業量を増やす ⇒ 低単価への対応</a:t>
            </a:r>
            <a:endParaRPr kumimoji="1" lang="en-US" altLang="ja-JP" dirty="0" smtClean="0"/>
          </a:p>
          <a:p>
            <a:endParaRPr kumimoji="1" lang="en-US" altLang="ja-JP" dirty="0" smtClean="0"/>
          </a:p>
          <a:p>
            <a:r>
              <a:rPr lang="ja-JP" altLang="en-US" dirty="0" smtClean="0"/>
              <a:t>製品品質の向上 ⇒ 発展途上国のエンジニアと差別化</a:t>
            </a:r>
            <a:endParaRPr lang="en-US" altLang="ja-JP" dirty="0" smtClean="0"/>
          </a:p>
          <a:p>
            <a:endParaRPr lang="en-US" altLang="ja-JP" dirty="0" smtClean="0"/>
          </a:p>
          <a:p>
            <a:r>
              <a:rPr kumimoji="1" lang="ja-JP" altLang="en-US" dirty="0" smtClean="0"/>
              <a:t>マネのできない、オリジナリティのある製品を作る　⇒ 単価の安い海外エンジニアと同じ土俵で勝負しない</a:t>
            </a:r>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ソフトウエア研究会</a:t>
            </a:r>
            <a:r>
              <a:rPr kumimoji="1" lang="en-US" altLang="ja-JP" smtClean="0"/>
              <a:t>in</a:t>
            </a:r>
            <a:r>
              <a:rPr kumimoji="1" lang="ja-JP" altLang="en-US" smtClean="0"/>
              <a:t>秋葉原</a:t>
            </a:r>
            <a:endParaRPr kumimoji="1" lang="ja-JP"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style>
          <a:lnRef idx="2">
            <a:schemeClr val="accent5">
              <a:shade val="50000"/>
            </a:schemeClr>
          </a:lnRef>
          <a:fillRef idx="1">
            <a:schemeClr val="accent5"/>
          </a:fillRef>
          <a:effectRef idx="0">
            <a:schemeClr val="accent5"/>
          </a:effectRef>
          <a:fontRef idx="minor">
            <a:schemeClr val="lt1"/>
          </a:fontRef>
        </p:style>
        <p:txBody>
          <a:bodyPr/>
          <a:lstStyle/>
          <a:p>
            <a:r>
              <a:rPr kumimoji="1" lang="ja-JP" altLang="en-US" dirty="0" smtClean="0"/>
              <a:t>生き残るために</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先端技術の習得</a:t>
            </a:r>
            <a:endParaRPr kumimoji="1" lang="en-US" altLang="ja-JP" dirty="0" smtClean="0"/>
          </a:p>
          <a:p>
            <a:r>
              <a:rPr kumimoji="1" lang="ja-JP" altLang="en-US" dirty="0" smtClean="0"/>
              <a:t>広範囲におよぶ知識の習得</a:t>
            </a:r>
            <a:endParaRPr kumimoji="1" lang="en-US" altLang="ja-JP" dirty="0" smtClean="0"/>
          </a:p>
          <a:p>
            <a:r>
              <a:rPr kumimoji="1" lang="ja-JP" altLang="en-US" dirty="0" smtClean="0"/>
              <a:t>方法論の習得</a:t>
            </a:r>
            <a:endParaRPr kumimoji="1" lang="en-US" altLang="ja-JP" dirty="0" smtClean="0"/>
          </a:p>
          <a:p>
            <a:r>
              <a:rPr lang="ja-JP" altLang="en-US" dirty="0" smtClean="0"/>
              <a:t>情報収集</a:t>
            </a:r>
            <a:endParaRPr lang="en-US" altLang="ja-JP" dirty="0" smtClean="0"/>
          </a:p>
          <a:p>
            <a:r>
              <a:rPr kumimoji="1" lang="ja-JP" altLang="en-US" dirty="0" smtClean="0"/>
              <a:t>企画から実装まで一貫したプロジェクトをめざす</a:t>
            </a:r>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ソフトウエア研究会</a:t>
            </a:r>
            <a:r>
              <a:rPr kumimoji="1" lang="en-US" altLang="ja-JP" smtClean="0"/>
              <a:t>in</a:t>
            </a:r>
            <a:r>
              <a:rPr kumimoji="1" lang="ja-JP" altLang="en-US" smtClean="0"/>
              <a:t>秋葉原</a:t>
            </a:r>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kumimoji="1" lang="ja-JP" altLang="en-US" dirty="0" smtClean="0"/>
              <a:t>石器時代</a:t>
            </a:r>
            <a:r>
              <a:rPr kumimoji="1" lang="en-US" altLang="ja-JP" dirty="0" smtClean="0"/>
              <a:t>(</a:t>
            </a:r>
            <a:r>
              <a:rPr kumimoji="1" lang="ja-JP" altLang="en-US" dirty="0" smtClean="0"/>
              <a:t>真空管</a:t>
            </a:r>
            <a:r>
              <a:rPr kumimoji="1" lang="en-US" altLang="ja-JP" dirty="0" smtClean="0"/>
              <a:t>)</a:t>
            </a:r>
            <a:endParaRPr kumimoji="1" lang="ja-JP" altLang="en-US" dirty="0"/>
          </a:p>
        </p:txBody>
      </p:sp>
      <p:sp>
        <p:nvSpPr>
          <p:cNvPr id="3" name="コンテンツ プレースホルダ 2"/>
          <p:cNvSpPr>
            <a:spLocks noGrp="1"/>
          </p:cNvSpPr>
          <p:nvPr>
            <p:ph idx="1"/>
          </p:nvPr>
        </p:nvSpPr>
        <p:spPr/>
        <p:txBody>
          <a:bodyPr>
            <a:normAutofit fontScale="92500" lnSpcReduction="20000"/>
          </a:bodyPr>
          <a:lstStyle/>
          <a:p>
            <a:r>
              <a:rPr kumimoji="1" lang="ja-JP" altLang="en-US" dirty="0" smtClean="0"/>
              <a:t>ソフトウエアは、電気的な配線によって組み込まれた。</a:t>
            </a:r>
            <a:r>
              <a:rPr kumimoji="1" lang="en-US" altLang="ja-JP" dirty="0" smtClean="0"/>
              <a:t>(</a:t>
            </a:r>
            <a:r>
              <a:rPr kumimoji="1" lang="ja-JP" altLang="en-US" dirty="0" smtClean="0"/>
              <a:t>ハードの一部だった</a:t>
            </a:r>
            <a:r>
              <a:rPr kumimoji="1" lang="en-US" altLang="ja-JP" dirty="0" smtClean="0"/>
              <a:t>)</a:t>
            </a:r>
          </a:p>
          <a:p>
            <a:r>
              <a:rPr lang="ja-JP" altLang="en-US" dirty="0" smtClean="0"/>
              <a:t>やがて、外部記憶の命令を実行する方式が発明された。（ノイマン型）</a:t>
            </a:r>
            <a:endParaRPr lang="en-US" altLang="ja-JP" dirty="0" smtClean="0"/>
          </a:p>
          <a:p>
            <a:r>
              <a:rPr kumimoji="1" lang="ja-JP" altLang="en-US" dirty="0" smtClean="0"/>
              <a:t>現在のソフトウエアもノイマン型であり、基本構造は変わっていない</a:t>
            </a:r>
            <a:endParaRPr kumimoji="1" lang="en-US" altLang="ja-JP" dirty="0" smtClean="0"/>
          </a:p>
          <a:p>
            <a:pPr>
              <a:buFont typeface="Wingdings" pitchFamily="2" charset="2"/>
              <a:buChar char="Ø"/>
            </a:pPr>
            <a:r>
              <a:rPr lang="ja-JP" altLang="en-US" sz="2800" dirty="0" smtClean="0"/>
              <a:t>ノイマン型に代わる構造はいくつか発明されては消えていった。（もしくは研究途中）</a:t>
            </a:r>
            <a:endParaRPr lang="en-US" altLang="ja-JP" sz="2800" dirty="0" smtClean="0"/>
          </a:p>
          <a:p>
            <a:pPr>
              <a:buFont typeface="Wingdings" pitchFamily="2" charset="2"/>
              <a:buChar char="Ø"/>
            </a:pPr>
            <a:r>
              <a:rPr kumimoji="1" lang="ja-JP" altLang="en-US" sz="2800" dirty="0" smtClean="0"/>
              <a:t>当時のソフトウエアエンジニアはハードウエアエンジニアと密接か関係があり、ソフトウエアのみのエンジニアリングが確立していたか不明。（調査不足）</a:t>
            </a:r>
            <a:endParaRPr kumimoji="1" lang="ja-JP" altLang="en-US" sz="2800" dirty="0"/>
          </a:p>
        </p:txBody>
      </p:sp>
      <p:sp>
        <p:nvSpPr>
          <p:cNvPr id="4" name="フッター プレースホルダ 3"/>
          <p:cNvSpPr>
            <a:spLocks noGrp="1"/>
          </p:cNvSpPr>
          <p:nvPr>
            <p:ph type="ftr" sz="quarter" idx="11"/>
          </p:nvPr>
        </p:nvSpPr>
        <p:spPr/>
        <p:txBody>
          <a:bodyPr/>
          <a:lstStyle/>
          <a:p>
            <a:r>
              <a:rPr kumimoji="1" lang="ja-JP" altLang="en-US" smtClean="0"/>
              <a:t>ソフトウエア研究会</a:t>
            </a:r>
            <a:r>
              <a:rPr kumimoji="1" lang="en-US" altLang="ja-JP" smtClean="0"/>
              <a:t>in</a:t>
            </a:r>
            <a:r>
              <a:rPr kumimoji="1" lang="ja-JP" altLang="en-US" smtClean="0"/>
              <a:t>秋葉原</a:t>
            </a:r>
            <a:endParaRPr kumimoji="1" lang="ja-JP"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fontScale="90000"/>
          </a:bodyPr>
          <a:lstStyle/>
          <a:p>
            <a:r>
              <a:rPr lang="ja-JP" altLang="en-US" dirty="0" smtClean="0"/>
              <a:t>ソフトウエア工学</a:t>
            </a:r>
            <a:r>
              <a:rPr lang="ja-JP" altLang="en-US" sz="3600" dirty="0" smtClean="0"/>
              <a:t>（１９６０年代～１９７５年）</a:t>
            </a:r>
            <a:endParaRPr kumimoji="1" lang="ja-JP" altLang="en-US" dirty="0"/>
          </a:p>
        </p:txBody>
      </p:sp>
      <p:sp>
        <p:nvSpPr>
          <p:cNvPr id="3" name="コンテンツ プレースホルダ 2"/>
          <p:cNvSpPr>
            <a:spLocks noGrp="1"/>
          </p:cNvSpPr>
          <p:nvPr>
            <p:ph idx="1"/>
          </p:nvPr>
        </p:nvSpPr>
        <p:spPr/>
        <p:txBody>
          <a:bodyPr>
            <a:normAutofit fontScale="85000" lnSpcReduction="20000"/>
          </a:bodyPr>
          <a:lstStyle/>
          <a:p>
            <a:r>
              <a:rPr kumimoji="1" lang="en-US" altLang="ja-JP" dirty="0" smtClean="0"/>
              <a:t>NATO</a:t>
            </a:r>
            <a:r>
              <a:rPr kumimoji="1" lang="ja-JP" altLang="en-US" dirty="0" smtClean="0"/>
              <a:t>に</a:t>
            </a:r>
            <a:r>
              <a:rPr kumimoji="1" lang="ja-JP" altLang="en-US" dirty="0" smtClean="0"/>
              <a:t>よる一大プロジェクトにより、ソフトウエア工学が生まれた</a:t>
            </a:r>
            <a:endParaRPr kumimoji="1" lang="en-US" altLang="ja-JP" dirty="0" smtClean="0"/>
          </a:p>
          <a:p>
            <a:r>
              <a:rPr kumimoji="1" lang="ja-JP" altLang="en-US" dirty="0" smtClean="0"/>
              <a:t>ソフトウエアの開発を、基本設計・詳細設計・実装・テストなどに細分化し、大人数によって効率的なソフトエア開発が可能になった</a:t>
            </a:r>
            <a:endParaRPr kumimoji="1" lang="en-US" altLang="ja-JP" dirty="0" smtClean="0"/>
          </a:p>
          <a:p>
            <a:endParaRPr kumimoji="1" lang="en-US" altLang="ja-JP" dirty="0" smtClean="0"/>
          </a:p>
          <a:p>
            <a:pPr>
              <a:buFont typeface="Wingdings" pitchFamily="2" charset="2"/>
              <a:buChar char="Ø"/>
            </a:pPr>
            <a:r>
              <a:rPr lang="ja-JP" altLang="en-US" sz="3000" dirty="0" smtClean="0"/>
              <a:t>このころ、ソフトウエア専門職としてのエンジニアが誕生したと思われる。</a:t>
            </a:r>
            <a:endParaRPr kumimoji="1" lang="en-US" altLang="ja-JP" sz="3000" dirty="0" smtClean="0"/>
          </a:p>
          <a:p>
            <a:pPr>
              <a:buFont typeface="Wingdings" pitchFamily="2" charset="2"/>
              <a:buChar char="Ø"/>
            </a:pPr>
            <a:r>
              <a:rPr lang="ja-JP" altLang="en-US" sz="3000" dirty="0" smtClean="0"/>
              <a:t>マイクロコンピューターはまだ発明されていない</a:t>
            </a:r>
            <a:endParaRPr lang="en-US" altLang="ja-JP" sz="3000" dirty="0" smtClean="0"/>
          </a:p>
          <a:p>
            <a:pPr>
              <a:buFont typeface="Wingdings" pitchFamily="2" charset="2"/>
              <a:buChar char="Ø"/>
            </a:pPr>
            <a:r>
              <a:rPr kumimoji="1" lang="ja-JP" altLang="en-US" sz="3000" dirty="0" smtClean="0"/>
              <a:t>ソフトウエア工学による開発の問題点として、「人月の神話」とう本が著作され現在でもベストセラーとなっている。（１９７５年）</a:t>
            </a:r>
            <a:endParaRPr kumimoji="1" lang="ja-JP" altLang="en-US" sz="3000" dirty="0"/>
          </a:p>
        </p:txBody>
      </p:sp>
      <p:sp>
        <p:nvSpPr>
          <p:cNvPr id="4" name="フッター プレースホルダ 3"/>
          <p:cNvSpPr>
            <a:spLocks noGrp="1"/>
          </p:cNvSpPr>
          <p:nvPr>
            <p:ph type="ftr" sz="quarter" idx="11"/>
          </p:nvPr>
        </p:nvSpPr>
        <p:spPr/>
        <p:txBody>
          <a:bodyPr/>
          <a:lstStyle/>
          <a:p>
            <a:r>
              <a:rPr kumimoji="1" lang="ja-JP" altLang="en-US" smtClean="0"/>
              <a:t>ソフトウエア研究会</a:t>
            </a:r>
            <a:r>
              <a:rPr kumimoji="1" lang="en-US" altLang="ja-JP" smtClean="0"/>
              <a:t>in</a:t>
            </a:r>
            <a:r>
              <a:rPr kumimoji="1" lang="ja-JP" altLang="en-US" smtClean="0"/>
              <a:t>秋葉原</a:t>
            </a:r>
            <a:endParaRPr kumimoji="1"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fontScale="90000"/>
          </a:bodyPr>
          <a:lstStyle/>
          <a:p>
            <a:r>
              <a:rPr kumimoji="1" lang="ja-JP" altLang="en-US" dirty="0" smtClean="0"/>
              <a:t>マイコン時代（１９７６年～１９８２年）</a:t>
            </a:r>
            <a:endParaRPr kumimoji="1" lang="ja-JP" altLang="en-US" dirty="0"/>
          </a:p>
        </p:txBody>
      </p:sp>
      <p:sp>
        <p:nvSpPr>
          <p:cNvPr id="3" name="コンテンツ プレースホルダ 2"/>
          <p:cNvSpPr>
            <a:spLocks noGrp="1"/>
          </p:cNvSpPr>
          <p:nvPr>
            <p:ph idx="1"/>
          </p:nvPr>
        </p:nvSpPr>
        <p:spPr/>
        <p:txBody>
          <a:bodyPr>
            <a:normAutofit fontScale="85000" lnSpcReduction="20000"/>
          </a:bodyPr>
          <a:lstStyle/>
          <a:p>
            <a:r>
              <a:rPr kumimoji="1" lang="ja-JP" altLang="en-US" dirty="0" smtClean="0"/>
              <a:t>８ビットマイクロプロセッサが発明され、ホビーとして誰でもコンピューターを触れるようになる。</a:t>
            </a:r>
            <a:endParaRPr kumimoji="1" lang="en-US" altLang="ja-JP" dirty="0" smtClean="0"/>
          </a:p>
          <a:p>
            <a:endParaRPr kumimoji="1" lang="en-US" altLang="ja-JP" dirty="0" smtClean="0"/>
          </a:p>
          <a:p>
            <a:r>
              <a:rPr lang="ja-JP" altLang="en-US" dirty="0" smtClean="0"/>
              <a:t>プログラミングはマシン語で、ハードウエアの知識は不可欠</a:t>
            </a:r>
            <a:endParaRPr lang="en-US" altLang="ja-JP" dirty="0" smtClean="0"/>
          </a:p>
          <a:p>
            <a:endParaRPr lang="en-US" altLang="ja-JP" dirty="0" smtClean="0"/>
          </a:p>
          <a:p>
            <a:r>
              <a:rPr kumimoji="1" lang="ja-JP" altLang="en-US" dirty="0" smtClean="0"/>
              <a:t>大型コンピューターのソフトウエアとマイコンのソフトウエアとは隔たりがあった</a:t>
            </a:r>
            <a:endParaRPr kumimoji="1" lang="en-US" altLang="ja-JP" dirty="0" smtClean="0"/>
          </a:p>
          <a:p>
            <a:endParaRPr kumimoji="1" lang="en-US" altLang="ja-JP" dirty="0" smtClean="0"/>
          </a:p>
          <a:p>
            <a:r>
              <a:rPr lang="ja-JP" altLang="en-US" dirty="0" smtClean="0"/>
              <a:t>マイコンのソフトは、設計からテストまで一人の人間が行うのが普通だった</a:t>
            </a:r>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ソフトウエア研究会</a:t>
            </a:r>
            <a:r>
              <a:rPr kumimoji="1" lang="en-US" altLang="ja-JP" smtClean="0"/>
              <a:t>in</a:t>
            </a:r>
            <a:r>
              <a:rPr kumimoji="1" lang="ja-JP" altLang="en-US" smtClean="0"/>
              <a:t>秋葉原</a:t>
            </a:r>
            <a:endParaRPr kumimoji="1" lang="ja-JP"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fontScale="90000"/>
          </a:bodyPr>
          <a:lstStyle/>
          <a:p>
            <a:r>
              <a:rPr kumimoji="1" lang="ja-JP" altLang="en-US" dirty="0" smtClean="0"/>
              <a:t>８ビットゲーム機時代</a:t>
            </a:r>
            <a:r>
              <a:rPr kumimoji="1" lang="ja-JP" altLang="en-US" sz="3100" dirty="0" smtClean="0"/>
              <a:t>（１９８２年～１９８５年）</a:t>
            </a:r>
            <a:endParaRPr kumimoji="1" lang="ja-JP" altLang="en-US" dirty="0"/>
          </a:p>
        </p:txBody>
      </p:sp>
      <p:sp>
        <p:nvSpPr>
          <p:cNvPr id="3" name="コンテンツ プレースホルダ 2"/>
          <p:cNvSpPr>
            <a:spLocks noGrp="1"/>
          </p:cNvSpPr>
          <p:nvPr>
            <p:ph idx="1"/>
          </p:nvPr>
        </p:nvSpPr>
        <p:spPr/>
        <p:txBody>
          <a:bodyPr>
            <a:normAutofit fontScale="92500" lnSpcReduction="10000"/>
          </a:bodyPr>
          <a:lstStyle/>
          <a:p>
            <a:r>
              <a:rPr kumimoji="1" lang="en-US" altLang="ja-JP" dirty="0" smtClean="0"/>
              <a:t>PC6001,</a:t>
            </a:r>
            <a:r>
              <a:rPr kumimoji="1" lang="ja-JP" altLang="en-US" dirty="0" smtClean="0"/>
              <a:t>ファミコン、</a:t>
            </a:r>
            <a:r>
              <a:rPr kumimoji="1" lang="en-US" altLang="ja-JP" dirty="0" smtClean="0"/>
              <a:t>MSX</a:t>
            </a:r>
            <a:r>
              <a:rPr kumimoji="1" lang="ja-JP" altLang="en-US" dirty="0" smtClean="0"/>
              <a:t>などの８ビットゲーム機がヒットする</a:t>
            </a:r>
            <a:endParaRPr kumimoji="1" lang="en-US" altLang="ja-JP" dirty="0" smtClean="0"/>
          </a:p>
          <a:p>
            <a:endParaRPr kumimoji="1" lang="en-US" altLang="ja-JP" dirty="0" smtClean="0"/>
          </a:p>
          <a:p>
            <a:r>
              <a:rPr lang="ja-JP" altLang="en-US" dirty="0" smtClean="0"/>
              <a:t>プログラミングができなくても、アプリケーションユーザーが</a:t>
            </a:r>
            <a:r>
              <a:rPr lang="en-US" altLang="ja-JP" dirty="0" smtClean="0"/>
              <a:t>PC(</a:t>
            </a:r>
            <a:r>
              <a:rPr lang="ja-JP" altLang="en-US" dirty="0" smtClean="0"/>
              <a:t>マイコン</a:t>
            </a:r>
            <a:r>
              <a:rPr lang="en-US" altLang="ja-JP" dirty="0" smtClean="0"/>
              <a:t>)</a:t>
            </a:r>
            <a:r>
              <a:rPr lang="ja-JP" altLang="en-US" dirty="0" smtClean="0"/>
              <a:t>を買うようになる</a:t>
            </a:r>
            <a:endParaRPr lang="en-US" altLang="ja-JP" dirty="0" smtClean="0"/>
          </a:p>
          <a:p>
            <a:endParaRPr lang="en-US" altLang="ja-JP" dirty="0" smtClean="0"/>
          </a:p>
          <a:p>
            <a:r>
              <a:rPr kumimoji="1" lang="ja-JP" altLang="en-US" dirty="0" smtClean="0"/>
              <a:t>ゲームプログラミングは、デザインから実装までほとんど一人で行うのが普通だった。グラフィックスと音楽を別の人間が担当することはあった</a:t>
            </a:r>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ソフトウエア研究会</a:t>
            </a:r>
            <a:r>
              <a:rPr kumimoji="1" lang="en-US" altLang="ja-JP" smtClean="0"/>
              <a:t>in</a:t>
            </a:r>
            <a:r>
              <a:rPr kumimoji="1" lang="ja-JP" altLang="en-US" smtClean="0"/>
              <a:t>秋葉原</a:t>
            </a:r>
            <a:endParaRPr kumimoji="1" lang="ja-JP"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kumimoji="1" lang="ja-JP" altLang="en-US" dirty="0" smtClean="0"/>
              <a:t>８ビットゲーム機時代の開発体制</a:t>
            </a:r>
            <a:endParaRPr kumimoji="1" lang="ja-JP" altLang="en-US" dirty="0"/>
          </a:p>
        </p:txBody>
      </p:sp>
      <p:sp>
        <p:nvSpPr>
          <p:cNvPr id="4" name="テキスト ボックス 3"/>
          <p:cNvSpPr txBox="1"/>
          <p:nvPr/>
        </p:nvSpPr>
        <p:spPr>
          <a:xfrm>
            <a:off x="3775704" y="1845222"/>
            <a:ext cx="157447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ja-JP" altLang="en-US" dirty="0" smtClean="0"/>
              <a:t>パブリッシャー</a:t>
            </a:r>
            <a:endParaRPr kumimoji="1" lang="ja-JP" altLang="en-US" dirty="0"/>
          </a:p>
        </p:txBody>
      </p:sp>
      <p:sp>
        <p:nvSpPr>
          <p:cNvPr id="5" name="テキスト ボックス 4"/>
          <p:cNvSpPr txBox="1"/>
          <p:nvPr/>
        </p:nvSpPr>
        <p:spPr>
          <a:xfrm>
            <a:off x="3726936" y="2714620"/>
            <a:ext cx="1669047"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smtClean="0"/>
              <a:t>プロデューサー</a:t>
            </a:r>
            <a:endParaRPr kumimoji="1" lang="ja-JP" altLang="en-US" dirty="0"/>
          </a:p>
        </p:txBody>
      </p:sp>
      <p:sp>
        <p:nvSpPr>
          <p:cNvPr id="6" name="テキスト ボックス 5"/>
          <p:cNvSpPr txBox="1"/>
          <p:nvPr/>
        </p:nvSpPr>
        <p:spPr>
          <a:xfrm>
            <a:off x="3857620" y="3643314"/>
            <a:ext cx="1420582"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dirty="0" smtClean="0"/>
              <a:t>プログラマー</a:t>
            </a:r>
            <a:endParaRPr kumimoji="1" lang="ja-JP" altLang="en-US" dirty="0"/>
          </a:p>
        </p:txBody>
      </p:sp>
      <p:sp>
        <p:nvSpPr>
          <p:cNvPr id="7" name="テキスト ボックス 6"/>
          <p:cNvSpPr txBox="1"/>
          <p:nvPr/>
        </p:nvSpPr>
        <p:spPr>
          <a:xfrm>
            <a:off x="6072198" y="4643446"/>
            <a:ext cx="1507144"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kumimoji="1" lang="ja-JP" altLang="en-US" dirty="0" smtClean="0"/>
              <a:t>グラフィッカー</a:t>
            </a:r>
            <a:endParaRPr kumimoji="1" lang="ja-JP" altLang="en-US" dirty="0"/>
          </a:p>
        </p:txBody>
      </p:sp>
      <p:sp>
        <p:nvSpPr>
          <p:cNvPr id="8" name="テキスト ボックス 7"/>
          <p:cNvSpPr txBox="1"/>
          <p:nvPr/>
        </p:nvSpPr>
        <p:spPr>
          <a:xfrm>
            <a:off x="3843714" y="4643446"/>
            <a:ext cx="1460656"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kumimoji="1" lang="ja-JP" altLang="en-US" dirty="0" smtClean="0"/>
              <a:t>コンポーサー</a:t>
            </a:r>
            <a:endParaRPr kumimoji="1" lang="ja-JP" altLang="en-US" dirty="0"/>
          </a:p>
        </p:txBody>
      </p:sp>
      <p:sp>
        <p:nvSpPr>
          <p:cNvPr id="9" name="テキスト ボックス 8"/>
          <p:cNvSpPr txBox="1"/>
          <p:nvPr/>
        </p:nvSpPr>
        <p:spPr>
          <a:xfrm>
            <a:off x="1571604" y="4643446"/>
            <a:ext cx="995785"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kumimoji="1" lang="ja-JP" altLang="en-US" dirty="0" smtClean="0"/>
              <a:t>テスター</a:t>
            </a:r>
            <a:endParaRPr kumimoji="1" lang="ja-JP" altLang="en-US" dirty="0"/>
          </a:p>
        </p:txBody>
      </p:sp>
      <p:cxnSp>
        <p:nvCxnSpPr>
          <p:cNvPr id="11" name="直線コネクタ 10"/>
          <p:cNvCxnSpPr>
            <a:stCxn id="4" idx="2"/>
            <a:endCxn id="5" idx="0"/>
          </p:cNvCxnSpPr>
          <p:nvPr/>
        </p:nvCxnSpPr>
        <p:spPr>
          <a:xfrm rot="5400000">
            <a:off x="4312167" y="2463848"/>
            <a:ext cx="500066" cy="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p:cNvCxnSpPr>
            <a:stCxn id="5" idx="2"/>
            <a:endCxn id="6" idx="0"/>
          </p:cNvCxnSpPr>
          <p:nvPr/>
        </p:nvCxnSpPr>
        <p:spPr>
          <a:xfrm rot="16200000" flipH="1">
            <a:off x="4285004" y="3360407"/>
            <a:ext cx="559362" cy="6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6" idx="2"/>
            <a:endCxn id="9" idx="0"/>
          </p:cNvCxnSpPr>
          <p:nvPr/>
        </p:nvCxnSpPr>
        <p:spPr>
          <a:xfrm rot="5400000">
            <a:off x="3003304" y="3078839"/>
            <a:ext cx="630800" cy="2498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p:cNvCxnSpPr>
            <a:stCxn id="6" idx="2"/>
            <a:endCxn id="8" idx="0"/>
          </p:cNvCxnSpPr>
          <p:nvPr/>
        </p:nvCxnSpPr>
        <p:spPr>
          <a:xfrm rot="16200000" flipH="1">
            <a:off x="4255576" y="4324980"/>
            <a:ext cx="630800" cy="6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コネクタ 18"/>
          <p:cNvCxnSpPr>
            <a:stCxn id="6" idx="2"/>
            <a:endCxn id="7" idx="0"/>
          </p:cNvCxnSpPr>
          <p:nvPr/>
        </p:nvCxnSpPr>
        <p:spPr>
          <a:xfrm rot="16200000" flipH="1">
            <a:off x="5381440" y="3199116"/>
            <a:ext cx="630800" cy="2257859"/>
          </a:xfrm>
          <a:prstGeom prst="line">
            <a:avLst/>
          </a:prstGeom>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1714480" y="5286388"/>
            <a:ext cx="5703806" cy="1200329"/>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kumimoji="1" lang="ja-JP" altLang="en-US" dirty="0" smtClean="0"/>
              <a:t>プログラマが実質的にディレクターとなり</a:t>
            </a:r>
            <a:r>
              <a:rPr lang="ja-JP" altLang="en-US" dirty="0" smtClean="0"/>
              <a:t>ゲーム制作の</a:t>
            </a:r>
            <a:endParaRPr lang="en-US" altLang="ja-JP" dirty="0" smtClean="0"/>
          </a:p>
          <a:p>
            <a:r>
              <a:rPr kumimoji="1" lang="ja-JP" altLang="en-US" dirty="0" smtClean="0"/>
              <a:t>ほとんどすべてのことを仕切っていた。</a:t>
            </a:r>
            <a:r>
              <a:rPr kumimoji="1" lang="en-US" altLang="ja-JP" dirty="0" smtClean="0"/>
              <a:t>1982</a:t>
            </a:r>
            <a:r>
              <a:rPr kumimoji="1" lang="ja-JP" altLang="en-US" dirty="0" smtClean="0"/>
              <a:t>年ごろから、</a:t>
            </a:r>
            <a:endParaRPr kumimoji="1" lang="en-US" altLang="ja-JP" dirty="0" smtClean="0"/>
          </a:p>
          <a:p>
            <a:r>
              <a:rPr lang="ja-JP" altLang="en-US" dirty="0" smtClean="0"/>
              <a:t>グラフィックや音楽は分業化されたが、プログラマがメイン</a:t>
            </a:r>
            <a:endParaRPr lang="en-US" altLang="ja-JP" dirty="0" smtClean="0"/>
          </a:p>
          <a:p>
            <a:r>
              <a:rPr kumimoji="1" lang="ja-JP" altLang="en-US" dirty="0" smtClean="0"/>
              <a:t>であることはしばらく続いた</a:t>
            </a:r>
            <a:endParaRPr kumimoji="1" lang="ja-JP" altLang="en-US" dirty="0"/>
          </a:p>
        </p:txBody>
      </p:sp>
      <p:sp>
        <p:nvSpPr>
          <p:cNvPr id="21" name="フッター プレースホルダ 20"/>
          <p:cNvSpPr>
            <a:spLocks noGrp="1"/>
          </p:cNvSpPr>
          <p:nvPr>
            <p:ph type="ftr" sz="quarter" idx="11"/>
          </p:nvPr>
        </p:nvSpPr>
        <p:spPr/>
        <p:txBody>
          <a:bodyPr/>
          <a:lstStyle/>
          <a:p>
            <a:r>
              <a:rPr kumimoji="1" lang="ja-JP" altLang="en-US" smtClean="0"/>
              <a:t>ソフトウエア研究会</a:t>
            </a:r>
            <a:r>
              <a:rPr kumimoji="1" lang="en-US" altLang="ja-JP" smtClean="0"/>
              <a:t>in</a:t>
            </a:r>
            <a:r>
              <a:rPr kumimoji="1" lang="ja-JP" altLang="en-US" smtClean="0"/>
              <a:t>秋葉原</a:t>
            </a:r>
            <a:endParaRPr kumimoji="1" lang="ja-JP"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fontScale="90000"/>
          </a:bodyPr>
          <a:lstStyle/>
          <a:p>
            <a:r>
              <a:rPr kumimoji="1" lang="ja-JP" altLang="en-US" dirty="0" smtClean="0"/>
              <a:t>８ビットゲーム機時代の開発プロセス</a:t>
            </a:r>
            <a:endParaRPr kumimoji="1" lang="ja-JP" altLang="en-US" dirty="0"/>
          </a:p>
        </p:txBody>
      </p:sp>
      <p:sp>
        <p:nvSpPr>
          <p:cNvPr id="4" name="テキスト ボックス 3"/>
          <p:cNvSpPr txBox="1"/>
          <p:nvPr/>
        </p:nvSpPr>
        <p:spPr>
          <a:xfrm>
            <a:off x="1785918" y="2071678"/>
            <a:ext cx="121444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smtClean="0"/>
              <a:t>企画</a:t>
            </a:r>
            <a:endParaRPr kumimoji="1" lang="ja-JP" altLang="en-US" dirty="0"/>
          </a:p>
        </p:txBody>
      </p:sp>
      <p:sp>
        <p:nvSpPr>
          <p:cNvPr id="5" name="テキスト ボックス 4"/>
          <p:cNvSpPr txBox="1"/>
          <p:nvPr/>
        </p:nvSpPr>
        <p:spPr>
          <a:xfrm>
            <a:off x="2500298" y="2643182"/>
            <a:ext cx="3786214"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kumimoji="1" lang="ja-JP" altLang="en-US" dirty="0" smtClean="0"/>
              <a:t>開発</a:t>
            </a:r>
            <a:endParaRPr kumimoji="1" lang="ja-JP" altLang="en-US" dirty="0"/>
          </a:p>
        </p:txBody>
      </p:sp>
      <p:sp>
        <p:nvSpPr>
          <p:cNvPr id="6" name="テキスト ボックス 5"/>
          <p:cNvSpPr txBox="1"/>
          <p:nvPr/>
        </p:nvSpPr>
        <p:spPr>
          <a:xfrm>
            <a:off x="5182766" y="3286124"/>
            <a:ext cx="1818126"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kumimoji="1" lang="ja-JP" altLang="en-US" dirty="0" smtClean="0"/>
              <a:t>デバッグ＆テスト</a:t>
            </a:r>
            <a:endParaRPr kumimoji="1" lang="ja-JP" altLang="en-US" dirty="0"/>
          </a:p>
        </p:txBody>
      </p:sp>
      <p:sp>
        <p:nvSpPr>
          <p:cNvPr id="7" name="テキスト ボックス 6"/>
          <p:cNvSpPr txBox="1"/>
          <p:nvPr/>
        </p:nvSpPr>
        <p:spPr>
          <a:xfrm>
            <a:off x="7000892" y="3786190"/>
            <a:ext cx="957313" cy="3693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kumimoji="1" lang="ja-JP" altLang="en-US" dirty="0" smtClean="0"/>
              <a:t>リリース</a:t>
            </a:r>
            <a:endParaRPr kumimoji="1" lang="ja-JP" altLang="en-US" dirty="0"/>
          </a:p>
        </p:txBody>
      </p:sp>
      <p:sp>
        <p:nvSpPr>
          <p:cNvPr id="8" name="テキスト ボックス 7"/>
          <p:cNvSpPr txBox="1"/>
          <p:nvPr/>
        </p:nvSpPr>
        <p:spPr>
          <a:xfrm>
            <a:off x="1357290" y="5214950"/>
            <a:ext cx="6572296" cy="92333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kumimoji="1" lang="ja-JP" altLang="en-US" dirty="0" smtClean="0"/>
              <a:t>開発のイニシアティブはプログラマにあり、ほとんどすべての</a:t>
            </a:r>
            <a:endParaRPr kumimoji="1" lang="en-US" altLang="ja-JP" dirty="0" smtClean="0"/>
          </a:p>
          <a:p>
            <a:r>
              <a:rPr kumimoji="1" lang="ja-JP" altLang="en-US" dirty="0" smtClean="0"/>
              <a:t>決定事項はプログラマが管理していた。</a:t>
            </a:r>
            <a:endParaRPr kumimoji="1" lang="en-US" altLang="ja-JP" dirty="0" smtClean="0"/>
          </a:p>
          <a:p>
            <a:r>
              <a:rPr lang="ja-JP" altLang="en-US" dirty="0" smtClean="0"/>
              <a:t>その結果、開発が長引きリリースが遅れることは日常茶飯事だった。</a:t>
            </a:r>
            <a:endParaRPr kumimoji="1" lang="ja-JP" altLang="en-US" dirty="0"/>
          </a:p>
        </p:txBody>
      </p:sp>
      <p:sp>
        <p:nvSpPr>
          <p:cNvPr id="9" name="フッター プレースホルダ 8"/>
          <p:cNvSpPr>
            <a:spLocks noGrp="1"/>
          </p:cNvSpPr>
          <p:nvPr>
            <p:ph type="ftr" sz="quarter" idx="11"/>
          </p:nvPr>
        </p:nvSpPr>
        <p:spPr/>
        <p:txBody>
          <a:bodyPr/>
          <a:lstStyle/>
          <a:p>
            <a:r>
              <a:rPr kumimoji="1" lang="ja-JP" altLang="en-US" smtClean="0"/>
              <a:t>ソフトウエア研究会</a:t>
            </a:r>
            <a:r>
              <a:rPr kumimoji="1" lang="en-US" altLang="ja-JP" smtClean="0"/>
              <a:t>in</a:t>
            </a:r>
            <a:r>
              <a:rPr kumimoji="1" lang="ja-JP" altLang="en-US" smtClean="0"/>
              <a:t>秋葉原</a:t>
            </a:r>
            <a:endParaRPr kumimoji="1" lang="ja-JP"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5720" y="274638"/>
            <a:ext cx="8501122" cy="1143000"/>
          </a:xfrm>
        </p:spPr>
        <p:style>
          <a:lnRef idx="2">
            <a:schemeClr val="accent1"/>
          </a:lnRef>
          <a:fillRef idx="1">
            <a:schemeClr val="lt1"/>
          </a:fillRef>
          <a:effectRef idx="0">
            <a:schemeClr val="accent1"/>
          </a:effectRef>
          <a:fontRef idx="minor">
            <a:schemeClr val="dk1"/>
          </a:fontRef>
        </p:style>
        <p:txBody>
          <a:bodyPr>
            <a:noAutofit/>
          </a:bodyPr>
          <a:lstStyle/>
          <a:p>
            <a:r>
              <a:rPr kumimoji="1" lang="ja-JP" altLang="en-US" sz="3200" dirty="0" smtClean="0"/>
              <a:t>ソフトウエア工学によるソフトウエア開発プロセス</a:t>
            </a:r>
            <a:endParaRPr kumimoji="1" lang="ja-JP" altLang="en-US" sz="3200" dirty="0"/>
          </a:p>
        </p:txBody>
      </p:sp>
      <p:sp>
        <p:nvSpPr>
          <p:cNvPr id="4" name="テキスト ボックス 3"/>
          <p:cNvSpPr txBox="1"/>
          <p:nvPr/>
        </p:nvSpPr>
        <p:spPr>
          <a:xfrm>
            <a:off x="642910" y="1785926"/>
            <a:ext cx="85725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smtClean="0"/>
              <a:t>企画</a:t>
            </a:r>
            <a:endParaRPr kumimoji="1" lang="ja-JP" altLang="en-US" dirty="0"/>
          </a:p>
        </p:txBody>
      </p:sp>
      <p:sp>
        <p:nvSpPr>
          <p:cNvPr id="5" name="テキスト ボックス 4"/>
          <p:cNvSpPr txBox="1"/>
          <p:nvPr/>
        </p:nvSpPr>
        <p:spPr>
          <a:xfrm>
            <a:off x="1214414" y="2214554"/>
            <a:ext cx="110799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ja-JP" altLang="en-US" dirty="0" smtClean="0"/>
              <a:t>要件定義</a:t>
            </a:r>
            <a:endParaRPr kumimoji="1" lang="ja-JP" altLang="en-US" dirty="0"/>
          </a:p>
        </p:txBody>
      </p:sp>
      <p:sp>
        <p:nvSpPr>
          <p:cNvPr id="6" name="テキスト ボックス 5"/>
          <p:cNvSpPr txBox="1"/>
          <p:nvPr/>
        </p:nvSpPr>
        <p:spPr>
          <a:xfrm>
            <a:off x="2357422" y="2643182"/>
            <a:ext cx="110799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dirty="0" smtClean="0"/>
              <a:t>機能仕様</a:t>
            </a:r>
            <a:endParaRPr kumimoji="1" lang="ja-JP" altLang="en-US" dirty="0"/>
          </a:p>
        </p:txBody>
      </p:sp>
      <p:sp>
        <p:nvSpPr>
          <p:cNvPr id="7" name="テキスト ボックス 6"/>
          <p:cNvSpPr txBox="1"/>
          <p:nvPr/>
        </p:nvSpPr>
        <p:spPr>
          <a:xfrm>
            <a:off x="3500430" y="3071810"/>
            <a:ext cx="110799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dirty="0" smtClean="0"/>
              <a:t>基本設計</a:t>
            </a:r>
            <a:endParaRPr kumimoji="1" lang="ja-JP" altLang="en-US" dirty="0"/>
          </a:p>
        </p:txBody>
      </p:sp>
      <p:sp>
        <p:nvSpPr>
          <p:cNvPr id="8" name="テキスト ボックス 7"/>
          <p:cNvSpPr txBox="1"/>
          <p:nvPr/>
        </p:nvSpPr>
        <p:spPr>
          <a:xfrm>
            <a:off x="4643438" y="3500438"/>
            <a:ext cx="110799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dirty="0" smtClean="0"/>
              <a:t>詳細設計</a:t>
            </a:r>
            <a:endParaRPr kumimoji="1" lang="ja-JP" altLang="en-US" dirty="0"/>
          </a:p>
        </p:txBody>
      </p:sp>
      <p:sp>
        <p:nvSpPr>
          <p:cNvPr id="9" name="テキスト ボックス 8"/>
          <p:cNvSpPr txBox="1"/>
          <p:nvPr/>
        </p:nvSpPr>
        <p:spPr>
          <a:xfrm>
            <a:off x="5786446" y="3901022"/>
            <a:ext cx="121444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smtClean="0"/>
              <a:t>実装</a:t>
            </a:r>
            <a:endParaRPr kumimoji="1" lang="ja-JP" altLang="en-US" dirty="0"/>
          </a:p>
        </p:txBody>
      </p:sp>
      <p:sp>
        <p:nvSpPr>
          <p:cNvPr id="10" name="テキスト ボックス 9"/>
          <p:cNvSpPr txBox="1"/>
          <p:nvPr/>
        </p:nvSpPr>
        <p:spPr>
          <a:xfrm>
            <a:off x="7000892" y="4286256"/>
            <a:ext cx="74732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dirty="0" smtClean="0"/>
              <a:t>テスト</a:t>
            </a:r>
            <a:endParaRPr kumimoji="1" lang="ja-JP" altLang="en-US" dirty="0"/>
          </a:p>
        </p:txBody>
      </p:sp>
      <p:sp>
        <p:nvSpPr>
          <p:cNvPr id="11" name="テキスト ボックス 10"/>
          <p:cNvSpPr txBox="1"/>
          <p:nvPr/>
        </p:nvSpPr>
        <p:spPr>
          <a:xfrm>
            <a:off x="7786710" y="4643446"/>
            <a:ext cx="957313" cy="3693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kumimoji="1" lang="ja-JP" altLang="en-US" dirty="0" smtClean="0"/>
              <a:t>リリース</a:t>
            </a:r>
            <a:endParaRPr kumimoji="1" lang="ja-JP" altLang="en-US" dirty="0"/>
          </a:p>
        </p:txBody>
      </p:sp>
      <p:sp>
        <p:nvSpPr>
          <p:cNvPr id="12" name="テキスト ボックス 11"/>
          <p:cNvSpPr txBox="1"/>
          <p:nvPr/>
        </p:nvSpPr>
        <p:spPr>
          <a:xfrm>
            <a:off x="1000100" y="5357826"/>
            <a:ext cx="6715300" cy="923330"/>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kumimoji="1" lang="ja-JP" altLang="en-US" dirty="0" smtClean="0"/>
              <a:t>開発のプロセスは細分化され、それぞれの担当者が自分の責任</a:t>
            </a:r>
            <a:endParaRPr kumimoji="1" lang="en-US" altLang="ja-JP" dirty="0" smtClean="0"/>
          </a:p>
          <a:p>
            <a:r>
              <a:rPr lang="ja-JP" altLang="en-US" dirty="0" smtClean="0"/>
              <a:t>の範囲内で作業を行い、次のステップに託すスタイル。</a:t>
            </a:r>
            <a:endParaRPr lang="en-US" altLang="ja-JP" dirty="0" smtClean="0"/>
          </a:p>
          <a:p>
            <a:r>
              <a:rPr kumimoji="1" lang="ja-JP" altLang="en-US" dirty="0" smtClean="0"/>
              <a:t>進捗度合いが分かりやすく、遅れの出にくい方式と考えられていた。</a:t>
            </a:r>
            <a:endParaRPr kumimoji="1" lang="ja-JP" altLang="en-US" dirty="0"/>
          </a:p>
        </p:txBody>
      </p:sp>
      <p:sp>
        <p:nvSpPr>
          <p:cNvPr id="13" name="フッター プレースホルダ 12"/>
          <p:cNvSpPr>
            <a:spLocks noGrp="1"/>
          </p:cNvSpPr>
          <p:nvPr>
            <p:ph type="ftr" sz="quarter" idx="11"/>
          </p:nvPr>
        </p:nvSpPr>
        <p:spPr/>
        <p:txBody>
          <a:bodyPr/>
          <a:lstStyle/>
          <a:p>
            <a:r>
              <a:rPr kumimoji="1" lang="ja-JP" altLang="en-US" smtClean="0"/>
              <a:t>ソフトウエア研究会</a:t>
            </a:r>
            <a:r>
              <a:rPr kumimoji="1" lang="en-US" altLang="ja-JP" smtClean="0"/>
              <a:t>in</a:t>
            </a:r>
            <a:r>
              <a:rPr kumimoji="1" lang="ja-JP" altLang="en-US" smtClean="0"/>
              <a:t>秋葉原</a:t>
            </a:r>
            <a:endParaRPr kumimoji="1" lang="ja-JP"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style>
          <a:lnRef idx="2">
            <a:schemeClr val="accent5">
              <a:shade val="50000"/>
            </a:schemeClr>
          </a:lnRef>
          <a:fillRef idx="1">
            <a:schemeClr val="accent5"/>
          </a:fillRef>
          <a:effectRef idx="0">
            <a:schemeClr val="accent5"/>
          </a:effectRef>
          <a:fontRef idx="minor">
            <a:schemeClr val="lt1"/>
          </a:fontRef>
        </p:style>
        <p:txBody>
          <a:bodyPr>
            <a:normAutofit fontScale="90000"/>
          </a:bodyPr>
          <a:lstStyle/>
          <a:p>
            <a:r>
              <a:rPr kumimoji="1" lang="ja-JP" altLang="en-US" dirty="0" smtClean="0"/>
              <a:t>ソフトウエア工学による開発の利点</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作業が細分化されるため、多くの人員を効率的に配置できる</a:t>
            </a:r>
            <a:endParaRPr kumimoji="1" lang="en-US" altLang="ja-JP" dirty="0" smtClean="0"/>
          </a:p>
          <a:p>
            <a:r>
              <a:rPr kumimoji="1" lang="ja-JP" altLang="en-US" dirty="0" smtClean="0"/>
              <a:t>それぞれのステップで検証を行うため、責任の所在がわかりやすい</a:t>
            </a:r>
            <a:endParaRPr kumimoji="1" lang="en-US" altLang="ja-JP" dirty="0" smtClean="0"/>
          </a:p>
          <a:p>
            <a:r>
              <a:rPr kumimoji="1" lang="ja-JP" altLang="en-US" dirty="0" smtClean="0"/>
              <a:t>設計と実装を分離できるため、業務委託や外注作業がやりやすい</a:t>
            </a:r>
            <a:endParaRPr kumimoji="1" lang="en-US" altLang="ja-JP" dirty="0" smtClean="0"/>
          </a:p>
          <a:p>
            <a:r>
              <a:rPr lang="ja-JP" altLang="en-US" dirty="0" smtClean="0"/>
              <a:t>進行がステップ毎なので、進捗度合いが把握しやすい</a:t>
            </a:r>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ソフトウエア研究会</a:t>
            </a:r>
            <a:r>
              <a:rPr kumimoji="1" lang="en-US" altLang="ja-JP" smtClean="0"/>
              <a:t>in</a:t>
            </a:r>
            <a:r>
              <a:rPr kumimoji="1" lang="ja-JP" altLang="en-US" smtClean="0"/>
              <a:t>秋葉原</a:t>
            </a:r>
            <a:endParaRPr kumimoji="1" lang="ja-JP" altLang="en-US"/>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3235</TotalTime>
  <Words>1041</Words>
  <PresentationFormat>画面に合わせる (4:3)</PresentationFormat>
  <Paragraphs>124</Paragraphs>
  <Slides>16</Slides>
  <Notes>0</Notes>
  <HiddenSlides>0</HiddenSlides>
  <MMClips>0</MMClips>
  <ScaleCrop>false</ScaleCrop>
  <HeadingPairs>
    <vt:vector size="4" baseType="variant">
      <vt:variant>
        <vt:lpstr>テーマ</vt:lpstr>
      </vt:variant>
      <vt:variant>
        <vt:i4>1</vt:i4>
      </vt:variant>
      <vt:variant>
        <vt:lpstr>スライド タイトル</vt:lpstr>
      </vt:variant>
      <vt:variant>
        <vt:i4>16</vt:i4>
      </vt:variant>
    </vt:vector>
  </HeadingPairs>
  <TitlesOfParts>
    <vt:vector size="17" baseType="lpstr">
      <vt:lpstr>Office テーマ</vt:lpstr>
      <vt:lpstr>ソフトウエアエンジニアの昨今</vt:lpstr>
      <vt:lpstr>石器時代(真空管)</vt:lpstr>
      <vt:lpstr>ソフトウエア工学（１９６０年代～１９７５年）</vt:lpstr>
      <vt:lpstr>マイコン時代（１９７６年～１９８２年）</vt:lpstr>
      <vt:lpstr>８ビットゲーム機時代（１９８２年～１９８５年）</vt:lpstr>
      <vt:lpstr>８ビットゲーム機時代の開発体制</vt:lpstr>
      <vt:lpstr>８ビットゲーム機時代の開発プロセス</vt:lpstr>
      <vt:lpstr>ソフトウエア工学によるソフトウエア開発プロセス</vt:lpstr>
      <vt:lpstr>ソフトウエア工学による開発の利点</vt:lpstr>
      <vt:lpstr>企業にとってのソフトウエア工学の利点</vt:lpstr>
      <vt:lpstr>企業側の開発方針</vt:lpstr>
      <vt:lpstr>その結果何が起こったか？</vt:lpstr>
      <vt:lpstr>2010年におけるサラリーマンエンジニアの境遇</vt:lpstr>
      <vt:lpstr>2010年におけるフリーエンジニアの境遇</vt:lpstr>
      <vt:lpstr>エンジニアとして生き残るには</vt:lpstr>
      <vt:lpstr>生き残るために</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ソフトウエアエンジニアの昨今</dc:title>
  <dc:creator>godai</dc:creator>
  <cp:lastModifiedBy>五代さん</cp:lastModifiedBy>
  <cp:revision>49</cp:revision>
  <dcterms:created xsi:type="dcterms:W3CDTF">2011-06-16T08:49:17Z</dcterms:created>
  <dcterms:modified xsi:type="dcterms:W3CDTF">2012-09-14T11:07:48Z</dcterms:modified>
</cp:coreProperties>
</file>