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4" r:id="rId13"/>
    <p:sldId id="268" r:id="rId14"/>
    <p:sldId id="269"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6" d="100"/>
          <a:sy n="126" d="100"/>
        </p:scale>
        <p:origin x="-11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4" name="スライド番号プレースホルダ 1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pPr/>
              <a:t>2013/8/20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密結合と疎結合</a:t>
            </a:r>
            <a:r>
              <a:rPr kumimoji="1" lang="en-US" altLang="ja-JP" smtClean="0"/>
              <a:t/>
            </a:r>
            <a:br>
              <a:rPr kumimoji="1" lang="en-US" altLang="ja-JP" smtClean="0"/>
            </a:br>
            <a:r>
              <a:rPr lang="en-US" altLang="ja-JP" sz="2800" smtClean="0"/>
              <a:t>tight or loose coupling</a:t>
            </a:r>
            <a:endParaRPr kumimoji="1" lang="ja-JP" altLang="en-US"/>
          </a:p>
        </p:txBody>
      </p:sp>
      <p:sp>
        <p:nvSpPr>
          <p:cNvPr id="3" name="サブタイトル 2"/>
          <p:cNvSpPr>
            <a:spLocks noGrp="1"/>
          </p:cNvSpPr>
          <p:nvPr>
            <p:ph type="subTitle" idx="1"/>
          </p:nvPr>
        </p:nvSpPr>
        <p:spPr/>
        <p:txBody>
          <a:bodyPr>
            <a:normAutofit/>
          </a:bodyPr>
          <a:lstStyle/>
          <a:p>
            <a:r>
              <a:rPr lang="ja-JP" altLang="en-US" sz="2000" smtClean="0"/>
              <a:t>ソフトウエア</a:t>
            </a:r>
            <a:r>
              <a:rPr lang="ja-JP" altLang="en-US" sz="2000" smtClean="0"/>
              <a:t>研究会</a:t>
            </a:r>
            <a:r>
              <a:rPr lang="en-US" altLang="ja-JP" sz="2000" smtClean="0"/>
              <a:t>in</a:t>
            </a:r>
            <a:r>
              <a:rPr lang="ja-JP" altLang="en-US" sz="2000" smtClean="0"/>
              <a:t>秋葉原</a:t>
            </a:r>
            <a:endParaRPr lang="en-US" altLang="ja-JP" sz="2000" smtClean="0"/>
          </a:p>
          <a:p>
            <a:r>
              <a:rPr kumimoji="1" lang="ja-JP" altLang="en-US" sz="2000" smtClean="0"/>
              <a:t>池田</a:t>
            </a:r>
            <a:r>
              <a:rPr lang="ja-JP" altLang="en-US" sz="2000" smtClean="0"/>
              <a:t>公平　</a:t>
            </a:r>
            <a:r>
              <a:rPr lang="en-US" altLang="ja-JP" sz="2000" smtClean="0"/>
              <a:t>2013/8/20</a:t>
            </a:r>
            <a:endParaRPr kumimoji="1" lang="ja-JP"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親子の関係が深すぎると</a:t>
            </a:r>
            <a:endParaRPr kumimoji="1" lang="ja-JP" altLang="en-US"/>
          </a:p>
        </p:txBody>
      </p:sp>
      <p:sp>
        <p:nvSpPr>
          <p:cNvPr id="3" name="コンテンツ プレースホルダ 2"/>
          <p:cNvSpPr>
            <a:spLocks noGrp="1"/>
          </p:cNvSpPr>
          <p:nvPr>
            <p:ph idx="1"/>
          </p:nvPr>
        </p:nvSpPr>
        <p:spPr>
          <a:xfrm>
            <a:off x="4572000" y="1500174"/>
            <a:ext cx="4114800" cy="4525963"/>
          </a:xfrm>
        </p:spPr>
        <p:txBody>
          <a:bodyPr>
            <a:normAutofit fontScale="85000" lnSpcReduction="20000"/>
          </a:bodyPr>
          <a:lstStyle/>
          <a:p>
            <a:r>
              <a:rPr lang="ja-JP" altLang="en-US" smtClean="0"/>
              <a:t>親が子供の世話を焼きすぎると、子供は一人ではなにもできなくなります。</a:t>
            </a:r>
            <a:endParaRPr lang="en-US" altLang="ja-JP" smtClean="0"/>
          </a:p>
          <a:p>
            <a:r>
              <a:rPr kumimoji="1" lang="ja-JP" altLang="en-US" smtClean="0"/>
              <a:t>マザコンになってしまった子供は、親への依存度が強すぎて、自分の能力を発揮できません。</a:t>
            </a:r>
            <a:endParaRPr kumimoji="1" lang="en-US" altLang="ja-JP" smtClean="0"/>
          </a:p>
          <a:p>
            <a:r>
              <a:rPr lang="ja-JP" altLang="en-US" smtClean="0"/>
              <a:t>親</a:t>
            </a:r>
            <a:r>
              <a:rPr lang="ja-JP" altLang="en-US" smtClean="0"/>
              <a:t>は</a:t>
            </a:r>
            <a:r>
              <a:rPr lang="ja-JP" altLang="en-US" smtClean="0"/>
              <a:t>、</a:t>
            </a:r>
            <a:r>
              <a:rPr lang="ja-JP" altLang="en-US" smtClean="0"/>
              <a:t>必要</a:t>
            </a:r>
            <a:r>
              <a:rPr lang="ja-JP" altLang="en-US" smtClean="0"/>
              <a:t>以上に子供の世話を焼かず、進むべき道を示すだけにしておいたほうが、良い親子関係が築けます。</a:t>
            </a:r>
            <a:endParaRPr kumimoji="1" lang="ja-JP" altLang="en-US"/>
          </a:p>
        </p:txBody>
      </p:sp>
      <p:pic>
        <p:nvPicPr>
          <p:cNvPr id="5" name="Picture 2" descr="http://kids.wanpug.com/illust/illust1468.png"/>
          <p:cNvPicPr>
            <a:picLocks noChangeAspect="1" noChangeArrowheads="1"/>
          </p:cNvPicPr>
          <p:nvPr/>
        </p:nvPicPr>
        <p:blipFill>
          <a:blip r:embed="rId2"/>
          <a:srcRect/>
          <a:stretch>
            <a:fillRect/>
          </a:stretch>
        </p:blipFill>
        <p:spPr bwMode="auto">
          <a:xfrm>
            <a:off x="928662" y="1643050"/>
            <a:ext cx="2733675" cy="41529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オブジェクト</a:t>
            </a:r>
            <a:r>
              <a:rPr lang="ja-JP" altLang="en-US" smtClean="0"/>
              <a:t>指向の世界も同じです</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最も結合が強いのは、「</a:t>
            </a:r>
            <a:r>
              <a:rPr lang="en-US" altLang="ja-JP" smtClean="0"/>
              <a:t>is-a</a:t>
            </a:r>
            <a:r>
              <a:rPr lang="ja-JP" altLang="en-US" smtClean="0"/>
              <a:t>」である</a:t>
            </a:r>
            <a:r>
              <a:rPr kumimoji="1" lang="ja-JP" altLang="en-US" smtClean="0"/>
              <a:t>継承関係にあるクラスです。</a:t>
            </a:r>
            <a:endParaRPr kumimoji="1" lang="en-US" altLang="ja-JP" smtClean="0"/>
          </a:p>
          <a:p>
            <a:r>
              <a:rPr kumimoji="1" lang="ja-JP" altLang="en-US" smtClean="0"/>
              <a:t>親</a:t>
            </a:r>
            <a:r>
              <a:rPr kumimoji="1" lang="ja-JP" altLang="en-US" smtClean="0"/>
              <a:t>の</a:t>
            </a:r>
            <a:r>
              <a:rPr kumimoji="1" lang="ja-JP" altLang="en-US" smtClean="0"/>
              <a:t>機能が多ければ多いほど、結合が強くなり、子の負担が増えます。</a:t>
            </a:r>
            <a:endParaRPr kumimoji="1" lang="en-US" altLang="ja-JP" smtClean="0"/>
          </a:p>
          <a:p>
            <a:r>
              <a:rPr kumimoji="1" lang="ja-JP" altLang="en-US" smtClean="0"/>
              <a:t>多重継承や継承関係を乱用すれば、簡単に密結合の世界に陥ります。</a:t>
            </a:r>
            <a:endParaRPr kumimoji="1" lang="en-US" altLang="ja-JP" smtClean="0"/>
          </a:p>
          <a:p>
            <a:r>
              <a:rPr kumimoji="1" lang="ja-JP" altLang="en-US" smtClean="0"/>
              <a:t>何でも助けてくれる親よりも、方向性を示して子供に作業を任せる親のほうが、優れた親です。</a:t>
            </a:r>
            <a:endParaRPr kumimoji="1" lang="en-US" altLang="ja-JP" smtClean="0"/>
          </a:p>
          <a:p>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コンピューターの世界では疎結合を築こう</a:t>
            </a:r>
            <a:endParaRPr kumimoji="1" lang="ja-JP" altLang="en-US" sz="3600"/>
          </a:p>
        </p:txBody>
      </p:sp>
      <p:sp>
        <p:nvSpPr>
          <p:cNvPr id="3" name="コンテンツ プレースホルダ 2"/>
          <p:cNvSpPr>
            <a:spLocks noGrp="1"/>
          </p:cNvSpPr>
          <p:nvPr>
            <p:ph idx="1"/>
          </p:nvPr>
        </p:nvSpPr>
        <p:spPr/>
        <p:txBody>
          <a:bodyPr/>
          <a:lstStyle/>
          <a:p>
            <a:r>
              <a:rPr kumimoji="1" lang="ja-JP" altLang="en-US" smtClean="0"/>
              <a:t>人間社会では、密結合も良いですが、コンピューターの世界ではハーレム状態の疎結合のほうが優れています。</a:t>
            </a:r>
            <a:endParaRPr kumimoji="1" lang="en-US" altLang="ja-JP" smtClean="0"/>
          </a:p>
          <a:p>
            <a:r>
              <a:rPr kumimoji="1" lang="ja-JP" altLang="en-US" smtClean="0"/>
              <a:t>依存度を下げることで、自由度が広がり、多くの人と関わり、結果的に大きな力を得ることができます。</a:t>
            </a:r>
            <a:endParaRPr kumimoji="1" lang="en-US" altLang="ja-JP" smtClean="0"/>
          </a:p>
          <a:p>
            <a:r>
              <a:rPr kumimoji="1" lang="ja-JP" altLang="en-US" smtClean="0"/>
              <a:t>最初は疎結合でも、密結合に陥ることがあるので、注意が必要です。</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疎結合を実現するには設計が大切</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疎結合を実現するには、機能ごとにコンポーネントを分離した設計が不可欠です。</a:t>
            </a:r>
            <a:endParaRPr kumimoji="1" lang="en-US" altLang="ja-JP" smtClean="0"/>
          </a:p>
          <a:p>
            <a:r>
              <a:rPr kumimoji="1" lang="ja-JP" altLang="en-US" smtClean="0"/>
              <a:t>各コンポーネントの依存関係を図にすることで、結合度を可視化します。</a:t>
            </a:r>
            <a:endParaRPr kumimoji="1" lang="en-US" altLang="ja-JP" smtClean="0"/>
          </a:p>
          <a:p>
            <a:r>
              <a:rPr lang="ja-JP" altLang="en-US" smtClean="0"/>
              <a:t>強い</a:t>
            </a:r>
            <a:r>
              <a:rPr lang="ja-JP" altLang="en-US" smtClean="0"/>
              <a:t>結合や循環的な依存がある場合は、設計の見直しが必要です。</a:t>
            </a:r>
            <a:endParaRPr lang="en-US" altLang="ja-JP" smtClean="0"/>
          </a:p>
          <a:p>
            <a:r>
              <a:rPr kumimoji="1" lang="ja-JP" altLang="en-US" smtClean="0"/>
              <a:t>機能</a:t>
            </a:r>
            <a:r>
              <a:rPr kumimoji="1" lang="ja-JP" altLang="en-US" smtClean="0"/>
              <a:t>変更</a:t>
            </a:r>
            <a:r>
              <a:rPr kumimoji="1" lang="ja-JP" altLang="en-US" smtClean="0"/>
              <a:t>や機能追加、実装段階での作りこみで、疎結合が崩れていないか定期的なチェックが必要です。</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密結合の例</a:t>
            </a:r>
            <a:endParaRPr kumimoji="1" lang="ja-JP" altLang="en-US"/>
          </a:p>
        </p:txBody>
      </p:sp>
      <p:pic>
        <p:nvPicPr>
          <p:cNvPr id="23554" name="Picture 2" descr="http://www.ibm.com/developerworks/jp/websphere/library/soa/soa_build/i/7_1.gif"/>
          <p:cNvPicPr>
            <a:picLocks noChangeAspect="1" noChangeArrowheads="1"/>
          </p:cNvPicPr>
          <p:nvPr/>
        </p:nvPicPr>
        <p:blipFill>
          <a:blip r:embed="rId2"/>
          <a:srcRect/>
          <a:stretch>
            <a:fillRect/>
          </a:stretch>
        </p:blipFill>
        <p:spPr bwMode="auto">
          <a:xfrm>
            <a:off x="428596" y="1500174"/>
            <a:ext cx="8368202" cy="392909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密結合とは？</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密結合とは、個々のコンポーネントやクラスが密接に関わり合っている状態を示す。</a:t>
            </a:r>
            <a:endParaRPr kumimoji="1" lang="en-US" altLang="ja-JP" smtClean="0"/>
          </a:p>
          <a:p>
            <a:r>
              <a:rPr lang="ja-JP" altLang="en-US" smtClean="0"/>
              <a:t>密</a:t>
            </a:r>
            <a:r>
              <a:rPr lang="ja-JP" altLang="en-US" smtClean="0"/>
              <a:t>結合</a:t>
            </a:r>
            <a:r>
              <a:rPr lang="ja-JP" altLang="en-US" smtClean="0"/>
              <a:t>は</a:t>
            </a:r>
            <a:r>
              <a:rPr lang="ja-JP" altLang="en-US" smtClean="0"/>
              <a:t>、機能の実装や効率化がやり易いという長所がある。</a:t>
            </a:r>
            <a:endParaRPr lang="en-US" altLang="ja-JP" smtClean="0"/>
          </a:p>
          <a:p>
            <a:r>
              <a:rPr kumimoji="1" lang="ja-JP" altLang="en-US" smtClean="0"/>
              <a:t>いっぽう</a:t>
            </a:r>
            <a:r>
              <a:rPr kumimoji="1" lang="ja-JP" altLang="en-US" smtClean="0"/>
              <a:t>で</a:t>
            </a:r>
            <a:r>
              <a:rPr kumimoji="1" lang="ja-JP" altLang="en-US" smtClean="0"/>
              <a:t>、機能の変更やコンポーネントの追加が困難なこと、結合相手の不具合による影響を受けやすい、単体のテストが難しいといった短所がある。</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疎結合とは？</a:t>
            </a:r>
            <a:endParaRPr kumimoji="1" lang="ja-JP" altLang="en-US"/>
          </a:p>
        </p:txBody>
      </p:sp>
      <p:sp>
        <p:nvSpPr>
          <p:cNvPr id="3" name="コンテンツ プレースホルダ 2"/>
          <p:cNvSpPr>
            <a:spLocks noGrp="1"/>
          </p:cNvSpPr>
          <p:nvPr>
            <p:ph idx="1"/>
          </p:nvPr>
        </p:nvSpPr>
        <p:spPr/>
        <p:txBody>
          <a:bodyPr>
            <a:normAutofit fontScale="92500"/>
          </a:bodyPr>
          <a:lstStyle/>
          <a:p>
            <a:r>
              <a:rPr kumimoji="1" lang="ja-JP" altLang="en-US" smtClean="0"/>
              <a:t>疎結合とは、コンポーネントやクラス間の依存性が少なく、個々が独立した状態で動作しやすい状態をいう。</a:t>
            </a:r>
            <a:endParaRPr kumimoji="1" lang="en-US" altLang="ja-JP" smtClean="0"/>
          </a:p>
          <a:p>
            <a:r>
              <a:rPr lang="ja-JP" altLang="en-US" smtClean="0"/>
              <a:t>疎結合は、機能の追加や修正、再利用、リファクタリング、テストがやり易いという長所がある。</a:t>
            </a:r>
            <a:endParaRPr lang="en-US" altLang="ja-JP" smtClean="0"/>
          </a:p>
          <a:p>
            <a:r>
              <a:rPr kumimoji="1" lang="ja-JP" altLang="en-US" smtClean="0"/>
              <a:t>いっぽう</a:t>
            </a:r>
            <a:r>
              <a:rPr kumimoji="1" lang="ja-JP" altLang="en-US" smtClean="0"/>
              <a:t>で</a:t>
            </a:r>
            <a:r>
              <a:rPr kumimoji="1" lang="ja-JP" altLang="en-US" smtClean="0"/>
              <a:t>、</a:t>
            </a:r>
            <a:r>
              <a:rPr kumimoji="1" lang="en-US" altLang="ja-JP" smtClean="0"/>
              <a:t>API</a:t>
            </a:r>
            <a:r>
              <a:rPr kumimoji="1" lang="ja-JP" altLang="en-US" smtClean="0"/>
              <a:t>設計をしっかり行わないと実現が困難なこと、実装を進めていく上で、常に疎結合を意識しないと密結合に陥ってしまうという短所がある。</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86058"/>
            <a:ext cx="8229600" cy="1143000"/>
          </a:xfrm>
        </p:spPr>
        <p:txBody>
          <a:bodyPr/>
          <a:lstStyle/>
          <a:p>
            <a:r>
              <a:rPr kumimoji="1" lang="ja-JP" altLang="en-US" smtClean="0"/>
              <a:t>人間の世界に例えると？</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仲の良いカップルは密結合です</a:t>
            </a:r>
            <a:endParaRPr kumimoji="1" lang="ja-JP" altLang="en-US"/>
          </a:p>
        </p:txBody>
      </p:sp>
      <p:pic>
        <p:nvPicPr>
          <p:cNvPr id="1026" name="Picture 2" descr="http://www.artbank.co.jp/stockillust/vol8_image/satohiroko/1-C-YOS160.jpg"/>
          <p:cNvPicPr>
            <a:picLocks noGrp="1" noChangeAspect="1" noChangeArrowheads="1"/>
          </p:cNvPicPr>
          <p:nvPr>
            <p:ph idx="1"/>
          </p:nvPr>
        </p:nvPicPr>
        <p:blipFill>
          <a:blip r:embed="rId2"/>
          <a:srcRect/>
          <a:stretch>
            <a:fillRect/>
          </a:stretch>
        </p:blipFill>
        <p:spPr bwMode="auto">
          <a:xfrm>
            <a:off x="857224" y="1428736"/>
            <a:ext cx="3694316" cy="4525962"/>
          </a:xfrm>
          <a:prstGeom prst="rect">
            <a:avLst/>
          </a:prstGeom>
          <a:noFill/>
        </p:spPr>
      </p:pic>
      <p:sp>
        <p:nvSpPr>
          <p:cNvPr id="5" name="テキスト ボックス 4"/>
          <p:cNvSpPr txBox="1"/>
          <p:nvPr/>
        </p:nvSpPr>
        <p:spPr>
          <a:xfrm>
            <a:off x="4786315" y="1643050"/>
            <a:ext cx="4214842" cy="4093428"/>
          </a:xfrm>
          <a:prstGeom prst="rect">
            <a:avLst/>
          </a:prstGeom>
          <a:noFill/>
        </p:spPr>
        <p:txBody>
          <a:bodyPr wrap="square" rtlCol="0">
            <a:spAutoFit/>
          </a:bodyPr>
          <a:lstStyle/>
          <a:p>
            <a:pPr>
              <a:buFont typeface="Wingdings" pitchFamily="2" charset="2"/>
              <a:buChar char="Ø"/>
            </a:pPr>
            <a:r>
              <a:rPr kumimoji="1" lang="ja-JP" altLang="en-US" sz="2000" smtClean="0"/>
              <a:t>何をやるにも一緒。常に二人三脚で行動します。</a:t>
            </a:r>
            <a:endParaRPr kumimoji="1" lang="en-US" altLang="ja-JP" sz="2000" smtClean="0"/>
          </a:p>
          <a:p>
            <a:pPr>
              <a:buFont typeface="Wingdings" pitchFamily="2" charset="2"/>
              <a:buChar char="Ø"/>
            </a:pPr>
            <a:endParaRPr lang="en-US" altLang="ja-JP" sz="2000" smtClean="0"/>
          </a:p>
          <a:p>
            <a:pPr>
              <a:buFont typeface="Wingdings" pitchFamily="2" charset="2"/>
              <a:buChar char="Ø"/>
            </a:pPr>
            <a:r>
              <a:rPr kumimoji="1" lang="ja-JP" altLang="en-US" sz="2000" smtClean="0"/>
              <a:t>お互いに助け合うので、困難な局面にも対処できます。</a:t>
            </a:r>
            <a:endParaRPr kumimoji="1" lang="en-US" altLang="ja-JP" sz="2000" smtClean="0"/>
          </a:p>
          <a:p>
            <a:pPr>
              <a:buFont typeface="Wingdings" pitchFamily="2" charset="2"/>
              <a:buChar char="Ø"/>
            </a:pPr>
            <a:endParaRPr lang="en-US" altLang="ja-JP" sz="2000" smtClean="0"/>
          </a:p>
          <a:p>
            <a:pPr>
              <a:buFont typeface="Wingdings" pitchFamily="2" charset="2"/>
              <a:buChar char="Ø"/>
            </a:pPr>
            <a:r>
              <a:rPr kumimoji="1" lang="ja-JP" altLang="en-US" sz="2000" smtClean="0"/>
              <a:t>二人三脚といっても、一人よりも速く走れます。</a:t>
            </a:r>
            <a:endParaRPr kumimoji="1" lang="en-US" altLang="ja-JP" sz="2000" smtClean="0"/>
          </a:p>
          <a:p>
            <a:pPr>
              <a:buFont typeface="Wingdings" pitchFamily="2" charset="2"/>
              <a:buChar char="Ø"/>
            </a:pPr>
            <a:endParaRPr lang="en-US" altLang="ja-JP" sz="2000" smtClean="0"/>
          </a:p>
          <a:p>
            <a:pPr>
              <a:buFont typeface="Wingdings" pitchFamily="2" charset="2"/>
              <a:buChar char="Ø"/>
            </a:pPr>
            <a:r>
              <a:rPr kumimoji="1" lang="ja-JP" altLang="en-US" sz="2000" smtClean="0"/>
              <a:t>相手のことを熟知しているので、相手の力をいつでも利用できます。</a:t>
            </a:r>
            <a:endParaRPr kumimoji="1" lang="en-US" altLang="ja-JP" sz="2000" smtClean="0"/>
          </a:p>
          <a:p>
            <a:pPr>
              <a:buFont typeface="Wingdings" pitchFamily="2" charset="2"/>
              <a:buChar char="Ø"/>
            </a:pPr>
            <a:endParaRPr lang="en-US" altLang="ja-JP" sz="2000" smtClean="0"/>
          </a:p>
          <a:p>
            <a:pPr>
              <a:buFont typeface="Wingdings" pitchFamily="2" charset="2"/>
              <a:buChar char="Ø"/>
            </a:pPr>
            <a:endParaRPr kumimoji="1" lang="ja-JP"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仲が良いのは良いことだけではない</a:t>
            </a:r>
            <a:endParaRPr kumimoji="1" lang="ja-JP" altLang="en-US"/>
          </a:p>
        </p:txBody>
      </p:sp>
      <p:sp>
        <p:nvSpPr>
          <p:cNvPr id="3" name="コンテンツ プレースホルダ 2"/>
          <p:cNvSpPr>
            <a:spLocks noGrp="1"/>
          </p:cNvSpPr>
          <p:nvPr>
            <p:ph idx="1"/>
          </p:nvPr>
        </p:nvSpPr>
        <p:spPr>
          <a:xfrm>
            <a:off x="4429124" y="1500174"/>
            <a:ext cx="4257676" cy="4643470"/>
          </a:xfrm>
        </p:spPr>
        <p:txBody>
          <a:bodyPr>
            <a:noAutofit/>
          </a:bodyPr>
          <a:lstStyle/>
          <a:p>
            <a:r>
              <a:rPr kumimoji="1" lang="ja-JP" altLang="en-US" sz="2400" smtClean="0"/>
              <a:t>どちらかが病気になると、看病のため何もできなくなります。</a:t>
            </a:r>
            <a:endParaRPr kumimoji="1" lang="en-US" altLang="ja-JP" sz="2400" smtClean="0"/>
          </a:p>
          <a:p>
            <a:endParaRPr kumimoji="1" lang="en-US" altLang="ja-JP" sz="2400" smtClean="0"/>
          </a:p>
          <a:p>
            <a:r>
              <a:rPr lang="ja-JP" altLang="en-US" sz="2400" smtClean="0"/>
              <a:t>浮気はできません。より良いパートナーが見つかっても、乗り換えは困難です。</a:t>
            </a:r>
            <a:endParaRPr lang="en-US" altLang="ja-JP" sz="2400" smtClean="0"/>
          </a:p>
          <a:p>
            <a:endParaRPr lang="en-US" altLang="ja-JP" sz="2400" smtClean="0"/>
          </a:p>
          <a:p>
            <a:r>
              <a:rPr lang="en-US" altLang="ja-JP" sz="2400" smtClean="0"/>
              <a:t>3</a:t>
            </a:r>
            <a:r>
              <a:rPr lang="ja-JP" altLang="en-US" sz="2400" smtClean="0"/>
              <a:t>人</a:t>
            </a:r>
            <a:r>
              <a:rPr lang="ja-JP" altLang="en-US" sz="2400" smtClean="0"/>
              <a:t>以上で協力して作業する場合、人間関係に問題が生じる可能性があります。</a:t>
            </a:r>
            <a:endParaRPr lang="en-US" altLang="ja-JP" sz="2400" smtClean="0"/>
          </a:p>
          <a:p>
            <a:endParaRPr kumimoji="1" lang="ja-JP" altLang="en-US" sz="2400"/>
          </a:p>
        </p:txBody>
      </p:sp>
      <p:pic>
        <p:nvPicPr>
          <p:cNvPr id="4" name="Picture 2" descr="http://www.artbank.co.jp/stockillust/vol8_image/satohiroko/1-C-YOS160.jpg"/>
          <p:cNvPicPr>
            <a:picLocks noChangeAspect="1" noChangeArrowheads="1"/>
          </p:cNvPicPr>
          <p:nvPr/>
        </p:nvPicPr>
        <p:blipFill>
          <a:blip r:embed="rId2"/>
          <a:srcRect/>
          <a:stretch>
            <a:fillRect/>
          </a:stretch>
        </p:blipFill>
        <p:spPr bwMode="auto">
          <a:xfrm>
            <a:off x="500034" y="1571612"/>
            <a:ext cx="3694316" cy="45259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両手</a:t>
            </a:r>
            <a:r>
              <a:rPr lang="ja-JP" altLang="en-US" smtClean="0"/>
              <a:t>に花状態は疎結合です</a:t>
            </a:r>
            <a:endParaRPr kumimoji="1" lang="ja-JP" altLang="en-US"/>
          </a:p>
        </p:txBody>
      </p:sp>
      <p:sp>
        <p:nvSpPr>
          <p:cNvPr id="3" name="コンテンツ プレースホルダ 2"/>
          <p:cNvSpPr>
            <a:spLocks noGrp="1"/>
          </p:cNvSpPr>
          <p:nvPr>
            <p:ph idx="1"/>
          </p:nvPr>
        </p:nvSpPr>
        <p:spPr>
          <a:xfrm>
            <a:off x="4357686" y="1500174"/>
            <a:ext cx="4329114" cy="4525963"/>
          </a:xfrm>
        </p:spPr>
        <p:txBody>
          <a:bodyPr>
            <a:normAutofit fontScale="85000" lnSpcReduction="20000"/>
          </a:bodyPr>
          <a:lstStyle/>
          <a:p>
            <a:r>
              <a:rPr lang="ja-JP" altLang="en-US" smtClean="0"/>
              <a:t>個々との係わり合いが浅い</a:t>
            </a:r>
            <a:r>
              <a:rPr lang="ja-JP" altLang="en-US" smtClean="0"/>
              <a:t>ので</a:t>
            </a:r>
            <a:r>
              <a:rPr lang="ja-JP" altLang="en-US" smtClean="0"/>
              <a:t>、</a:t>
            </a:r>
            <a:r>
              <a:rPr kumimoji="1" lang="ja-JP" altLang="en-US" smtClean="0"/>
              <a:t>一度に何人でも付き合えます</a:t>
            </a:r>
            <a:endParaRPr kumimoji="1" lang="en-US" altLang="ja-JP" smtClean="0"/>
          </a:p>
          <a:p>
            <a:r>
              <a:rPr lang="ja-JP" altLang="en-US" smtClean="0"/>
              <a:t>より</a:t>
            </a:r>
            <a:r>
              <a:rPr lang="ja-JP" altLang="en-US" smtClean="0"/>
              <a:t>良い相手が見つかった場合、いつでもパートナーに追加できます。</a:t>
            </a:r>
            <a:endParaRPr lang="en-US" altLang="ja-JP" smtClean="0"/>
          </a:p>
          <a:p>
            <a:r>
              <a:rPr kumimoji="1" lang="ja-JP" altLang="en-US" smtClean="0"/>
              <a:t>相手</a:t>
            </a:r>
            <a:r>
              <a:rPr kumimoji="1" lang="ja-JP" altLang="en-US" smtClean="0"/>
              <a:t>が</a:t>
            </a:r>
            <a:r>
              <a:rPr kumimoji="1" lang="ja-JP" altLang="en-US" smtClean="0"/>
              <a:t>多い</a:t>
            </a:r>
            <a:r>
              <a:rPr kumimoji="1" lang="ja-JP" altLang="en-US" smtClean="0"/>
              <a:t>ので</a:t>
            </a:r>
            <a:r>
              <a:rPr kumimoji="1" lang="ja-JP" altLang="en-US" smtClean="0"/>
              <a:t>、多人数で行う仕事も難なくこなせます。</a:t>
            </a:r>
            <a:endParaRPr kumimoji="1" lang="en-US" altLang="ja-JP" smtClean="0"/>
          </a:p>
          <a:p>
            <a:r>
              <a:rPr lang="ja-JP" altLang="en-US" smtClean="0"/>
              <a:t>誰</a:t>
            </a:r>
            <a:r>
              <a:rPr lang="ja-JP" altLang="en-US" smtClean="0"/>
              <a:t>かが病気になっても、ほとんど影響を受けずに済みます。</a:t>
            </a:r>
            <a:endParaRPr kumimoji="1" lang="en-US" altLang="ja-JP" smtClean="0"/>
          </a:p>
          <a:p>
            <a:endParaRPr kumimoji="1" lang="ja-JP" altLang="en-US"/>
          </a:p>
        </p:txBody>
      </p:sp>
      <p:pic>
        <p:nvPicPr>
          <p:cNvPr id="18434" name="Picture 2" descr="http://lohas.nicoseiga.jp/thumb/1823982i"/>
          <p:cNvPicPr>
            <a:picLocks noChangeAspect="1" noChangeArrowheads="1"/>
          </p:cNvPicPr>
          <p:nvPr/>
        </p:nvPicPr>
        <p:blipFill>
          <a:blip r:embed="rId2"/>
          <a:srcRect/>
          <a:stretch>
            <a:fillRect/>
          </a:stretch>
        </p:blipFill>
        <p:spPr bwMode="auto">
          <a:xfrm>
            <a:off x="428596" y="2000240"/>
            <a:ext cx="3857652" cy="35719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疎結合は付き合い方に注意が必要</a:t>
            </a:r>
            <a:endParaRPr kumimoji="1" lang="ja-JP" altLang="en-US"/>
          </a:p>
        </p:txBody>
      </p:sp>
      <p:sp>
        <p:nvSpPr>
          <p:cNvPr id="3" name="コンテンツ プレースホルダ 2"/>
          <p:cNvSpPr>
            <a:spLocks noGrp="1"/>
          </p:cNvSpPr>
          <p:nvPr>
            <p:ph idx="1"/>
          </p:nvPr>
        </p:nvSpPr>
        <p:spPr>
          <a:xfrm>
            <a:off x="4572000" y="1500174"/>
            <a:ext cx="4114800" cy="4525963"/>
          </a:xfrm>
        </p:spPr>
        <p:txBody>
          <a:bodyPr>
            <a:normAutofit fontScale="92500" lnSpcReduction="20000"/>
          </a:bodyPr>
          <a:lstStyle/>
          <a:p>
            <a:r>
              <a:rPr kumimoji="1" lang="ja-JP" altLang="en-US" smtClean="0"/>
              <a:t>すべての相手とバランスよく付き合わないと、競合が起こるかもしれません。</a:t>
            </a:r>
            <a:endParaRPr kumimoji="1" lang="en-US" altLang="ja-JP" smtClean="0"/>
          </a:p>
          <a:p>
            <a:r>
              <a:rPr lang="ja-JP" altLang="en-US" smtClean="0"/>
              <a:t>誰</a:t>
            </a:r>
            <a:r>
              <a:rPr lang="ja-JP" altLang="en-US" smtClean="0"/>
              <a:t>か</a:t>
            </a:r>
            <a:r>
              <a:rPr lang="ja-JP" altLang="en-US" smtClean="0"/>
              <a:t>と仲良くなりすぎると、他の人が離れてしまい、密結合になってしまいます。</a:t>
            </a:r>
            <a:endParaRPr lang="en-US" altLang="ja-JP" smtClean="0"/>
          </a:p>
          <a:p>
            <a:r>
              <a:rPr kumimoji="1" lang="ja-JP" altLang="en-US" smtClean="0"/>
              <a:t>一度</a:t>
            </a:r>
            <a:r>
              <a:rPr kumimoji="1" lang="ja-JP" altLang="en-US" smtClean="0"/>
              <a:t>に</a:t>
            </a:r>
            <a:r>
              <a:rPr kumimoji="1" lang="ja-JP" altLang="en-US" smtClean="0"/>
              <a:t>多く</a:t>
            </a:r>
            <a:r>
              <a:rPr kumimoji="1" lang="ja-JP" altLang="en-US" smtClean="0"/>
              <a:t>の</a:t>
            </a:r>
            <a:r>
              <a:rPr kumimoji="1" lang="ja-JP" altLang="en-US" smtClean="0"/>
              <a:t>人と付き合うには、それなりのスキルが必要です。</a:t>
            </a:r>
            <a:endParaRPr kumimoji="1" lang="ja-JP" altLang="en-US"/>
          </a:p>
        </p:txBody>
      </p:sp>
      <p:pic>
        <p:nvPicPr>
          <p:cNvPr id="4" name="Picture 2" descr="http://lohas.nicoseiga.jp/thumb/1823982i"/>
          <p:cNvPicPr>
            <a:picLocks noChangeAspect="1" noChangeArrowheads="1"/>
          </p:cNvPicPr>
          <p:nvPr/>
        </p:nvPicPr>
        <p:blipFill>
          <a:blip r:embed="rId2"/>
          <a:srcRect/>
          <a:stretch>
            <a:fillRect/>
          </a:stretch>
        </p:blipFill>
        <p:spPr bwMode="auto">
          <a:xfrm>
            <a:off x="428596" y="2000240"/>
            <a:ext cx="3857652" cy="35719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もっとも密結合が強いのは親子です</a:t>
            </a:r>
            <a:endParaRPr kumimoji="1" lang="ja-JP" altLang="en-US"/>
          </a:p>
        </p:txBody>
      </p:sp>
      <p:sp>
        <p:nvSpPr>
          <p:cNvPr id="3" name="コンテンツ プレースホルダ 2"/>
          <p:cNvSpPr>
            <a:spLocks noGrp="1"/>
          </p:cNvSpPr>
          <p:nvPr>
            <p:ph idx="1"/>
          </p:nvPr>
        </p:nvSpPr>
        <p:spPr>
          <a:xfrm>
            <a:off x="4572000" y="1500174"/>
            <a:ext cx="4114800" cy="4525963"/>
          </a:xfrm>
        </p:spPr>
        <p:txBody>
          <a:bodyPr/>
          <a:lstStyle/>
          <a:p>
            <a:r>
              <a:rPr kumimoji="1" lang="ja-JP" altLang="en-US" smtClean="0"/>
              <a:t>どんなに仲の良いカップルも、親子の縁の強さにはかないません。</a:t>
            </a:r>
            <a:endParaRPr kumimoji="1" lang="en-US" altLang="ja-JP" smtClean="0"/>
          </a:p>
          <a:p>
            <a:r>
              <a:rPr lang="ja-JP" altLang="en-US" smtClean="0"/>
              <a:t>子</a:t>
            </a:r>
            <a:r>
              <a:rPr lang="ja-JP" altLang="en-US" smtClean="0"/>
              <a:t>は親のすべてを見て育ちます。</a:t>
            </a:r>
            <a:endParaRPr lang="en-US" altLang="ja-JP" smtClean="0"/>
          </a:p>
          <a:p>
            <a:r>
              <a:rPr kumimoji="1" lang="ja-JP" altLang="en-US" smtClean="0"/>
              <a:t>親</a:t>
            </a:r>
            <a:r>
              <a:rPr kumimoji="1" lang="ja-JP" altLang="en-US" smtClean="0"/>
              <a:t>の</a:t>
            </a:r>
            <a:r>
              <a:rPr kumimoji="1" lang="ja-JP" altLang="en-US" smtClean="0"/>
              <a:t>良い所も悪い所も継承します。</a:t>
            </a:r>
            <a:endParaRPr kumimoji="1" lang="ja-JP" altLang="en-US"/>
          </a:p>
        </p:txBody>
      </p:sp>
      <p:pic>
        <p:nvPicPr>
          <p:cNvPr id="20482" name="Picture 2" descr="http://kids.wanpug.com/illust/illust1468.png"/>
          <p:cNvPicPr>
            <a:picLocks noChangeAspect="1" noChangeArrowheads="1"/>
          </p:cNvPicPr>
          <p:nvPr/>
        </p:nvPicPr>
        <p:blipFill>
          <a:blip r:embed="rId2"/>
          <a:srcRect/>
          <a:stretch>
            <a:fillRect/>
          </a:stretch>
        </p:blipFill>
        <p:spPr bwMode="auto">
          <a:xfrm>
            <a:off x="928662" y="1643050"/>
            <a:ext cx="2733675" cy="415290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53</TotalTime>
  <Words>827</Words>
  <PresentationFormat>画面に合わせる (4:3)</PresentationFormat>
  <Paragraphs>58</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雪藤</vt:lpstr>
      <vt:lpstr>密結合と疎結合 tight or loose coupling</vt:lpstr>
      <vt:lpstr>密結合とは？</vt:lpstr>
      <vt:lpstr>疎結合とは？</vt:lpstr>
      <vt:lpstr>人間の世界に例えると？</vt:lpstr>
      <vt:lpstr>仲の良いカップルは密結合です</vt:lpstr>
      <vt:lpstr>仲が良いのは良いことだけではない</vt:lpstr>
      <vt:lpstr>両手に花状態は疎結合です</vt:lpstr>
      <vt:lpstr>疎結合は付き合い方に注意が必要</vt:lpstr>
      <vt:lpstr>もっとも密結合が強いのは親子です</vt:lpstr>
      <vt:lpstr>親子の関係が深すぎると</vt:lpstr>
      <vt:lpstr>オブジェクト指向の世界も同じです</vt:lpstr>
      <vt:lpstr>コンピューターの世界では疎結合を築こう</vt:lpstr>
      <vt:lpstr>疎結合を実現するには設計が大切</vt:lpstr>
      <vt:lpstr>密結合の例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密結合と疎結合 tight or loose coupling</dc:title>
  <dc:creator>IKEDA KOHEI</dc:creator>
  <cp:lastModifiedBy>五代さん</cp:lastModifiedBy>
  <cp:revision>11</cp:revision>
  <dcterms:created xsi:type="dcterms:W3CDTF">2013-08-20T07:02:50Z</dcterms:created>
  <dcterms:modified xsi:type="dcterms:W3CDTF">2013-08-20T08:06:22Z</dcterms:modified>
</cp:coreProperties>
</file>