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6" r:id="rId9"/>
    <p:sldId id="267" r:id="rId10"/>
    <p:sldId id="268" r:id="rId11"/>
    <p:sldId id="269" r:id="rId12"/>
    <p:sldId id="265" r:id="rId13"/>
    <p:sldId id="270" r:id="rId14"/>
    <p:sldId id="271" r:id="rId15"/>
    <p:sldId id="272" r:id="rId16"/>
    <p:sldId id="273"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91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301A684E-BDA7-4CD5-8EBA-33107743FF62}" type="datetimeFigureOut">
              <a:rPr kumimoji="1" lang="ja-JP" altLang="en-US" smtClean="0"/>
              <a:pPr/>
              <a:t>2011/7/8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DD74984-5ECC-475B-BEEB-543B2B8314B8}"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01A684E-BDA7-4CD5-8EBA-33107743FF62}" type="datetimeFigureOut">
              <a:rPr kumimoji="1" lang="ja-JP" altLang="en-US" smtClean="0"/>
              <a:pPr/>
              <a:t>2011/7/8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DD74984-5ECC-475B-BEEB-543B2B8314B8}"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01A684E-BDA7-4CD5-8EBA-33107743FF62}" type="datetimeFigureOut">
              <a:rPr kumimoji="1" lang="ja-JP" altLang="en-US" smtClean="0"/>
              <a:pPr/>
              <a:t>2011/7/8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DD74984-5ECC-475B-BEEB-543B2B8314B8}"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01A684E-BDA7-4CD5-8EBA-33107743FF62}" type="datetimeFigureOut">
              <a:rPr kumimoji="1" lang="ja-JP" altLang="en-US" smtClean="0"/>
              <a:pPr/>
              <a:t>2011/7/8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DD74984-5ECC-475B-BEEB-543B2B8314B8}"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301A684E-BDA7-4CD5-8EBA-33107743FF62}" type="datetimeFigureOut">
              <a:rPr kumimoji="1" lang="ja-JP" altLang="en-US" smtClean="0"/>
              <a:pPr/>
              <a:t>2011/7/8</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3DD74984-5ECC-475B-BEEB-543B2B8314B8}"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301A684E-BDA7-4CD5-8EBA-33107743FF62}" type="datetimeFigureOut">
              <a:rPr kumimoji="1" lang="ja-JP" altLang="en-US" smtClean="0"/>
              <a:pPr/>
              <a:t>2011/7/8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DD74984-5ECC-475B-BEEB-543B2B8314B8}"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301A684E-BDA7-4CD5-8EBA-33107743FF62}" type="datetimeFigureOut">
              <a:rPr kumimoji="1" lang="ja-JP" altLang="en-US" smtClean="0"/>
              <a:pPr/>
              <a:t>2011/7/8</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3DD74984-5ECC-475B-BEEB-543B2B8314B8}"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301A684E-BDA7-4CD5-8EBA-33107743FF62}" type="datetimeFigureOut">
              <a:rPr kumimoji="1" lang="ja-JP" altLang="en-US" smtClean="0"/>
              <a:pPr/>
              <a:t>2011/7/8</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3DD74984-5ECC-475B-BEEB-543B2B8314B8}"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301A684E-BDA7-4CD5-8EBA-33107743FF62}" type="datetimeFigureOut">
              <a:rPr kumimoji="1" lang="ja-JP" altLang="en-US" smtClean="0"/>
              <a:pPr/>
              <a:t>2011/7/8</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3DD74984-5ECC-475B-BEEB-543B2B8314B8}"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301A684E-BDA7-4CD5-8EBA-33107743FF62}" type="datetimeFigureOut">
              <a:rPr kumimoji="1" lang="ja-JP" altLang="en-US" smtClean="0"/>
              <a:pPr/>
              <a:t>2011/7/8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DD74984-5ECC-475B-BEEB-543B2B8314B8}"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301A684E-BDA7-4CD5-8EBA-33107743FF62}" type="datetimeFigureOut">
              <a:rPr kumimoji="1" lang="ja-JP" altLang="en-US" smtClean="0"/>
              <a:pPr/>
              <a:t>2011/7/8</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3DD74984-5ECC-475B-BEEB-543B2B8314B8}"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1A684E-BDA7-4CD5-8EBA-33107743FF62}" type="datetimeFigureOut">
              <a:rPr kumimoji="1" lang="ja-JP" altLang="en-US" smtClean="0"/>
              <a:pPr/>
              <a:t>2011/7/8</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74984-5ECC-475B-BEEB-543B2B8314B8}"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1800" smtClean="0"/>
              <a:t>ハーブサッターさん・アンドレイアレキサンドレスクさんによる</a:t>
            </a:r>
            <a:r>
              <a:rPr kumimoji="1" lang="en-US" altLang="ja-JP" smtClean="0"/>
              <a:t/>
            </a:r>
            <a:br>
              <a:rPr kumimoji="1" lang="en-US" altLang="ja-JP" smtClean="0"/>
            </a:br>
            <a:r>
              <a:rPr kumimoji="1" lang="en-US" altLang="ja-JP" smtClean="0"/>
              <a:t>C++ Coding Standard #2</a:t>
            </a:r>
            <a:r>
              <a:rPr kumimoji="1" lang="en-US" altLang="ja-JP" sz="2000" smtClean="0"/>
              <a:t/>
            </a:r>
            <a:br>
              <a:rPr kumimoji="1" lang="en-US" altLang="ja-JP" sz="2000" smtClean="0"/>
            </a:br>
            <a:r>
              <a:rPr kumimoji="1" lang="en-US" altLang="ja-JP" sz="2000" smtClean="0"/>
              <a:t>101</a:t>
            </a:r>
            <a:r>
              <a:rPr kumimoji="1" lang="ja-JP" altLang="en-US" sz="2000" smtClean="0"/>
              <a:t>のルール、ガイドライン、ベストプラクティス</a:t>
            </a:r>
            <a:endParaRPr kumimoji="1" lang="ja-JP" altLang="en-US"/>
          </a:p>
        </p:txBody>
      </p:sp>
      <p:sp>
        <p:nvSpPr>
          <p:cNvPr id="3" name="サブタイトル 2"/>
          <p:cNvSpPr>
            <a:spLocks noGrp="1"/>
          </p:cNvSpPr>
          <p:nvPr>
            <p:ph type="subTitle" idx="1"/>
          </p:nvPr>
        </p:nvSpPr>
        <p:spPr/>
        <p:txBody>
          <a:bodyPr/>
          <a:lstStyle/>
          <a:p>
            <a:r>
              <a:rPr kumimoji="1" lang="ja-JP" altLang="en-US" smtClean="0"/>
              <a:t>ソフトウエア研究会</a:t>
            </a:r>
            <a:r>
              <a:rPr lang="en-US" altLang="ja-JP" smtClean="0"/>
              <a:t>in</a:t>
            </a:r>
            <a:r>
              <a:rPr lang="ja-JP" altLang="en-US"/>
              <a:t>秋</a:t>
            </a:r>
            <a:r>
              <a:rPr lang="ja-JP" altLang="en-US" smtClean="0"/>
              <a:t>葉原</a:t>
            </a:r>
            <a:endParaRPr lang="en-US" altLang="ja-JP" smtClean="0"/>
          </a:p>
          <a:p>
            <a:r>
              <a:rPr lang="ja-JP" altLang="en-US"/>
              <a:t>池</a:t>
            </a:r>
            <a:r>
              <a:rPr lang="ja-JP" altLang="en-US" smtClean="0"/>
              <a:t>袋分室　</a:t>
            </a:r>
            <a:r>
              <a:rPr lang="en-US" altLang="ja-JP" smtClean="0"/>
              <a:t>2011/7/1</a:t>
            </a:r>
          </a:p>
          <a:p>
            <a:r>
              <a:rPr lang="ja-JP" altLang="en-US" sz="2400" smtClean="0"/>
              <a:t>講師 池田公平</a:t>
            </a:r>
            <a:endParaRPr kumimoji="1" lang="ja-JP"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smtClean="0"/>
              <a:t>項目</a:t>
            </a:r>
            <a:r>
              <a:rPr lang="ja-JP" altLang="en-US" sz="3200" smtClean="0"/>
              <a:t>９ </a:t>
            </a:r>
            <a:r>
              <a:rPr lang="ja-JP" altLang="en-US" sz="2400" smtClean="0"/>
              <a:t>（時期尚早に）</a:t>
            </a:r>
            <a:r>
              <a:rPr lang="ja-JP" altLang="en-US" sz="3200" smtClean="0"/>
              <a:t>不最適化</a:t>
            </a:r>
            <a:r>
              <a:rPr lang="ja-JP" altLang="en-US" sz="3200" smtClean="0"/>
              <a:t>をしてしまわない</a:t>
            </a:r>
            <a:endParaRPr kumimoji="1" lang="ja-JP" altLang="en-US" sz="3200"/>
          </a:p>
        </p:txBody>
      </p:sp>
      <p:sp>
        <p:nvSpPr>
          <p:cNvPr id="3" name="コンテンツ プレースホルダ 2"/>
          <p:cNvSpPr>
            <a:spLocks noGrp="1"/>
          </p:cNvSpPr>
          <p:nvPr>
            <p:ph idx="1"/>
          </p:nvPr>
        </p:nvSpPr>
        <p:spPr/>
        <p:txBody>
          <a:bodyPr>
            <a:normAutofit fontScale="92500" lnSpcReduction="10000"/>
          </a:bodyPr>
          <a:lstStyle/>
          <a:p>
            <a:r>
              <a:rPr kumimoji="1" lang="ja-JP" altLang="en-US" smtClean="0"/>
              <a:t>不必要な規則、先入観、コーディングスタイルによって、明らかに無駄なプログラムを組むこと。</a:t>
            </a:r>
            <a:endParaRPr kumimoji="1" lang="en-US" altLang="ja-JP" smtClean="0"/>
          </a:p>
          <a:p>
            <a:r>
              <a:rPr lang="ja-JP" altLang="en-US" smtClean="0"/>
              <a:t>冗長なコードで最適化</a:t>
            </a:r>
            <a:r>
              <a:rPr lang="ja-JP" altLang="en-US" smtClean="0"/>
              <a:t>の</a:t>
            </a:r>
            <a:r>
              <a:rPr lang="ja-JP" altLang="en-US" smtClean="0"/>
              <a:t>余地を潰すようなこと。</a:t>
            </a:r>
            <a:endParaRPr lang="en-US" altLang="ja-JP" smtClean="0"/>
          </a:p>
          <a:p>
            <a:r>
              <a:rPr kumimoji="1" lang="ja-JP" altLang="en-US" smtClean="0"/>
              <a:t>未定義な動作による処理系および実行環境に依存するコード。</a:t>
            </a:r>
            <a:endParaRPr kumimoji="1" lang="en-US" altLang="ja-JP" smtClean="0"/>
          </a:p>
          <a:p>
            <a:r>
              <a:rPr lang="ja-JP" altLang="en-US" smtClean="0"/>
              <a:t>既存の汎用ライブラリを利用せず、独自の汎用ライブラリを作成する。</a:t>
            </a:r>
            <a:endParaRPr lang="en-US" altLang="ja-JP" smtClean="0"/>
          </a:p>
          <a:p>
            <a:r>
              <a:rPr kumimoji="1" lang="ja-JP" altLang="en-US" smtClean="0"/>
              <a:t>メモリ</a:t>
            </a:r>
            <a:r>
              <a:rPr kumimoji="1" lang="ja-JP" altLang="en-US" smtClean="0"/>
              <a:t>管理、高速化などの処理を、上流設計段階で設計してしまう。</a:t>
            </a:r>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不最適化の例</a:t>
            </a:r>
            <a:endParaRPr kumimoji="1" lang="ja-JP" altLang="en-US"/>
          </a:p>
        </p:txBody>
      </p:sp>
      <p:sp>
        <p:nvSpPr>
          <p:cNvPr id="3" name="コンテンツ プレースホルダ 2"/>
          <p:cNvSpPr>
            <a:spLocks noGrp="1"/>
          </p:cNvSpPr>
          <p:nvPr>
            <p:ph idx="1"/>
          </p:nvPr>
        </p:nvSpPr>
        <p:spPr/>
        <p:txBody>
          <a:bodyPr>
            <a:normAutofit fontScale="70000" lnSpcReduction="20000"/>
          </a:bodyPr>
          <a:lstStyle/>
          <a:p>
            <a:r>
              <a:rPr kumimoji="1" lang="en-US" altLang="ja-JP" smtClean="0"/>
              <a:t>new/delete</a:t>
            </a:r>
            <a:r>
              <a:rPr kumimoji="1" lang="ja-JP" altLang="en-US" smtClean="0"/>
              <a:t>を使用せず</a:t>
            </a:r>
            <a:r>
              <a:rPr lang="ja-JP" altLang="en-US" smtClean="0"/>
              <a:t>（オーバーライドでなく） </a:t>
            </a:r>
            <a:r>
              <a:rPr kumimoji="1" lang="ja-JP" altLang="en-US" smtClean="0"/>
              <a:t>、独自の関数でメモリ管理を行う。</a:t>
            </a:r>
            <a:endParaRPr kumimoji="1" lang="en-US" altLang="ja-JP" smtClean="0"/>
          </a:p>
          <a:p>
            <a:pPr>
              <a:buFont typeface="Wingdings" pitchFamily="2" charset="2"/>
              <a:buChar char="ü"/>
            </a:pPr>
            <a:r>
              <a:rPr lang="ja-JP" altLang="en-US" sz="2600" smtClean="0"/>
              <a:t>コンパイラがサポートする</a:t>
            </a:r>
            <a:r>
              <a:rPr lang="en-US" altLang="ja-JP" sz="2600" smtClean="0"/>
              <a:t>new/delete</a:t>
            </a:r>
            <a:r>
              <a:rPr lang="ja-JP" altLang="en-US" sz="2600" smtClean="0"/>
              <a:t>は高速で効率的である。オーバーライドする仕組みも提供されているので、それ以外の方法でメモリ管理を行うことは効率的ではない。</a:t>
            </a:r>
            <a:endParaRPr lang="en-US" altLang="ja-JP" sz="2600" smtClean="0"/>
          </a:p>
          <a:p>
            <a:pPr>
              <a:buFont typeface="Wingdings" pitchFamily="2" charset="2"/>
              <a:buChar char="ü"/>
            </a:pPr>
            <a:endParaRPr lang="en-US" altLang="ja-JP" sz="2600" smtClean="0"/>
          </a:p>
          <a:p>
            <a:r>
              <a:rPr kumimoji="1" lang="ja-JP" altLang="en-US" smtClean="0"/>
              <a:t>クラス名、関数名に</a:t>
            </a:r>
            <a:r>
              <a:rPr kumimoji="1" lang="en-US" altLang="ja-JP" smtClean="0"/>
              <a:t>Prefix</a:t>
            </a:r>
            <a:r>
              <a:rPr kumimoji="1" lang="ja-JP" altLang="en-US" smtClean="0"/>
              <a:t>を強要する。変数名にハンガリアン記法を強要するコーディングルール。</a:t>
            </a:r>
            <a:endParaRPr kumimoji="1" lang="en-US" altLang="ja-JP" smtClean="0"/>
          </a:p>
          <a:p>
            <a:pPr>
              <a:buFont typeface="Wingdings" pitchFamily="2" charset="2"/>
              <a:buChar char="ü"/>
            </a:pPr>
            <a:r>
              <a:rPr lang="ja-JP" altLang="en-US" sz="2600" smtClean="0"/>
              <a:t>ネームスペースを有効に使うべき。システムハンガリアン記法は非効率的というのが定説。</a:t>
            </a:r>
            <a:endParaRPr lang="en-US" altLang="ja-JP" sz="2600" smtClean="0"/>
          </a:p>
          <a:p>
            <a:pPr>
              <a:buFont typeface="Wingdings" pitchFamily="2" charset="2"/>
              <a:buChar char="ü"/>
            </a:pPr>
            <a:endParaRPr lang="en-US" altLang="ja-JP" sz="2600" smtClean="0"/>
          </a:p>
          <a:p>
            <a:r>
              <a:rPr kumimoji="1" lang="ja-JP" altLang="en-US" smtClean="0"/>
              <a:t>サイズ</a:t>
            </a:r>
            <a:r>
              <a:rPr kumimoji="1" lang="ja-JP" altLang="en-US" smtClean="0"/>
              <a:t>の</a:t>
            </a:r>
            <a:r>
              <a:rPr kumimoji="1" lang="ja-JP" altLang="en-US" smtClean="0"/>
              <a:t>大きいオブジェクトの実体渡し、デフォルトのコピーコンストラクタ、代入オペレータ、</a:t>
            </a:r>
            <a:r>
              <a:rPr kumimoji="1" lang="en-US" altLang="ja-JP" smtClean="0"/>
              <a:t>swap</a:t>
            </a:r>
            <a:r>
              <a:rPr kumimoji="1" lang="ja-JP" altLang="en-US" smtClean="0"/>
              <a:t>の利用</a:t>
            </a:r>
            <a:endParaRPr kumimoji="1" lang="en-US" altLang="ja-JP" smtClean="0"/>
          </a:p>
          <a:p>
            <a:pPr>
              <a:buFont typeface="Wingdings" pitchFamily="2" charset="2"/>
              <a:buChar char="ü"/>
            </a:pPr>
            <a:r>
              <a:rPr kumimoji="1" lang="ja-JP" altLang="en-US" sz="2600" smtClean="0"/>
              <a:t>コピーに時間を要するオブジェクトは、効率的にコピーを行うための仕組みを提供しておく。これは時期尚早な最適化ではなく、不最適化を防ぐためである。</a:t>
            </a:r>
            <a:endParaRPr kumimoji="1" lang="ja-JP" altLang="en-US" sz="2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3200" smtClean="0"/>
              <a:t>項目９ </a:t>
            </a:r>
            <a:r>
              <a:rPr kumimoji="1" lang="ja-JP" altLang="en-US" sz="3200" smtClean="0"/>
              <a:t>不最適化を避けるには</a:t>
            </a:r>
            <a:endParaRPr kumimoji="1" lang="ja-JP" altLang="en-US" sz="3200"/>
          </a:p>
        </p:txBody>
      </p:sp>
      <p:sp>
        <p:nvSpPr>
          <p:cNvPr id="3" name="コンテンツ プレースホルダ 2"/>
          <p:cNvSpPr>
            <a:spLocks noGrp="1"/>
          </p:cNvSpPr>
          <p:nvPr>
            <p:ph idx="1"/>
          </p:nvPr>
        </p:nvSpPr>
        <p:spPr>
          <a:xfrm>
            <a:off x="457200" y="1428736"/>
            <a:ext cx="8229600" cy="4697427"/>
          </a:xfrm>
        </p:spPr>
        <p:txBody>
          <a:bodyPr>
            <a:normAutofit fontScale="70000" lnSpcReduction="20000"/>
          </a:bodyPr>
          <a:lstStyle/>
          <a:p>
            <a:r>
              <a:rPr kumimoji="1" lang="ja-JP" altLang="en-US" smtClean="0"/>
              <a:t>既存のデザインパターン・イデオムを有効に使う。たとえば、スマートポインタを採用するのは、時期尚早な最適化ではなく、時期尚早な不最適化を防ぐものである</a:t>
            </a:r>
            <a:r>
              <a:rPr kumimoji="1" lang="ja-JP" altLang="en-US" smtClean="0"/>
              <a:t>。</a:t>
            </a:r>
            <a:endParaRPr kumimoji="1" lang="en-US" altLang="ja-JP" smtClean="0"/>
          </a:p>
          <a:p>
            <a:pPr>
              <a:buFont typeface="Wingdings" pitchFamily="2" charset="2"/>
              <a:buChar char="ü"/>
            </a:pPr>
            <a:r>
              <a:rPr lang="ja-JP" altLang="en-US" sz="2200" smtClean="0"/>
              <a:t>特</a:t>
            </a:r>
            <a:r>
              <a:rPr lang="ja-JP" altLang="en-US" sz="2200" smtClean="0"/>
              <a:t>に理由がない場合は、</a:t>
            </a:r>
            <a:r>
              <a:rPr lang="en-US" altLang="ja-JP" sz="2200" smtClean="0"/>
              <a:t>boost::shared_ptr, boost::weak_ptr</a:t>
            </a:r>
            <a:r>
              <a:rPr lang="ja-JP" altLang="en-US" sz="2200" smtClean="0"/>
              <a:t>のコンビを使おう。リファレンスカウントをすでに持っているクラスには、</a:t>
            </a:r>
            <a:r>
              <a:rPr lang="en-US" altLang="ja-JP" sz="2200" smtClean="0"/>
              <a:t>boost::intrusive_ptr</a:t>
            </a:r>
            <a:r>
              <a:rPr lang="ja-JP" altLang="en-US" sz="2200" smtClean="0"/>
              <a:t>を</a:t>
            </a:r>
            <a:r>
              <a:rPr lang="ja-JP" altLang="en-US" sz="2200" smtClean="0"/>
              <a:t>使う。これらのように広く使われているライブラリを使用することで、初期のデバッグコストを削減し、後の最適化の設計工数を削減できる。</a:t>
            </a:r>
            <a:endParaRPr lang="en-US" altLang="ja-JP" sz="2200" smtClean="0"/>
          </a:p>
          <a:p>
            <a:pPr>
              <a:buFont typeface="Wingdings" pitchFamily="2" charset="2"/>
              <a:buChar char="ü"/>
            </a:pPr>
            <a:endParaRPr kumimoji="1" lang="en-US" altLang="ja-JP" sz="1600" smtClean="0"/>
          </a:p>
          <a:p>
            <a:r>
              <a:rPr kumimoji="1" lang="ja-JP" altLang="en-US" smtClean="0"/>
              <a:t>不必要な後</a:t>
            </a:r>
            <a:r>
              <a:rPr kumimoji="1" lang="ja-JP" altLang="en-US" smtClean="0"/>
              <a:t>置きのインクリメント演算子（＋＋）など、明らかに無駄なコードは</a:t>
            </a:r>
            <a:r>
              <a:rPr kumimoji="1" lang="ja-JP" altLang="en-US" smtClean="0"/>
              <a:t>省く</a:t>
            </a:r>
            <a:r>
              <a:rPr kumimoji="1" lang="ja-JP" altLang="en-US" sz="2600" smtClean="0"/>
              <a:t>。</a:t>
            </a:r>
            <a:endParaRPr kumimoji="1" lang="en-US" altLang="ja-JP" sz="2600" smtClean="0"/>
          </a:p>
          <a:p>
            <a:pPr>
              <a:buFont typeface="Wingdings" pitchFamily="2" charset="2"/>
              <a:buChar char="ü"/>
            </a:pPr>
            <a:r>
              <a:rPr kumimoji="1" lang="ja-JP" altLang="en-US" sz="2200" smtClean="0"/>
              <a:t>イテレーターなどのクラスオブジェクトの場合、</a:t>
            </a:r>
            <a:r>
              <a:rPr lang="en-US" altLang="ja-JP" sz="2200" smtClean="0"/>
              <a:t>i++</a:t>
            </a:r>
            <a:r>
              <a:rPr lang="ja-JP" altLang="en-US" sz="2200" smtClean="0"/>
              <a:t>は</a:t>
            </a:r>
            <a:r>
              <a:rPr lang="en-US" altLang="ja-JP" sz="2200" smtClean="0"/>
              <a:t>++i</a:t>
            </a:r>
            <a:r>
              <a:rPr lang="ja-JP" altLang="en-US" sz="2200" smtClean="0"/>
              <a:t>の</a:t>
            </a:r>
            <a:r>
              <a:rPr lang="en-US" altLang="ja-JP" sz="2200" smtClean="0"/>
              <a:t>2</a:t>
            </a:r>
            <a:r>
              <a:rPr lang="ja-JP" altLang="en-US" sz="2200" smtClean="0"/>
              <a:t>倍以上の実行コストを伴うことが多い。</a:t>
            </a:r>
            <a:endParaRPr lang="en-US" altLang="ja-JP" sz="2200" smtClean="0"/>
          </a:p>
          <a:p>
            <a:pPr>
              <a:buFont typeface="Wingdings" pitchFamily="2" charset="2"/>
              <a:buChar char="ü"/>
            </a:pPr>
            <a:endParaRPr lang="en-US" altLang="ja-JP" sz="1400" smtClean="0"/>
          </a:p>
          <a:p>
            <a:r>
              <a:rPr lang="ja-JP" altLang="en-US" smtClean="0"/>
              <a:t>メンバー</a:t>
            </a:r>
            <a:r>
              <a:rPr lang="ja-JP" altLang="en-US" smtClean="0"/>
              <a:t>の初期化を代入演算子で行うようなことは無駄になる。初期化リストでおこなう</a:t>
            </a:r>
            <a:r>
              <a:rPr lang="ja-JP" altLang="en-US" smtClean="0"/>
              <a:t>。</a:t>
            </a:r>
            <a:endParaRPr lang="en-US" altLang="ja-JP" smtClean="0"/>
          </a:p>
          <a:p>
            <a:pPr>
              <a:buFont typeface="Wingdings" pitchFamily="2" charset="2"/>
              <a:buChar char="ü"/>
            </a:pPr>
            <a:r>
              <a:rPr lang="ja-JP" altLang="en-US" sz="2200" smtClean="0"/>
              <a:t>コンストラクタ内で、＝により値を代入した場合、メンバ変数は初期化と代入といった</a:t>
            </a:r>
            <a:r>
              <a:rPr lang="en-US" altLang="ja-JP" sz="2200" smtClean="0"/>
              <a:t>2</a:t>
            </a:r>
            <a:r>
              <a:rPr lang="ja-JP" altLang="en-US" sz="2200" smtClean="0"/>
              <a:t>つの処理を行うことになる。初期化リストで初期化を行えば、一回の初期化処理で済む。</a:t>
            </a:r>
            <a:endParaRPr lang="en-US" altLang="ja-JP" sz="2200" smtClean="0"/>
          </a:p>
          <a:p>
            <a:pPr>
              <a:buFont typeface="Wingdings" pitchFamily="2" charset="2"/>
              <a:buChar char="ü"/>
            </a:pPr>
            <a:endParaRPr lang="en-US" altLang="ja-JP" sz="1600" smtClean="0"/>
          </a:p>
          <a:p>
            <a:r>
              <a:rPr lang="en-US" altLang="ja-JP" smtClean="0"/>
              <a:t>C++</a:t>
            </a:r>
            <a:r>
              <a:rPr lang="ja-JP" altLang="en-US" smtClean="0"/>
              <a:t>の地雷（未定義領域）を</a:t>
            </a:r>
            <a:r>
              <a:rPr lang="ja-JP" altLang="en-US" smtClean="0"/>
              <a:t>踏まない。痛いコードを書かない</a:t>
            </a:r>
            <a:r>
              <a:rPr lang="ja-JP" altLang="en-US" smtClean="0"/>
              <a:t>。</a:t>
            </a:r>
            <a:endParaRPr lang="en-US" altLang="ja-JP" smtClean="0"/>
          </a:p>
          <a:p>
            <a:r>
              <a:rPr lang="ja-JP" altLang="en-US" smtClean="0"/>
              <a:t>マクロを多用しない。「</a:t>
            </a:r>
            <a:r>
              <a:rPr lang="en-US" altLang="ja-JP" smtClean="0"/>
              <a:t>#define</a:t>
            </a:r>
            <a:r>
              <a:rPr lang="ja-JP" altLang="en-US" smtClean="0"/>
              <a:t>を使ったら負け」と心得る。</a:t>
            </a:r>
            <a:endParaRPr lang="en-US" altLang="ja-JP" smtClean="0"/>
          </a:p>
          <a:p>
            <a:endParaRPr lang="en-US" altLang="ja-JP" smtClean="0"/>
          </a:p>
          <a:p>
            <a:endParaRPr kumimoji="1"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2800" smtClean="0"/>
              <a:t>項目</a:t>
            </a:r>
            <a:r>
              <a:rPr lang="en-US" altLang="ja-JP" sz="2800" smtClean="0"/>
              <a:t>10</a:t>
            </a:r>
            <a:r>
              <a:rPr lang="ja-JP" altLang="en-US" sz="2800" smtClean="0"/>
              <a:t> グローバルデータと共有データを最小にしよう</a:t>
            </a:r>
            <a:endParaRPr kumimoji="1" lang="ja-JP" altLang="en-US" sz="2800"/>
          </a:p>
        </p:txBody>
      </p:sp>
      <p:sp>
        <p:nvSpPr>
          <p:cNvPr id="3" name="コンテンツ プレースホルダ 2"/>
          <p:cNvSpPr>
            <a:spLocks noGrp="1"/>
          </p:cNvSpPr>
          <p:nvPr>
            <p:ph idx="1"/>
          </p:nvPr>
        </p:nvSpPr>
        <p:spPr/>
        <p:txBody>
          <a:bodyPr>
            <a:normAutofit fontScale="92500" lnSpcReduction="10000"/>
          </a:bodyPr>
          <a:lstStyle/>
          <a:p>
            <a:r>
              <a:rPr kumimoji="1" lang="ja-JP" altLang="en-US" smtClean="0"/>
              <a:t>共有は競合を生む。共有データ、特にグローバルデータを避けよう。共有データは結合を強めるため、保守性や、しばしばパフォーマンスまでも低下させる。</a:t>
            </a:r>
            <a:endParaRPr kumimoji="1" lang="en-US" altLang="ja-JP" smtClean="0"/>
          </a:p>
          <a:p>
            <a:r>
              <a:rPr lang="ja-JP" altLang="en-US" smtClean="0"/>
              <a:t>グローバルな名前空間にオブジェクトを置かない。</a:t>
            </a:r>
            <a:endParaRPr lang="en-US" altLang="ja-JP" smtClean="0"/>
          </a:p>
          <a:p>
            <a:r>
              <a:rPr kumimoji="1" lang="ja-JP" altLang="en-US" smtClean="0"/>
              <a:t>グローバルなデータはデバッグ用途など特別の場合以外は使用しない。</a:t>
            </a:r>
            <a:endParaRPr kumimoji="1" lang="en-US" altLang="ja-JP" smtClean="0"/>
          </a:p>
          <a:p>
            <a:r>
              <a:rPr kumimoji="1" lang="ja-JP" altLang="en-US" smtClean="0"/>
              <a:t>クラスの</a:t>
            </a:r>
            <a:r>
              <a:rPr kumimoji="1" lang="en-US" altLang="ja-JP" smtClean="0"/>
              <a:t>Friend</a:t>
            </a:r>
            <a:r>
              <a:rPr kumimoji="1" lang="ja-JP" altLang="en-US" smtClean="0"/>
              <a:t>宣言は極力使用しない。（使用したら負け！）</a:t>
            </a:r>
            <a:endParaRPr kumimoji="1"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項目</a:t>
            </a:r>
            <a:r>
              <a:rPr kumimoji="1" lang="en-US" altLang="ja-JP" smtClean="0"/>
              <a:t>11</a:t>
            </a:r>
            <a:r>
              <a:rPr kumimoji="1" lang="ja-JP" altLang="en-US" smtClean="0"/>
              <a:t> 情報を隠蔽しよう</a:t>
            </a:r>
            <a:endParaRPr kumimoji="1" lang="ja-JP" altLang="en-US"/>
          </a:p>
        </p:txBody>
      </p:sp>
      <p:sp>
        <p:nvSpPr>
          <p:cNvPr id="3" name="コンテンツ プレースホルダ 2"/>
          <p:cNvSpPr>
            <a:spLocks noGrp="1"/>
          </p:cNvSpPr>
          <p:nvPr>
            <p:ph idx="1"/>
          </p:nvPr>
        </p:nvSpPr>
        <p:spPr/>
        <p:txBody>
          <a:bodyPr>
            <a:normAutofit fontScale="92500" lnSpcReduction="20000"/>
          </a:bodyPr>
          <a:lstStyle/>
          <a:p>
            <a:r>
              <a:rPr kumimoji="1" lang="ja-JP" altLang="en-US" smtClean="0"/>
              <a:t>秘密にせよ。抽象を提供する実体から内部情報を漏らしてはならない。</a:t>
            </a:r>
            <a:endParaRPr kumimoji="1" lang="en-US" altLang="ja-JP" smtClean="0"/>
          </a:p>
          <a:p>
            <a:r>
              <a:rPr lang="ja-JP" altLang="en-US" smtClean="0"/>
              <a:t>抽象化されたデータや操作以外のものが露呈してしまうと、抽象化した意味がなくなる。</a:t>
            </a:r>
            <a:endParaRPr lang="en-US" altLang="ja-JP" smtClean="0"/>
          </a:p>
          <a:p>
            <a:r>
              <a:rPr lang="ja-JP" altLang="en-US" smtClean="0"/>
              <a:t>情報隠蔽は、変更による波及効果の範囲を狭め、結果的にコストを抑える。</a:t>
            </a:r>
            <a:endParaRPr lang="en-US" altLang="ja-JP" smtClean="0"/>
          </a:p>
          <a:p>
            <a:r>
              <a:rPr lang="ja-JP" altLang="en-US" smtClean="0"/>
              <a:t>プログラムの不変性を向上させる。</a:t>
            </a:r>
            <a:endParaRPr lang="en-US" altLang="ja-JP" smtClean="0"/>
          </a:p>
          <a:p>
            <a:r>
              <a:rPr kumimoji="1" lang="ja-JP" altLang="en-US" smtClean="0"/>
              <a:t>「知らないで済む」ことは、「何でも知っている」より美徳と考える。</a:t>
            </a:r>
            <a:endParaRPr kumimoji="1" lang="en-US" altLang="ja-JP" smtClean="0"/>
          </a:p>
          <a:p>
            <a:r>
              <a:rPr lang="en-US" altLang="ja-JP" smtClean="0"/>
              <a:t>p</a:t>
            </a:r>
            <a:r>
              <a:rPr kumimoji="1" lang="en-US" altLang="ja-JP" smtClean="0"/>
              <a:t>impl</a:t>
            </a:r>
            <a:r>
              <a:rPr kumimoji="1" lang="ja-JP" altLang="en-US" smtClean="0"/>
              <a:t>イデオムも活用しよう。</a:t>
            </a:r>
            <a:endParaRPr kumimoji="1"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3200" smtClean="0"/>
              <a:t>項目</a:t>
            </a:r>
            <a:r>
              <a:rPr kumimoji="1" lang="en-US" altLang="ja-JP" sz="3200" smtClean="0"/>
              <a:t>12</a:t>
            </a:r>
            <a:r>
              <a:rPr kumimoji="1" lang="ja-JP" altLang="en-US" sz="3200" smtClean="0"/>
              <a:t> 並行処理のコードをいつどのように書けばよいかを知ろう</a:t>
            </a:r>
            <a:endParaRPr kumimoji="1" lang="ja-JP" altLang="en-US" sz="3200"/>
          </a:p>
        </p:txBody>
      </p:sp>
      <p:sp>
        <p:nvSpPr>
          <p:cNvPr id="3" name="コンテンツ プレースホルダ 2"/>
          <p:cNvSpPr>
            <a:spLocks noGrp="1"/>
          </p:cNvSpPr>
          <p:nvPr>
            <p:ph idx="1"/>
          </p:nvPr>
        </p:nvSpPr>
        <p:spPr/>
        <p:txBody>
          <a:bodyPr/>
          <a:lstStyle/>
          <a:p>
            <a:r>
              <a:rPr kumimoji="1" lang="ja-JP" altLang="en-US" smtClean="0"/>
              <a:t>使用する型やクラスオブジェクトが、マルチスレッドに対応しているか把握しよう。</a:t>
            </a:r>
            <a:endParaRPr kumimoji="1" lang="en-US" altLang="ja-JP" smtClean="0"/>
          </a:p>
          <a:p>
            <a:r>
              <a:rPr kumimoji="1" lang="ja-JP" altLang="en-US" smtClean="0"/>
              <a:t>変更を要する操作と、変更を要しない操作を明確にしよう。</a:t>
            </a:r>
            <a:endParaRPr kumimoji="1" lang="en-US" altLang="ja-JP" smtClean="0"/>
          </a:p>
          <a:p>
            <a:r>
              <a:rPr kumimoji="1" lang="ja-JP" altLang="en-US" smtClean="0"/>
              <a:t>変更を要さない操作は</a:t>
            </a:r>
            <a:r>
              <a:rPr kumimoji="1" lang="en-US" altLang="ja-JP" smtClean="0"/>
              <a:t>const</a:t>
            </a:r>
            <a:r>
              <a:rPr kumimoji="1" lang="ja-JP" altLang="en-US" smtClean="0"/>
              <a:t>属性にする。</a:t>
            </a:r>
            <a:endParaRPr kumimoji="1" lang="en-US" altLang="ja-JP" smtClean="0"/>
          </a:p>
          <a:p>
            <a:r>
              <a:rPr kumimoji="1" lang="en-US" altLang="ja-JP" smtClean="0"/>
              <a:t>Iterator</a:t>
            </a:r>
            <a:r>
              <a:rPr kumimoji="1" lang="ja-JP" altLang="en-US" smtClean="0"/>
              <a:t>のライフサイクルに注意しよう。サイズに関する操作を行った場合、</a:t>
            </a:r>
            <a:r>
              <a:rPr kumimoji="1" lang="en-US" altLang="ja-JP" smtClean="0"/>
              <a:t>iterator</a:t>
            </a:r>
            <a:r>
              <a:rPr kumimoji="1" lang="ja-JP" altLang="en-US" smtClean="0"/>
              <a:t>は無効になり、アクセスした結果は「未定義」である。</a:t>
            </a:r>
            <a:endParaRPr kumimoji="1" lang="en-US" altLang="ja-JP" smtClean="0"/>
          </a:p>
          <a:p>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2800" smtClean="0"/>
              <a:t>項目</a:t>
            </a:r>
            <a:r>
              <a:rPr kumimoji="1" lang="en-US" altLang="ja-JP" sz="2800" smtClean="0"/>
              <a:t>13</a:t>
            </a:r>
            <a:r>
              <a:rPr kumimoji="1" lang="ja-JP" altLang="en-US" sz="2800" smtClean="0"/>
              <a:t> リソースの所有者はオブジェクトであること</a:t>
            </a:r>
            <a:endParaRPr kumimoji="1" lang="ja-JP" altLang="en-US" sz="2800"/>
          </a:p>
        </p:txBody>
      </p:sp>
      <p:sp>
        <p:nvSpPr>
          <p:cNvPr id="3" name="コンテンツ プレースホルダ 2"/>
          <p:cNvSpPr>
            <a:spLocks noGrp="1"/>
          </p:cNvSpPr>
          <p:nvPr>
            <p:ph idx="1"/>
          </p:nvPr>
        </p:nvSpPr>
        <p:spPr>
          <a:xfrm>
            <a:off x="457200" y="1357298"/>
            <a:ext cx="8229600" cy="4768865"/>
          </a:xfrm>
        </p:spPr>
        <p:txBody>
          <a:bodyPr>
            <a:normAutofit fontScale="77500" lnSpcReduction="20000"/>
          </a:bodyPr>
          <a:lstStyle/>
          <a:p>
            <a:r>
              <a:rPr kumimoji="1" lang="ja-JP" altLang="en-US" smtClean="0"/>
              <a:t>明示的な</a:t>
            </a:r>
            <a:r>
              <a:rPr kumimoji="1" lang="en-US" altLang="ja-JP" smtClean="0"/>
              <a:t>RAII</a:t>
            </a:r>
            <a:r>
              <a:rPr kumimoji="1" lang="ja-JP" altLang="en-US" smtClean="0"/>
              <a:t>もしくはスマートポインタを使おう</a:t>
            </a:r>
            <a:endParaRPr kumimoji="1" lang="en-US" altLang="ja-JP" smtClean="0"/>
          </a:p>
          <a:p>
            <a:r>
              <a:rPr kumimoji="1" lang="en-US" altLang="ja-JP" smtClean="0"/>
              <a:t>RAII</a:t>
            </a:r>
            <a:r>
              <a:rPr kumimoji="1" lang="ja-JP" altLang="en-US" smtClean="0"/>
              <a:t>（</a:t>
            </a:r>
            <a:r>
              <a:rPr kumimoji="1" lang="en-US" altLang="ja-JP" smtClean="0"/>
              <a:t>Resource Acquisition Is Initialization)</a:t>
            </a:r>
            <a:r>
              <a:rPr kumimoji="1" lang="ja-JP" altLang="en-US" smtClean="0"/>
              <a:t>イデオムとは、「リソースの獲得は初期化である」という意味。</a:t>
            </a:r>
            <a:endParaRPr kumimoji="1" lang="en-US" altLang="ja-JP" smtClean="0"/>
          </a:p>
          <a:p>
            <a:r>
              <a:rPr lang="ja-JP" altLang="en-US" smtClean="0"/>
              <a:t>オブジェクト</a:t>
            </a:r>
            <a:r>
              <a:rPr lang="ja-JP" altLang="en-US" smtClean="0"/>
              <a:t>の</a:t>
            </a:r>
            <a:r>
              <a:rPr lang="ja-JP" altLang="en-US" smtClean="0"/>
              <a:t>最少単位</a:t>
            </a:r>
            <a:r>
              <a:rPr lang="ja-JP" altLang="en-US" smtClean="0"/>
              <a:t>で</a:t>
            </a:r>
            <a:r>
              <a:rPr lang="ja-JP" altLang="en-US" smtClean="0"/>
              <a:t>は</a:t>
            </a:r>
            <a:r>
              <a:rPr lang="ja-JP" altLang="en-US" smtClean="0"/>
              <a:t>、コンストラクタでリソースを獲得し、デストラクタで解放する。</a:t>
            </a:r>
            <a:endParaRPr lang="en-US" altLang="ja-JP" smtClean="0"/>
          </a:p>
          <a:p>
            <a:r>
              <a:rPr kumimoji="1" lang="ja-JP" altLang="en-US" smtClean="0"/>
              <a:t>スマートポインタ</a:t>
            </a:r>
            <a:r>
              <a:rPr kumimoji="1" lang="ja-JP" altLang="en-US" smtClean="0"/>
              <a:t>の</a:t>
            </a:r>
            <a:r>
              <a:rPr kumimoji="1" lang="ja-JP" altLang="en-US" smtClean="0"/>
              <a:t>利用と合わせることで、リソース漏れは原理的に発生しない。</a:t>
            </a:r>
            <a:endParaRPr kumimoji="1" lang="en-US" altLang="ja-JP" smtClean="0"/>
          </a:p>
          <a:p>
            <a:r>
              <a:rPr lang="en-US" altLang="ja-JP" smtClean="0"/>
              <a:t>RAII</a:t>
            </a:r>
            <a:r>
              <a:rPr lang="ja-JP" altLang="en-US" smtClean="0"/>
              <a:t>を実装するときは、コピーコンストラクタと代入演算子に注意しよう。コピーする必要がなければ、それらを</a:t>
            </a:r>
            <a:r>
              <a:rPr lang="en-US" altLang="ja-JP" smtClean="0"/>
              <a:t>private</a:t>
            </a:r>
            <a:r>
              <a:rPr lang="ja-JP" altLang="en-US" smtClean="0"/>
              <a:t>にして明示的に使用を抑制しよう。</a:t>
            </a:r>
            <a:endParaRPr lang="en-US" altLang="ja-JP" smtClean="0"/>
          </a:p>
          <a:p>
            <a:r>
              <a:rPr kumimoji="1" lang="en-US" altLang="ja-JP" smtClean="0"/>
              <a:t>new</a:t>
            </a:r>
            <a:r>
              <a:rPr kumimoji="1" lang="ja-JP" altLang="en-US" smtClean="0"/>
              <a:t>したオブジェクトをコンストラクタに与えるのではなく、コンストラクタの初期化リストの中で</a:t>
            </a:r>
            <a:r>
              <a:rPr kumimoji="1" lang="en-US" altLang="ja-JP" smtClean="0"/>
              <a:t>new</a:t>
            </a:r>
            <a:r>
              <a:rPr kumimoji="1" lang="ja-JP" altLang="en-US" smtClean="0"/>
              <a:t>しよう。</a:t>
            </a:r>
            <a:endParaRPr kumimoji="1" lang="en-US" altLang="ja-JP" smtClean="0"/>
          </a:p>
          <a:p>
            <a:pPr>
              <a:buNone/>
            </a:pPr>
            <a:r>
              <a:rPr lang="en-US" altLang="ja-JP" sz="2600" smtClean="0"/>
              <a:t>×</a:t>
            </a:r>
            <a:r>
              <a:rPr lang="ja-JP" altLang="en-US" sz="2600" smtClean="0"/>
              <a:t>   </a:t>
            </a:r>
            <a:r>
              <a:rPr lang="en-US" altLang="ja-JP" sz="2600" smtClean="0"/>
              <a:t>Hoge hoge(new Something(1));</a:t>
            </a:r>
          </a:p>
          <a:p>
            <a:pPr>
              <a:buNone/>
            </a:pPr>
            <a:r>
              <a:rPr lang="ja-JP" altLang="en-US" sz="2600" smtClean="0"/>
              <a:t>○　</a:t>
            </a:r>
            <a:r>
              <a:rPr lang="en-US" altLang="ja-JP" sz="2600" smtClean="0"/>
              <a:t>Hoge::Hoge(int param) : something_(new Something(param))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mtClean="0"/>
              <a:t>第２章 設計スタイル</a:t>
            </a:r>
            <a:endParaRPr kumimoji="1" lang="ja-JP" altLang="en-US"/>
          </a:p>
        </p:txBody>
      </p:sp>
      <p:sp>
        <p:nvSpPr>
          <p:cNvPr id="3" name="コンテンツ プレースホルダ 2"/>
          <p:cNvSpPr>
            <a:spLocks noGrp="1"/>
          </p:cNvSpPr>
          <p:nvPr>
            <p:ph idx="1"/>
          </p:nvPr>
        </p:nvSpPr>
        <p:spPr/>
        <p:txBody>
          <a:bodyPr>
            <a:normAutofit fontScale="92500" lnSpcReduction="20000"/>
          </a:bodyPr>
          <a:lstStyle/>
          <a:p>
            <a:r>
              <a:rPr kumimoji="1" lang="ja-JP" altLang="en-US" smtClean="0"/>
              <a:t>設計スタイルとコーディングスタイルを完全に分けて考えることは難しい。</a:t>
            </a:r>
            <a:endParaRPr kumimoji="1" lang="en-US" altLang="ja-JP" smtClean="0"/>
          </a:p>
          <a:p>
            <a:r>
              <a:rPr kumimoji="1" lang="ja-JP" altLang="en-US" smtClean="0"/>
              <a:t>以下の</a:t>
            </a:r>
            <a:r>
              <a:rPr kumimoji="1" lang="en-US" altLang="ja-JP" smtClean="0"/>
              <a:t>3</a:t>
            </a:r>
            <a:r>
              <a:rPr kumimoji="1" lang="ja-JP" altLang="en-US" smtClean="0"/>
              <a:t>要素は、設計とコーディングの礎石であり、非常に重要だ。</a:t>
            </a:r>
            <a:endParaRPr kumimoji="1" lang="en-US" altLang="ja-JP" smtClean="0"/>
          </a:p>
          <a:p>
            <a:pPr>
              <a:buNone/>
            </a:pPr>
            <a:endParaRPr kumimoji="1" lang="en-US" altLang="ja-JP" smtClean="0"/>
          </a:p>
          <a:p>
            <a:pPr marL="514350" indent="-514350">
              <a:buFont typeface="+mj-lt"/>
              <a:buAutoNum type="arabicPeriod"/>
            </a:pPr>
            <a:r>
              <a:rPr lang="ja-JP" altLang="en-US" sz="5200" smtClean="0"/>
              <a:t>簡潔さと明快さの均衡</a:t>
            </a:r>
            <a:endParaRPr lang="en-US" altLang="ja-JP" sz="5200" smtClean="0"/>
          </a:p>
          <a:p>
            <a:pPr marL="514350" indent="-514350">
              <a:buFont typeface="+mj-lt"/>
              <a:buAutoNum type="arabicPeriod"/>
            </a:pPr>
            <a:r>
              <a:rPr kumimoji="1" lang="ja-JP" altLang="en-US" sz="5200" smtClean="0"/>
              <a:t>時期</a:t>
            </a:r>
            <a:r>
              <a:rPr lang="ja-JP" altLang="en-US" sz="5200" smtClean="0"/>
              <a:t>尚早な最適化の回避</a:t>
            </a:r>
            <a:endParaRPr lang="en-US" altLang="ja-JP" sz="5200" smtClean="0"/>
          </a:p>
          <a:p>
            <a:pPr marL="514350" indent="-514350">
              <a:buFont typeface="+mj-lt"/>
              <a:buAutoNum type="arabicPeriod"/>
            </a:pPr>
            <a:r>
              <a:rPr kumimoji="1" lang="ja-JP" altLang="en-US" sz="5200" smtClean="0"/>
              <a:t>時期</a:t>
            </a:r>
            <a:r>
              <a:rPr lang="ja-JP" altLang="en-US" sz="5200" smtClean="0"/>
              <a:t>尚早な不最適化の回避</a:t>
            </a:r>
            <a:endParaRPr kumimoji="1" lang="en-US" altLang="ja-JP" smtClean="0"/>
          </a:p>
          <a:p>
            <a:pPr>
              <a:buFont typeface="Wingdings" pitchFamily="2" charset="2"/>
              <a:buChar char="ü"/>
            </a:pPr>
            <a:endParaRPr kumimoji="1" lang="ja-JP"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項目５　 一つの実態に一つの仕事</a:t>
            </a:r>
            <a:endParaRPr kumimoji="1" lang="ja-JP" altLang="en-US"/>
          </a:p>
        </p:txBody>
      </p:sp>
      <p:sp>
        <p:nvSpPr>
          <p:cNvPr id="3" name="コンテンツ プレースホルダ 2"/>
          <p:cNvSpPr>
            <a:spLocks noGrp="1"/>
          </p:cNvSpPr>
          <p:nvPr>
            <p:ph idx="1"/>
          </p:nvPr>
        </p:nvSpPr>
        <p:spPr/>
        <p:txBody>
          <a:bodyPr>
            <a:normAutofit fontScale="92500" lnSpcReduction="10000"/>
          </a:bodyPr>
          <a:lstStyle/>
          <a:p>
            <a:r>
              <a:rPr kumimoji="1" lang="ja-JP" altLang="en-US" smtClean="0"/>
              <a:t>各実体（変数、クラス、関数、名前空間、モジュール、ライブラリ）には、一つの仕事を明確に定義しよう。</a:t>
            </a:r>
            <a:endParaRPr kumimoji="1" lang="en-US" altLang="ja-JP" smtClean="0"/>
          </a:p>
          <a:p>
            <a:r>
              <a:rPr kumimoji="1" lang="ja-JP" altLang="en-US" smtClean="0"/>
              <a:t>よろず屋、デパートのようなクラスは使い勝手が悪く、再利用性に劣り、バグの温床となる。</a:t>
            </a:r>
            <a:endParaRPr kumimoji="1" lang="en-US" altLang="ja-JP" smtClean="0"/>
          </a:p>
          <a:p>
            <a:r>
              <a:rPr kumimoji="1" lang="ja-JP" altLang="en-US" smtClean="0"/>
              <a:t>複数の仕事は、複数の機能に、複数の機能は複数のクラスや実体に整理しよう。</a:t>
            </a:r>
            <a:endParaRPr kumimoji="1" lang="en-US" altLang="ja-JP" smtClean="0"/>
          </a:p>
          <a:p>
            <a:r>
              <a:rPr lang="ja-JP" altLang="en-US" smtClean="0"/>
              <a:t>単純な振舞いを組み合わせて複雑な仕事をさせる方が、複雑な仕事をする唯一の実体を作るより簡単である。</a:t>
            </a:r>
            <a:endParaRPr kumimoji="1" lang="ja-JP"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mtClean="0"/>
              <a:t>項目６ 正確、簡潔、明快が最優先</a:t>
            </a:r>
            <a:endParaRPr kumimoji="1" lang="ja-JP" altLang="en-US"/>
          </a:p>
        </p:txBody>
      </p:sp>
      <p:sp>
        <p:nvSpPr>
          <p:cNvPr id="3" name="コンテンツ プレースホルダ 2"/>
          <p:cNvSpPr>
            <a:spLocks noGrp="1"/>
          </p:cNvSpPr>
          <p:nvPr>
            <p:ph idx="1"/>
          </p:nvPr>
        </p:nvSpPr>
        <p:spPr/>
        <p:txBody>
          <a:bodyPr>
            <a:normAutofit lnSpcReduction="10000"/>
          </a:bodyPr>
          <a:lstStyle/>
          <a:p>
            <a:r>
              <a:rPr kumimoji="1" lang="ja-JP" altLang="en-US" smtClean="0"/>
              <a:t>迅速よりも正確、複雑より簡潔、見た目よりも明快さを。不安定より安定を。</a:t>
            </a:r>
            <a:endParaRPr kumimoji="1" lang="en-US" altLang="ja-JP" smtClean="0"/>
          </a:p>
          <a:p>
            <a:r>
              <a:rPr lang="ja-JP" altLang="en-US" smtClean="0"/>
              <a:t>プログラムは、人間が読むことを念頭に置いて書かなければならない。マシンは、たまたまそれを実行するだけだ。</a:t>
            </a:r>
            <a:endParaRPr lang="en-US" altLang="ja-JP" smtClean="0"/>
          </a:p>
          <a:p>
            <a:r>
              <a:rPr lang="ja-JP" altLang="en-US" smtClean="0"/>
              <a:t>コードの簡潔さは、最適化とのバランスが重要になる</a:t>
            </a:r>
            <a:endParaRPr lang="en-US" altLang="ja-JP" smtClean="0"/>
          </a:p>
          <a:p>
            <a:r>
              <a:rPr kumimoji="1" lang="ja-JP" altLang="en-US" smtClean="0"/>
              <a:t>最適化の手順を踏まえ、簡潔なコードを書くことが重要。</a:t>
            </a:r>
            <a:endParaRPr kumimoji="1" lang="en-US" altLang="ja-JP"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項目６ 正確、簡潔、明快が最優先</a:t>
            </a:r>
            <a:endParaRPr kumimoji="1" lang="ja-JP" altLang="en-US"/>
          </a:p>
        </p:txBody>
      </p:sp>
      <p:sp>
        <p:nvSpPr>
          <p:cNvPr id="3" name="コンテンツ プレースホルダ 2"/>
          <p:cNvSpPr>
            <a:spLocks noGrp="1"/>
          </p:cNvSpPr>
          <p:nvPr>
            <p:ph idx="1"/>
          </p:nvPr>
        </p:nvSpPr>
        <p:spPr>
          <a:xfrm>
            <a:off x="457200" y="1600201"/>
            <a:ext cx="8229600" cy="1185858"/>
          </a:xfrm>
        </p:spPr>
        <p:txBody>
          <a:bodyPr/>
          <a:lstStyle/>
          <a:p>
            <a:pPr>
              <a:buNone/>
            </a:pPr>
            <a:r>
              <a:rPr lang="ja-JP" altLang="en-US" smtClean="0"/>
              <a:t>例） コンストラクタの引数には、一時変数ではなく名前付き変数を使おう。</a:t>
            </a:r>
          </a:p>
          <a:p>
            <a:endParaRPr kumimoji="1" lang="ja-JP" altLang="en-US"/>
          </a:p>
        </p:txBody>
      </p:sp>
      <p:sp>
        <p:nvSpPr>
          <p:cNvPr id="5" name="テキスト ボックス 4"/>
          <p:cNvSpPr txBox="1"/>
          <p:nvPr/>
        </p:nvSpPr>
        <p:spPr>
          <a:xfrm>
            <a:off x="500034" y="2928935"/>
            <a:ext cx="3929090" cy="257176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mtClean="0"/>
              <a:t>悪い例</a:t>
            </a:r>
            <a:endParaRPr kumimoji="1" lang="en-US" altLang="ja-JP" smtClean="0"/>
          </a:p>
          <a:p>
            <a:endParaRPr lang="en-US" altLang="ja-JP" smtClean="0"/>
          </a:p>
          <a:p>
            <a:r>
              <a:rPr lang="en-US" altLang="ja-JP" smtClean="0"/>
              <a:t>c</a:t>
            </a:r>
            <a:r>
              <a:rPr kumimoji="1" lang="en-US" altLang="ja-JP" smtClean="0"/>
              <a:t>lass </a:t>
            </a:r>
            <a:r>
              <a:rPr lang="en-US" altLang="ja-JP" err="1" smtClean="0"/>
              <a:t>H</a:t>
            </a:r>
            <a:r>
              <a:rPr kumimoji="1" lang="en-US" altLang="ja-JP" err="1" smtClean="0"/>
              <a:t>oge</a:t>
            </a:r>
            <a:r>
              <a:rPr lang="en-US" altLang="ja-JP" smtClean="0"/>
              <a:t>;</a:t>
            </a:r>
          </a:p>
          <a:p>
            <a:endParaRPr kumimoji="1" lang="en-US" altLang="ja-JP" smtClean="0"/>
          </a:p>
          <a:p>
            <a:r>
              <a:rPr kumimoji="1" lang="en-US" altLang="ja-JP" err="1" smtClean="0"/>
              <a:t>Hoge</a:t>
            </a:r>
            <a:r>
              <a:rPr kumimoji="1" lang="en-US" altLang="ja-JP" smtClean="0"/>
              <a:t>  h(</a:t>
            </a:r>
            <a:r>
              <a:rPr kumimoji="1" lang="en-US" altLang="ja-JP" err="1" smtClean="0"/>
              <a:t>foo.getSomething</a:t>
            </a:r>
            <a:r>
              <a:rPr kumimoji="1" lang="en-US" altLang="ja-JP" smtClean="0"/>
              <a:t>());</a:t>
            </a:r>
          </a:p>
          <a:p>
            <a:endParaRPr lang="en-US" altLang="ja-JP" smtClean="0"/>
          </a:p>
          <a:p>
            <a:r>
              <a:rPr kumimoji="1" lang="en-US" altLang="ja-JP" smtClean="0"/>
              <a:t>※ </a:t>
            </a:r>
            <a:r>
              <a:rPr kumimoji="1" lang="en-US" altLang="ja-JP" err="1" smtClean="0"/>
              <a:t>foo.getSomething</a:t>
            </a:r>
            <a:r>
              <a:rPr kumimoji="1" lang="en-US" altLang="ja-JP" smtClean="0"/>
              <a:t>()</a:t>
            </a:r>
            <a:r>
              <a:rPr kumimoji="1" lang="ja-JP" altLang="en-US" smtClean="0"/>
              <a:t>の戻り値と、</a:t>
            </a:r>
            <a:endParaRPr kumimoji="1" lang="en-US" altLang="ja-JP" smtClean="0"/>
          </a:p>
          <a:p>
            <a:r>
              <a:rPr kumimoji="1" lang="en-US" altLang="ja-JP" err="1" smtClean="0"/>
              <a:t>Hoge</a:t>
            </a:r>
            <a:r>
              <a:rPr kumimoji="1" lang="ja-JP" altLang="en-US" smtClean="0"/>
              <a:t>のコンストラクタとマッチングする</a:t>
            </a:r>
            <a:endParaRPr kumimoji="1" lang="en-US" altLang="ja-JP" smtClean="0"/>
          </a:p>
          <a:p>
            <a:r>
              <a:rPr kumimoji="1" lang="ja-JP" altLang="en-US" smtClean="0"/>
              <a:t>組み合わせが明快ではない。</a:t>
            </a:r>
            <a:endParaRPr kumimoji="1" lang="ja-JP" altLang="en-US"/>
          </a:p>
        </p:txBody>
      </p:sp>
      <p:sp>
        <p:nvSpPr>
          <p:cNvPr id="6" name="テキスト ボックス 5"/>
          <p:cNvSpPr txBox="1"/>
          <p:nvPr/>
        </p:nvSpPr>
        <p:spPr>
          <a:xfrm>
            <a:off x="4643438" y="2928934"/>
            <a:ext cx="4000528"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kumimoji="1" lang="ja-JP" altLang="en-US" smtClean="0"/>
              <a:t>良い例</a:t>
            </a:r>
            <a:endParaRPr kumimoji="1" lang="en-US" altLang="ja-JP" smtClean="0"/>
          </a:p>
          <a:p>
            <a:endParaRPr lang="en-US" altLang="ja-JP" smtClean="0"/>
          </a:p>
          <a:p>
            <a:r>
              <a:rPr kumimoji="1" lang="en-US" altLang="ja-JP" smtClean="0"/>
              <a:t>Class Hoge</a:t>
            </a:r>
          </a:p>
          <a:p>
            <a:r>
              <a:rPr lang="en-US" altLang="ja-JP" smtClean="0"/>
              <a:t>String str = </a:t>
            </a:r>
            <a:r>
              <a:rPr lang="en-US" altLang="ja-JP" err="1" smtClean="0"/>
              <a:t>foo.getSomething</a:t>
            </a:r>
            <a:r>
              <a:rPr lang="en-US" altLang="ja-JP" smtClean="0"/>
              <a:t>();</a:t>
            </a:r>
          </a:p>
          <a:p>
            <a:r>
              <a:rPr kumimoji="1" lang="en-US" altLang="ja-JP" err="1" smtClean="0"/>
              <a:t>Hoge</a:t>
            </a:r>
            <a:r>
              <a:rPr kumimoji="1" lang="en-US" altLang="ja-JP" smtClean="0"/>
              <a:t> h(</a:t>
            </a:r>
            <a:r>
              <a:rPr kumimoji="1" lang="en-US" altLang="ja-JP" err="1" smtClean="0"/>
              <a:t>str</a:t>
            </a:r>
            <a:r>
              <a:rPr kumimoji="1" lang="en-US" altLang="ja-JP" smtClean="0"/>
              <a:t>);</a:t>
            </a:r>
          </a:p>
          <a:p>
            <a:endParaRPr lang="en-US" altLang="ja-JP" smtClean="0"/>
          </a:p>
          <a:p>
            <a:r>
              <a:rPr kumimoji="1" lang="en-US" altLang="ja-JP" smtClean="0"/>
              <a:t>※</a:t>
            </a:r>
            <a:r>
              <a:rPr kumimoji="1" lang="ja-JP" altLang="en-US" smtClean="0"/>
              <a:t> </a:t>
            </a:r>
            <a:r>
              <a:rPr kumimoji="1" lang="en-US" altLang="ja-JP" err="1" smtClean="0"/>
              <a:t>Hoge</a:t>
            </a:r>
            <a:r>
              <a:rPr kumimoji="1" lang="ja-JP" altLang="en-US" smtClean="0"/>
              <a:t>のコンストラクタには</a:t>
            </a:r>
            <a:r>
              <a:rPr kumimoji="1" lang="en-US" altLang="ja-JP" smtClean="0"/>
              <a:t>string</a:t>
            </a:r>
          </a:p>
          <a:p>
            <a:r>
              <a:rPr lang="ja-JP" altLang="en-US" smtClean="0"/>
              <a:t>オブジェクトが渉ることが明快になる。</a:t>
            </a:r>
            <a:endParaRPr lang="en-US" altLang="ja-JP" smtClean="0"/>
          </a:p>
          <a:p>
            <a:endParaRPr lang="en-US" altLang="ja-JP" smtClean="0"/>
          </a:p>
          <a:p>
            <a:r>
              <a:rPr lang="en-US" altLang="ja-JP" smtClean="0"/>
              <a:t>Hoge h(foo.getString());</a:t>
            </a:r>
          </a:p>
          <a:p>
            <a:r>
              <a:rPr lang="ja-JP" altLang="en-US" smtClean="0"/>
              <a:t>この場合は、</a:t>
            </a:r>
            <a:r>
              <a:rPr lang="en-US" altLang="ja-JP" smtClean="0"/>
              <a:t>string</a:t>
            </a:r>
            <a:r>
              <a:rPr lang="ja-JP" altLang="en-US" smtClean="0"/>
              <a:t>が渉ることが明白なので良い。</a:t>
            </a:r>
            <a:endParaRPr kumimoji="1"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sz="2800" smtClean="0"/>
              <a:t>項目７ どこでどう書けば拡張性を高められるか知ろう</a:t>
            </a:r>
            <a:endParaRPr kumimoji="1" lang="ja-JP" altLang="en-US" sz="2800"/>
          </a:p>
        </p:txBody>
      </p:sp>
      <p:sp>
        <p:nvSpPr>
          <p:cNvPr id="3" name="コンテンツ プレースホルダ 2"/>
          <p:cNvSpPr>
            <a:spLocks noGrp="1"/>
          </p:cNvSpPr>
          <p:nvPr>
            <p:ph idx="1"/>
          </p:nvPr>
        </p:nvSpPr>
        <p:spPr/>
        <p:txBody>
          <a:bodyPr/>
          <a:lstStyle/>
          <a:p>
            <a:r>
              <a:rPr kumimoji="1" lang="ja-JP" altLang="en-US" smtClean="0"/>
              <a:t>データの爆発的な増加に気をつけよう。</a:t>
            </a:r>
            <a:endParaRPr kumimoji="1" lang="en-US" altLang="ja-JP" smtClean="0"/>
          </a:p>
          <a:p>
            <a:r>
              <a:rPr lang="ja-JP" altLang="en-US" smtClean="0"/>
              <a:t>時期尚早な最適化をやめて、</a:t>
            </a:r>
            <a:r>
              <a:rPr lang="en-US" altLang="ja-JP" smtClean="0"/>
              <a:t>O</a:t>
            </a:r>
            <a:r>
              <a:rPr lang="ja-JP" altLang="en-US" smtClean="0"/>
              <a:t>記法で表わされる漸近的特性（計算量）に目を向けよう。</a:t>
            </a:r>
            <a:endParaRPr lang="en-US" altLang="ja-JP" smtClean="0"/>
          </a:p>
          <a:p>
            <a:r>
              <a:rPr kumimoji="1" lang="ja-JP" altLang="en-US" smtClean="0"/>
              <a:t>将来を予測し、拡張に備えること</a:t>
            </a:r>
            <a:endParaRPr kumimoji="1" lang="en-US" altLang="ja-JP" smtClean="0"/>
          </a:p>
          <a:p>
            <a:r>
              <a:rPr lang="ja-JP" altLang="en-US" smtClean="0"/>
              <a:t>場当たり的な最適化は避けること</a:t>
            </a:r>
            <a:endParaRPr lang="en-US" altLang="ja-JP" smtClean="0"/>
          </a:p>
          <a:p>
            <a:r>
              <a:rPr kumimoji="1" lang="ja-JP" altLang="en-US" smtClean="0"/>
              <a:t>拡張の目を潰すような不最適化を避けること</a:t>
            </a:r>
            <a:endParaRPr kumimoji="1" lang="en-US" altLang="ja-JP" smtClean="0"/>
          </a:p>
          <a:p>
            <a:r>
              <a:rPr lang="ja-JP" altLang="en-US" smtClean="0"/>
              <a:t>すぐれたアルゴリズムやイデオムに注目すること</a:t>
            </a:r>
            <a:endParaRPr kumimoji="1" lang="ja-JP"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項目８ 時期尚早な最適化を行わない</a:t>
            </a:r>
            <a:endParaRPr kumimoji="1" lang="ja-JP" altLang="en-US"/>
          </a:p>
        </p:txBody>
      </p:sp>
      <p:sp>
        <p:nvSpPr>
          <p:cNvPr id="3" name="コンテンツ プレースホルダ 2"/>
          <p:cNvSpPr>
            <a:spLocks noGrp="1"/>
          </p:cNvSpPr>
          <p:nvPr>
            <p:ph idx="1"/>
          </p:nvPr>
        </p:nvSpPr>
        <p:spPr/>
        <p:txBody>
          <a:bodyPr>
            <a:normAutofit fontScale="85000" lnSpcReduction="10000"/>
          </a:bodyPr>
          <a:lstStyle/>
          <a:p>
            <a:r>
              <a:rPr kumimoji="1" lang="ja-JP" altLang="en-US" smtClean="0"/>
              <a:t>最適化に関する最初のルールは、「するな」。</a:t>
            </a:r>
            <a:endParaRPr kumimoji="1" lang="en-US" altLang="ja-JP" smtClean="0"/>
          </a:p>
          <a:p>
            <a:r>
              <a:rPr lang="ja-JP" altLang="en-US" smtClean="0"/>
              <a:t>第二のルール（上級者編）は、「まだするな」。</a:t>
            </a:r>
            <a:endParaRPr lang="en-US" altLang="ja-JP" smtClean="0"/>
          </a:p>
          <a:p>
            <a:r>
              <a:rPr kumimoji="1" lang="ja-JP" altLang="en-US" smtClean="0"/>
              <a:t>最適化は必ず測定してから行うこと。測定なき最適化は諸悪の根源である。</a:t>
            </a:r>
            <a:endParaRPr kumimoji="1" lang="en-US" altLang="ja-JP" smtClean="0"/>
          </a:p>
          <a:p>
            <a:pPr>
              <a:buNone/>
            </a:pPr>
            <a:r>
              <a:rPr lang="ja-JP" altLang="en-US" sz="4800" smtClean="0"/>
              <a:t>「正しいプログラムを速くする方が、速いプログラムを正しくするよりも、はるかに、はるかに簡単だ。」</a:t>
            </a:r>
            <a:endParaRPr lang="en-US" altLang="ja-JP" sz="4800" smtClean="0"/>
          </a:p>
          <a:p>
            <a:r>
              <a:rPr kumimoji="1" lang="ja-JP" altLang="en-US" smtClean="0"/>
              <a:t>時期尚早な最適化がプログラムを速くすることは稀である。</a:t>
            </a:r>
            <a:endParaRPr kumimoji="1" lang="ja-JP"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時期尚早な最適化の例</a:t>
            </a:r>
            <a:endParaRPr kumimoji="1" lang="ja-JP" altLang="en-US"/>
          </a:p>
        </p:txBody>
      </p:sp>
      <p:sp>
        <p:nvSpPr>
          <p:cNvPr id="3" name="コンテンツ プレースホルダ 2"/>
          <p:cNvSpPr>
            <a:spLocks noGrp="1"/>
          </p:cNvSpPr>
          <p:nvPr>
            <p:ph idx="1"/>
          </p:nvPr>
        </p:nvSpPr>
        <p:spPr/>
        <p:txBody>
          <a:bodyPr>
            <a:normAutofit fontScale="92500" lnSpcReduction="10000"/>
          </a:bodyPr>
          <a:lstStyle/>
          <a:p>
            <a:r>
              <a:rPr kumimoji="1" lang="ja-JP" altLang="en-US" smtClean="0"/>
              <a:t>メモリ管理を自前で行い、高速化、効率化を図る</a:t>
            </a:r>
            <a:endParaRPr kumimoji="1" lang="en-US" altLang="ja-JP" smtClean="0"/>
          </a:p>
          <a:p>
            <a:pPr>
              <a:buFont typeface="Wingdings" pitchFamily="2" charset="2"/>
              <a:buChar char="ü"/>
            </a:pPr>
            <a:r>
              <a:rPr lang="ja-JP" altLang="en-US" sz="2200" smtClean="0"/>
              <a:t>システム全体で利用可能な処理を独自で実装するのは時間の無駄。メモリ管理においてどんな問題が生じているのかを分析してからシステム全体を見通して対策をとるべき。</a:t>
            </a:r>
            <a:endParaRPr kumimoji="1" lang="en-US" altLang="ja-JP" sz="2200" smtClean="0"/>
          </a:p>
          <a:p>
            <a:r>
              <a:rPr lang="ja-JP" altLang="en-US" smtClean="0"/>
              <a:t>ループ</a:t>
            </a:r>
            <a:r>
              <a:rPr lang="ja-JP" altLang="en-US" smtClean="0"/>
              <a:t>の</a:t>
            </a:r>
            <a:r>
              <a:rPr lang="ja-JP" altLang="en-US" smtClean="0"/>
              <a:t>展開や関数コールを展開して高速化を図る</a:t>
            </a:r>
            <a:endParaRPr lang="en-US" altLang="ja-JP" smtClean="0"/>
          </a:p>
          <a:p>
            <a:pPr>
              <a:buFont typeface="Wingdings" pitchFamily="2" charset="2"/>
              <a:buChar char="ü"/>
            </a:pPr>
            <a:r>
              <a:rPr lang="ja-JP" altLang="en-US" sz="2200" smtClean="0"/>
              <a:t>プログラムが難解になりデバッグを難しくする。展開による高速化は微々たるものなので、本当に必要な時以外は行わない。</a:t>
            </a:r>
            <a:endParaRPr lang="en-US" altLang="ja-JP" sz="2200" smtClean="0"/>
          </a:p>
          <a:p>
            <a:r>
              <a:rPr kumimoji="1" lang="ja-JP" altLang="en-US" smtClean="0"/>
              <a:t>汎用</a:t>
            </a:r>
            <a:r>
              <a:rPr kumimoji="1" lang="ja-JP" altLang="en-US" smtClean="0"/>
              <a:t>ライブラリ</a:t>
            </a:r>
            <a:r>
              <a:rPr kumimoji="1" lang="ja-JP" altLang="en-US" smtClean="0"/>
              <a:t>・</a:t>
            </a:r>
            <a:r>
              <a:rPr kumimoji="1" lang="ja-JP" altLang="en-US" smtClean="0"/>
              <a:t>ツールを使用せず、独自のユーティリティを作成して効率化を図る</a:t>
            </a:r>
            <a:endParaRPr kumimoji="1" lang="en-US" altLang="ja-JP" smtClean="0"/>
          </a:p>
          <a:p>
            <a:pPr>
              <a:buFont typeface="Wingdings" pitchFamily="2" charset="2"/>
              <a:buChar char="ü"/>
            </a:pPr>
            <a:r>
              <a:rPr kumimoji="1" lang="ja-JP" altLang="en-US" sz="2200" smtClean="0"/>
              <a:t>汎用ライブラリ、特に</a:t>
            </a:r>
            <a:r>
              <a:rPr kumimoji="1" lang="en-US" altLang="ja-JP" sz="2200" smtClean="0"/>
              <a:t>STL</a:t>
            </a:r>
            <a:r>
              <a:rPr kumimoji="1" lang="ja-JP" altLang="en-US" sz="2200" smtClean="0"/>
              <a:t>や</a:t>
            </a:r>
            <a:r>
              <a:rPr kumimoji="1" lang="en-US" altLang="ja-JP" sz="2200" smtClean="0"/>
              <a:t>BOOST</a:t>
            </a:r>
            <a:r>
              <a:rPr kumimoji="1" lang="ja-JP" altLang="en-US" sz="2200" smtClean="0"/>
              <a:t>は、世界中の人がレビューしデバッグしている。独自に汎用ライブラリは、本当に必要な時以外、作成しない。</a:t>
            </a:r>
            <a:endParaRPr kumimoji="1" lang="en-US" altLang="ja-JP" sz="2200" smtClean="0"/>
          </a:p>
          <a:p>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時期尚早な最適化を避けるには</a:t>
            </a:r>
            <a:endParaRPr kumimoji="1" lang="ja-JP" altLang="en-US"/>
          </a:p>
        </p:txBody>
      </p:sp>
      <p:sp>
        <p:nvSpPr>
          <p:cNvPr id="3" name="コンテンツ プレースホルダ 2"/>
          <p:cNvSpPr>
            <a:spLocks noGrp="1"/>
          </p:cNvSpPr>
          <p:nvPr>
            <p:ph idx="1"/>
          </p:nvPr>
        </p:nvSpPr>
        <p:spPr/>
        <p:txBody>
          <a:bodyPr>
            <a:normAutofit fontScale="85000" lnSpcReduction="20000"/>
          </a:bodyPr>
          <a:lstStyle/>
          <a:p>
            <a:r>
              <a:rPr kumimoji="1" lang="ja-JP" altLang="en-US" smtClean="0"/>
              <a:t>「遅い処理はダメ」とか「無駄なメモリを使用しない」という先入観を捨て、まずは「簡潔、明快、確実」なプログラミングを行う。最適化は確実に動作した後、測定結果に従って行う。</a:t>
            </a:r>
            <a:endParaRPr kumimoji="1" lang="en-US" altLang="ja-JP" smtClean="0"/>
          </a:p>
          <a:p>
            <a:endParaRPr kumimoji="1" lang="en-US" altLang="ja-JP" smtClean="0"/>
          </a:p>
          <a:p>
            <a:r>
              <a:rPr lang="ja-JP" altLang="en-US" smtClean="0"/>
              <a:t>特別</a:t>
            </a:r>
            <a:r>
              <a:rPr lang="ja-JP" altLang="en-US" smtClean="0"/>
              <a:t>な</a:t>
            </a:r>
            <a:r>
              <a:rPr lang="ja-JP" altLang="en-US" smtClean="0"/>
              <a:t>理由</a:t>
            </a:r>
            <a:r>
              <a:rPr lang="ja-JP" altLang="en-US" smtClean="0"/>
              <a:t>が</a:t>
            </a:r>
            <a:r>
              <a:rPr lang="ja-JP" altLang="en-US" smtClean="0"/>
              <a:t>ない</a:t>
            </a:r>
            <a:r>
              <a:rPr lang="ja-JP" altLang="en-US" smtClean="0"/>
              <a:t>限り、汎用ライブラリを使用する。ほとんどの場合、汎用ライブラリの方が高速で、効率的で、バグが少ない。</a:t>
            </a:r>
            <a:endParaRPr lang="en-US" altLang="ja-JP" smtClean="0"/>
          </a:p>
          <a:p>
            <a:endParaRPr lang="en-US" altLang="ja-JP" smtClean="0"/>
          </a:p>
          <a:p>
            <a:r>
              <a:rPr kumimoji="1" lang="ja-JP" altLang="en-US" smtClean="0"/>
              <a:t>最適化が必要になると予想される部分は、拡張性、柔軟性に注意してプログラミングする。最初から最適化をするのではなく、最適化の余地を残しておく。</a:t>
            </a:r>
            <a:endParaRPr kumimoji="1" lang="ja-JP" altLang="en-US"/>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1161</TotalTime>
  <Words>1700</Words>
  <Application>Microsoft Office PowerPoint</Application>
  <PresentationFormat>画面に合わせる (4:3)</PresentationFormat>
  <Paragraphs>122</Paragraphs>
  <Slides>16</Slides>
  <Notes>0</Notes>
  <HiddenSlides>0</HiddenSlides>
  <MMClips>0</MMClips>
  <ScaleCrop>false</ScaleCrop>
  <HeadingPairs>
    <vt:vector size="4" baseType="variant">
      <vt:variant>
        <vt:lpstr>テーマ</vt:lpstr>
      </vt:variant>
      <vt:variant>
        <vt:i4>1</vt:i4>
      </vt:variant>
      <vt:variant>
        <vt:lpstr>スライド タイトル</vt:lpstr>
      </vt:variant>
      <vt:variant>
        <vt:i4>16</vt:i4>
      </vt:variant>
    </vt:vector>
  </HeadingPairs>
  <TitlesOfParts>
    <vt:vector size="17" baseType="lpstr">
      <vt:lpstr>Office テーマ</vt:lpstr>
      <vt:lpstr>ハーブサッターさん・アンドレイアレキサンドレスクさんによる C++ Coding Standard #2 101のルール、ガイドライン、ベストプラクティス</vt:lpstr>
      <vt:lpstr>第２章 設計スタイル</vt:lpstr>
      <vt:lpstr>項目５　 一つの実態に一つの仕事</vt:lpstr>
      <vt:lpstr>項目６ 正確、簡潔、明快が最優先</vt:lpstr>
      <vt:lpstr>項目６ 正確、簡潔、明快が最優先</vt:lpstr>
      <vt:lpstr>項目７ どこでどう書けば拡張性を高められるか知ろう</vt:lpstr>
      <vt:lpstr>項目８ 時期尚早な最適化を行わない</vt:lpstr>
      <vt:lpstr>時期尚早な最適化の例</vt:lpstr>
      <vt:lpstr>時期尚早な最適化を避けるには</vt:lpstr>
      <vt:lpstr>項目９ （時期尚早に）不最適化をしてしまわない</vt:lpstr>
      <vt:lpstr>不最適化の例</vt:lpstr>
      <vt:lpstr>項目９ 不最適化を避けるには</vt:lpstr>
      <vt:lpstr>項目10 グローバルデータと共有データを最小にしよう</vt:lpstr>
      <vt:lpstr>項目11 情報を隠蔽しよう</vt:lpstr>
      <vt:lpstr>項目12 並行処理のコードをいつどのように書けばよいかを知ろう</vt:lpstr>
      <vt:lpstr>項目13 リソースの所有者はオブジェクトであること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ハーブサッターさん・アンドレイアレキサンドレスクさんによる C++ Coding Standard 101のルール、ガイドライン、ベストプラクティス</dc:title>
  <dc:creator>godai</dc:creator>
  <cp:lastModifiedBy>godai</cp:lastModifiedBy>
  <cp:revision>57</cp:revision>
  <dcterms:created xsi:type="dcterms:W3CDTF">2011-06-24T10:31:50Z</dcterms:created>
  <dcterms:modified xsi:type="dcterms:W3CDTF">2011-07-08T14:01:21Z</dcterms:modified>
</cp:coreProperties>
</file>