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70" r:id="rId3"/>
    <p:sldId id="272" r:id="rId4"/>
    <p:sldId id="257" r:id="rId5"/>
    <p:sldId id="273" r:id="rId6"/>
    <p:sldId id="274" r:id="rId7"/>
    <p:sldId id="275" r:id="rId8"/>
    <p:sldId id="276" r:id="rId9"/>
    <p:sldId id="271"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p:restoredTop sz="94674"/>
  </p:normalViewPr>
  <p:slideViewPr>
    <p:cSldViewPr snapToGrid="0">
      <p:cViewPr varScale="1">
        <p:scale>
          <a:sx n="135" d="100"/>
          <a:sy n="135" d="100"/>
        </p:scale>
        <p:origin x="132"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379FD-9C98-804B-A4DD-6029FC0F30E9}" type="datetimeFigureOut">
              <a:rPr kumimoji="1" lang="ja-JP" altLang="en-US" smtClean="0"/>
              <a:t>2018/1/4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AB36C-96AE-B547-B139-44BF624B577D}" type="slidenum">
              <a:rPr kumimoji="1" lang="ja-JP" altLang="en-US" smtClean="0"/>
              <a:t>‹#›</a:t>
            </a:fld>
            <a:endParaRPr kumimoji="1" lang="ja-JP" altLang="en-US"/>
          </a:p>
        </p:txBody>
      </p:sp>
    </p:spTree>
    <p:extLst>
      <p:ext uri="{BB962C8B-B14F-4D97-AF65-F5344CB8AC3E}">
        <p14:creationId xmlns:p14="http://schemas.microsoft.com/office/powerpoint/2010/main" val="16039702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944F3C0-88D5-4F86-AA2B-C927976845C1}"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944F3C0-88D5-4F86-AA2B-C927976845C1}"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9EDCF75-74D2-4D92-A939-A2720FC11AEA}" type="datetimeFigureOut">
              <a:rPr kumimoji="1" lang="ja-JP" altLang="en-US" smtClean="0"/>
              <a:t>2018/1/4</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D944F3C0-88D5-4F86-AA2B-C927976845C1}"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9EDCF75-74D2-4D92-A939-A2720FC11AEA}" type="datetimeFigureOut">
              <a:rPr kumimoji="1" lang="ja-JP" altLang="en-US" smtClean="0"/>
              <a:t>2018/1/4</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944F3C0-88D5-4F86-AA2B-C927976845C1}"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1629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3BF4EA-0C29-4B7A-8A76-D6786360EF86}"/>
              </a:ext>
            </a:extLst>
          </p:cNvPr>
          <p:cNvSpPr>
            <a:spLocks noGrp="1"/>
          </p:cNvSpPr>
          <p:nvPr>
            <p:ph type="ctrTitle"/>
          </p:nvPr>
        </p:nvSpPr>
        <p:spPr/>
        <p:txBody>
          <a:bodyPr/>
          <a:lstStyle/>
          <a:p>
            <a:r>
              <a:rPr lang="en-US" altLang="ja-JP" dirty="0">
                <a:ln w="0"/>
                <a:effectLst>
                  <a:outerShdw blurRad="38100" dist="19050" dir="2700000" algn="tl" rotWithShape="0">
                    <a:schemeClr val="dk1">
                      <a:alpha val="40000"/>
                    </a:schemeClr>
                  </a:outerShdw>
                </a:effectLst>
                <a:latin typeface="Berlin Sans FB Demi" panose="020E0802020502020306" pitchFamily="34" charset="0"/>
              </a:rPr>
              <a:t>Happy</a:t>
            </a:r>
            <a:r>
              <a:rPr lang="ja-JP" altLang="en-US" dirty="0">
                <a:ln w="0"/>
                <a:effectLst>
                  <a:outerShdw blurRad="38100" dist="19050" dir="2700000" algn="tl" rotWithShape="0">
                    <a:schemeClr val="dk1">
                      <a:alpha val="40000"/>
                    </a:schemeClr>
                  </a:outerShdw>
                </a:effectLst>
                <a:latin typeface="Berlin Sans FB Demi" panose="020E0802020502020306" pitchFamily="34" charset="0"/>
              </a:rPr>
              <a:t> </a:t>
            </a:r>
            <a:r>
              <a:rPr lang="en-US" altLang="ja-JP" dirty="0">
                <a:ln w="0"/>
                <a:effectLst>
                  <a:outerShdw blurRad="38100" dist="19050" dir="2700000" algn="tl" rotWithShape="0">
                    <a:schemeClr val="dk1">
                      <a:alpha val="40000"/>
                    </a:schemeClr>
                  </a:outerShdw>
                </a:effectLst>
                <a:latin typeface="Berlin Sans FB Demi" panose="020E0802020502020306" pitchFamily="34" charset="0"/>
              </a:rPr>
              <a:t>Engineer</a:t>
            </a:r>
            <a:br>
              <a:rPr kumimoji="1" lang="en-US" altLang="ja-JP" dirty="0">
                <a:latin typeface="Berlin Sans FB Demi" panose="020E0802020502020306" pitchFamily="34" charset="0"/>
              </a:rPr>
            </a:br>
            <a:r>
              <a:rPr kumimoji="1" lang="ja-JP" altLang="en-US" dirty="0">
                <a:latin typeface="Berlin Sans FB Demi" panose="020E0802020502020306" pitchFamily="34" charset="0"/>
              </a:rPr>
              <a:t>になるために</a:t>
            </a:r>
          </a:p>
        </p:txBody>
      </p:sp>
      <p:sp>
        <p:nvSpPr>
          <p:cNvPr id="3" name="サブタイトル 2">
            <a:extLst>
              <a:ext uri="{FF2B5EF4-FFF2-40B4-BE49-F238E27FC236}">
                <a16:creationId xmlns:a16="http://schemas.microsoft.com/office/drawing/2014/main" id="{2151AAA0-715E-45A1-90DE-CEBAE61A9C65}"/>
              </a:ext>
            </a:extLst>
          </p:cNvPr>
          <p:cNvSpPr>
            <a:spLocks noGrp="1"/>
          </p:cNvSpPr>
          <p:nvPr>
            <p:ph type="subTitle" idx="1"/>
          </p:nvPr>
        </p:nvSpPr>
        <p:spPr/>
        <p:txBody>
          <a:bodyPr>
            <a:normAutofit fontScale="32500" lnSpcReduction="20000"/>
          </a:bodyPr>
          <a:lstStyle/>
          <a:p>
            <a:endParaRPr kumimoji="1" lang="en-US" altLang="ja-JP" dirty="0"/>
          </a:p>
          <a:p>
            <a:r>
              <a:rPr kumimoji="1" lang="ja-JP" altLang="en-US" dirty="0"/>
              <a:t>ソフトウエア研究会</a:t>
            </a:r>
            <a:r>
              <a:rPr kumimoji="1" lang="en-US" altLang="ja-JP" dirty="0"/>
              <a:t>in</a:t>
            </a:r>
            <a:r>
              <a:rPr kumimoji="1" lang="ja-JP" altLang="en-US" dirty="0"/>
              <a:t>秋葉原</a:t>
            </a:r>
            <a:endParaRPr kumimoji="1" lang="en-US" altLang="ja-JP" dirty="0"/>
          </a:p>
          <a:p>
            <a:r>
              <a:rPr lang="ja-JP" altLang="en-US" dirty="0"/>
              <a:t>池田公平</a:t>
            </a:r>
            <a:endParaRPr lang="en-US" altLang="ja-JP" dirty="0"/>
          </a:p>
          <a:p>
            <a:r>
              <a:rPr kumimoji="1" lang="en-US" altLang="ja-JP" dirty="0"/>
              <a:t>2017/12/8</a:t>
            </a:r>
            <a:endParaRPr kumimoji="1" lang="ja-JP" altLang="en-US" dirty="0"/>
          </a:p>
        </p:txBody>
      </p:sp>
    </p:spTree>
    <p:extLst>
      <p:ext uri="{BB962C8B-B14F-4D97-AF65-F5344CB8AC3E}">
        <p14:creationId xmlns:p14="http://schemas.microsoft.com/office/powerpoint/2010/main" val="35296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6E1FF1-5E4C-44E7-BC2B-114412F8541A}"/>
              </a:ext>
            </a:extLst>
          </p:cNvPr>
          <p:cNvSpPr>
            <a:spLocks noGrp="1"/>
          </p:cNvSpPr>
          <p:nvPr>
            <p:ph type="title"/>
          </p:nvPr>
        </p:nvSpPr>
        <p:spPr>
          <a:xfrm>
            <a:off x="1327878" y="1548245"/>
            <a:ext cx="10178322" cy="1492132"/>
          </a:xfrm>
        </p:spPr>
        <p:txBody>
          <a:bodyPr/>
          <a:lstStyle/>
          <a:p>
            <a:r>
              <a:rPr kumimoji="1" lang="ja-JP" altLang="en-US" dirty="0"/>
              <a:t>ご清聴ありがとうございました。</a:t>
            </a:r>
          </a:p>
        </p:txBody>
      </p:sp>
      <p:sp>
        <p:nvSpPr>
          <p:cNvPr id="4" name="テキスト ボックス 3">
            <a:extLst>
              <a:ext uri="{FF2B5EF4-FFF2-40B4-BE49-F238E27FC236}">
                <a16:creationId xmlns:a16="http://schemas.microsoft.com/office/drawing/2014/main" id="{7B7F6390-C097-4AB8-A212-8F3FA3CBDBB3}"/>
              </a:ext>
            </a:extLst>
          </p:cNvPr>
          <p:cNvSpPr txBox="1"/>
          <p:nvPr/>
        </p:nvSpPr>
        <p:spPr>
          <a:xfrm>
            <a:off x="3116580" y="3817624"/>
            <a:ext cx="6316980" cy="923330"/>
          </a:xfrm>
          <a:prstGeom prst="rect">
            <a:avLst/>
          </a:prstGeom>
          <a:noFill/>
        </p:spPr>
        <p:txBody>
          <a:bodyPr wrap="square" rtlCol="0">
            <a:spAutoFit/>
          </a:bodyPr>
          <a:lstStyle/>
          <a:p>
            <a:r>
              <a:rPr kumimoji="1" lang="en-US" altLang="ja-JP" dirty="0"/>
              <a:t>※</a:t>
            </a:r>
            <a:r>
              <a:rPr kumimoji="1" lang="ja-JP" altLang="en-US" dirty="0"/>
              <a:t>このスライドの内容を実践して引き起こされた結果につきましては、当方は一切の責任を負いませんのであしからずご了承ください。</a:t>
            </a:r>
          </a:p>
        </p:txBody>
      </p:sp>
      <p:sp>
        <p:nvSpPr>
          <p:cNvPr id="5" name="テキスト ボックス 4">
            <a:extLst>
              <a:ext uri="{FF2B5EF4-FFF2-40B4-BE49-F238E27FC236}">
                <a16:creationId xmlns:a16="http://schemas.microsoft.com/office/drawing/2014/main" id="{98415D0E-45A0-4EEC-A142-DD333E5DEAF4}"/>
              </a:ext>
            </a:extLst>
          </p:cNvPr>
          <p:cNvSpPr txBox="1"/>
          <p:nvPr/>
        </p:nvSpPr>
        <p:spPr>
          <a:xfrm>
            <a:off x="4708879" y="5577840"/>
            <a:ext cx="3416320" cy="923330"/>
          </a:xfrm>
          <a:prstGeom prst="rect">
            <a:avLst/>
          </a:prstGeom>
          <a:noFill/>
        </p:spPr>
        <p:txBody>
          <a:bodyPr wrap="none" rtlCol="0">
            <a:spAutoFit/>
          </a:bodyPr>
          <a:lstStyle/>
          <a:p>
            <a:pPr algn="ctr"/>
            <a:r>
              <a:rPr kumimoji="1" lang="ja-JP" altLang="en-US" dirty="0"/>
              <a:t>ソフトウエア研究会</a:t>
            </a:r>
            <a:r>
              <a:rPr kumimoji="1" lang="en-US" altLang="ja-JP" dirty="0"/>
              <a:t>in</a:t>
            </a:r>
            <a:r>
              <a:rPr kumimoji="1" lang="ja-JP" altLang="en-US" dirty="0"/>
              <a:t>秋葉原</a:t>
            </a:r>
            <a:endParaRPr kumimoji="1" lang="en-US" altLang="ja-JP" dirty="0"/>
          </a:p>
          <a:p>
            <a:pPr algn="ctr"/>
            <a:r>
              <a:rPr kumimoji="1" lang="ja-JP" altLang="en-US" dirty="0"/>
              <a:t>有限会社テクニカルアーツ代表</a:t>
            </a:r>
            <a:endParaRPr kumimoji="1" lang="en-US" altLang="ja-JP" dirty="0"/>
          </a:p>
          <a:p>
            <a:pPr algn="ctr"/>
            <a:r>
              <a:rPr kumimoji="1" lang="ja-JP" altLang="en-US" dirty="0"/>
              <a:t>池田公平</a:t>
            </a:r>
          </a:p>
        </p:txBody>
      </p:sp>
    </p:spTree>
    <p:extLst>
      <p:ext uri="{BB962C8B-B14F-4D97-AF65-F5344CB8AC3E}">
        <p14:creationId xmlns:p14="http://schemas.microsoft.com/office/powerpoint/2010/main" val="223489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53C65-5F4F-4304-A323-5424CE55402F}"/>
              </a:ext>
            </a:extLst>
          </p:cNvPr>
          <p:cNvSpPr>
            <a:spLocks noGrp="1"/>
          </p:cNvSpPr>
          <p:nvPr>
            <p:ph type="title"/>
          </p:nvPr>
        </p:nvSpPr>
        <p:spPr/>
        <p:txBody>
          <a:bodyPr/>
          <a:lstStyle/>
          <a:p>
            <a:r>
              <a:rPr kumimoji="1" lang="ja-JP" altLang="en-US" dirty="0"/>
              <a:t>次回予告</a:t>
            </a:r>
          </a:p>
        </p:txBody>
      </p:sp>
      <p:sp>
        <p:nvSpPr>
          <p:cNvPr id="4" name="四角形: 角を丸くする 3">
            <a:extLst>
              <a:ext uri="{FF2B5EF4-FFF2-40B4-BE49-F238E27FC236}">
                <a16:creationId xmlns:a16="http://schemas.microsoft.com/office/drawing/2014/main" id="{826EE748-8BBA-4128-A236-720D6FF7088B}"/>
              </a:ext>
            </a:extLst>
          </p:cNvPr>
          <p:cNvSpPr/>
          <p:nvPr/>
        </p:nvSpPr>
        <p:spPr>
          <a:xfrm>
            <a:off x="3616689" y="2957623"/>
            <a:ext cx="54483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latin typeface="Berlin Sans FB Demi" panose="020E0802020502020306" pitchFamily="34" charset="0"/>
              </a:rPr>
              <a:t>HAPPY-Epsode3</a:t>
            </a:r>
          </a:p>
          <a:p>
            <a:pPr algn="ctr"/>
            <a:r>
              <a:rPr kumimoji="1" lang="ja-JP" altLang="en-US" sz="2800" dirty="0">
                <a:solidFill>
                  <a:schemeClr val="tx1"/>
                </a:solidFill>
                <a:latin typeface="ＤＦＰ綜藝体W7" panose="040B0700000000000000" pitchFamily="50" charset="-128"/>
                <a:ea typeface="ＤＦＰ綜藝体W7" panose="040B0700000000000000" pitchFamily="50" charset="-128"/>
              </a:rPr>
              <a:t>ダークサイドエンジニア</a:t>
            </a:r>
          </a:p>
        </p:txBody>
      </p:sp>
    </p:spTree>
    <p:extLst>
      <p:ext uri="{BB962C8B-B14F-4D97-AF65-F5344CB8AC3E}">
        <p14:creationId xmlns:p14="http://schemas.microsoft.com/office/powerpoint/2010/main" val="414607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名前 池田公平　ペンネーム　五代響</a:t>
            </a:r>
            <a:endParaRPr lang="en-US" altLang="ja-JP" dirty="0"/>
          </a:p>
          <a:p>
            <a:r>
              <a:rPr lang="ja-JP" altLang="en-US" dirty="0"/>
              <a:t>年齢 </a:t>
            </a:r>
            <a:r>
              <a:rPr lang="en-US" altLang="ja-JP" dirty="0"/>
              <a:t>29</a:t>
            </a:r>
            <a:r>
              <a:rPr lang="ja-JP" altLang="en-US" dirty="0"/>
              <a:t>歳と</a:t>
            </a:r>
            <a:r>
              <a:rPr lang="en-US" altLang="ja-JP" dirty="0"/>
              <a:t>310</a:t>
            </a:r>
            <a:r>
              <a:rPr lang="ja-JP" altLang="en-US" dirty="0"/>
              <a:t>ヶ月</a:t>
            </a:r>
            <a:endParaRPr lang="en-US" altLang="ja-JP" dirty="0"/>
          </a:p>
          <a:p>
            <a:r>
              <a:rPr lang="ja-JP" altLang="en-US" dirty="0"/>
              <a:t>職業 ソフトウエアエンジニア </a:t>
            </a:r>
            <a:r>
              <a:rPr lang="en-US" altLang="ja-JP" dirty="0"/>
              <a:t>(C++</a:t>
            </a:r>
            <a:r>
              <a:rPr lang="ja-JP" altLang="en-US" dirty="0"/>
              <a:t>とアセンブラが大好き</a:t>
            </a:r>
            <a:r>
              <a:rPr lang="en-US" altLang="ja-JP" dirty="0"/>
              <a:t>)</a:t>
            </a:r>
          </a:p>
          <a:p>
            <a:pPr lvl="1"/>
            <a:r>
              <a:rPr lang="ja-JP" altLang="en-US" dirty="0"/>
              <a:t>副業　会社社長、コンサルタント、  </a:t>
            </a:r>
            <a:r>
              <a:rPr lang="en-US" altLang="ja-JP" dirty="0"/>
              <a:t>GAME MUSIC </a:t>
            </a:r>
            <a:r>
              <a:rPr lang="ja-JP" altLang="en-US" dirty="0"/>
              <a:t>コンポーサ</a:t>
            </a:r>
            <a:endParaRPr lang="en-US" altLang="ja-JP" dirty="0"/>
          </a:p>
          <a:p>
            <a:r>
              <a:rPr lang="ja-JP" altLang="en-US" dirty="0"/>
              <a:t>略歴</a:t>
            </a:r>
            <a:endParaRPr lang="en-US" altLang="ja-JP" dirty="0"/>
          </a:p>
          <a:p>
            <a:pPr lvl="1"/>
            <a:r>
              <a:rPr lang="en-US" altLang="ja-JP" dirty="0"/>
              <a:t>1977</a:t>
            </a:r>
            <a:r>
              <a:rPr lang="ja-JP" altLang="en-US" dirty="0"/>
              <a:t>年ごろ、マイクロコンピューターと出会う</a:t>
            </a:r>
            <a:endParaRPr lang="en-US" altLang="ja-JP" dirty="0"/>
          </a:p>
          <a:p>
            <a:pPr lvl="1"/>
            <a:r>
              <a:rPr lang="en-US" altLang="ja-JP" dirty="0"/>
              <a:t>1980</a:t>
            </a:r>
            <a:r>
              <a:rPr lang="ja-JP" altLang="en-US" dirty="0"/>
              <a:t>年ごろ、（株）アスキーで</a:t>
            </a:r>
            <a:r>
              <a:rPr lang="en-US" altLang="ja-JP" dirty="0"/>
              <a:t>PC6001</a:t>
            </a:r>
            <a:r>
              <a:rPr lang="ja-JP" altLang="en-US" dirty="0"/>
              <a:t>や</a:t>
            </a:r>
            <a:r>
              <a:rPr lang="en-US" altLang="ja-JP" dirty="0"/>
              <a:t>MSX</a:t>
            </a:r>
            <a:r>
              <a:rPr lang="ja-JP" altLang="en-US" dirty="0"/>
              <a:t>用のゲームを製作</a:t>
            </a:r>
            <a:endParaRPr lang="en-US" altLang="ja-JP" dirty="0"/>
          </a:p>
          <a:p>
            <a:pPr lvl="1"/>
            <a:r>
              <a:rPr lang="en-US" altLang="ja-JP" dirty="0"/>
              <a:t>1984</a:t>
            </a:r>
            <a:r>
              <a:rPr lang="ja-JP" altLang="en-US" dirty="0"/>
              <a:t>年、（株）ゲームアーツ設立。テグザー・シルフィードなどを手掛ける</a:t>
            </a:r>
            <a:endParaRPr lang="en-US" altLang="ja-JP" dirty="0"/>
          </a:p>
          <a:p>
            <a:pPr lvl="1"/>
            <a:r>
              <a:rPr lang="en-US" altLang="ja-JP" dirty="0"/>
              <a:t>1989</a:t>
            </a:r>
            <a:r>
              <a:rPr lang="ja-JP" altLang="en-US" dirty="0"/>
              <a:t>年、（有）テクニカルアーツ設立。</a:t>
            </a:r>
            <a:endParaRPr lang="en-US" altLang="ja-JP" dirty="0"/>
          </a:p>
          <a:p>
            <a:pPr lvl="1"/>
            <a:r>
              <a:rPr lang="en-US" altLang="ja-JP" dirty="0"/>
              <a:t>2003</a:t>
            </a:r>
            <a:r>
              <a:rPr lang="ja-JP" altLang="en-US" dirty="0"/>
              <a:t>年、ソフトウエア研究会発足</a:t>
            </a:r>
            <a:endParaRPr lang="en-US" altLang="ja-JP" dirty="0"/>
          </a:p>
          <a:p>
            <a:r>
              <a:rPr lang="ja-JP" altLang="en-US" dirty="0"/>
              <a:t>好きな事　オートバイレース、スキー、ワイン、写真、鉄道、テニス</a:t>
            </a:r>
            <a:endParaRPr lang="en-US" altLang="ja-JP" dirty="0"/>
          </a:p>
          <a:p>
            <a:endParaRPr kumimoji="1" lang="ja-JP" altLang="en-US" dirty="0"/>
          </a:p>
        </p:txBody>
      </p:sp>
    </p:spTree>
    <p:extLst>
      <p:ext uri="{BB962C8B-B14F-4D97-AF65-F5344CB8AC3E}">
        <p14:creationId xmlns:p14="http://schemas.microsoft.com/office/powerpoint/2010/main" val="121670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271533" y="537159"/>
            <a:ext cx="7549179" cy="5822871"/>
          </a:xfrm>
          <a:prstGeom prst="roundRect">
            <a:avLst/>
          </a:prstGeom>
          <a:ln/>
        </p:spPr>
        <p:style>
          <a:lnRef idx="0">
            <a:schemeClr val="dk1"/>
          </a:lnRef>
          <a:fillRef idx="3">
            <a:schemeClr val="dk1"/>
          </a:fillRef>
          <a:effectRef idx="3">
            <a:schemeClr val="dk1"/>
          </a:effectRef>
          <a:fontRef idx="minor">
            <a:schemeClr val="lt1"/>
          </a:fontRef>
        </p:style>
        <p:txBody>
          <a:bodyPr wrap="none" rtlCol="0">
            <a:spAutoFit/>
          </a:bodyPr>
          <a:lstStyle/>
          <a:p>
            <a:pPr algn="ctr">
              <a:lnSpc>
                <a:spcPct val="150000"/>
              </a:lnSpc>
            </a:pPr>
            <a:r>
              <a:rPr kumimoji="1" lang="ja-JP" altLang="en-US" sz="2800" dirty="0">
                <a:solidFill>
                  <a:srgbClr val="FF0000"/>
                </a:solidFill>
                <a:latin typeface="ＤＦＰ麗雅宋" panose="02020900000000000000" pitchFamily="18" charset="-128"/>
                <a:ea typeface="ＤＦＰ麗雅宋" panose="02020900000000000000" pitchFamily="18" charset="-128"/>
              </a:rPr>
              <a:t>ご注意</a:t>
            </a: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r>
              <a:rPr kumimoji="1" lang="ja-JP" altLang="en-US" sz="2800" dirty="0">
                <a:solidFill>
                  <a:srgbClr val="FF0000"/>
                </a:solidFill>
                <a:latin typeface="ＤＦＰ麗雅宋" panose="02020900000000000000" pitchFamily="18" charset="-128"/>
                <a:ea typeface="ＤＦＰ麗雅宋" panose="02020900000000000000" pitchFamily="18" charset="-128"/>
              </a:rPr>
              <a:t>本編は、池田の経験に基づく内容で、</a:t>
            </a: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r>
              <a:rPr kumimoji="1" lang="ja-JP" altLang="en-US" sz="2800" dirty="0">
                <a:solidFill>
                  <a:srgbClr val="FF0000"/>
                </a:solidFill>
                <a:latin typeface="ＤＦＰ麗雅宋" panose="02020900000000000000" pitchFamily="18" charset="-128"/>
                <a:ea typeface="ＤＦＰ麗雅宋" panose="02020900000000000000" pitchFamily="18" charset="-128"/>
              </a:rPr>
              <a:t>池田本人が老害と戦いながら</a:t>
            </a: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r>
              <a:rPr kumimoji="1" lang="ja-JP" altLang="en-US" sz="2800" dirty="0">
                <a:solidFill>
                  <a:srgbClr val="FF0000"/>
                </a:solidFill>
                <a:latin typeface="ＤＦＰ麗雅宋" panose="02020900000000000000" pitchFamily="18" charset="-128"/>
                <a:ea typeface="ＤＦＰ麗雅宋" panose="02020900000000000000" pitchFamily="18" charset="-128"/>
              </a:rPr>
              <a:t>得た事柄をまとめたものです。</a:t>
            </a: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r>
              <a:rPr kumimoji="1" lang="ja-JP" altLang="en-US" sz="2800" dirty="0">
                <a:solidFill>
                  <a:srgbClr val="FF0000"/>
                </a:solidFill>
                <a:latin typeface="ＤＦＰ麗雅宋" panose="02020900000000000000" pitchFamily="18" charset="-128"/>
                <a:ea typeface="ＤＦＰ麗雅宋" panose="02020900000000000000" pitchFamily="18" charset="-128"/>
              </a:rPr>
              <a:t>したがって、同世代のエンジニアに</a:t>
            </a: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r>
              <a:rPr kumimoji="1" lang="ja-JP" altLang="en-US" sz="2800" dirty="0">
                <a:solidFill>
                  <a:srgbClr val="FF0000"/>
                </a:solidFill>
                <a:latin typeface="ＤＦＰ麗雅宋" panose="02020900000000000000" pitchFamily="18" charset="-128"/>
                <a:ea typeface="ＤＦＰ麗雅宋" panose="02020900000000000000" pitchFamily="18" charset="-128"/>
              </a:rPr>
              <a:t>必ずしも当てはまる内容ではござません。</a:t>
            </a: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endParaRPr kumimoji="1" lang="ja-JP" altLang="en-US" sz="2800" dirty="0">
              <a:solidFill>
                <a:srgbClr val="FF0000"/>
              </a:solidFill>
              <a:latin typeface="ＤＦＰ麗雅宋" panose="02020900000000000000" pitchFamily="18" charset="-128"/>
              <a:ea typeface="ＤＦＰ麗雅宋" panose="02020900000000000000" pitchFamily="18" charset="-128"/>
            </a:endParaRPr>
          </a:p>
        </p:txBody>
      </p:sp>
    </p:spTree>
    <p:extLst>
      <p:ext uri="{BB962C8B-B14F-4D97-AF65-F5344CB8AC3E}">
        <p14:creationId xmlns:p14="http://schemas.microsoft.com/office/powerpoint/2010/main" val="162503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CC3239-5D56-4672-B1E7-4961A3D64402}"/>
              </a:ext>
            </a:extLst>
          </p:cNvPr>
          <p:cNvSpPr>
            <a:spLocks noGrp="1"/>
          </p:cNvSpPr>
          <p:nvPr>
            <p:ph type="title"/>
          </p:nvPr>
        </p:nvSpPr>
        <p:spPr>
          <a:xfrm>
            <a:off x="4175050" y="1167712"/>
            <a:ext cx="7796083" cy="4394988"/>
          </a:xfrm>
        </p:spPr>
        <p:txBody>
          <a:bodyPr vert="horz" lIns="91440" tIns="45720" rIns="91440" bIns="45720" rtlCol="0" anchor="ctr">
            <a:normAutofit/>
          </a:bodyPr>
          <a:lstStyle/>
          <a:p>
            <a:r>
              <a:rPr lang="en-US" altLang="ja-JP" sz="5400" spc="800" dirty="0">
                <a:solidFill>
                  <a:schemeClr val="tx1"/>
                </a:solidFill>
                <a:latin typeface="Berlin Sans FB Demi" panose="020E0802020502020306" pitchFamily="34" charset="0"/>
              </a:rPr>
              <a:t>HAPPY-2</a:t>
            </a:r>
            <a:br>
              <a:rPr lang="en-US" altLang="ja-JP" sz="5400" spc="800" dirty="0">
                <a:solidFill>
                  <a:schemeClr val="tx1"/>
                </a:solidFill>
              </a:rPr>
            </a:br>
            <a:br>
              <a:rPr lang="en-US" altLang="ja-JP" sz="5400" spc="800" dirty="0">
                <a:solidFill>
                  <a:schemeClr val="tx1"/>
                </a:solidFill>
              </a:rPr>
            </a:br>
            <a:br>
              <a:rPr lang="en-US" altLang="ja-JP" sz="6600" spc="800" dirty="0">
                <a:solidFill>
                  <a:srgbClr val="FF0000"/>
                </a:solidFill>
              </a:rPr>
            </a:br>
            <a:r>
              <a:rPr lang="ja-JP" altLang="en-US" sz="6600" spc="800" dirty="0">
                <a:solidFill>
                  <a:srgbClr val="FF0000"/>
                </a:solidFill>
              </a:rPr>
              <a:t>鎧を脱ぎ捨てよう</a:t>
            </a:r>
            <a:endParaRPr kumimoji="1" lang="en-US" altLang="ja-JP" sz="6600" spc="800" dirty="0">
              <a:solidFill>
                <a:srgbClr val="0070C0"/>
              </a:solidFill>
            </a:endParaRPr>
          </a:p>
        </p:txBody>
      </p:sp>
    </p:spTree>
    <p:extLst>
      <p:ext uri="{BB962C8B-B14F-4D97-AF65-F5344CB8AC3E}">
        <p14:creationId xmlns:p14="http://schemas.microsoft.com/office/powerpoint/2010/main" val="2129112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老害エンジニア</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224" y="1665513"/>
            <a:ext cx="3695455" cy="4204607"/>
          </a:xfrm>
          <a:prstGeom prst="rect">
            <a:avLst/>
          </a:prstGeom>
        </p:spPr>
      </p:pic>
      <p:sp>
        <p:nvSpPr>
          <p:cNvPr id="5" name="吹き出し: 角を丸めた四角形 4"/>
          <p:cNvSpPr/>
          <p:nvPr/>
        </p:nvSpPr>
        <p:spPr>
          <a:xfrm>
            <a:off x="8871096" y="850605"/>
            <a:ext cx="2399413" cy="1290083"/>
          </a:xfrm>
          <a:prstGeom prst="wedgeRoundRectCallout">
            <a:avLst>
              <a:gd name="adj1" fmla="val -164187"/>
              <a:gd name="adj2" fmla="val 72388"/>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a:solidFill>
                  <a:schemeClr val="tx1"/>
                </a:solidFill>
                <a:latin typeface="ＤＦＰ麗雅宋" panose="02020900000000000000" pitchFamily="18" charset="-128"/>
                <a:ea typeface="ＤＦＰ麗雅宋" panose="02020900000000000000" pitchFamily="18" charset="-128"/>
              </a:rPr>
              <a:t>石よりも堅い頭で部下の意見にまったく耳を貸さない</a:t>
            </a:r>
          </a:p>
        </p:txBody>
      </p:sp>
      <p:sp>
        <p:nvSpPr>
          <p:cNvPr id="6" name="スクロール: 横 5"/>
          <p:cNvSpPr/>
          <p:nvPr/>
        </p:nvSpPr>
        <p:spPr>
          <a:xfrm>
            <a:off x="5061098" y="5870120"/>
            <a:ext cx="2091070" cy="68048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effectLst>
                  <a:outerShdw blurRad="50800" dist="38100" dir="2700000" algn="tl" rotWithShape="0">
                    <a:prstClr val="black">
                      <a:alpha val="40000"/>
                    </a:prstClr>
                  </a:outerShdw>
                </a:effectLst>
                <a:latin typeface="ＤＦＰ麗雅宋" panose="02020900000000000000" pitchFamily="18" charset="-128"/>
                <a:ea typeface="ＤＦＰ麗雅宋" panose="02020900000000000000" pitchFamily="18" charset="-128"/>
              </a:rPr>
              <a:t>歴戦の勇士</a:t>
            </a:r>
          </a:p>
        </p:txBody>
      </p:sp>
      <p:sp>
        <p:nvSpPr>
          <p:cNvPr id="7" name="吹き出し: 角を丸めた四角形 6"/>
          <p:cNvSpPr/>
          <p:nvPr/>
        </p:nvSpPr>
        <p:spPr>
          <a:xfrm>
            <a:off x="8759455" y="3767816"/>
            <a:ext cx="2642440" cy="1597005"/>
          </a:xfrm>
          <a:prstGeom prst="wedgeRoundRectCallout">
            <a:avLst>
              <a:gd name="adj1" fmla="val -84663"/>
              <a:gd name="adj2" fmla="val -44908"/>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a:solidFill>
                  <a:schemeClr val="tx1"/>
                </a:solidFill>
                <a:latin typeface="ＤＦＰ麗雅宋" panose="02020900000000000000" pitchFamily="18" charset="-128"/>
                <a:ea typeface="ＤＦＰ麗雅宋" panose="02020900000000000000" pitchFamily="18" charset="-128"/>
              </a:rPr>
              <a:t>スカイツリーよりも高いプライドで、何でも切れる剣を持っていると信じている。</a:t>
            </a:r>
          </a:p>
        </p:txBody>
      </p:sp>
      <p:sp>
        <p:nvSpPr>
          <p:cNvPr id="8" name="吹き出し: 角を丸めた四角形 7"/>
          <p:cNvSpPr/>
          <p:nvPr/>
        </p:nvSpPr>
        <p:spPr>
          <a:xfrm>
            <a:off x="1332046" y="4175051"/>
            <a:ext cx="2716557" cy="1536025"/>
          </a:xfrm>
          <a:prstGeom prst="wedgeRoundRectCallout">
            <a:avLst>
              <a:gd name="adj1" fmla="val 96579"/>
              <a:gd name="adj2" fmla="val -8899"/>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a:solidFill>
                  <a:schemeClr val="tx1"/>
                </a:solidFill>
                <a:latin typeface="ＤＦＰ麗雅宋" panose="02020900000000000000" pitchFamily="18" charset="-128"/>
                <a:ea typeface="ＤＦＰ麗雅宋" panose="02020900000000000000" pitchFamily="18" charset="-128"/>
              </a:rPr>
              <a:t>新しい技術を断固ブロック。いにしえの戦法を自分だけでなく部下にも強要する。</a:t>
            </a:r>
          </a:p>
        </p:txBody>
      </p:sp>
      <p:sp>
        <p:nvSpPr>
          <p:cNvPr id="9" name="吹き出し: 角を丸めた四角形 8"/>
          <p:cNvSpPr/>
          <p:nvPr/>
        </p:nvSpPr>
        <p:spPr>
          <a:xfrm>
            <a:off x="1166745" y="1255334"/>
            <a:ext cx="2826462" cy="1715386"/>
          </a:xfrm>
          <a:prstGeom prst="wedgeRoundRectCallout">
            <a:avLst>
              <a:gd name="adj1" fmla="val 125237"/>
              <a:gd name="adj2" fmla="val 97245"/>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a:solidFill>
                  <a:schemeClr val="tx1"/>
                </a:solidFill>
                <a:latin typeface="ＤＦＰ麗雅宋" panose="02020900000000000000" pitchFamily="18" charset="-128"/>
                <a:ea typeface="ＤＦＰ麗雅宋" panose="02020900000000000000" pitchFamily="18" charset="-128"/>
              </a:rPr>
              <a:t>過去の自分と部下を比較し、部下の努力を認めない。「俺の若いころは」とすぐに自慢話をする。</a:t>
            </a:r>
          </a:p>
        </p:txBody>
      </p:sp>
      <p:sp>
        <p:nvSpPr>
          <p:cNvPr id="10" name="星: 24 pt 9"/>
          <p:cNvSpPr/>
          <p:nvPr/>
        </p:nvSpPr>
        <p:spPr>
          <a:xfrm>
            <a:off x="8676166" y="2013098"/>
            <a:ext cx="2594344" cy="914400"/>
          </a:xfrm>
          <a:prstGeom prst="star24">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ＤＦ綜藝体W7" panose="040B0709000000000000" pitchFamily="49" charset="-128"/>
                <a:ea typeface="ＤＦ綜藝体W7" panose="040B0709000000000000" pitchFamily="49" charset="-128"/>
              </a:rPr>
              <a:t>思考の硬直</a:t>
            </a:r>
          </a:p>
        </p:txBody>
      </p:sp>
      <p:sp>
        <p:nvSpPr>
          <p:cNvPr id="11" name="星: 24 pt 10"/>
          <p:cNvSpPr/>
          <p:nvPr/>
        </p:nvSpPr>
        <p:spPr>
          <a:xfrm>
            <a:off x="8034104" y="5253876"/>
            <a:ext cx="3878468" cy="914400"/>
          </a:xfrm>
          <a:prstGeom prst="star24">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ＤＦ綜藝体W7" panose="040B0709000000000000" pitchFamily="49" charset="-128"/>
                <a:ea typeface="ＤＦ綜藝体W7" panose="040B0709000000000000" pitchFamily="49" charset="-128"/>
              </a:rPr>
              <a:t>高すぎるプライド</a:t>
            </a:r>
          </a:p>
        </p:txBody>
      </p:sp>
      <p:sp>
        <p:nvSpPr>
          <p:cNvPr id="12" name="星: 24 pt 11"/>
          <p:cNvSpPr/>
          <p:nvPr/>
        </p:nvSpPr>
        <p:spPr>
          <a:xfrm>
            <a:off x="581057" y="5636204"/>
            <a:ext cx="3885750" cy="914400"/>
          </a:xfrm>
          <a:prstGeom prst="star24">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ＤＦ綜藝体W7" panose="040B0709000000000000" pitchFamily="49" charset="-128"/>
                <a:ea typeface="ＤＦ綜藝体W7" panose="040B0709000000000000" pitchFamily="49" charset="-128"/>
              </a:rPr>
              <a:t>強すぎるこだわり</a:t>
            </a:r>
          </a:p>
        </p:txBody>
      </p:sp>
      <p:sp>
        <p:nvSpPr>
          <p:cNvPr id="13" name="星: 24 pt 12"/>
          <p:cNvSpPr/>
          <p:nvPr/>
        </p:nvSpPr>
        <p:spPr>
          <a:xfrm>
            <a:off x="1099345" y="2853416"/>
            <a:ext cx="2961263" cy="914400"/>
          </a:xfrm>
          <a:prstGeom prst="star24">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ＤＦ綜藝体W7" panose="040B0709000000000000" pitchFamily="49" charset="-128"/>
                <a:ea typeface="ＤＦ綜藝体W7" panose="040B0709000000000000" pitchFamily="49" charset="-128"/>
              </a:rPr>
              <a:t>上から目線</a:t>
            </a:r>
          </a:p>
        </p:txBody>
      </p:sp>
    </p:spTree>
    <p:extLst>
      <p:ext uri="{BB962C8B-B14F-4D97-AF65-F5344CB8AC3E}">
        <p14:creationId xmlns:p14="http://schemas.microsoft.com/office/powerpoint/2010/main" val="411196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諸悪の根源は、</a:t>
            </a:r>
            <a:r>
              <a:rPr kumimoji="1" lang="ja-JP" altLang="en-US" dirty="0">
                <a:solidFill>
                  <a:srgbClr val="0070C0"/>
                </a:solidFill>
                <a:latin typeface="ＤＦ綜藝体W7" panose="040B0709000000000000" pitchFamily="49" charset="-128"/>
                <a:ea typeface="ＤＦ綜藝体W7" panose="040B0709000000000000" pitchFamily="49" charset="-128"/>
              </a:rPr>
              <a:t>思考の硬直</a:t>
            </a:r>
          </a:p>
        </p:txBody>
      </p:sp>
      <p:sp>
        <p:nvSpPr>
          <p:cNvPr id="3" name="コンテンツ プレースホルダー 2"/>
          <p:cNvSpPr>
            <a:spLocks noGrp="1"/>
          </p:cNvSpPr>
          <p:nvPr>
            <p:ph idx="1"/>
          </p:nvPr>
        </p:nvSpPr>
        <p:spPr/>
        <p:txBody>
          <a:bodyPr/>
          <a:lstStyle/>
          <a:p>
            <a:r>
              <a:rPr kumimoji="1" lang="ja-JP" altLang="en-US" dirty="0"/>
              <a:t>年を重ねると、どうしても視野が狭くなります。</a:t>
            </a:r>
            <a:endParaRPr kumimoji="1" lang="en-US" altLang="ja-JP" dirty="0"/>
          </a:p>
          <a:p>
            <a:pPr lvl="1"/>
            <a:r>
              <a:rPr kumimoji="1" lang="ja-JP" altLang="en-US" dirty="0"/>
              <a:t>思考パターンが「だろう」に傾向していき、大事な事を見落としてしまいます。</a:t>
            </a:r>
            <a:endParaRPr kumimoji="1" lang="en-US" altLang="ja-JP" dirty="0"/>
          </a:p>
          <a:p>
            <a:r>
              <a:rPr lang="ja-JP" altLang="en-US" dirty="0"/>
              <a:t>豊富な知識と経験が、いつしか思考を硬直化させてしまいます。</a:t>
            </a:r>
            <a:endParaRPr lang="en-US" altLang="ja-JP" dirty="0"/>
          </a:p>
          <a:p>
            <a:r>
              <a:rPr kumimoji="1" lang="ja-JP" altLang="en-US" dirty="0"/>
              <a:t>ソフトウエアエンジニアにとって、古い知識や常識がまったく役に立たない事は珍しくありません。</a:t>
            </a:r>
            <a:endParaRPr kumimoji="1" lang="en-US" altLang="ja-JP" dirty="0"/>
          </a:p>
          <a:p>
            <a:r>
              <a:rPr lang="en-US" altLang="ja-JP" dirty="0"/>
              <a:t>3</a:t>
            </a:r>
            <a:r>
              <a:rPr lang="ja-JP" altLang="en-US" dirty="0"/>
              <a:t>年以上古い知識は、「まったく役に立たない」と考えて、つねに最新の情報でオーバーライドする必要があります。</a:t>
            </a:r>
            <a:endParaRPr kumimoji="1" lang="ja-JP" altLang="en-US" dirty="0"/>
          </a:p>
        </p:txBody>
      </p:sp>
    </p:spTree>
    <p:extLst>
      <p:ext uri="{BB962C8B-B14F-4D97-AF65-F5344CB8AC3E}">
        <p14:creationId xmlns:p14="http://schemas.microsoft.com/office/powerpoint/2010/main" val="1272095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役に立たないもの</a:t>
            </a:r>
            <a:r>
              <a:rPr kumimoji="1" lang="ja-JP" altLang="en-US"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ＤＦＰ麗雅宋" panose="02020900000000000000" pitchFamily="18" charset="-128"/>
                <a:ea typeface="ＤＦＰ麗雅宋" panose="02020900000000000000" pitchFamily="18" charset="-128"/>
              </a:rPr>
              <a:t>御三家</a:t>
            </a:r>
            <a:endParaRPr kumimoji="1" lang="ja-JP" altLang="en-US" dirty="0">
              <a:latin typeface="ＤＦＰ麗雅宋" panose="02020900000000000000" pitchFamily="18" charset="-128"/>
              <a:ea typeface="ＤＦＰ麗雅宋" panose="02020900000000000000" pitchFamily="18" charset="-128"/>
            </a:endParaRPr>
          </a:p>
        </p:txBody>
      </p:sp>
      <p:sp>
        <p:nvSpPr>
          <p:cNvPr id="3" name="コンテンツ プレースホルダー 2"/>
          <p:cNvSpPr>
            <a:spLocks noGrp="1"/>
          </p:cNvSpPr>
          <p:nvPr>
            <p:ph idx="1"/>
          </p:nvPr>
        </p:nvSpPr>
        <p:spPr>
          <a:xfrm>
            <a:off x="3555406" y="2286001"/>
            <a:ext cx="5241271" cy="3593591"/>
          </a:xfrm>
        </p:spPr>
        <p:txBody>
          <a:bodyPr>
            <a:normAutofit/>
            <a:scene3d>
              <a:camera prst="orthographicFront"/>
              <a:lightRig rig="soft" dir="t">
                <a:rot lat="0" lon="0" rev="15600000"/>
              </a:lightRig>
            </a:scene3d>
            <a:sp3d extrusionH="57150" prstMaterial="softEdge">
              <a:bevelT w="25400" h="38100"/>
            </a:sp3d>
          </a:bodyPr>
          <a:lstStyle/>
          <a:p>
            <a:pPr marL="457200" indent="-457200">
              <a:buFont typeface="+mj-lt"/>
              <a:buAutoNum type="arabicPeriod"/>
            </a:pPr>
            <a:r>
              <a:rPr kumimoji="1" lang="ja-JP" altLang="en-US" sz="6600" b="1" dirty="0">
                <a:ln>
                  <a:solidFill>
                    <a:schemeClr val="tx1"/>
                  </a:solidFill>
                </a:ln>
                <a:solidFill>
                  <a:srgbClr val="0070C0"/>
                </a:solidFill>
                <a:latin typeface="ＤＦ綜藝体W7" panose="040B0709000000000000" pitchFamily="49" charset="-128"/>
                <a:ea typeface="ＤＦ綜藝体W7" panose="040B0709000000000000" pitchFamily="49" charset="-128"/>
              </a:rPr>
              <a:t>こだわり</a:t>
            </a:r>
            <a:endParaRPr kumimoji="1" lang="en-US" altLang="ja-JP" sz="6600" b="1" dirty="0">
              <a:ln>
                <a:solidFill>
                  <a:schemeClr val="tx1"/>
                </a:solidFill>
              </a:ln>
              <a:solidFill>
                <a:srgbClr val="0070C0"/>
              </a:solidFill>
              <a:latin typeface="ＤＦ綜藝体W7" panose="040B0709000000000000" pitchFamily="49" charset="-128"/>
              <a:ea typeface="ＤＦ綜藝体W7" panose="040B0709000000000000" pitchFamily="49" charset="-128"/>
            </a:endParaRPr>
          </a:p>
          <a:p>
            <a:pPr marL="457200" indent="-457200">
              <a:buFont typeface="+mj-lt"/>
              <a:buAutoNum type="arabicPeriod"/>
            </a:pPr>
            <a:r>
              <a:rPr lang="ja-JP" altLang="en-US" sz="6600" b="1" dirty="0">
                <a:ln>
                  <a:solidFill>
                    <a:schemeClr val="tx1"/>
                  </a:solidFill>
                </a:ln>
                <a:solidFill>
                  <a:srgbClr val="0070C0"/>
                </a:solidFill>
                <a:latin typeface="ＤＦ綜藝体W7" panose="040B0709000000000000" pitchFamily="49" charset="-128"/>
                <a:ea typeface="ＤＦ綜藝体W7" panose="040B0709000000000000" pitchFamily="49" charset="-128"/>
              </a:rPr>
              <a:t>プライド</a:t>
            </a:r>
            <a:endParaRPr lang="en-US" altLang="ja-JP" sz="6600" b="1" dirty="0">
              <a:ln>
                <a:solidFill>
                  <a:schemeClr val="tx1"/>
                </a:solidFill>
              </a:ln>
              <a:solidFill>
                <a:srgbClr val="0070C0"/>
              </a:solidFill>
              <a:latin typeface="ＤＦ綜藝体W7" panose="040B0709000000000000" pitchFamily="49" charset="-128"/>
              <a:ea typeface="ＤＦ綜藝体W7" panose="040B0709000000000000" pitchFamily="49" charset="-128"/>
            </a:endParaRPr>
          </a:p>
          <a:p>
            <a:pPr marL="457200" indent="-457200">
              <a:buFont typeface="+mj-lt"/>
              <a:buAutoNum type="arabicPeriod"/>
            </a:pPr>
            <a:r>
              <a:rPr lang="ja-JP" altLang="en-US" sz="6600" b="1" dirty="0">
                <a:ln>
                  <a:solidFill>
                    <a:schemeClr val="tx1"/>
                  </a:solidFill>
                </a:ln>
                <a:solidFill>
                  <a:srgbClr val="0070C0"/>
                </a:solidFill>
                <a:latin typeface="ＤＦ綜藝体W7" panose="040B0709000000000000" pitchFamily="49" charset="-128"/>
                <a:ea typeface="ＤＦ綜藝体W7" panose="040B0709000000000000" pitchFamily="49" charset="-128"/>
              </a:rPr>
              <a:t>古い知識</a:t>
            </a:r>
            <a:endParaRPr kumimoji="1" lang="ja-JP" altLang="en-US" sz="6600" b="1" dirty="0">
              <a:ln>
                <a:solidFill>
                  <a:schemeClr val="tx1"/>
                </a:solidFill>
              </a:ln>
              <a:solidFill>
                <a:srgbClr val="0070C0"/>
              </a:solidFill>
              <a:latin typeface="ＤＦ綜藝体W7" panose="040B0709000000000000" pitchFamily="49" charset="-128"/>
              <a:ea typeface="ＤＦ綜藝体W7" panose="040B0709000000000000" pitchFamily="49" charset="-128"/>
            </a:endParaRPr>
          </a:p>
        </p:txBody>
      </p:sp>
    </p:spTree>
    <p:extLst>
      <p:ext uri="{BB962C8B-B14F-4D97-AF65-F5344CB8AC3E}">
        <p14:creationId xmlns:p14="http://schemas.microsoft.com/office/powerpoint/2010/main" val="2850708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鎧を脱ぎ捨てて</a:t>
            </a:r>
            <a:r>
              <a:rPr kumimoji="1" lang="ja-JP" altLang="en-US" dirty="0">
                <a:solidFill>
                  <a:srgbClr val="FF0000"/>
                </a:solidFill>
                <a:latin typeface="ＤＦＰ麗雅宋" panose="02020900000000000000" pitchFamily="18" charset="-128"/>
                <a:ea typeface="ＤＦＰ麗雅宋" panose="02020900000000000000" pitchFamily="18" charset="-128"/>
              </a:rPr>
              <a:t>身軽になろう</a:t>
            </a:r>
          </a:p>
        </p:txBody>
      </p:sp>
      <p:sp>
        <p:nvSpPr>
          <p:cNvPr id="3" name="コンテンツ プレースホルダー 2"/>
          <p:cNvSpPr>
            <a:spLocks noGrp="1"/>
          </p:cNvSpPr>
          <p:nvPr>
            <p:ph idx="1"/>
          </p:nvPr>
        </p:nvSpPr>
        <p:spPr/>
        <p:txBody>
          <a:bodyPr/>
          <a:lstStyle/>
          <a:p>
            <a:r>
              <a:rPr kumimoji="1" lang="ja-JP" altLang="en-US" dirty="0"/>
              <a:t>思考が硬直していると、無意味なこだわりに気づかなくなります。</a:t>
            </a:r>
            <a:endParaRPr kumimoji="1" lang="en-US" altLang="ja-JP" dirty="0"/>
          </a:p>
          <a:p>
            <a:r>
              <a:rPr lang="ja-JP" altLang="en-US" dirty="0"/>
              <a:t>年を取ったら、自分の思考や行動に対し常に「これで本当に良いのか？」という疑問を投げかける事が大事です。</a:t>
            </a:r>
            <a:endParaRPr lang="en-US" altLang="ja-JP" dirty="0"/>
          </a:p>
          <a:p>
            <a:r>
              <a:rPr kumimoji="1" lang="ja-JP" altLang="en-US" dirty="0"/>
              <a:t>ソフトウエアエンジニアにとって、過去の栄光は何の役にも立たないと認識してください。せいぜい、人と知り合うキッカケになる程度です。</a:t>
            </a:r>
            <a:endParaRPr kumimoji="1" lang="en-US" altLang="ja-JP" dirty="0"/>
          </a:p>
          <a:p>
            <a:r>
              <a:rPr lang="ja-JP" altLang="en-US" dirty="0"/>
              <a:t>こだわりを捨て、新鮮な目線で物事を見つめ、人の言葉に常に耳を貸すこと。これが老害エンジニアから脱却する第一歩です。</a:t>
            </a:r>
            <a:endParaRPr kumimoji="1" lang="ja-JP" altLang="en-US" dirty="0"/>
          </a:p>
        </p:txBody>
      </p:sp>
    </p:spTree>
    <p:extLst>
      <p:ext uri="{BB962C8B-B14F-4D97-AF65-F5344CB8AC3E}">
        <p14:creationId xmlns:p14="http://schemas.microsoft.com/office/powerpoint/2010/main" val="43835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88869"/>
          </a:xfrm>
        </p:spPr>
        <p:txBody>
          <a:bodyPr>
            <a:normAutofit fontScale="90000"/>
          </a:bodyPr>
          <a:lstStyle/>
          <a:p>
            <a:r>
              <a:rPr kumimoji="1" lang="ja-JP" altLang="en-US"/>
              <a:t>メモ</a:t>
            </a:r>
          </a:p>
        </p:txBody>
      </p:sp>
      <p:sp>
        <p:nvSpPr>
          <p:cNvPr id="3" name="コンテンツ プレースホルダー 2"/>
          <p:cNvSpPr>
            <a:spLocks noGrp="1"/>
          </p:cNvSpPr>
          <p:nvPr>
            <p:ph idx="1"/>
          </p:nvPr>
        </p:nvSpPr>
        <p:spPr>
          <a:xfrm>
            <a:off x="1251678" y="1325367"/>
            <a:ext cx="10178322" cy="4554226"/>
          </a:xfrm>
        </p:spPr>
        <p:txBody>
          <a:bodyPr>
            <a:normAutofit lnSpcReduction="10000"/>
          </a:bodyPr>
          <a:lstStyle/>
          <a:p>
            <a:r>
              <a:rPr lang="ja-JP" altLang="en-US" dirty="0"/>
              <a:t>老害エンジニアの典型</a:t>
            </a:r>
            <a:endParaRPr lang="en-US" altLang="ja-JP" dirty="0"/>
          </a:p>
          <a:p>
            <a:r>
              <a:rPr kumimoji="1" lang="ja-JP" altLang="en-US" dirty="0"/>
              <a:t>知識と経験がもたらすもの</a:t>
            </a:r>
            <a:endParaRPr kumimoji="1" lang="en-US" altLang="ja-JP" dirty="0"/>
          </a:p>
          <a:p>
            <a:r>
              <a:rPr lang="ja-JP" altLang="en-US" dirty="0"/>
              <a:t>エンジニアの上下関係</a:t>
            </a:r>
            <a:endParaRPr lang="en-US" altLang="ja-JP" dirty="0"/>
          </a:p>
          <a:p>
            <a:r>
              <a:rPr kumimoji="1" lang="ja-JP" altLang="en-US" dirty="0"/>
              <a:t>こだわりの災い</a:t>
            </a:r>
            <a:endParaRPr kumimoji="1" lang="en-US" altLang="ja-JP" dirty="0"/>
          </a:p>
          <a:p>
            <a:r>
              <a:rPr lang="ja-JP" altLang="en-US" dirty="0"/>
              <a:t>縛りプレイ</a:t>
            </a:r>
            <a:endParaRPr lang="en-US" altLang="ja-JP" dirty="0"/>
          </a:p>
          <a:p>
            <a:r>
              <a:rPr kumimoji="1" lang="ja-JP" altLang="en-US" dirty="0"/>
              <a:t>一本の道筋</a:t>
            </a:r>
            <a:endParaRPr kumimoji="1" lang="en-US" altLang="ja-JP" dirty="0"/>
          </a:p>
          <a:p>
            <a:r>
              <a:rPr kumimoji="1" lang="ja-JP" altLang="en-US" dirty="0"/>
              <a:t>「なんで」という問いに答えはない</a:t>
            </a:r>
            <a:endParaRPr kumimoji="1" lang="en-US" altLang="ja-JP" dirty="0"/>
          </a:p>
          <a:p>
            <a:r>
              <a:rPr lang="ja-JP" altLang="en-US" dirty="0"/>
              <a:t>古い技術と新しい技術</a:t>
            </a:r>
            <a:endParaRPr lang="en-US" altLang="ja-JP" dirty="0"/>
          </a:p>
          <a:p>
            <a:r>
              <a:rPr lang="ja-JP" altLang="en-US" dirty="0"/>
              <a:t>老害エンジニアの撃退方法</a:t>
            </a:r>
            <a:endParaRPr lang="en-US" altLang="ja-JP" dirty="0"/>
          </a:p>
          <a:p>
            <a:r>
              <a:rPr kumimoji="1" lang="ja-JP" altLang="en-US" dirty="0"/>
              <a:t>思考停止</a:t>
            </a:r>
            <a:endParaRPr kumimoji="1" lang="en-US" altLang="ja-JP" dirty="0"/>
          </a:p>
          <a:p>
            <a:r>
              <a:rPr lang="ja-JP" altLang="en-US" dirty="0"/>
              <a:t>視野を広げる</a:t>
            </a:r>
            <a:endParaRPr kumimoji="1" lang="ja-JP" altLang="en-US" dirty="0"/>
          </a:p>
        </p:txBody>
      </p:sp>
    </p:spTree>
    <p:extLst>
      <p:ext uri="{BB962C8B-B14F-4D97-AF65-F5344CB8AC3E}">
        <p14:creationId xmlns:p14="http://schemas.microsoft.com/office/powerpoint/2010/main" val="901569726"/>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バッジ">
      <a:majorFont>
        <a:latin typeface="Impact" panose="020B0806030902050204"/>
        <a:ea typeface=""/>
        <a:cs typeface=""/>
      </a:majorFont>
      <a:minorFont>
        <a:latin typeface="Gill Sans MT" panose="020B0502020104020203"/>
        <a:ea typeface=""/>
        <a:cs typeface=""/>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6471</TotalTime>
  <Words>469</Words>
  <Application>Microsoft Office PowerPoint</Application>
  <PresentationFormat>ワイド画面</PresentationFormat>
  <Paragraphs>70</Paragraphs>
  <Slides>11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ＤＦＰ綜藝体W7</vt:lpstr>
      <vt:lpstr>ＤＦＰ麗雅宋</vt:lpstr>
      <vt:lpstr>ＤＦ綜藝体W7</vt:lpstr>
      <vt:lpstr>Yu Gothic</vt:lpstr>
      <vt:lpstr>Arial</vt:lpstr>
      <vt:lpstr>Berlin Sans FB Demi</vt:lpstr>
      <vt:lpstr>Gill Sans MT</vt:lpstr>
      <vt:lpstr>Impact</vt:lpstr>
      <vt:lpstr>バッジ</vt:lpstr>
      <vt:lpstr>Happy Engineer になるために</vt:lpstr>
      <vt:lpstr>自己紹介</vt:lpstr>
      <vt:lpstr>PowerPoint プレゼンテーション</vt:lpstr>
      <vt:lpstr>HAPPY-2   鎧を脱ぎ捨てよう</vt:lpstr>
      <vt:lpstr>老害エンジニア</vt:lpstr>
      <vt:lpstr>諸悪の根源は、思考の硬直</vt:lpstr>
      <vt:lpstr>役に立たないもの御三家</vt:lpstr>
      <vt:lpstr>鎧を脱ぎ捨てて身軽になろう</vt:lpstr>
      <vt:lpstr>メモ</vt:lpstr>
      <vt:lpstr>ご清聴ありがとうございました。</vt:lpstr>
      <vt:lpstr>次回予告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 Engineer になるために</dc:title>
  <dc:creator>池田公平</dc:creator>
  <cp:lastModifiedBy>池田公平</cp:lastModifiedBy>
  <cp:revision>58</cp:revision>
  <dcterms:created xsi:type="dcterms:W3CDTF">2017-12-07T15:25:09Z</dcterms:created>
  <dcterms:modified xsi:type="dcterms:W3CDTF">2018-01-04T08:24:41Z</dcterms:modified>
</cp:coreProperties>
</file>