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70" r:id="rId3"/>
    <p:sldId id="272" r:id="rId4"/>
    <p:sldId id="257" r:id="rId5"/>
    <p:sldId id="271" r:id="rId6"/>
    <p:sldId id="268"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p:restoredTop sz="94674"/>
  </p:normalViewPr>
  <p:slideViewPr>
    <p:cSldViewPr snapToGrid="0">
      <p:cViewPr varScale="1">
        <p:scale>
          <a:sx n="124" d="100"/>
          <a:sy n="124" d="100"/>
        </p:scale>
        <p:origin x="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379FD-9C98-804B-A4DD-6029FC0F30E9}" type="datetimeFigureOut">
              <a:rPr kumimoji="1" lang="ja-JP" altLang="en-US" smtClean="0"/>
              <a:t>2018/1/4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8AB36C-96AE-B547-B139-44BF624B577D}" type="slidenum">
              <a:rPr kumimoji="1" lang="ja-JP" altLang="en-US" smtClean="0"/>
              <a:t>‹#›</a:t>
            </a:fld>
            <a:endParaRPr kumimoji="1" lang="ja-JP" altLang="en-US"/>
          </a:p>
        </p:txBody>
      </p:sp>
    </p:spTree>
    <p:extLst>
      <p:ext uri="{BB962C8B-B14F-4D97-AF65-F5344CB8AC3E}">
        <p14:creationId xmlns:p14="http://schemas.microsoft.com/office/powerpoint/2010/main" val="16039702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kumimoji="1" lang="ja-JP" alt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944F3C0-88D5-4F86-AA2B-C927976845C1}" type="slidenum">
              <a:rPr kumimoji="1" lang="ja-JP" altLang="en-US" smtClean="0"/>
              <a:t>‹#›</a:t>
            </a:fld>
            <a:endParaRPr kumimoji="1" lang="ja-JP" alt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944F3C0-88D5-4F86-AA2B-C927976845C1}" type="slidenum">
              <a:rPr kumimoji="1" lang="ja-JP" altLang="en-US" smtClean="0"/>
              <a:t>‹#›</a:t>
            </a:fld>
            <a:endParaRPr kumimoji="1" lang="ja-JP" alt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DCF75-74D2-4D92-A939-A2720FC11AEA}" type="datetimeFigureOut">
              <a:rPr kumimoji="1" lang="ja-JP" altLang="en-US" smtClean="0"/>
              <a:t>2018/1/4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0" y="6375679"/>
            <a:ext cx="3482179" cy="345796"/>
          </a:xfrm>
        </p:spPr>
        <p:txBody>
          <a:bodyPr/>
          <a:lstStyle/>
          <a:p>
            <a:endParaRPr kumimoji="1" lang="ja-JP" altLang="en-US"/>
          </a:p>
        </p:txBody>
      </p:sp>
      <p:sp>
        <p:nvSpPr>
          <p:cNvPr id="7" name="Slide Number Placeholder 6"/>
          <p:cNvSpPr>
            <a:spLocks noGrp="1"/>
          </p:cNvSpPr>
          <p:nvPr>
            <p:ph type="sldNum" sz="quarter" idx="12"/>
          </p:nvPr>
        </p:nvSpPr>
        <p:spPr>
          <a:xfrm>
            <a:off x="5691014" y="6375679"/>
            <a:ext cx="1232456" cy="345796"/>
          </a:xfrm>
        </p:spPr>
        <p:txBody>
          <a:bodyPr/>
          <a:lstStyle/>
          <a:p>
            <a:fld id="{D944F3C0-88D5-4F86-AA2B-C927976845C1}" type="slidenum">
              <a:rPr kumimoji="1" lang="ja-JP" altLang="en-US" smtClean="0"/>
              <a:t>‹#›</a:t>
            </a:fld>
            <a:endParaRPr kumimoji="1" lang="ja-JP" alt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9EDCF75-74D2-4D92-A939-A2720FC11AEA}" type="datetimeFigureOut">
              <a:rPr kumimoji="1" lang="ja-JP" altLang="en-US" smtClean="0"/>
              <a:t>2018/1/4</a:t>
            </a:fld>
            <a:endParaRPr kumimoji="1" lang="ja-JP" altLang="en-US"/>
          </a:p>
        </p:txBody>
      </p:sp>
      <p:sp>
        <p:nvSpPr>
          <p:cNvPr id="6" name="Footer Placeholder 5"/>
          <p:cNvSpPr>
            <a:spLocks noGrp="1"/>
          </p:cNvSpPr>
          <p:nvPr>
            <p:ph type="ftr" sz="quarter" idx="11"/>
          </p:nvPr>
        </p:nvSpPr>
        <p:spPr>
          <a:xfrm>
            <a:off x="2103621" y="6375679"/>
            <a:ext cx="3482178" cy="345796"/>
          </a:xfrm>
        </p:spPr>
        <p:txBody>
          <a:bodyPr/>
          <a:lstStyle/>
          <a:p>
            <a:endParaRPr kumimoji="1" lang="ja-JP" altLang="en-US"/>
          </a:p>
        </p:txBody>
      </p:sp>
      <p:sp>
        <p:nvSpPr>
          <p:cNvPr id="7" name="Slide Number Placeholder 6"/>
          <p:cNvSpPr>
            <a:spLocks noGrp="1"/>
          </p:cNvSpPr>
          <p:nvPr>
            <p:ph type="sldNum" sz="quarter" idx="12"/>
          </p:nvPr>
        </p:nvSpPr>
        <p:spPr>
          <a:xfrm>
            <a:off x="5687568" y="6375679"/>
            <a:ext cx="1234440" cy="345796"/>
          </a:xfrm>
        </p:spPr>
        <p:txBody>
          <a:bodyPr/>
          <a:lstStyle/>
          <a:p>
            <a:fld id="{D944F3C0-88D5-4F86-AA2B-C927976845C1}"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9EDCF75-74D2-4D92-A939-A2720FC11AEA}" type="datetimeFigureOut">
              <a:rPr kumimoji="1" lang="ja-JP" altLang="en-US" smtClean="0"/>
              <a:t>2018/1/4</a:t>
            </a:fld>
            <a:endParaRPr kumimoji="1" lang="ja-JP" alt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944F3C0-88D5-4F86-AA2B-C927976845C1}" type="slidenum">
              <a:rPr kumimoji="1" lang="ja-JP" altLang="en-US" smtClean="0"/>
              <a:t>‹#›</a:t>
            </a:fld>
            <a:endParaRPr kumimoji="1" lang="ja-JP" alt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16291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20574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523BF4EA-0C29-4B7A-8A76-D6786360EF86}"/>
              </a:ext>
            </a:extLst>
          </p:cNvPr>
          <p:cNvSpPr>
            <a:spLocks noGrp="1"/>
          </p:cNvSpPr>
          <p:nvPr>
            <p:ph type="ctrTitle"/>
          </p:nvPr>
        </p:nvSpPr>
        <p:spPr/>
        <p:txBody>
          <a:bodyPr/>
          <a:lstStyle/>
          <a:p>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Happy</a:t>
            </a:r>
            <a:r>
              <a:rPr lang="ja-JP" altLang="en-US" dirty="0">
                <a:ln w="0"/>
                <a:effectLst>
                  <a:outerShdw blurRad="38100" dist="19050" dir="2700000" algn="tl" rotWithShape="0">
                    <a:schemeClr val="dk1">
                      <a:alpha val="40000"/>
                    </a:schemeClr>
                  </a:outerShdw>
                </a:effectLst>
                <a:latin typeface="Berlin Sans FB Demi" panose="020E0802020502020306" pitchFamily="34" charset="0"/>
              </a:rPr>
              <a:t> </a:t>
            </a:r>
            <a:r>
              <a:rPr lang="en-US" altLang="ja-JP" dirty="0">
                <a:ln w="0"/>
                <a:effectLst>
                  <a:outerShdw blurRad="38100" dist="19050" dir="2700000" algn="tl" rotWithShape="0">
                    <a:schemeClr val="dk1">
                      <a:alpha val="40000"/>
                    </a:schemeClr>
                  </a:outerShdw>
                </a:effectLst>
                <a:latin typeface="Berlin Sans FB Demi" panose="020E0802020502020306" pitchFamily="34" charset="0"/>
              </a:rPr>
              <a:t>Engineer</a:t>
            </a:r>
            <a:r>
              <a:rPr kumimoji="1" lang="en-US" altLang="ja-JP" dirty="0">
                <a:latin typeface="Berlin Sans FB Demi" panose="020E0802020502020306" pitchFamily="34" charset="0"/>
              </a:rPr>
              <a:t/>
            </a:r>
            <a:br>
              <a:rPr kumimoji="1" lang="en-US" altLang="ja-JP" dirty="0">
                <a:latin typeface="Berlin Sans FB Demi" panose="020E0802020502020306" pitchFamily="34" charset="0"/>
              </a:rPr>
            </a:br>
            <a:r>
              <a:rPr kumimoji="1" lang="ja-JP" altLang="en-US" dirty="0">
                <a:latin typeface="Berlin Sans FB Demi" panose="020E0802020502020306" pitchFamily="34" charset="0"/>
              </a:rPr>
              <a:t>になるために</a:t>
            </a:r>
          </a:p>
        </p:txBody>
      </p:sp>
      <p:sp>
        <p:nvSpPr>
          <p:cNvPr id="3" name="サブタイトル 2">
            <a:extLst>
              <a:ext uri="{FF2B5EF4-FFF2-40B4-BE49-F238E27FC236}">
                <a16:creationId xmlns:a16="http://schemas.microsoft.com/office/drawing/2014/main" xmlns="" id="{2151AAA0-715E-45A1-90DE-CEBAE61A9C65}"/>
              </a:ext>
            </a:extLst>
          </p:cNvPr>
          <p:cNvSpPr>
            <a:spLocks noGrp="1"/>
          </p:cNvSpPr>
          <p:nvPr>
            <p:ph type="subTitle" idx="1"/>
          </p:nvPr>
        </p:nvSpPr>
        <p:spPr/>
        <p:txBody>
          <a:bodyPr>
            <a:normAutofit fontScale="32500" lnSpcReduction="20000"/>
          </a:bodyPr>
          <a:lstStyle/>
          <a:p>
            <a:endParaRPr kumimoji="1" lang="en-US" altLang="ja-JP" dirty="0"/>
          </a:p>
          <a:p>
            <a:r>
              <a:rPr kumimoji="1" lang="ja-JP" altLang="en-US" dirty="0"/>
              <a:t>ソフトウエア研究会</a:t>
            </a:r>
            <a:r>
              <a:rPr kumimoji="1" lang="en-US" altLang="ja-JP" dirty="0"/>
              <a:t>in</a:t>
            </a:r>
            <a:r>
              <a:rPr kumimoji="1" lang="ja-JP" altLang="en-US" dirty="0"/>
              <a:t>秋葉原</a:t>
            </a:r>
            <a:endParaRPr kumimoji="1" lang="en-US" altLang="ja-JP" dirty="0"/>
          </a:p>
          <a:p>
            <a:r>
              <a:rPr lang="ja-JP" altLang="en-US" dirty="0"/>
              <a:t>池田公平</a:t>
            </a:r>
            <a:endParaRPr lang="en-US" altLang="ja-JP" dirty="0"/>
          </a:p>
          <a:p>
            <a:r>
              <a:rPr kumimoji="1" lang="en-US" altLang="ja-JP" dirty="0"/>
              <a:t>2017/12/8</a:t>
            </a:r>
            <a:endParaRPr kumimoji="1" lang="ja-JP" altLang="en-US" dirty="0"/>
          </a:p>
        </p:txBody>
      </p:sp>
    </p:spTree>
    <p:extLst>
      <p:ext uri="{BB962C8B-B14F-4D97-AF65-F5344CB8AC3E}">
        <p14:creationId xmlns:p14="http://schemas.microsoft.com/office/powerpoint/2010/main" val="3529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名前 池田公平　ペンネーム　五代</a:t>
            </a:r>
            <a:r>
              <a:rPr lang="ja-JP" altLang="en-US" dirty="0" smtClean="0"/>
              <a:t>響</a:t>
            </a:r>
            <a:endParaRPr lang="en-US" altLang="ja-JP" dirty="0" smtClean="0"/>
          </a:p>
          <a:p>
            <a:r>
              <a:rPr lang="ja-JP" altLang="en-US" dirty="0"/>
              <a:t>年齢 </a:t>
            </a:r>
            <a:r>
              <a:rPr lang="en-US" altLang="ja-JP" dirty="0"/>
              <a:t>29</a:t>
            </a:r>
            <a:r>
              <a:rPr lang="ja-JP" altLang="en-US" dirty="0"/>
              <a:t>歳と</a:t>
            </a:r>
            <a:r>
              <a:rPr lang="en-US" altLang="ja-JP" dirty="0"/>
              <a:t>310</a:t>
            </a:r>
            <a:r>
              <a:rPr lang="ja-JP" altLang="en-US" dirty="0"/>
              <a:t>ヶ月</a:t>
            </a:r>
            <a:endParaRPr lang="en-US" altLang="ja-JP" dirty="0"/>
          </a:p>
          <a:p>
            <a:r>
              <a:rPr lang="ja-JP" altLang="en-US" dirty="0" smtClean="0"/>
              <a:t>職業 ソフトウエアエンジニア </a:t>
            </a:r>
            <a:r>
              <a:rPr lang="en-US" altLang="ja-JP" dirty="0" smtClean="0"/>
              <a:t>(C++</a:t>
            </a:r>
            <a:r>
              <a:rPr lang="ja-JP" altLang="en-US" dirty="0" smtClean="0"/>
              <a:t>とアセンブラが大好き</a:t>
            </a:r>
            <a:r>
              <a:rPr lang="en-US" altLang="ja-JP" dirty="0" smtClean="0"/>
              <a:t>)</a:t>
            </a:r>
          </a:p>
          <a:p>
            <a:pPr lvl="1"/>
            <a:r>
              <a:rPr lang="ja-JP" altLang="en-US" dirty="0" smtClean="0"/>
              <a:t>副業　会社社長、コンサルタント、  </a:t>
            </a:r>
            <a:r>
              <a:rPr lang="en-US" altLang="ja-JP" dirty="0" smtClean="0"/>
              <a:t>GAME MUSIC </a:t>
            </a:r>
            <a:r>
              <a:rPr lang="ja-JP" altLang="en-US" dirty="0" smtClean="0"/>
              <a:t>コンポーサ</a:t>
            </a:r>
            <a:endParaRPr lang="en-US" altLang="ja-JP" dirty="0"/>
          </a:p>
          <a:p>
            <a:r>
              <a:rPr lang="ja-JP" altLang="en-US" dirty="0" smtClean="0"/>
              <a:t>略歴</a:t>
            </a:r>
            <a:endParaRPr lang="en-US" altLang="ja-JP" dirty="0" smtClean="0"/>
          </a:p>
          <a:p>
            <a:pPr lvl="1"/>
            <a:r>
              <a:rPr lang="en-US" altLang="ja-JP" dirty="0" smtClean="0"/>
              <a:t>1977</a:t>
            </a:r>
            <a:r>
              <a:rPr lang="ja-JP" altLang="en-US" dirty="0"/>
              <a:t>年ごろ、マイクロコンピューターと出会う</a:t>
            </a:r>
            <a:endParaRPr lang="en-US" altLang="ja-JP" dirty="0"/>
          </a:p>
          <a:p>
            <a:pPr lvl="1"/>
            <a:r>
              <a:rPr lang="en-US" altLang="ja-JP" dirty="0" smtClean="0"/>
              <a:t>1980</a:t>
            </a:r>
            <a:r>
              <a:rPr lang="ja-JP" altLang="en-US" dirty="0" smtClean="0"/>
              <a:t>年ごろ</a:t>
            </a:r>
            <a:r>
              <a:rPr lang="ja-JP" altLang="en-US" dirty="0"/>
              <a:t>、（株）アスキーで</a:t>
            </a:r>
            <a:r>
              <a:rPr lang="en-US" altLang="ja-JP" dirty="0"/>
              <a:t>PC6001</a:t>
            </a:r>
            <a:r>
              <a:rPr lang="ja-JP" altLang="en-US" dirty="0"/>
              <a:t>や</a:t>
            </a:r>
            <a:r>
              <a:rPr lang="en-US" altLang="ja-JP" dirty="0"/>
              <a:t>MSX</a:t>
            </a:r>
            <a:r>
              <a:rPr lang="ja-JP" altLang="en-US" dirty="0"/>
              <a:t>用のゲームを製作</a:t>
            </a:r>
            <a:endParaRPr lang="en-US" altLang="ja-JP" dirty="0"/>
          </a:p>
          <a:p>
            <a:pPr lvl="1"/>
            <a:r>
              <a:rPr lang="en-US" altLang="ja-JP" dirty="0"/>
              <a:t>1984</a:t>
            </a:r>
            <a:r>
              <a:rPr lang="ja-JP" altLang="en-US" dirty="0"/>
              <a:t>年、（株）ゲームアーツ設立。テグザー・シルフィードなどを手掛ける</a:t>
            </a:r>
            <a:endParaRPr lang="en-US" altLang="ja-JP" dirty="0"/>
          </a:p>
          <a:p>
            <a:pPr lvl="1"/>
            <a:r>
              <a:rPr lang="en-US" altLang="ja-JP" dirty="0"/>
              <a:t>1989</a:t>
            </a:r>
            <a:r>
              <a:rPr lang="ja-JP" altLang="en-US" dirty="0"/>
              <a:t>年、（有）テクニカルアーツ設立。</a:t>
            </a:r>
            <a:endParaRPr lang="en-US" altLang="ja-JP" dirty="0"/>
          </a:p>
          <a:p>
            <a:pPr lvl="1"/>
            <a:r>
              <a:rPr lang="en-US" altLang="ja-JP" dirty="0"/>
              <a:t>2003</a:t>
            </a:r>
            <a:r>
              <a:rPr lang="ja-JP" altLang="en-US" dirty="0"/>
              <a:t>年、ソフトウエア研究会発足</a:t>
            </a:r>
            <a:endParaRPr lang="en-US" altLang="ja-JP" dirty="0"/>
          </a:p>
          <a:p>
            <a:r>
              <a:rPr lang="ja-JP" altLang="en-US" dirty="0"/>
              <a:t>好きな事　オートバイレース、スキー、ワイン、</a:t>
            </a:r>
            <a:r>
              <a:rPr lang="ja-JP" altLang="en-US" dirty="0" smtClean="0"/>
              <a:t>写真、鉄道、テニス</a:t>
            </a:r>
            <a:endParaRPr lang="en-US" altLang="ja-JP" dirty="0"/>
          </a:p>
          <a:p>
            <a:endParaRPr kumimoji="1" lang="ja-JP" altLang="en-US" dirty="0"/>
          </a:p>
        </p:txBody>
      </p:sp>
    </p:spTree>
    <p:extLst>
      <p:ext uri="{BB962C8B-B14F-4D97-AF65-F5344CB8AC3E}">
        <p14:creationId xmlns:p14="http://schemas.microsoft.com/office/powerpoint/2010/main" val="12167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559264" y="2046983"/>
            <a:ext cx="8263801" cy="1754326"/>
          </a:xfrm>
          <a:prstGeom prst="rect">
            <a:avLst/>
          </a:prstGeom>
          <a:noFill/>
        </p:spPr>
        <p:txBody>
          <a:bodyPr wrap="none" rtlCol="0">
            <a:spAutoFit/>
          </a:bodyPr>
          <a:lstStyle/>
          <a:p>
            <a:pPr algn="ctr"/>
            <a:r>
              <a:rPr kumimoji="1" lang="ja-JP" altLang="en-US" dirty="0" smtClean="0"/>
              <a:t>ご注意</a:t>
            </a:r>
            <a:endParaRPr kumimoji="1" lang="en-US" altLang="ja-JP" dirty="0" smtClean="0"/>
          </a:p>
          <a:p>
            <a:pPr algn="ctr"/>
            <a:endParaRPr kumimoji="1" lang="en-US" altLang="ja-JP" dirty="0"/>
          </a:p>
          <a:p>
            <a:pPr algn="ctr"/>
            <a:r>
              <a:rPr kumimoji="1" lang="ja-JP" altLang="en-US" dirty="0" smtClean="0"/>
              <a:t>本編は、池田の経験に基づく内容で、</a:t>
            </a:r>
            <a:endParaRPr kumimoji="1" lang="en-US" altLang="ja-JP" dirty="0" smtClean="0"/>
          </a:p>
          <a:p>
            <a:pPr algn="ctr"/>
            <a:r>
              <a:rPr kumimoji="1" lang="ja-JP" altLang="en-US" dirty="0" smtClean="0"/>
              <a:t>池田本人が老害と戦いながら得た事柄をまとめたものです。</a:t>
            </a:r>
            <a:endParaRPr kumimoji="1" lang="en-US" altLang="ja-JP" dirty="0" smtClean="0"/>
          </a:p>
          <a:p>
            <a:pPr algn="ctr"/>
            <a:r>
              <a:rPr kumimoji="1" lang="ja-JP" altLang="en-US" dirty="0" smtClean="0"/>
              <a:t>したがって、同世代のエンジニアに必ずしも当てはまる内容ではござません。</a:t>
            </a:r>
            <a:endParaRPr kumimoji="1" lang="en-US" altLang="ja-JP" dirty="0" smtClean="0"/>
          </a:p>
          <a:p>
            <a:pPr algn="ctr"/>
            <a:endParaRPr kumimoji="1" lang="ja-JP" altLang="en-US" dirty="0"/>
          </a:p>
        </p:txBody>
      </p:sp>
    </p:spTree>
    <p:extLst>
      <p:ext uri="{BB962C8B-B14F-4D97-AF65-F5344CB8AC3E}">
        <p14:creationId xmlns:p14="http://schemas.microsoft.com/office/powerpoint/2010/main" val="162503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2BCC3239-5D56-4672-B1E7-4961A3D64402}"/>
              </a:ext>
            </a:extLst>
          </p:cNvPr>
          <p:cNvSpPr>
            <a:spLocks noGrp="1"/>
          </p:cNvSpPr>
          <p:nvPr>
            <p:ph type="title"/>
          </p:nvPr>
        </p:nvSpPr>
        <p:spPr>
          <a:xfrm>
            <a:off x="4175050" y="1167712"/>
            <a:ext cx="7796083" cy="4394988"/>
          </a:xfrm>
        </p:spPr>
        <p:txBody>
          <a:bodyPr vert="horz" lIns="91440" tIns="45720" rIns="91440" bIns="45720" rtlCol="0" anchor="ctr">
            <a:normAutofit/>
          </a:bodyPr>
          <a:lstStyle/>
          <a:p>
            <a:r>
              <a:rPr lang="en-US" altLang="ja-JP" sz="5400" spc="800" dirty="0">
                <a:solidFill>
                  <a:schemeClr val="tx1"/>
                </a:solidFill>
                <a:latin typeface="Berlin Sans FB Demi" panose="020E0802020502020306" pitchFamily="34" charset="0"/>
              </a:rPr>
              <a:t>HAPPY-2</a:t>
            </a:r>
            <a:r>
              <a:rPr lang="en-US" altLang="ja-JP" sz="5400" spc="800" dirty="0">
                <a:solidFill>
                  <a:schemeClr val="tx1"/>
                </a:solidFill>
              </a:rPr>
              <a:t/>
            </a:r>
            <a:br>
              <a:rPr lang="en-US" altLang="ja-JP" sz="5400" spc="800" dirty="0">
                <a:solidFill>
                  <a:schemeClr val="tx1"/>
                </a:solidFill>
              </a:rPr>
            </a:br>
            <a:r>
              <a:rPr lang="en-US" altLang="ja-JP" sz="5400" spc="800" dirty="0">
                <a:solidFill>
                  <a:schemeClr val="tx1"/>
                </a:solidFill>
              </a:rPr>
              <a:t/>
            </a:r>
            <a:br>
              <a:rPr lang="en-US" altLang="ja-JP" sz="5400" spc="800" dirty="0">
                <a:solidFill>
                  <a:schemeClr val="tx1"/>
                </a:solidFill>
              </a:rPr>
            </a:br>
            <a:r>
              <a:rPr lang="en-US" altLang="ja-JP" sz="6600" spc="800" dirty="0">
                <a:solidFill>
                  <a:srgbClr val="FF0000"/>
                </a:solidFill>
              </a:rPr>
              <a:t/>
            </a:r>
            <a:br>
              <a:rPr lang="en-US" altLang="ja-JP" sz="6600" spc="800" dirty="0">
                <a:solidFill>
                  <a:srgbClr val="FF0000"/>
                </a:solidFill>
              </a:rPr>
            </a:br>
            <a:r>
              <a:rPr lang="ja-JP" altLang="en-US" sz="6600" spc="800" dirty="0">
                <a:solidFill>
                  <a:srgbClr val="FF0000"/>
                </a:solidFill>
              </a:rPr>
              <a:t>鎧を脱ぎ捨てよう</a:t>
            </a:r>
            <a:endParaRPr kumimoji="1" lang="en-US" altLang="ja-JP" sz="6600" spc="800" dirty="0">
              <a:solidFill>
                <a:srgbClr val="0070C0"/>
              </a:solidFill>
            </a:endParaRPr>
          </a:p>
        </p:txBody>
      </p:sp>
    </p:spTree>
    <p:extLst>
      <p:ext uri="{BB962C8B-B14F-4D97-AF65-F5344CB8AC3E}">
        <p14:creationId xmlns:p14="http://schemas.microsoft.com/office/powerpoint/2010/main" val="212911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788869"/>
          </a:xfrm>
        </p:spPr>
        <p:txBody>
          <a:bodyPr>
            <a:normAutofit fontScale="90000"/>
          </a:bodyPr>
          <a:lstStyle/>
          <a:p>
            <a:r>
              <a:rPr kumimoji="1" lang="ja-JP" altLang="en-US" smtClean="0"/>
              <a:t>メモ</a:t>
            </a:r>
            <a:endParaRPr kumimoji="1" lang="ja-JP" altLang="en-US"/>
          </a:p>
        </p:txBody>
      </p:sp>
      <p:sp>
        <p:nvSpPr>
          <p:cNvPr id="3" name="コンテンツ プレースホルダー 2"/>
          <p:cNvSpPr>
            <a:spLocks noGrp="1"/>
          </p:cNvSpPr>
          <p:nvPr>
            <p:ph idx="1"/>
          </p:nvPr>
        </p:nvSpPr>
        <p:spPr>
          <a:xfrm>
            <a:off x="1251678" y="1325367"/>
            <a:ext cx="10178322" cy="4554226"/>
          </a:xfrm>
        </p:spPr>
        <p:txBody>
          <a:bodyPr/>
          <a:lstStyle/>
          <a:p>
            <a:r>
              <a:rPr kumimoji="1" lang="ja-JP" altLang="en-US" dirty="0" smtClean="0"/>
              <a:t>知識と経験がもたらすもの</a:t>
            </a:r>
            <a:endParaRPr kumimoji="1" lang="en-US" altLang="ja-JP" dirty="0" smtClean="0"/>
          </a:p>
          <a:p>
            <a:r>
              <a:rPr lang="ja-JP" altLang="en-US" dirty="0" smtClean="0"/>
              <a:t>エンジニアの上下関係</a:t>
            </a:r>
            <a:endParaRPr lang="en-US" altLang="ja-JP" dirty="0" smtClean="0"/>
          </a:p>
          <a:p>
            <a:r>
              <a:rPr kumimoji="1" lang="ja-JP" altLang="en-US" dirty="0" smtClean="0"/>
              <a:t>こだわりの災い</a:t>
            </a:r>
            <a:endParaRPr kumimoji="1" lang="en-US" altLang="ja-JP" dirty="0" smtClean="0"/>
          </a:p>
          <a:p>
            <a:r>
              <a:rPr lang="ja-JP" altLang="en-US" dirty="0" smtClean="0"/>
              <a:t>縛りプレイ</a:t>
            </a:r>
            <a:endParaRPr lang="en-US" altLang="ja-JP" dirty="0" smtClean="0"/>
          </a:p>
          <a:p>
            <a:r>
              <a:rPr kumimoji="1" lang="ja-JP" altLang="en-US" dirty="0" smtClean="0"/>
              <a:t>一本の道筋</a:t>
            </a:r>
            <a:endParaRPr kumimoji="1" lang="en-US" altLang="ja-JP" dirty="0" smtClean="0"/>
          </a:p>
          <a:p>
            <a:r>
              <a:rPr kumimoji="1" lang="ja-JP" altLang="en-US" dirty="0" smtClean="0"/>
              <a:t>「なんで」という問いに答えはない</a:t>
            </a:r>
            <a:endParaRPr kumimoji="1" lang="en-US" altLang="ja-JP" dirty="0" smtClean="0"/>
          </a:p>
          <a:p>
            <a:r>
              <a:rPr lang="ja-JP" altLang="en-US" dirty="0" smtClean="0"/>
              <a:t>古い技術と新しい技術</a:t>
            </a:r>
            <a:endParaRPr lang="en-US" altLang="ja-JP" dirty="0" smtClean="0"/>
          </a:p>
          <a:p>
            <a:r>
              <a:rPr kumimoji="1" lang="ja-JP" altLang="en-US" dirty="0" smtClean="0"/>
              <a:t>老害エンジニアの典型</a:t>
            </a:r>
            <a:endParaRPr kumimoji="1" lang="en-US" altLang="ja-JP" dirty="0" smtClean="0"/>
          </a:p>
          <a:p>
            <a:r>
              <a:rPr lang="ja-JP" altLang="en-US" dirty="0" smtClean="0"/>
              <a:t>老害エンジニアの撃退方法</a:t>
            </a:r>
            <a:endParaRPr kumimoji="1" lang="ja-JP" altLang="en-US" dirty="0"/>
          </a:p>
        </p:txBody>
      </p:sp>
    </p:spTree>
    <p:extLst>
      <p:ext uri="{BB962C8B-B14F-4D97-AF65-F5344CB8AC3E}">
        <p14:creationId xmlns:p14="http://schemas.microsoft.com/office/powerpoint/2010/main" val="90156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A6E1FF1-5E4C-44E7-BC2B-114412F8541A}"/>
              </a:ext>
            </a:extLst>
          </p:cNvPr>
          <p:cNvSpPr>
            <a:spLocks noGrp="1"/>
          </p:cNvSpPr>
          <p:nvPr>
            <p:ph type="title"/>
          </p:nvPr>
        </p:nvSpPr>
        <p:spPr>
          <a:xfrm>
            <a:off x="1327878" y="1548245"/>
            <a:ext cx="10178322" cy="1492132"/>
          </a:xfrm>
        </p:spPr>
        <p:txBody>
          <a:bodyPr/>
          <a:lstStyle/>
          <a:p>
            <a:r>
              <a:rPr kumimoji="1" lang="ja-JP" altLang="en-US" dirty="0"/>
              <a:t>ご清聴ありがとうございました。</a:t>
            </a:r>
          </a:p>
        </p:txBody>
      </p:sp>
      <p:sp>
        <p:nvSpPr>
          <p:cNvPr id="4" name="テキスト ボックス 3">
            <a:extLst>
              <a:ext uri="{FF2B5EF4-FFF2-40B4-BE49-F238E27FC236}">
                <a16:creationId xmlns:a16="http://schemas.microsoft.com/office/drawing/2014/main" xmlns="" id="{7B7F6390-C097-4AB8-A212-8F3FA3CBDBB3}"/>
              </a:ext>
            </a:extLst>
          </p:cNvPr>
          <p:cNvSpPr txBox="1"/>
          <p:nvPr/>
        </p:nvSpPr>
        <p:spPr>
          <a:xfrm>
            <a:off x="3116580" y="3817624"/>
            <a:ext cx="6316980" cy="923330"/>
          </a:xfrm>
          <a:prstGeom prst="rect">
            <a:avLst/>
          </a:prstGeom>
          <a:noFill/>
        </p:spPr>
        <p:txBody>
          <a:bodyPr wrap="square" rtlCol="0">
            <a:spAutoFit/>
          </a:bodyPr>
          <a:lstStyle/>
          <a:p>
            <a:r>
              <a:rPr kumimoji="1" lang="en-US" altLang="ja-JP" dirty="0"/>
              <a:t>※</a:t>
            </a:r>
            <a:r>
              <a:rPr kumimoji="1" lang="ja-JP" altLang="en-US" dirty="0"/>
              <a:t>このスライドの内容を実践して引き起こされた結果につきましては、当方は一切の責任を負いませんのであしからずご了承ください。</a:t>
            </a:r>
          </a:p>
        </p:txBody>
      </p:sp>
      <p:sp>
        <p:nvSpPr>
          <p:cNvPr id="5" name="テキスト ボックス 4">
            <a:extLst>
              <a:ext uri="{FF2B5EF4-FFF2-40B4-BE49-F238E27FC236}">
                <a16:creationId xmlns:a16="http://schemas.microsoft.com/office/drawing/2014/main" xmlns="" id="{98415D0E-45A0-4EEC-A142-DD333E5DEAF4}"/>
              </a:ext>
            </a:extLst>
          </p:cNvPr>
          <p:cNvSpPr txBox="1"/>
          <p:nvPr/>
        </p:nvSpPr>
        <p:spPr>
          <a:xfrm>
            <a:off x="4708879" y="5577840"/>
            <a:ext cx="3416320" cy="923330"/>
          </a:xfrm>
          <a:prstGeom prst="rect">
            <a:avLst/>
          </a:prstGeom>
          <a:noFill/>
        </p:spPr>
        <p:txBody>
          <a:bodyPr wrap="none" rtlCol="0">
            <a:spAutoFit/>
          </a:bodyPr>
          <a:lstStyle/>
          <a:p>
            <a:pPr algn="ctr"/>
            <a:r>
              <a:rPr kumimoji="1" lang="ja-JP" altLang="en-US" dirty="0"/>
              <a:t>ソフトウエア研究会</a:t>
            </a:r>
            <a:r>
              <a:rPr kumimoji="1" lang="en-US" altLang="ja-JP" dirty="0"/>
              <a:t>in</a:t>
            </a:r>
            <a:r>
              <a:rPr kumimoji="1" lang="ja-JP" altLang="en-US" dirty="0"/>
              <a:t>秋葉原</a:t>
            </a:r>
            <a:endParaRPr kumimoji="1" lang="en-US" altLang="ja-JP" dirty="0"/>
          </a:p>
          <a:p>
            <a:pPr algn="ctr"/>
            <a:r>
              <a:rPr kumimoji="1" lang="ja-JP" altLang="en-US" dirty="0"/>
              <a:t>有限会社テクニカルアーツ代表</a:t>
            </a:r>
            <a:endParaRPr kumimoji="1" lang="en-US" altLang="ja-JP" dirty="0"/>
          </a:p>
          <a:p>
            <a:pPr algn="ctr"/>
            <a:r>
              <a:rPr kumimoji="1" lang="ja-JP" altLang="en-US" dirty="0"/>
              <a:t>池田公平</a:t>
            </a:r>
          </a:p>
        </p:txBody>
      </p:sp>
    </p:spTree>
    <p:extLst>
      <p:ext uri="{BB962C8B-B14F-4D97-AF65-F5344CB8AC3E}">
        <p14:creationId xmlns:p14="http://schemas.microsoft.com/office/powerpoint/2010/main" val="223489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0453C65-5F4F-4304-A323-5424CE55402F}"/>
              </a:ext>
            </a:extLst>
          </p:cNvPr>
          <p:cNvSpPr>
            <a:spLocks noGrp="1"/>
          </p:cNvSpPr>
          <p:nvPr>
            <p:ph type="title"/>
          </p:nvPr>
        </p:nvSpPr>
        <p:spPr/>
        <p:txBody>
          <a:bodyPr/>
          <a:lstStyle/>
          <a:p>
            <a:r>
              <a:rPr kumimoji="1" lang="ja-JP" altLang="en-US" dirty="0"/>
              <a:t>次回予告</a:t>
            </a:r>
          </a:p>
        </p:txBody>
      </p:sp>
      <p:sp>
        <p:nvSpPr>
          <p:cNvPr id="4" name="四角形: 角を丸くする 3">
            <a:extLst>
              <a:ext uri="{FF2B5EF4-FFF2-40B4-BE49-F238E27FC236}">
                <a16:creationId xmlns:a16="http://schemas.microsoft.com/office/drawing/2014/main" xmlns="" id="{826EE748-8BBA-4128-A236-720D6FF7088B}"/>
              </a:ext>
            </a:extLst>
          </p:cNvPr>
          <p:cNvSpPr/>
          <p:nvPr/>
        </p:nvSpPr>
        <p:spPr>
          <a:xfrm>
            <a:off x="3695700" y="2971800"/>
            <a:ext cx="4800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latin typeface="Berlin Sans FB Demi" panose="020E0802020502020306" pitchFamily="34" charset="0"/>
              </a:rPr>
              <a:t>HAPPY-3</a:t>
            </a:r>
          </a:p>
          <a:p>
            <a:pPr algn="ctr"/>
            <a:r>
              <a:rPr kumimoji="1" lang="ja-JP" altLang="en-US" sz="2800" dirty="0">
                <a:solidFill>
                  <a:schemeClr val="tx1"/>
                </a:solidFill>
              </a:rPr>
              <a:t>怒りからの解放</a:t>
            </a:r>
          </a:p>
        </p:txBody>
      </p:sp>
    </p:spTree>
    <p:extLst>
      <p:ext uri="{BB962C8B-B14F-4D97-AF65-F5344CB8AC3E}">
        <p14:creationId xmlns:p14="http://schemas.microsoft.com/office/powerpoint/2010/main" val="4146078265"/>
      </p:ext>
    </p:extLst>
  </p:cSld>
  <p:clrMapOvr>
    <a:masterClrMapping/>
  </p:clrMapOvr>
</p:sld>
</file>

<file path=ppt/theme/theme1.xml><?xml version="1.0" encoding="utf-8"?>
<a:theme xmlns:a="http://schemas.openxmlformats.org/drawingml/2006/main" name="バッジ">
  <a:themeElements>
    <a:clrScheme name="バッジ">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バッジ">
      <a:majorFont>
        <a:latin typeface="Impact" panose="020B0806030902050204"/>
        <a:ea typeface=""/>
        <a:cs typeface=""/>
      </a:majorFont>
      <a:minorFont>
        <a:latin typeface="Gill Sans MT" panose="020B0502020104020203"/>
        <a:ea typeface=""/>
        <a:cs typeface=""/>
      </a:minorFont>
    </a:fontScheme>
    <a:fmtScheme name="バッ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6334</TotalTime>
  <Words>149</Words>
  <Application>Microsoft Macintosh PowerPoint</Application>
  <PresentationFormat>ワイド画面</PresentationFormat>
  <Paragraphs>41</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Berlin Sans FB Demi</vt:lpstr>
      <vt:lpstr>Gill Sans MT</vt:lpstr>
      <vt:lpstr>Impact</vt:lpstr>
      <vt:lpstr>Yu Gothic</vt:lpstr>
      <vt:lpstr>Arial</vt:lpstr>
      <vt:lpstr>バッジ</vt:lpstr>
      <vt:lpstr>Happy Engineer になるために</vt:lpstr>
      <vt:lpstr>自己紹介</vt:lpstr>
      <vt:lpstr>PowerPoint プレゼンテーション</vt:lpstr>
      <vt:lpstr>HAPPY-2   鎧を脱ぎ捨てよう</vt:lpstr>
      <vt:lpstr>メモ</vt:lpstr>
      <vt:lpstr>ご清聴ありがとうございました。</vt:lpstr>
      <vt:lpstr>次回予告</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Happy Engineer になるために</dc:title>
  <dc:creator>池田公平</dc:creator>
  <cp:lastModifiedBy>池田公平</cp:lastModifiedBy>
  <cp:revision>47</cp:revision>
  <dcterms:created xsi:type="dcterms:W3CDTF">2017-12-07T15:25:09Z</dcterms:created>
  <dcterms:modified xsi:type="dcterms:W3CDTF">2018-01-04T06:01:13Z</dcterms:modified>
</cp:coreProperties>
</file>