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8" r:id="rId1"/>
  </p:sldMasterIdLst>
  <p:sldIdLst>
    <p:sldId id="256" r:id="rId2"/>
    <p:sldId id="257" r:id="rId3"/>
    <p:sldId id="260" r:id="rId4"/>
    <p:sldId id="258" r:id="rId5"/>
    <p:sldId id="259" r:id="rId6"/>
    <p:sldId id="262" r:id="rId7"/>
    <p:sldId id="264" r:id="rId8"/>
    <p:sldId id="263" r:id="rId9"/>
    <p:sldId id="265" r:id="rId10"/>
    <p:sldId id="261"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5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a:xfrm>
            <a:off x="3962399" y="5870575"/>
            <a:ext cx="4893958" cy="377825"/>
          </a:xfrm>
        </p:spPr>
        <p:txBody>
          <a:bodyPr/>
          <a:lstStyle/>
          <a:p>
            <a:endParaRPr kumimoji="1" lang="ja-JP" altLang="en-US"/>
          </a:p>
        </p:txBody>
      </p:sp>
      <p:sp>
        <p:nvSpPr>
          <p:cNvPr id="6" name="Slide Number Placeholder 5"/>
          <p:cNvSpPr>
            <a:spLocks noGrp="1"/>
          </p:cNvSpPr>
          <p:nvPr>
            <p:ph type="sldNum" sz="quarter" idx="12"/>
          </p:nvPr>
        </p:nvSpPr>
        <p:spPr>
          <a:xfrm>
            <a:off x="10608958" y="5870575"/>
            <a:ext cx="551167" cy="377825"/>
          </a:xfrm>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0644652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512731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414244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570319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543702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ja-JP" altLang="en-US"/>
              <a:t>マスター タイトルの書式設定</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494295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ja-JP" altLang="en-US"/>
              <a:t>マスター タイトルの書式設定</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ja-JP" altLang="en-US"/>
              <a:t>マスター テキストの書式設定</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7809684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3045558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407220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333761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385075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4127482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83603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1847087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609706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7906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ja-JP" altLang="en-US"/>
              <a:t>マスター タイトルの書式設定</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8781F84-27B7-46D0-AB4A-3EF27A82F792}" type="datetimeFigureOut">
              <a:rPr kumimoji="1" lang="ja-JP" altLang="en-US" smtClean="0"/>
              <a:t>2020/2/28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260305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8781F84-27B7-46D0-AB4A-3EF27A82F792}" type="datetimeFigureOut">
              <a:rPr kumimoji="1" lang="ja-JP" altLang="en-US" smtClean="0"/>
              <a:t>2020/2/28</a:t>
            </a:fld>
            <a:endParaRPr kumimoji="1" lang="ja-JP" alt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kumimoji="1" lang="ja-JP" alt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789AA8-05E6-4A81-B451-0A068648D690}" type="slidenum">
              <a:rPr kumimoji="1" lang="ja-JP" altLang="en-US" smtClean="0"/>
              <a:t>‹#›</a:t>
            </a:fld>
            <a:endParaRPr kumimoji="1" lang="ja-JP" altLang="en-US"/>
          </a:p>
        </p:txBody>
      </p:sp>
    </p:spTree>
    <p:extLst>
      <p:ext uri="{BB962C8B-B14F-4D97-AF65-F5344CB8AC3E}">
        <p14:creationId xmlns:p14="http://schemas.microsoft.com/office/powerpoint/2010/main" val="52274773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kumimoji="1" sz="3600" kern="1200" cap="all">
          <a:ln w="3175" cmpd="sng">
            <a:noFill/>
          </a:ln>
          <a:solidFill>
            <a:schemeClr val="tx1"/>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333F80-2CA3-4F14-89ED-037B8776F4AC}"/>
              </a:ext>
            </a:extLst>
          </p:cNvPr>
          <p:cNvSpPr>
            <a:spLocks noGrp="1"/>
          </p:cNvSpPr>
          <p:nvPr>
            <p:ph type="ctrTitle"/>
          </p:nvPr>
        </p:nvSpPr>
        <p:spPr/>
        <p:txBody>
          <a:bodyPr/>
          <a:lstStyle/>
          <a:p>
            <a:r>
              <a:rPr kumimoji="1" lang="ja-JP" altLang="en-US" dirty="0"/>
              <a:t>ゲーム開発基本設計</a:t>
            </a:r>
          </a:p>
        </p:txBody>
      </p:sp>
      <p:sp>
        <p:nvSpPr>
          <p:cNvPr id="3" name="字幕 2">
            <a:extLst>
              <a:ext uri="{FF2B5EF4-FFF2-40B4-BE49-F238E27FC236}">
                <a16:creationId xmlns:a16="http://schemas.microsoft.com/office/drawing/2014/main" id="{65BED97A-59DF-4CFE-A539-E1ACDBBE985C}"/>
              </a:ext>
            </a:extLst>
          </p:cNvPr>
          <p:cNvSpPr>
            <a:spLocks noGrp="1"/>
          </p:cNvSpPr>
          <p:nvPr>
            <p:ph type="subTitle" idx="1"/>
          </p:nvPr>
        </p:nvSpPr>
        <p:spPr/>
        <p:txBody>
          <a:bodyPr/>
          <a:lstStyle/>
          <a:p>
            <a:r>
              <a:rPr kumimoji="1" lang="ja-JP" altLang="en-US" dirty="0"/>
              <a:t>テクニカルアーツ</a:t>
            </a:r>
            <a:endParaRPr kumimoji="1" lang="en-US" altLang="ja-JP" dirty="0"/>
          </a:p>
          <a:p>
            <a:r>
              <a:rPr lang="ja-JP" altLang="en-US" dirty="0"/>
              <a:t>池田公平</a:t>
            </a:r>
            <a:endParaRPr lang="en-US" altLang="ja-JP" dirty="0"/>
          </a:p>
          <a:p>
            <a:r>
              <a:rPr kumimoji="1" lang="en-US" altLang="ja-JP" dirty="0"/>
              <a:t>2020/2/2</a:t>
            </a:r>
            <a:r>
              <a:rPr lang="en-US" altLang="ja-JP" dirty="0"/>
              <a:t>6</a:t>
            </a:r>
            <a:endParaRPr kumimoji="1" lang="ja-JP" altLang="en-US" dirty="0"/>
          </a:p>
        </p:txBody>
      </p:sp>
    </p:spTree>
    <p:extLst>
      <p:ext uri="{BB962C8B-B14F-4D97-AF65-F5344CB8AC3E}">
        <p14:creationId xmlns:p14="http://schemas.microsoft.com/office/powerpoint/2010/main" val="3882547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9D32D4-DF5C-40BE-9FA9-EFD11C06472F}"/>
              </a:ext>
            </a:extLst>
          </p:cNvPr>
          <p:cNvSpPr>
            <a:spLocks noGrp="1"/>
          </p:cNvSpPr>
          <p:nvPr>
            <p:ph type="title"/>
          </p:nvPr>
        </p:nvSpPr>
        <p:spPr>
          <a:xfrm>
            <a:off x="685801" y="609601"/>
            <a:ext cx="10131425" cy="617034"/>
          </a:xfrm>
        </p:spPr>
        <p:txBody>
          <a:bodyPr>
            <a:normAutofit fontScale="90000"/>
          </a:bodyPr>
          <a:lstStyle/>
          <a:p>
            <a:r>
              <a:rPr kumimoji="1" lang="ja-JP" altLang="en-US" dirty="0"/>
              <a:t>チームビルド</a:t>
            </a:r>
          </a:p>
        </p:txBody>
      </p:sp>
      <p:sp>
        <p:nvSpPr>
          <p:cNvPr id="3" name="コンテンツ プレースホルダー 2">
            <a:extLst>
              <a:ext uri="{FF2B5EF4-FFF2-40B4-BE49-F238E27FC236}">
                <a16:creationId xmlns:a16="http://schemas.microsoft.com/office/drawing/2014/main" id="{48927481-09AF-4C88-B2E4-8442067C2D5E}"/>
              </a:ext>
            </a:extLst>
          </p:cNvPr>
          <p:cNvSpPr>
            <a:spLocks noGrp="1"/>
          </p:cNvSpPr>
          <p:nvPr>
            <p:ph idx="1"/>
          </p:nvPr>
        </p:nvSpPr>
        <p:spPr>
          <a:xfrm>
            <a:off x="685801" y="2237872"/>
            <a:ext cx="4860071" cy="4371473"/>
          </a:xfrm>
        </p:spPr>
        <p:style>
          <a:lnRef idx="2">
            <a:schemeClr val="accent5">
              <a:shade val="50000"/>
            </a:schemeClr>
          </a:lnRef>
          <a:fillRef idx="1">
            <a:schemeClr val="accent5"/>
          </a:fillRef>
          <a:effectRef idx="0">
            <a:schemeClr val="accent5"/>
          </a:effectRef>
          <a:fontRef idx="minor">
            <a:schemeClr val="lt1"/>
          </a:fontRef>
        </p:style>
        <p:txBody>
          <a:bodyPr>
            <a:normAutofit fontScale="70000" lnSpcReduction="20000"/>
          </a:bodyPr>
          <a:lstStyle/>
          <a:p>
            <a:pPr>
              <a:lnSpc>
                <a:spcPts val="1300"/>
              </a:lnSpc>
              <a:spcAft>
                <a:spcPts val="0"/>
              </a:spcAft>
            </a:pPr>
            <a:r>
              <a:rPr kumimoji="1" lang="ja-JP" altLang="en-US" sz="1200" dirty="0">
                <a:latin typeface="+mj-lt"/>
              </a:rPr>
              <a:t>プロデューサー</a:t>
            </a:r>
            <a:endParaRPr kumimoji="1" lang="en-US" altLang="ja-JP" sz="1200" dirty="0">
              <a:latin typeface="+mj-lt"/>
            </a:endParaRPr>
          </a:p>
          <a:p>
            <a:pPr>
              <a:lnSpc>
                <a:spcPts val="1300"/>
              </a:lnSpc>
              <a:spcAft>
                <a:spcPts val="0"/>
              </a:spcAft>
            </a:pPr>
            <a:r>
              <a:rPr lang="ja-JP" altLang="en-US" sz="1200" dirty="0">
                <a:latin typeface="+mj-lt"/>
              </a:rPr>
              <a:t>ディレクター</a:t>
            </a:r>
            <a:endParaRPr lang="en-US" altLang="ja-JP" sz="1200" dirty="0">
              <a:latin typeface="+mj-lt"/>
            </a:endParaRPr>
          </a:p>
          <a:p>
            <a:pPr lvl="1">
              <a:lnSpc>
                <a:spcPts val="1300"/>
              </a:lnSpc>
              <a:spcAft>
                <a:spcPts val="0"/>
              </a:spcAft>
            </a:pPr>
            <a:r>
              <a:rPr lang="ja-JP" altLang="en-US" sz="1100" dirty="0">
                <a:latin typeface="+mj-lt"/>
              </a:rPr>
              <a:t>アシスタントディレクター</a:t>
            </a:r>
            <a:endParaRPr lang="en-US" altLang="ja-JP" sz="1100" dirty="0">
              <a:latin typeface="+mj-lt"/>
            </a:endParaRPr>
          </a:p>
          <a:p>
            <a:pPr>
              <a:lnSpc>
                <a:spcPts val="1300"/>
              </a:lnSpc>
              <a:spcAft>
                <a:spcPts val="0"/>
              </a:spcAft>
            </a:pPr>
            <a:r>
              <a:rPr kumimoji="1" lang="ja-JP" altLang="en-US" sz="1200" dirty="0">
                <a:latin typeface="+mj-lt"/>
              </a:rPr>
              <a:t>プログラムディレクター</a:t>
            </a:r>
            <a:endParaRPr kumimoji="1" lang="en-US" altLang="ja-JP" sz="1200" dirty="0">
              <a:latin typeface="+mj-lt"/>
            </a:endParaRPr>
          </a:p>
          <a:p>
            <a:pPr lvl="1">
              <a:lnSpc>
                <a:spcPts val="1300"/>
              </a:lnSpc>
              <a:spcAft>
                <a:spcPts val="0"/>
              </a:spcAft>
            </a:pPr>
            <a:r>
              <a:rPr lang="ja-JP" altLang="en-US" sz="1100" dirty="0">
                <a:latin typeface="+mj-lt"/>
              </a:rPr>
              <a:t>サーバープログラマ</a:t>
            </a:r>
            <a:endParaRPr lang="en-US" altLang="ja-JP" sz="1100" dirty="0">
              <a:latin typeface="+mj-lt"/>
            </a:endParaRPr>
          </a:p>
          <a:p>
            <a:pPr lvl="1">
              <a:lnSpc>
                <a:spcPts val="1300"/>
              </a:lnSpc>
              <a:spcAft>
                <a:spcPts val="0"/>
              </a:spcAft>
            </a:pPr>
            <a:r>
              <a:rPr lang="ja-JP" altLang="en-US" sz="1100" dirty="0">
                <a:latin typeface="+mj-lt"/>
              </a:rPr>
              <a:t>クライアントプログラマ</a:t>
            </a:r>
            <a:endParaRPr lang="en-US" altLang="ja-JP" sz="1100" dirty="0">
              <a:latin typeface="+mj-lt"/>
            </a:endParaRPr>
          </a:p>
          <a:p>
            <a:pPr lvl="2">
              <a:lnSpc>
                <a:spcPts val="1300"/>
              </a:lnSpc>
              <a:spcAft>
                <a:spcPts val="0"/>
              </a:spcAft>
            </a:pPr>
            <a:r>
              <a:rPr lang="ja-JP" altLang="en-US" sz="1050" dirty="0">
                <a:latin typeface="+mj-lt"/>
              </a:rPr>
              <a:t>フレームワーク</a:t>
            </a:r>
            <a:endParaRPr lang="en-US" altLang="ja-JP" sz="1050" dirty="0">
              <a:latin typeface="+mj-lt"/>
            </a:endParaRPr>
          </a:p>
          <a:p>
            <a:pPr lvl="2">
              <a:lnSpc>
                <a:spcPts val="1300"/>
              </a:lnSpc>
              <a:spcAft>
                <a:spcPts val="0"/>
              </a:spcAft>
            </a:pPr>
            <a:r>
              <a:rPr lang="ja-JP" altLang="en-US" sz="1050" dirty="0">
                <a:latin typeface="+mj-lt"/>
              </a:rPr>
              <a:t>メイン・バトル</a:t>
            </a:r>
            <a:endParaRPr lang="en-US" altLang="ja-JP" sz="1050" dirty="0">
              <a:latin typeface="+mj-lt"/>
            </a:endParaRPr>
          </a:p>
          <a:p>
            <a:pPr lvl="2">
              <a:lnSpc>
                <a:spcPts val="1300"/>
              </a:lnSpc>
              <a:spcAft>
                <a:spcPts val="0"/>
              </a:spcAft>
            </a:pPr>
            <a:r>
              <a:rPr lang="ja-JP" altLang="en-US" sz="1050" dirty="0">
                <a:latin typeface="+mj-lt"/>
              </a:rPr>
              <a:t>フィールド・マップ</a:t>
            </a:r>
            <a:endParaRPr lang="en-US" altLang="ja-JP" sz="1050" dirty="0">
              <a:latin typeface="+mj-lt"/>
            </a:endParaRPr>
          </a:p>
          <a:p>
            <a:pPr lvl="2">
              <a:lnSpc>
                <a:spcPts val="1300"/>
              </a:lnSpc>
              <a:spcAft>
                <a:spcPts val="0"/>
              </a:spcAft>
            </a:pPr>
            <a:r>
              <a:rPr lang="en-US" altLang="ja-JP" sz="1050" dirty="0">
                <a:latin typeface="+mj-lt"/>
              </a:rPr>
              <a:t>UI</a:t>
            </a:r>
          </a:p>
          <a:p>
            <a:pPr lvl="1">
              <a:lnSpc>
                <a:spcPts val="1300"/>
              </a:lnSpc>
              <a:spcAft>
                <a:spcPts val="0"/>
              </a:spcAft>
            </a:pPr>
            <a:r>
              <a:rPr lang="ja-JP" altLang="en-US" sz="1100" dirty="0">
                <a:latin typeface="+mj-lt"/>
              </a:rPr>
              <a:t>インフラストラクチャプログラマ</a:t>
            </a:r>
            <a:endParaRPr lang="en-US" altLang="ja-JP" sz="1100" dirty="0">
              <a:latin typeface="+mj-lt"/>
            </a:endParaRPr>
          </a:p>
          <a:p>
            <a:pPr>
              <a:lnSpc>
                <a:spcPts val="1300"/>
              </a:lnSpc>
              <a:spcAft>
                <a:spcPts val="0"/>
              </a:spcAft>
            </a:pPr>
            <a:r>
              <a:rPr lang="ja-JP" altLang="en-US" sz="1200" dirty="0">
                <a:latin typeface="+mj-lt"/>
              </a:rPr>
              <a:t>チーフプランナー（ディレクター）</a:t>
            </a:r>
            <a:endParaRPr lang="en-US" altLang="ja-JP" sz="1200" dirty="0">
              <a:latin typeface="+mj-lt"/>
            </a:endParaRPr>
          </a:p>
          <a:p>
            <a:pPr lvl="1">
              <a:lnSpc>
                <a:spcPts val="1300"/>
              </a:lnSpc>
              <a:spcAft>
                <a:spcPts val="0"/>
              </a:spcAft>
            </a:pPr>
            <a:r>
              <a:rPr lang="ja-JP" altLang="en-US" sz="1100" dirty="0">
                <a:latin typeface="+mj-lt"/>
              </a:rPr>
              <a:t>設定・世界観</a:t>
            </a:r>
            <a:endParaRPr lang="en-US" altLang="ja-JP" sz="1100" dirty="0">
              <a:latin typeface="+mj-lt"/>
            </a:endParaRPr>
          </a:p>
          <a:p>
            <a:pPr lvl="1">
              <a:lnSpc>
                <a:spcPts val="1300"/>
              </a:lnSpc>
              <a:spcAft>
                <a:spcPts val="0"/>
              </a:spcAft>
            </a:pPr>
            <a:r>
              <a:rPr lang="ja-JP" altLang="en-US" sz="1100" dirty="0">
                <a:latin typeface="+mj-lt"/>
              </a:rPr>
              <a:t>シナリオ・脚本</a:t>
            </a:r>
            <a:endParaRPr lang="en-US" altLang="ja-JP" sz="1100" dirty="0">
              <a:latin typeface="+mj-lt"/>
            </a:endParaRPr>
          </a:p>
          <a:p>
            <a:pPr lvl="1">
              <a:lnSpc>
                <a:spcPts val="1300"/>
              </a:lnSpc>
              <a:spcAft>
                <a:spcPts val="0"/>
              </a:spcAft>
            </a:pPr>
            <a:r>
              <a:rPr lang="ja-JP" altLang="en-US" sz="1100" dirty="0">
                <a:latin typeface="+mj-lt"/>
              </a:rPr>
              <a:t>マスターゲームデータ</a:t>
            </a:r>
            <a:endParaRPr lang="en-US" altLang="ja-JP" sz="1100" dirty="0">
              <a:latin typeface="+mj-lt"/>
            </a:endParaRPr>
          </a:p>
          <a:p>
            <a:pPr lvl="1">
              <a:lnSpc>
                <a:spcPts val="1300"/>
              </a:lnSpc>
              <a:spcAft>
                <a:spcPts val="0"/>
              </a:spcAft>
            </a:pPr>
            <a:r>
              <a:rPr lang="ja-JP" altLang="en-US" sz="1100" dirty="0">
                <a:latin typeface="+mj-lt"/>
              </a:rPr>
              <a:t>スクリプト</a:t>
            </a:r>
            <a:endParaRPr lang="en-US" altLang="ja-JP" sz="1100" dirty="0">
              <a:latin typeface="+mj-lt"/>
            </a:endParaRPr>
          </a:p>
          <a:p>
            <a:pPr>
              <a:lnSpc>
                <a:spcPts val="1300"/>
              </a:lnSpc>
              <a:spcAft>
                <a:spcPts val="0"/>
              </a:spcAft>
            </a:pPr>
            <a:r>
              <a:rPr lang="ja-JP" altLang="en-US" sz="1200" dirty="0">
                <a:latin typeface="+mj-lt"/>
              </a:rPr>
              <a:t>アートディレクター</a:t>
            </a:r>
            <a:endParaRPr lang="en-US" altLang="ja-JP" sz="1200" dirty="0">
              <a:latin typeface="+mj-lt"/>
            </a:endParaRPr>
          </a:p>
          <a:p>
            <a:pPr lvl="1">
              <a:lnSpc>
                <a:spcPts val="1300"/>
              </a:lnSpc>
              <a:spcAft>
                <a:spcPts val="0"/>
              </a:spcAft>
            </a:pPr>
            <a:r>
              <a:rPr lang="ja-JP" altLang="en-US" sz="1100" dirty="0">
                <a:latin typeface="+mj-lt"/>
              </a:rPr>
              <a:t>キャラ</a:t>
            </a:r>
            <a:endParaRPr lang="en-US" altLang="ja-JP" sz="1100" dirty="0">
              <a:latin typeface="+mj-lt"/>
            </a:endParaRPr>
          </a:p>
          <a:p>
            <a:pPr lvl="1">
              <a:lnSpc>
                <a:spcPts val="1300"/>
              </a:lnSpc>
              <a:spcAft>
                <a:spcPts val="0"/>
              </a:spcAft>
            </a:pPr>
            <a:r>
              <a:rPr lang="ja-JP" altLang="en-US" sz="1100" dirty="0">
                <a:latin typeface="+mj-lt"/>
              </a:rPr>
              <a:t>背景</a:t>
            </a:r>
            <a:endParaRPr lang="en-US" altLang="ja-JP" sz="1100" dirty="0">
              <a:latin typeface="+mj-lt"/>
            </a:endParaRPr>
          </a:p>
          <a:p>
            <a:pPr lvl="1">
              <a:lnSpc>
                <a:spcPts val="1300"/>
              </a:lnSpc>
              <a:spcAft>
                <a:spcPts val="0"/>
              </a:spcAft>
            </a:pPr>
            <a:r>
              <a:rPr lang="ja-JP" altLang="en-US" sz="1100" dirty="0">
                <a:latin typeface="+mj-lt"/>
              </a:rPr>
              <a:t>モーション</a:t>
            </a:r>
            <a:endParaRPr lang="en-US" altLang="ja-JP" sz="1100" dirty="0">
              <a:latin typeface="+mj-lt"/>
            </a:endParaRPr>
          </a:p>
          <a:p>
            <a:pPr lvl="1">
              <a:lnSpc>
                <a:spcPts val="1300"/>
              </a:lnSpc>
              <a:spcAft>
                <a:spcPts val="0"/>
              </a:spcAft>
            </a:pPr>
            <a:r>
              <a:rPr lang="ja-JP" altLang="en-US" sz="1100" dirty="0">
                <a:latin typeface="+mj-lt"/>
              </a:rPr>
              <a:t>エフェクト</a:t>
            </a:r>
            <a:endParaRPr lang="en-US" altLang="ja-JP" sz="1100" dirty="0">
              <a:latin typeface="+mj-lt"/>
            </a:endParaRPr>
          </a:p>
          <a:p>
            <a:pPr lvl="1">
              <a:lnSpc>
                <a:spcPts val="1300"/>
              </a:lnSpc>
              <a:spcAft>
                <a:spcPts val="0"/>
              </a:spcAft>
            </a:pPr>
            <a:r>
              <a:rPr lang="en-US" altLang="ja-JP" sz="1100" dirty="0">
                <a:latin typeface="+mj-lt"/>
              </a:rPr>
              <a:t>UI</a:t>
            </a:r>
          </a:p>
          <a:p>
            <a:pPr>
              <a:lnSpc>
                <a:spcPts val="1300"/>
              </a:lnSpc>
              <a:spcAft>
                <a:spcPts val="0"/>
              </a:spcAft>
            </a:pPr>
            <a:r>
              <a:rPr lang="ja-JP" altLang="en-US" sz="1200" dirty="0">
                <a:latin typeface="+mj-lt"/>
              </a:rPr>
              <a:t>サウンドディレクター</a:t>
            </a:r>
            <a:endParaRPr lang="en-US" altLang="ja-JP" sz="1200" dirty="0">
              <a:latin typeface="+mj-lt"/>
            </a:endParaRPr>
          </a:p>
          <a:p>
            <a:pPr lvl="1">
              <a:lnSpc>
                <a:spcPts val="1300"/>
              </a:lnSpc>
              <a:spcAft>
                <a:spcPts val="0"/>
              </a:spcAft>
            </a:pPr>
            <a:r>
              <a:rPr lang="en-US" altLang="ja-JP" sz="1100" dirty="0">
                <a:latin typeface="+mj-lt"/>
              </a:rPr>
              <a:t>BGM</a:t>
            </a:r>
          </a:p>
          <a:p>
            <a:pPr lvl="1">
              <a:lnSpc>
                <a:spcPts val="1300"/>
              </a:lnSpc>
              <a:spcAft>
                <a:spcPts val="0"/>
              </a:spcAft>
            </a:pPr>
            <a:r>
              <a:rPr lang="en-US" altLang="ja-JP" sz="1100" dirty="0">
                <a:latin typeface="+mj-lt"/>
              </a:rPr>
              <a:t>VOICE</a:t>
            </a:r>
          </a:p>
          <a:p>
            <a:pPr lvl="1">
              <a:lnSpc>
                <a:spcPts val="1300"/>
              </a:lnSpc>
              <a:spcAft>
                <a:spcPts val="0"/>
              </a:spcAft>
            </a:pPr>
            <a:r>
              <a:rPr lang="en-US" altLang="ja-JP" sz="1100" dirty="0">
                <a:latin typeface="+mj-lt"/>
              </a:rPr>
              <a:t>SE</a:t>
            </a:r>
            <a:endParaRPr kumimoji="1" lang="ja-JP" altLang="en-US" sz="1200" dirty="0">
              <a:latin typeface="+mj-lt"/>
            </a:endParaRPr>
          </a:p>
        </p:txBody>
      </p:sp>
      <p:sp>
        <p:nvSpPr>
          <p:cNvPr id="5" name="テキスト ボックス 4">
            <a:extLst>
              <a:ext uri="{FF2B5EF4-FFF2-40B4-BE49-F238E27FC236}">
                <a16:creationId xmlns:a16="http://schemas.microsoft.com/office/drawing/2014/main" id="{ABFF0579-9644-4CF2-A6C1-24FB9D5E9660}"/>
              </a:ext>
            </a:extLst>
          </p:cNvPr>
          <p:cNvSpPr txBox="1"/>
          <p:nvPr/>
        </p:nvSpPr>
        <p:spPr>
          <a:xfrm>
            <a:off x="1331495" y="1254546"/>
            <a:ext cx="9280105" cy="923330"/>
          </a:xfrm>
          <a:prstGeom prst="rect">
            <a:avLst/>
          </a:prstGeom>
          <a:noFill/>
        </p:spPr>
        <p:txBody>
          <a:bodyPr wrap="none" rtlCol="0">
            <a:spAutoFit/>
          </a:bodyPr>
          <a:lstStyle/>
          <a:p>
            <a:r>
              <a:rPr kumimoji="1" lang="ja-JP" altLang="en-US" dirty="0"/>
              <a:t>チーム構成は、以下のように技能による分類が一般的です。</a:t>
            </a:r>
            <a:endParaRPr kumimoji="1" lang="en-US" altLang="ja-JP" dirty="0"/>
          </a:p>
          <a:p>
            <a:r>
              <a:rPr kumimoji="1" lang="ja-JP" altLang="en-US" dirty="0"/>
              <a:t>社内の部署構成もほとんどの企業では技能をベースに分類されます。</a:t>
            </a:r>
            <a:endParaRPr kumimoji="1" lang="en-US" altLang="ja-JP" dirty="0"/>
          </a:p>
          <a:p>
            <a:r>
              <a:rPr kumimoji="1" lang="ja-JP" altLang="en-US" dirty="0"/>
              <a:t>ゲーム制作では、技能別の分類と、目的別の分類の</a:t>
            </a:r>
            <a:r>
              <a:rPr kumimoji="1" lang="en-US" altLang="ja-JP" dirty="0"/>
              <a:t>2</a:t>
            </a:r>
            <a:r>
              <a:rPr kumimoji="1" lang="ja-JP" altLang="en-US" dirty="0"/>
              <a:t>つのベクトルでチーム構成を行います。</a:t>
            </a:r>
          </a:p>
        </p:txBody>
      </p:sp>
      <p:sp>
        <p:nvSpPr>
          <p:cNvPr id="6" name="テキスト ボックス 5">
            <a:extLst>
              <a:ext uri="{FF2B5EF4-FFF2-40B4-BE49-F238E27FC236}">
                <a16:creationId xmlns:a16="http://schemas.microsoft.com/office/drawing/2014/main" id="{8B731DDA-7C6F-493E-ABE4-70229FF7FF15}"/>
              </a:ext>
            </a:extLst>
          </p:cNvPr>
          <p:cNvSpPr txBox="1"/>
          <p:nvPr/>
        </p:nvSpPr>
        <p:spPr>
          <a:xfrm>
            <a:off x="3842084" y="6143943"/>
            <a:ext cx="1569660" cy="369332"/>
          </a:xfrm>
          <a:prstGeom prst="rect">
            <a:avLst/>
          </a:prstGeom>
          <a:noFill/>
        </p:spPr>
        <p:txBody>
          <a:bodyPr wrap="none" rtlCol="0">
            <a:spAutoFit/>
          </a:bodyPr>
          <a:lstStyle/>
          <a:p>
            <a:r>
              <a:rPr kumimoji="1" lang="ja-JP" altLang="en-US" dirty="0"/>
              <a:t>技能別の分類</a:t>
            </a:r>
          </a:p>
        </p:txBody>
      </p:sp>
      <p:sp>
        <p:nvSpPr>
          <p:cNvPr id="7" name="コンテンツ プレースホルダー 2">
            <a:extLst>
              <a:ext uri="{FF2B5EF4-FFF2-40B4-BE49-F238E27FC236}">
                <a16:creationId xmlns:a16="http://schemas.microsoft.com/office/drawing/2014/main" id="{7F8D22E6-6C9B-471F-95A1-ACD864E28E52}"/>
              </a:ext>
            </a:extLst>
          </p:cNvPr>
          <p:cNvSpPr txBox="1">
            <a:spLocks/>
          </p:cNvSpPr>
          <p:nvPr/>
        </p:nvSpPr>
        <p:spPr>
          <a:xfrm>
            <a:off x="6137991" y="2237871"/>
            <a:ext cx="4860071" cy="4371473"/>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kumimoji="1" sz="1800" kern="1200" cap="none">
                <a:solidFill>
                  <a:schemeClr val="lt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kumimoji="1" sz="1600" kern="1200" cap="none">
                <a:solidFill>
                  <a:schemeClr val="lt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kumimoji="1" sz="1400" kern="1200" cap="none">
                <a:solidFill>
                  <a:schemeClr val="lt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kumimoji="1" sz="1200" kern="1200" cap="none">
                <a:solidFill>
                  <a:schemeClr val="lt1"/>
                </a:solidFill>
                <a:effectLst/>
                <a:latin typeface="+mn-lt"/>
                <a:ea typeface="+mn-ea"/>
                <a:cs typeface="+mn-cs"/>
              </a:defRPr>
            </a:lvl9pPr>
          </a:lstStyle>
          <a:p>
            <a:pPr>
              <a:lnSpc>
                <a:spcPts val="1500"/>
              </a:lnSpc>
              <a:spcAft>
                <a:spcPts val="0"/>
              </a:spcAft>
            </a:pPr>
            <a:r>
              <a:rPr lang="ja-JP" altLang="en-US" sz="1400" dirty="0">
                <a:latin typeface="+mj-lt"/>
              </a:rPr>
              <a:t>進行管理</a:t>
            </a:r>
            <a:endParaRPr lang="en-US" altLang="ja-JP" sz="1400" dirty="0">
              <a:latin typeface="+mj-lt"/>
            </a:endParaRPr>
          </a:p>
          <a:p>
            <a:pPr>
              <a:lnSpc>
                <a:spcPts val="1500"/>
              </a:lnSpc>
              <a:spcAft>
                <a:spcPts val="0"/>
              </a:spcAft>
            </a:pPr>
            <a:r>
              <a:rPr lang="ja-JP" altLang="en-US" sz="1400" dirty="0">
                <a:latin typeface="+mj-lt"/>
              </a:rPr>
              <a:t>品質管理</a:t>
            </a:r>
            <a:endParaRPr lang="en-US" altLang="ja-JP" sz="1400" dirty="0">
              <a:latin typeface="+mj-lt"/>
            </a:endParaRPr>
          </a:p>
          <a:p>
            <a:pPr>
              <a:lnSpc>
                <a:spcPts val="1500"/>
              </a:lnSpc>
              <a:spcAft>
                <a:spcPts val="0"/>
              </a:spcAft>
            </a:pPr>
            <a:r>
              <a:rPr lang="ja-JP" altLang="en-US" sz="1400" dirty="0">
                <a:latin typeface="+mj-lt"/>
              </a:rPr>
              <a:t>リスク管理</a:t>
            </a:r>
            <a:endParaRPr lang="en-US" altLang="ja-JP" sz="1400" dirty="0">
              <a:latin typeface="+mj-lt"/>
            </a:endParaRPr>
          </a:p>
          <a:p>
            <a:pPr>
              <a:lnSpc>
                <a:spcPts val="1500"/>
              </a:lnSpc>
              <a:spcAft>
                <a:spcPts val="0"/>
              </a:spcAft>
            </a:pPr>
            <a:r>
              <a:rPr lang="ja-JP" altLang="en-US" sz="1400" dirty="0">
                <a:latin typeface="+mj-lt"/>
              </a:rPr>
              <a:t>ストーリー</a:t>
            </a:r>
            <a:endParaRPr lang="en-US" altLang="ja-JP" sz="1400" dirty="0">
              <a:latin typeface="+mj-lt"/>
            </a:endParaRPr>
          </a:p>
          <a:p>
            <a:pPr lvl="1">
              <a:lnSpc>
                <a:spcPts val="1500"/>
              </a:lnSpc>
              <a:spcAft>
                <a:spcPts val="0"/>
              </a:spcAft>
            </a:pPr>
            <a:r>
              <a:rPr lang="ja-JP" altLang="en-US" sz="1200" dirty="0">
                <a:latin typeface="+mj-lt"/>
              </a:rPr>
              <a:t>シナリオ・脚本</a:t>
            </a:r>
            <a:endParaRPr lang="en-US" altLang="ja-JP" sz="1200" dirty="0">
              <a:latin typeface="+mj-lt"/>
            </a:endParaRPr>
          </a:p>
          <a:p>
            <a:pPr lvl="1">
              <a:lnSpc>
                <a:spcPts val="1500"/>
              </a:lnSpc>
              <a:spcAft>
                <a:spcPts val="0"/>
              </a:spcAft>
            </a:pPr>
            <a:r>
              <a:rPr lang="ja-JP" altLang="en-US" sz="1200" dirty="0">
                <a:latin typeface="+mj-lt"/>
              </a:rPr>
              <a:t>スクリプト</a:t>
            </a:r>
            <a:endParaRPr lang="en-US" altLang="ja-JP" sz="1200" dirty="0">
              <a:latin typeface="+mj-lt"/>
            </a:endParaRPr>
          </a:p>
          <a:p>
            <a:pPr>
              <a:lnSpc>
                <a:spcPts val="1500"/>
              </a:lnSpc>
              <a:spcAft>
                <a:spcPts val="0"/>
              </a:spcAft>
            </a:pPr>
            <a:r>
              <a:rPr lang="ja-JP" altLang="en-US" sz="1400" dirty="0">
                <a:latin typeface="+mj-lt"/>
              </a:rPr>
              <a:t>フィールド</a:t>
            </a:r>
            <a:endParaRPr lang="en-US" altLang="ja-JP" sz="1400" dirty="0">
              <a:latin typeface="+mj-lt"/>
            </a:endParaRPr>
          </a:p>
          <a:p>
            <a:pPr lvl="1">
              <a:lnSpc>
                <a:spcPts val="1500"/>
              </a:lnSpc>
              <a:spcAft>
                <a:spcPts val="0"/>
              </a:spcAft>
            </a:pPr>
            <a:r>
              <a:rPr lang="ja-JP" altLang="en-US" sz="1200" dirty="0">
                <a:latin typeface="+mj-lt"/>
              </a:rPr>
              <a:t>マップ</a:t>
            </a:r>
            <a:endParaRPr lang="en-US" altLang="ja-JP" sz="1200" dirty="0">
              <a:latin typeface="+mj-lt"/>
            </a:endParaRPr>
          </a:p>
          <a:p>
            <a:pPr lvl="1">
              <a:lnSpc>
                <a:spcPts val="1500"/>
              </a:lnSpc>
              <a:spcAft>
                <a:spcPts val="0"/>
              </a:spcAft>
            </a:pPr>
            <a:r>
              <a:rPr lang="ja-JP" altLang="en-US" sz="1200" dirty="0">
                <a:latin typeface="+mj-lt"/>
              </a:rPr>
              <a:t>マップアイテム</a:t>
            </a:r>
            <a:endParaRPr lang="en-US" altLang="ja-JP" sz="1200" dirty="0">
              <a:latin typeface="+mj-lt"/>
            </a:endParaRPr>
          </a:p>
          <a:p>
            <a:pPr lvl="1">
              <a:lnSpc>
                <a:spcPts val="1500"/>
              </a:lnSpc>
              <a:spcAft>
                <a:spcPts val="0"/>
              </a:spcAft>
            </a:pPr>
            <a:r>
              <a:rPr lang="ja-JP" altLang="en-US" sz="1200" dirty="0">
                <a:latin typeface="+mj-lt"/>
              </a:rPr>
              <a:t>移動</a:t>
            </a:r>
            <a:endParaRPr lang="en-US" altLang="ja-JP" sz="1200" dirty="0">
              <a:latin typeface="+mj-lt"/>
            </a:endParaRPr>
          </a:p>
          <a:p>
            <a:pPr>
              <a:lnSpc>
                <a:spcPts val="1500"/>
              </a:lnSpc>
              <a:spcAft>
                <a:spcPts val="0"/>
              </a:spcAft>
            </a:pPr>
            <a:r>
              <a:rPr lang="ja-JP" altLang="en-US" sz="1400" dirty="0">
                <a:latin typeface="+mj-lt"/>
              </a:rPr>
              <a:t>バトル</a:t>
            </a:r>
            <a:endParaRPr lang="en-US" altLang="ja-JP" sz="1400" dirty="0">
              <a:latin typeface="+mj-lt"/>
            </a:endParaRPr>
          </a:p>
          <a:p>
            <a:pPr lvl="1">
              <a:lnSpc>
                <a:spcPts val="1500"/>
              </a:lnSpc>
              <a:spcAft>
                <a:spcPts val="0"/>
              </a:spcAft>
            </a:pPr>
            <a:r>
              <a:rPr lang="ja-JP" altLang="en-US" sz="1200" dirty="0">
                <a:latin typeface="+mj-lt"/>
              </a:rPr>
              <a:t>バトルシステム</a:t>
            </a:r>
            <a:endParaRPr lang="en-US" altLang="ja-JP" sz="1200" dirty="0">
              <a:latin typeface="+mj-lt"/>
            </a:endParaRPr>
          </a:p>
          <a:p>
            <a:pPr lvl="1">
              <a:lnSpc>
                <a:spcPts val="1500"/>
              </a:lnSpc>
              <a:spcAft>
                <a:spcPts val="0"/>
              </a:spcAft>
            </a:pPr>
            <a:r>
              <a:rPr lang="ja-JP" altLang="en-US" sz="1200" dirty="0">
                <a:latin typeface="+mj-lt"/>
              </a:rPr>
              <a:t>通信対戦</a:t>
            </a:r>
            <a:endParaRPr lang="en-US" altLang="ja-JP" sz="1200" dirty="0">
              <a:latin typeface="+mj-lt"/>
            </a:endParaRPr>
          </a:p>
          <a:p>
            <a:pPr>
              <a:lnSpc>
                <a:spcPts val="1500"/>
              </a:lnSpc>
              <a:spcAft>
                <a:spcPts val="0"/>
              </a:spcAft>
            </a:pPr>
            <a:r>
              <a:rPr lang="ja-JP" altLang="en-US" sz="1400" dirty="0">
                <a:latin typeface="+mj-lt"/>
              </a:rPr>
              <a:t>キャラクター</a:t>
            </a:r>
            <a:endParaRPr lang="en-US" altLang="ja-JP" sz="1400" dirty="0">
              <a:latin typeface="+mj-lt"/>
            </a:endParaRPr>
          </a:p>
          <a:p>
            <a:pPr lvl="1">
              <a:lnSpc>
                <a:spcPts val="1500"/>
              </a:lnSpc>
              <a:spcAft>
                <a:spcPts val="0"/>
              </a:spcAft>
            </a:pPr>
            <a:r>
              <a:rPr lang="ja-JP" altLang="en-US" sz="1200" dirty="0">
                <a:latin typeface="+mj-lt"/>
              </a:rPr>
              <a:t>自キャラ</a:t>
            </a:r>
            <a:endParaRPr lang="en-US" altLang="ja-JP" sz="1200" dirty="0">
              <a:latin typeface="+mj-lt"/>
            </a:endParaRPr>
          </a:p>
          <a:p>
            <a:pPr lvl="1">
              <a:lnSpc>
                <a:spcPts val="1500"/>
              </a:lnSpc>
              <a:spcAft>
                <a:spcPts val="0"/>
              </a:spcAft>
            </a:pPr>
            <a:r>
              <a:rPr lang="ja-JP" altLang="en-US" sz="1200" dirty="0">
                <a:latin typeface="+mj-lt"/>
              </a:rPr>
              <a:t>敵キャラ</a:t>
            </a:r>
            <a:endParaRPr lang="en-US" altLang="ja-JP" sz="1200" dirty="0">
              <a:latin typeface="+mj-lt"/>
            </a:endParaRPr>
          </a:p>
          <a:p>
            <a:pPr lvl="1">
              <a:lnSpc>
                <a:spcPts val="1500"/>
              </a:lnSpc>
              <a:spcAft>
                <a:spcPts val="0"/>
              </a:spcAft>
            </a:pPr>
            <a:r>
              <a:rPr lang="ja-JP" altLang="en-US" sz="1200" dirty="0">
                <a:latin typeface="+mj-lt"/>
              </a:rPr>
              <a:t>ボスキャラ</a:t>
            </a:r>
            <a:endParaRPr lang="en-US" altLang="ja-JP" sz="1200" dirty="0">
              <a:latin typeface="+mj-lt"/>
            </a:endParaRPr>
          </a:p>
          <a:p>
            <a:pPr lvl="1">
              <a:lnSpc>
                <a:spcPts val="1500"/>
              </a:lnSpc>
              <a:spcAft>
                <a:spcPts val="0"/>
              </a:spcAft>
            </a:pPr>
            <a:r>
              <a:rPr lang="en-US" altLang="ja-JP" sz="1200" dirty="0">
                <a:latin typeface="+mj-lt"/>
              </a:rPr>
              <a:t>NPC</a:t>
            </a:r>
          </a:p>
          <a:p>
            <a:pPr>
              <a:lnSpc>
                <a:spcPts val="1500"/>
              </a:lnSpc>
              <a:spcAft>
                <a:spcPts val="0"/>
              </a:spcAft>
            </a:pPr>
            <a:r>
              <a:rPr lang="ja-JP" altLang="en-US" sz="1400" dirty="0">
                <a:latin typeface="+mj-lt"/>
              </a:rPr>
              <a:t>イベント</a:t>
            </a:r>
            <a:endParaRPr lang="en-US" altLang="ja-JP" sz="1400" dirty="0">
              <a:latin typeface="+mj-lt"/>
            </a:endParaRPr>
          </a:p>
          <a:p>
            <a:pPr>
              <a:lnSpc>
                <a:spcPts val="1500"/>
              </a:lnSpc>
              <a:spcAft>
                <a:spcPts val="0"/>
              </a:spcAft>
            </a:pPr>
            <a:r>
              <a:rPr lang="en-US" altLang="ja-JP" sz="1400" dirty="0">
                <a:latin typeface="+mj-lt"/>
              </a:rPr>
              <a:t>UI</a:t>
            </a:r>
          </a:p>
        </p:txBody>
      </p:sp>
      <p:sp>
        <p:nvSpPr>
          <p:cNvPr id="8" name="テキスト ボックス 7">
            <a:extLst>
              <a:ext uri="{FF2B5EF4-FFF2-40B4-BE49-F238E27FC236}">
                <a16:creationId xmlns:a16="http://schemas.microsoft.com/office/drawing/2014/main" id="{49DD0638-1C55-47B4-80C8-E6CA45722399}"/>
              </a:ext>
            </a:extLst>
          </p:cNvPr>
          <p:cNvSpPr txBox="1"/>
          <p:nvPr/>
        </p:nvSpPr>
        <p:spPr>
          <a:xfrm>
            <a:off x="9428402" y="6143943"/>
            <a:ext cx="1569660" cy="369332"/>
          </a:xfrm>
          <a:prstGeom prst="rect">
            <a:avLst/>
          </a:prstGeom>
          <a:noFill/>
        </p:spPr>
        <p:txBody>
          <a:bodyPr wrap="none" rtlCol="0">
            <a:spAutoFit/>
          </a:bodyPr>
          <a:lstStyle/>
          <a:p>
            <a:r>
              <a:rPr kumimoji="1" lang="ja-JP" altLang="en-US" dirty="0"/>
              <a:t>目的別の分類</a:t>
            </a:r>
          </a:p>
        </p:txBody>
      </p:sp>
    </p:spTree>
    <p:extLst>
      <p:ext uri="{BB962C8B-B14F-4D97-AF65-F5344CB8AC3E}">
        <p14:creationId xmlns:p14="http://schemas.microsoft.com/office/powerpoint/2010/main" val="106741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9612C-3A66-4427-85AA-B17BD73FA3B6}"/>
              </a:ext>
            </a:extLst>
          </p:cNvPr>
          <p:cNvSpPr>
            <a:spLocks noGrp="1"/>
          </p:cNvSpPr>
          <p:nvPr>
            <p:ph type="title"/>
          </p:nvPr>
        </p:nvSpPr>
        <p:spPr>
          <a:xfrm>
            <a:off x="685801" y="609601"/>
            <a:ext cx="10131425" cy="457200"/>
          </a:xfrm>
        </p:spPr>
        <p:txBody>
          <a:bodyPr>
            <a:normAutofit fontScale="90000"/>
          </a:bodyPr>
          <a:lstStyle/>
          <a:p>
            <a:r>
              <a:rPr kumimoji="1" lang="ja-JP" altLang="en-US" dirty="0"/>
              <a:t>チームマトリクス</a:t>
            </a:r>
          </a:p>
        </p:txBody>
      </p:sp>
      <p:graphicFrame>
        <p:nvGraphicFramePr>
          <p:cNvPr id="6" name="表 6">
            <a:extLst>
              <a:ext uri="{FF2B5EF4-FFF2-40B4-BE49-F238E27FC236}">
                <a16:creationId xmlns:a16="http://schemas.microsoft.com/office/drawing/2014/main" id="{EA212EE3-371D-4A1D-9D20-F9A2281384E1}"/>
              </a:ext>
            </a:extLst>
          </p:cNvPr>
          <p:cNvGraphicFramePr>
            <a:graphicFrameLocks noGrp="1"/>
          </p:cNvGraphicFramePr>
          <p:nvPr>
            <p:ph idx="1"/>
            <p:extLst>
              <p:ext uri="{D42A27DB-BD31-4B8C-83A1-F6EECF244321}">
                <p14:modId xmlns:p14="http://schemas.microsoft.com/office/powerpoint/2010/main" val="2034160612"/>
              </p:ext>
            </p:extLst>
          </p:nvPr>
        </p:nvGraphicFramePr>
        <p:xfrm>
          <a:off x="5169573" y="986591"/>
          <a:ext cx="6220319" cy="5484543"/>
        </p:xfrm>
        <a:graphic>
          <a:graphicData uri="http://schemas.openxmlformats.org/drawingml/2006/table">
            <a:tbl>
              <a:tblPr firstRow="1" bandRow="1">
                <a:tableStyleId>{5C22544A-7EE6-4342-B048-85BDC9FD1C3A}</a:tableStyleId>
              </a:tblPr>
              <a:tblGrid>
                <a:gridCol w="274531">
                  <a:extLst>
                    <a:ext uri="{9D8B030D-6E8A-4147-A177-3AD203B41FA5}">
                      <a16:colId xmlns:a16="http://schemas.microsoft.com/office/drawing/2014/main" val="2941045138"/>
                    </a:ext>
                  </a:extLst>
                </a:gridCol>
                <a:gridCol w="2857686">
                  <a:extLst>
                    <a:ext uri="{9D8B030D-6E8A-4147-A177-3AD203B41FA5}">
                      <a16:colId xmlns:a16="http://schemas.microsoft.com/office/drawing/2014/main" val="1019760733"/>
                    </a:ext>
                  </a:extLst>
                </a:gridCol>
                <a:gridCol w="288757">
                  <a:extLst>
                    <a:ext uri="{9D8B030D-6E8A-4147-A177-3AD203B41FA5}">
                      <a16:colId xmlns:a16="http://schemas.microsoft.com/office/drawing/2014/main" val="448341074"/>
                    </a:ext>
                  </a:extLst>
                </a:gridCol>
                <a:gridCol w="288758">
                  <a:extLst>
                    <a:ext uri="{9D8B030D-6E8A-4147-A177-3AD203B41FA5}">
                      <a16:colId xmlns:a16="http://schemas.microsoft.com/office/drawing/2014/main" val="3285683838"/>
                    </a:ext>
                  </a:extLst>
                </a:gridCol>
                <a:gridCol w="296779">
                  <a:extLst>
                    <a:ext uri="{9D8B030D-6E8A-4147-A177-3AD203B41FA5}">
                      <a16:colId xmlns:a16="http://schemas.microsoft.com/office/drawing/2014/main" val="2599178431"/>
                    </a:ext>
                  </a:extLst>
                </a:gridCol>
                <a:gridCol w="288758">
                  <a:extLst>
                    <a:ext uri="{9D8B030D-6E8A-4147-A177-3AD203B41FA5}">
                      <a16:colId xmlns:a16="http://schemas.microsoft.com/office/drawing/2014/main" val="4119254773"/>
                    </a:ext>
                  </a:extLst>
                </a:gridCol>
                <a:gridCol w="272716">
                  <a:extLst>
                    <a:ext uri="{9D8B030D-6E8A-4147-A177-3AD203B41FA5}">
                      <a16:colId xmlns:a16="http://schemas.microsoft.com/office/drawing/2014/main" val="1730690041"/>
                    </a:ext>
                  </a:extLst>
                </a:gridCol>
                <a:gridCol w="296779">
                  <a:extLst>
                    <a:ext uri="{9D8B030D-6E8A-4147-A177-3AD203B41FA5}">
                      <a16:colId xmlns:a16="http://schemas.microsoft.com/office/drawing/2014/main" val="3010655638"/>
                    </a:ext>
                  </a:extLst>
                </a:gridCol>
                <a:gridCol w="280737">
                  <a:extLst>
                    <a:ext uri="{9D8B030D-6E8A-4147-A177-3AD203B41FA5}">
                      <a16:colId xmlns:a16="http://schemas.microsoft.com/office/drawing/2014/main" val="3394855928"/>
                    </a:ext>
                  </a:extLst>
                </a:gridCol>
                <a:gridCol w="312821">
                  <a:extLst>
                    <a:ext uri="{9D8B030D-6E8A-4147-A177-3AD203B41FA5}">
                      <a16:colId xmlns:a16="http://schemas.microsoft.com/office/drawing/2014/main" val="2469976589"/>
                    </a:ext>
                  </a:extLst>
                </a:gridCol>
                <a:gridCol w="320842">
                  <a:extLst>
                    <a:ext uri="{9D8B030D-6E8A-4147-A177-3AD203B41FA5}">
                      <a16:colId xmlns:a16="http://schemas.microsoft.com/office/drawing/2014/main" val="41577691"/>
                    </a:ext>
                  </a:extLst>
                </a:gridCol>
                <a:gridCol w="441155">
                  <a:extLst>
                    <a:ext uri="{9D8B030D-6E8A-4147-A177-3AD203B41FA5}">
                      <a16:colId xmlns:a16="http://schemas.microsoft.com/office/drawing/2014/main" val="698872212"/>
                    </a:ext>
                  </a:extLst>
                </a:gridCol>
              </a:tblGrid>
              <a:tr h="1108765">
                <a:tc>
                  <a:txBody>
                    <a:bodyPr/>
                    <a:lstStyle/>
                    <a:p>
                      <a:endParaRPr kumimoji="1" lang="ja-JP" altLang="en-US" sz="1050" dirty="0"/>
                    </a:p>
                  </a:txBody>
                  <a:tcPr/>
                </a:tc>
                <a:tc>
                  <a:txBody>
                    <a:bodyPr/>
                    <a:lstStyle/>
                    <a:p>
                      <a:pPr lvl="0"/>
                      <a:r>
                        <a:rPr kumimoji="1" lang="ja-JP" altLang="en-US" sz="1050" dirty="0"/>
                        <a:t>担当</a:t>
                      </a:r>
                    </a:p>
                  </a:txBody>
                  <a:tcPr anchor="b"/>
                </a:tc>
                <a:tc>
                  <a:txBody>
                    <a:bodyPr/>
                    <a:lstStyle/>
                    <a:p>
                      <a:r>
                        <a:rPr kumimoji="1" lang="ja-JP" altLang="en-US" sz="1050" dirty="0"/>
                        <a:t>脚本</a:t>
                      </a:r>
                    </a:p>
                  </a:txBody>
                  <a:tcPr/>
                </a:tc>
                <a:tc>
                  <a:txBody>
                    <a:bodyPr/>
                    <a:lstStyle/>
                    <a:p>
                      <a:r>
                        <a:rPr kumimoji="1" lang="ja-JP" altLang="en-US" sz="1050" dirty="0"/>
                        <a:t>マップ</a:t>
                      </a:r>
                    </a:p>
                  </a:txBody>
                  <a:tcPr/>
                </a:tc>
                <a:tc>
                  <a:txBody>
                    <a:bodyPr/>
                    <a:lstStyle/>
                    <a:p>
                      <a:r>
                        <a:rPr kumimoji="1" lang="ja-JP" altLang="en-US" sz="1050" dirty="0"/>
                        <a:t>アイテム</a:t>
                      </a:r>
                    </a:p>
                  </a:txBody>
                  <a:tcPr/>
                </a:tc>
                <a:tc>
                  <a:txBody>
                    <a:bodyPr/>
                    <a:lstStyle/>
                    <a:p>
                      <a:r>
                        <a:rPr kumimoji="1" lang="ja-JP" altLang="en-US" sz="1050" dirty="0"/>
                        <a:t>移動</a:t>
                      </a:r>
                    </a:p>
                  </a:txBody>
                  <a:tcPr/>
                </a:tc>
                <a:tc>
                  <a:txBody>
                    <a:bodyPr/>
                    <a:lstStyle/>
                    <a:p>
                      <a:r>
                        <a:rPr kumimoji="1" lang="ja-JP" altLang="en-US" sz="1050" dirty="0"/>
                        <a:t>バトル</a:t>
                      </a:r>
                    </a:p>
                  </a:txBody>
                  <a:tcPr/>
                </a:tc>
                <a:tc>
                  <a:txBody>
                    <a:bodyPr/>
                    <a:lstStyle/>
                    <a:p>
                      <a:r>
                        <a:rPr kumimoji="1" lang="ja-JP" altLang="en-US" sz="1050" dirty="0"/>
                        <a:t>通信</a:t>
                      </a:r>
                    </a:p>
                  </a:txBody>
                  <a:tcPr/>
                </a:tc>
                <a:tc>
                  <a:txBody>
                    <a:bodyPr/>
                    <a:lstStyle/>
                    <a:p>
                      <a:r>
                        <a:rPr kumimoji="1" lang="ja-JP" altLang="en-US" sz="1050" dirty="0"/>
                        <a:t>キャラ</a:t>
                      </a:r>
                    </a:p>
                  </a:txBody>
                  <a:tcPr/>
                </a:tc>
                <a:tc>
                  <a:txBody>
                    <a:bodyPr/>
                    <a:lstStyle/>
                    <a:p>
                      <a:r>
                        <a:rPr kumimoji="1" lang="ja-JP" altLang="en-US" sz="1050" dirty="0"/>
                        <a:t>イベント</a:t>
                      </a:r>
                    </a:p>
                  </a:txBody>
                  <a:tcPr/>
                </a:tc>
                <a:tc>
                  <a:txBody>
                    <a:bodyPr/>
                    <a:lstStyle/>
                    <a:p>
                      <a:r>
                        <a:rPr kumimoji="1" lang="en-US" altLang="ja-JP" sz="1050" dirty="0"/>
                        <a:t>UI</a:t>
                      </a:r>
                      <a:endParaRPr kumimoji="1" lang="ja-JP" altLang="en-US" sz="1050" dirty="0"/>
                    </a:p>
                  </a:txBody>
                  <a:tcPr/>
                </a:tc>
                <a:tc>
                  <a:txBody>
                    <a:bodyPr/>
                    <a:lstStyle/>
                    <a:p>
                      <a:endParaRPr kumimoji="1" lang="ja-JP" altLang="en-US" sz="1050" dirty="0"/>
                    </a:p>
                  </a:txBody>
                  <a:tcPr/>
                </a:tc>
                <a:extLst>
                  <a:ext uri="{0D108BD9-81ED-4DB2-BD59-A6C34878D82A}">
                    <a16:rowId xmlns:a16="http://schemas.microsoft.com/office/drawing/2014/main" val="3964079928"/>
                  </a:ext>
                </a:extLst>
              </a:tr>
              <a:tr h="265247">
                <a:tc rowSpan="5">
                  <a:txBody>
                    <a:bodyPr/>
                    <a:lstStyle/>
                    <a:p>
                      <a:r>
                        <a:rPr kumimoji="1" lang="ja-JP" altLang="en-US" sz="1200" dirty="0"/>
                        <a:t>プログラマ</a:t>
                      </a:r>
                    </a:p>
                  </a:txBody>
                  <a:tcPr/>
                </a:tc>
                <a:tc>
                  <a:txBody>
                    <a:bodyPr/>
                    <a:lstStyle/>
                    <a:p>
                      <a:r>
                        <a:rPr kumimoji="1" lang="ja-JP" altLang="en-US" sz="1050" dirty="0"/>
                        <a:t>フレームワーク・スクリプト</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3365764489"/>
                  </a:ext>
                </a:extLst>
              </a:tr>
              <a:tr h="265247">
                <a:tc vMerge="1">
                  <a:txBody>
                    <a:bodyPr/>
                    <a:lstStyle/>
                    <a:p>
                      <a:endParaRPr kumimoji="1" lang="ja-JP" altLang="en-US" dirty="0"/>
                    </a:p>
                  </a:txBody>
                  <a:tcPr/>
                </a:tc>
                <a:tc>
                  <a:txBody>
                    <a:bodyPr/>
                    <a:lstStyle/>
                    <a:p>
                      <a:r>
                        <a:rPr kumimoji="1" lang="ja-JP" altLang="en-US" sz="1050" dirty="0"/>
                        <a:t>バトル</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2746550235"/>
                  </a:ext>
                </a:extLst>
              </a:tr>
              <a:tr h="265247">
                <a:tc vMerge="1">
                  <a:txBody>
                    <a:bodyPr/>
                    <a:lstStyle/>
                    <a:p>
                      <a:endParaRPr kumimoji="1" lang="ja-JP" altLang="en-US" dirty="0"/>
                    </a:p>
                  </a:txBody>
                  <a:tcPr/>
                </a:tc>
                <a:tc>
                  <a:txBody>
                    <a:bodyPr/>
                    <a:lstStyle/>
                    <a:p>
                      <a:r>
                        <a:rPr kumimoji="1" lang="ja-JP" altLang="en-US" sz="1050" dirty="0"/>
                        <a:t>フィールド・マップ</a:t>
                      </a: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1807998186"/>
                  </a:ext>
                </a:extLst>
              </a:tr>
              <a:tr h="265247">
                <a:tc vMerge="1">
                  <a:txBody>
                    <a:bodyPr/>
                    <a:lstStyle/>
                    <a:p>
                      <a:endParaRPr kumimoji="1" lang="ja-JP" altLang="en-US" dirty="0"/>
                    </a:p>
                  </a:txBody>
                  <a:tcPr/>
                </a:tc>
                <a:tc>
                  <a:txBody>
                    <a:bodyPr/>
                    <a:lstStyle/>
                    <a:p>
                      <a:r>
                        <a:rPr kumimoji="1" lang="en-US" altLang="ja-JP" sz="1050" dirty="0"/>
                        <a:t>UI</a:t>
                      </a:r>
                      <a:endParaRPr kumimoji="1" lang="ja-JP" altLang="en-US" sz="1050" dirty="0"/>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4187197815"/>
                  </a:ext>
                </a:extLst>
              </a:tr>
              <a:tr h="265247">
                <a:tc vMerge="1">
                  <a:txBody>
                    <a:bodyPr/>
                    <a:lstStyle/>
                    <a:p>
                      <a:endParaRPr kumimoji="1" lang="ja-JP" altLang="en-US" dirty="0"/>
                    </a:p>
                  </a:txBody>
                  <a:tcPr/>
                </a:tc>
                <a:tc>
                  <a:txBody>
                    <a:bodyPr/>
                    <a:lstStyle/>
                    <a:p>
                      <a:r>
                        <a:rPr kumimoji="1" lang="ja-JP" altLang="en-US" sz="1050" dirty="0"/>
                        <a:t>データ・インフラ</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1829402331"/>
                  </a:ext>
                </a:extLst>
              </a:tr>
              <a:tr h="265247">
                <a:tc rowSpan="4">
                  <a:txBody>
                    <a:bodyPr/>
                    <a:lstStyle/>
                    <a:p>
                      <a:r>
                        <a:rPr kumimoji="1" lang="ja-JP" altLang="en-US" sz="1200" dirty="0"/>
                        <a:t>プランナ</a:t>
                      </a:r>
                    </a:p>
                  </a:txBody>
                  <a:tcPr/>
                </a:tc>
                <a:tc>
                  <a:txBody>
                    <a:bodyPr/>
                    <a:lstStyle/>
                    <a:p>
                      <a:r>
                        <a:rPr kumimoji="1" lang="ja-JP" altLang="en-US" sz="1050" dirty="0"/>
                        <a:t>設定・世界感</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3153488883"/>
                  </a:ext>
                </a:extLst>
              </a:tr>
              <a:tr h="265247">
                <a:tc vMerge="1">
                  <a:txBody>
                    <a:bodyPr/>
                    <a:lstStyle/>
                    <a:p>
                      <a:endParaRPr kumimoji="1" lang="ja-JP" altLang="en-US" dirty="0"/>
                    </a:p>
                  </a:txBody>
                  <a:tcPr/>
                </a:tc>
                <a:tc>
                  <a:txBody>
                    <a:bodyPr/>
                    <a:lstStyle/>
                    <a:p>
                      <a:r>
                        <a:rPr kumimoji="1" lang="ja-JP" altLang="en-US" sz="1050" dirty="0"/>
                        <a:t>脚本・シナリオ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2745650465"/>
                  </a:ext>
                </a:extLst>
              </a:tr>
              <a:tr h="265247">
                <a:tc vMerge="1">
                  <a:txBody>
                    <a:bodyPr/>
                    <a:lstStyle/>
                    <a:p>
                      <a:endParaRPr kumimoji="1" lang="ja-JP" altLang="en-US" dirty="0"/>
                    </a:p>
                  </a:txBody>
                  <a:tcPr/>
                </a:tc>
                <a:tc>
                  <a:txBody>
                    <a:bodyPr/>
                    <a:lstStyle/>
                    <a:p>
                      <a:r>
                        <a:rPr kumimoji="1" lang="ja-JP" altLang="en-US" sz="1050" dirty="0"/>
                        <a:t>マスターデータ</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extLst>
                  <a:ext uri="{0D108BD9-81ED-4DB2-BD59-A6C34878D82A}">
                    <a16:rowId xmlns:a16="http://schemas.microsoft.com/office/drawing/2014/main" val="1259678275"/>
                  </a:ext>
                </a:extLst>
              </a:tr>
              <a:tr h="265247">
                <a:tc vMerge="1">
                  <a:txBody>
                    <a:bodyPr/>
                    <a:lstStyle/>
                    <a:p>
                      <a:endParaRPr kumimoji="1" lang="ja-JP" altLang="en-US" dirty="0"/>
                    </a:p>
                  </a:txBody>
                  <a:tcPr/>
                </a:tc>
                <a:tc>
                  <a:txBody>
                    <a:bodyPr/>
                    <a:lstStyle/>
                    <a:p>
                      <a:r>
                        <a:rPr kumimoji="1" lang="ja-JP" altLang="en-US" sz="1050" dirty="0"/>
                        <a:t>スクリプト</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2591678000"/>
                  </a:ext>
                </a:extLst>
              </a:tr>
              <a:tr h="265247">
                <a:tc rowSpan="5">
                  <a:txBody>
                    <a:bodyPr/>
                    <a:lstStyle/>
                    <a:p>
                      <a:r>
                        <a:rPr kumimoji="1" lang="ja-JP" altLang="en-US" sz="1200" dirty="0"/>
                        <a:t>デザイナ</a:t>
                      </a:r>
                    </a:p>
                  </a:txBody>
                  <a:tcPr/>
                </a:tc>
                <a:tc>
                  <a:txBody>
                    <a:bodyPr/>
                    <a:lstStyle/>
                    <a:p>
                      <a:r>
                        <a:rPr kumimoji="1" lang="ja-JP" altLang="en-US" sz="1050" dirty="0"/>
                        <a:t>キャラ</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1498204060"/>
                  </a:ext>
                </a:extLst>
              </a:tr>
              <a:tr h="265247">
                <a:tc vMerge="1">
                  <a:txBody>
                    <a:bodyPr/>
                    <a:lstStyle/>
                    <a:p>
                      <a:endParaRPr kumimoji="1" lang="ja-JP" altLang="en-US" dirty="0"/>
                    </a:p>
                  </a:txBody>
                  <a:tcPr/>
                </a:tc>
                <a:tc>
                  <a:txBody>
                    <a:bodyPr/>
                    <a:lstStyle/>
                    <a:p>
                      <a:r>
                        <a:rPr kumimoji="1" lang="ja-JP" altLang="en-US" sz="1050" dirty="0"/>
                        <a:t>背景・アイテム</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892849723"/>
                  </a:ext>
                </a:extLst>
              </a:tr>
              <a:tr h="265247">
                <a:tc vMerge="1">
                  <a:txBody>
                    <a:bodyPr/>
                    <a:lstStyle/>
                    <a:p>
                      <a:endParaRPr kumimoji="1" lang="ja-JP" altLang="en-US" dirty="0"/>
                    </a:p>
                  </a:txBody>
                  <a:tcPr/>
                </a:tc>
                <a:tc>
                  <a:txBody>
                    <a:bodyPr/>
                    <a:lstStyle/>
                    <a:p>
                      <a:r>
                        <a:rPr kumimoji="1" lang="ja-JP" altLang="en-US" sz="1050" dirty="0"/>
                        <a:t>モーション</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1897596175"/>
                  </a:ext>
                </a:extLst>
              </a:tr>
              <a:tr h="265247">
                <a:tc vMerge="1">
                  <a:txBody>
                    <a:bodyPr/>
                    <a:lstStyle/>
                    <a:p>
                      <a:endParaRPr kumimoji="1" lang="ja-JP" altLang="en-US"/>
                    </a:p>
                  </a:txBody>
                  <a:tcPr/>
                </a:tc>
                <a:tc>
                  <a:txBody>
                    <a:bodyPr/>
                    <a:lstStyle/>
                    <a:p>
                      <a:r>
                        <a:rPr kumimoji="1" lang="ja-JP" altLang="en-US" sz="1050" dirty="0"/>
                        <a:t>エフェクト</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1007323550"/>
                  </a:ext>
                </a:extLst>
              </a:tr>
              <a:tr h="265247">
                <a:tc vMerge="1">
                  <a:txBody>
                    <a:bodyPr/>
                    <a:lstStyle/>
                    <a:p>
                      <a:endParaRPr kumimoji="1" lang="ja-JP" altLang="en-US" dirty="0"/>
                    </a:p>
                  </a:txBody>
                  <a:tcPr/>
                </a:tc>
                <a:tc>
                  <a:txBody>
                    <a:bodyPr/>
                    <a:lstStyle/>
                    <a:p>
                      <a:r>
                        <a:rPr kumimoji="1" lang="en-US" altLang="ja-JP" sz="1050" dirty="0"/>
                        <a:t>UI</a:t>
                      </a:r>
                      <a:endParaRPr kumimoji="1" lang="ja-JP" altLang="en-US" sz="1050" dirty="0"/>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846665985"/>
                  </a:ext>
                </a:extLst>
              </a:tr>
              <a:tr h="265247">
                <a:tc rowSpan="2">
                  <a:txBody>
                    <a:bodyPr/>
                    <a:lstStyle/>
                    <a:p>
                      <a:r>
                        <a:rPr kumimoji="1" lang="ja-JP" altLang="en-US" sz="700" dirty="0"/>
                        <a:t>サウンド</a:t>
                      </a:r>
                    </a:p>
                  </a:txBody>
                  <a:tcPr/>
                </a:tc>
                <a:tc>
                  <a:txBody>
                    <a:bodyPr/>
                    <a:lstStyle/>
                    <a:p>
                      <a:r>
                        <a:rPr kumimoji="1" lang="en-US" altLang="ja-JP" sz="1050" dirty="0"/>
                        <a:t>SE/BGM</a:t>
                      </a:r>
                      <a:endParaRPr kumimoji="1" lang="ja-JP" altLang="en-US" sz="1050" dirty="0"/>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4268798621"/>
                  </a:ext>
                </a:extLst>
              </a:tr>
              <a:tr h="397073">
                <a:tc vMerge="1">
                  <a:txBody>
                    <a:bodyPr/>
                    <a:lstStyle/>
                    <a:p>
                      <a:endParaRPr kumimoji="1" lang="ja-JP" altLang="en-US" dirty="0"/>
                    </a:p>
                  </a:txBody>
                  <a:tcPr/>
                </a:tc>
                <a:tc>
                  <a:txBody>
                    <a:bodyPr/>
                    <a:lstStyle/>
                    <a:p>
                      <a:r>
                        <a:rPr kumimoji="1" lang="en-US" altLang="ja-JP" sz="1050" dirty="0"/>
                        <a:t>VOICE</a:t>
                      </a:r>
                      <a:endParaRPr kumimoji="1" lang="ja-JP" altLang="en-US" sz="1050" dirty="0"/>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r>
                        <a:rPr kumimoji="1" lang="ja-JP" altLang="en-US" sz="1050" dirty="0">
                          <a:solidFill>
                            <a:schemeClr val="bg2">
                              <a:lumMod val="60000"/>
                              <a:lumOff val="40000"/>
                            </a:schemeClr>
                          </a:solidFill>
                        </a:rPr>
                        <a:t>●</a:t>
                      </a:r>
                    </a:p>
                  </a:txBody>
                  <a:tcPr/>
                </a:tc>
                <a:tc>
                  <a:txBody>
                    <a:bodyPr/>
                    <a:lstStyle/>
                    <a:p>
                      <a:r>
                        <a:rPr kumimoji="1" lang="ja-JP" altLang="en-US" sz="1050" dirty="0">
                          <a:solidFill>
                            <a:schemeClr val="bg2">
                              <a:lumMod val="60000"/>
                              <a:lumOff val="40000"/>
                            </a:schemeClr>
                          </a:solidFill>
                        </a:rPr>
                        <a:t>●</a:t>
                      </a:r>
                    </a:p>
                  </a:txBody>
                  <a:tcPr/>
                </a:tc>
                <a:tc>
                  <a:txBody>
                    <a:bodyPr/>
                    <a:lstStyle/>
                    <a:p>
                      <a:endParaRPr kumimoji="1" lang="ja-JP" altLang="en-US" sz="1050" dirty="0">
                        <a:solidFill>
                          <a:schemeClr val="bg2">
                            <a:lumMod val="60000"/>
                            <a:lumOff val="40000"/>
                          </a:schemeClr>
                        </a:solidFill>
                      </a:endParaRPr>
                    </a:p>
                  </a:txBody>
                  <a:tcPr/>
                </a:tc>
                <a:tc>
                  <a:txBody>
                    <a:bodyPr/>
                    <a:lstStyle/>
                    <a:p>
                      <a:endParaRPr kumimoji="1" lang="ja-JP" altLang="en-US" sz="1050" dirty="0">
                        <a:solidFill>
                          <a:schemeClr val="bg2">
                            <a:lumMod val="60000"/>
                            <a:lumOff val="40000"/>
                          </a:schemeClr>
                        </a:solidFill>
                      </a:endParaRPr>
                    </a:p>
                  </a:txBody>
                  <a:tcPr/>
                </a:tc>
                <a:extLst>
                  <a:ext uri="{0D108BD9-81ED-4DB2-BD59-A6C34878D82A}">
                    <a16:rowId xmlns:a16="http://schemas.microsoft.com/office/drawing/2014/main" val="3222632292"/>
                  </a:ext>
                </a:extLst>
              </a:tr>
            </a:tbl>
          </a:graphicData>
        </a:graphic>
      </p:graphicFrame>
      <p:sp>
        <p:nvSpPr>
          <p:cNvPr id="8" name="テキスト ボックス 7">
            <a:extLst>
              <a:ext uri="{FF2B5EF4-FFF2-40B4-BE49-F238E27FC236}">
                <a16:creationId xmlns:a16="http://schemas.microsoft.com/office/drawing/2014/main" id="{5AC1FCBD-9CA8-4261-B6D3-5DC965F6A006}"/>
              </a:ext>
            </a:extLst>
          </p:cNvPr>
          <p:cNvSpPr txBox="1"/>
          <p:nvPr/>
        </p:nvSpPr>
        <p:spPr>
          <a:xfrm>
            <a:off x="348296" y="1540042"/>
            <a:ext cx="4400168" cy="1754326"/>
          </a:xfrm>
          <a:prstGeom prst="rect">
            <a:avLst/>
          </a:prstGeom>
          <a:noFill/>
        </p:spPr>
        <p:txBody>
          <a:bodyPr wrap="square" rtlCol="0">
            <a:spAutoFit/>
          </a:bodyPr>
          <a:lstStyle/>
          <a:p>
            <a:r>
              <a:rPr kumimoji="1" lang="ja-JP" altLang="en-US" dirty="0"/>
              <a:t>右の表は、横が技能別の担当者、縦が目的</a:t>
            </a:r>
            <a:endParaRPr kumimoji="1" lang="en-US" altLang="ja-JP" dirty="0"/>
          </a:p>
          <a:p>
            <a:r>
              <a:rPr kumimoji="1" lang="ja-JP" altLang="en-US" dirty="0"/>
              <a:t>のマトリクスとなる。たとえば、目的別のキャラクターチームは、プログラマからバトル担当、プランナかｒは設定、脚本担当、デザイナーかｒはキャラ、モーション担当、サウンドからはボイス担当の人たちの集合となる。</a:t>
            </a:r>
            <a:endParaRPr kumimoji="1" lang="en-US" altLang="ja-JP" dirty="0"/>
          </a:p>
        </p:txBody>
      </p:sp>
    </p:spTree>
    <p:extLst>
      <p:ext uri="{BB962C8B-B14F-4D97-AF65-F5344CB8AC3E}">
        <p14:creationId xmlns:p14="http://schemas.microsoft.com/office/powerpoint/2010/main" val="199038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正方形/長方形 19">
            <a:extLst>
              <a:ext uri="{FF2B5EF4-FFF2-40B4-BE49-F238E27FC236}">
                <a16:creationId xmlns:a16="http://schemas.microsoft.com/office/drawing/2014/main" id="{7F8A2656-D731-401A-B475-BD43B375EE6D}"/>
              </a:ext>
            </a:extLst>
          </p:cNvPr>
          <p:cNvSpPr/>
          <p:nvPr/>
        </p:nvSpPr>
        <p:spPr>
          <a:xfrm>
            <a:off x="244643" y="1941096"/>
            <a:ext cx="2646913" cy="4010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kumimoji="1" lang="en-US" altLang="ja-JP" dirty="0"/>
              <a:t>Inspection</a:t>
            </a:r>
            <a:endParaRPr kumimoji="1" lang="ja-JP" altLang="en-US" dirty="0"/>
          </a:p>
        </p:txBody>
      </p:sp>
      <p:sp>
        <p:nvSpPr>
          <p:cNvPr id="21" name="正方形/長方形 20">
            <a:extLst>
              <a:ext uri="{FF2B5EF4-FFF2-40B4-BE49-F238E27FC236}">
                <a16:creationId xmlns:a16="http://schemas.microsoft.com/office/drawing/2014/main" id="{1316EF55-ECBE-448E-9C81-D519D4E50635}"/>
              </a:ext>
            </a:extLst>
          </p:cNvPr>
          <p:cNvSpPr/>
          <p:nvPr/>
        </p:nvSpPr>
        <p:spPr>
          <a:xfrm>
            <a:off x="2921661" y="1941095"/>
            <a:ext cx="2646913" cy="40105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kumimoji="1" lang="en-US" altLang="ja-JP" dirty="0"/>
              <a:t>Elaboration</a:t>
            </a:r>
            <a:endParaRPr kumimoji="1" lang="ja-JP" altLang="en-US" dirty="0"/>
          </a:p>
        </p:txBody>
      </p:sp>
      <p:sp>
        <p:nvSpPr>
          <p:cNvPr id="22" name="正方形/長方形 21">
            <a:extLst>
              <a:ext uri="{FF2B5EF4-FFF2-40B4-BE49-F238E27FC236}">
                <a16:creationId xmlns:a16="http://schemas.microsoft.com/office/drawing/2014/main" id="{49FD1E83-97BF-438D-A6B8-B49DB5F2F930}"/>
              </a:ext>
            </a:extLst>
          </p:cNvPr>
          <p:cNvSpPr/>
          <p:nvPr/>
        </p:nvSpPr>
        <p:spPr>
          <a:xfrm>
            <a:off x="5628864" y="1941095"/>
            <a:ext cx="3956334" cy="401052"/>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kumimoji="1" lang="en-US" altLang="ja-JP" dirty="0"/>
              <a:t>Construction</a:t>
            </a:r>
            <a:endParaRPr kumimoji="1" lang="ja-JP" altLang="en-US" dirty="0"/>
          </a:p>
        </p:txBody>
      </p:sp>
      <p:sp>
        <p:nvSpPr>
          <p:cNvPr id="23" name="正方形/長方形 22">
            <a:extLst>
              <a:ext uri="{FF2B5EF4-FFF2-40B4-BE49-F238E27FC236}">
                <a16:creationId xmlns:a16="http://schemas.microsoft.com/office/drawing/2014/main" id="{1C7671C5-663B-4653-AF47-C9BFFDC5853A}"/>
              </a:ext>
            </a:extLst>
          </p:cNvPr>
          <p:cNvSpPr/>
          <p:nvPr/>
        </p:nvSpPr>
        <p:spPr>
          <a:xfrm>
            <a:off x="9645488" y="1941095"/>
            <a:ext cx="1985143" cy="401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Translation</a:t>
            </a:r>
            <a:endParaRPr kumimoji="1" lang="ja-JP" altLang="en-US" dirty="0"/>
          </a:p>
        </p:txBody>
      </p:sp>
      <p:sp>
        <p:nvSpPr>
          <p:cNvPr id="2" name="タイトル 1">
            <a:extLst>
              <a:ext uri="{FF2B5EF4-FFF2-40B4-BE49-F238E27FC236}">
                <a16:creationId xmlns:a16="http://schemas.microsoft.com/office/drawing/2014/main" id="{13740FF0-6A85-4EC1-BA16-24032CDDAF01}"/>
              </a:ext>
            </a:extLst>
          </p:cNvPr>
          <p:cNvSpPr>
            <a:spLocks noGrp="1"/>
          </p:cNvSpPr>
          <p:nvPr>
            <p:ph type="title"/>
          </p:nvPr>
        </p:nvSpPr>
        <p:spPr>
          <a:xfrm>
            <a:off x="685801" y="609601"/>
            <a:ext cx="10131425" cy="457200"/>
          </a:xfrm>
        </p:spPr>
        <p:txBody>
          <a:bodyPr>
            <a:normAutofit fontScale="90000"/>
          </a:bodyPr>
          <a:lstStyle/>
          <a:p>
            <a:r>
              <a:rPr kumimoji="1" lang="ja-JP" altLang="en-US" dirty="0"/>
              <a:t>マイルストーン</a:t>
            </a:r>
          </a:p>
        </p:txBody>
      </p:sp>
      <p:sp>
        <p:nvSpPr>
          <p:cNvPr id="4" name="正方形/長方形 3">
            <a:extLst>
              <a:ext uri="{FF2B5EF4-FFF2-40B4-BE49-F238E27FC236}">
                <a16:creationId xmlns:a16="http://schemas.microsoft.com/office/drawing/2014/main" id="{2FAD40B9-AC04-4196-BFE9-FE347A113D49}"/>
              </a:ext>
            </a:extLst>
          </p:cNvPr>
          <p:cNvSpPr/>
          <p:nvPr/>
        </p:nvSpPr>
        <p:spPr>
          <a:xfrm>
            <a:off x="244644"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5" name="正方形/長方形 4">
            <a:extLst>
              <a:ext uri="{FF2B5EF4-FFF2-40B4-BE49-F238E27FC236}">
                <a16:creationId xmlns:a16="http://schemas.microsoft.com/office/drawing/2014/main" id="{66FD2657-2B2F-490C-9C9D-43E9C557497B}"/>
              </a:ext>
            </a:extLst>
          </p:cNvPr>
          <p:cNvSpPr/>
          <p:nvPr/>
        </p:nvSpPr>
        <p:spPr>
          <a:xfrm>
            <a:off x="906372"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6" name="正方形/長方形 5">
            <a:extLst>
              <a:ext uri="{FF2B5EF4-FFF2-40B4-BE49-F238E27FC236}">
                <a16:creationId xmlns:a16="http://schemas.microsoft.com/office/drawing/2014/main" id="{30360B4F-FD68-4F5D-84A4-D9302B7C03BB}"/>
              </a:ext>
            </a:extLst>
          </p:cNvPr>
          <p:cNvSpPr/>
          <p:nvPr/>
        </p:nvSpPr>
        <p:spPr>
          <a:xfrm>
            <a:off x="156810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050" dirty="0"/>
              <a:t>・・・・・・</a:t>
            </a:r>
          </a:p>
        </p:txBody>
      </p:sp>
      <p:sp>
        <p:nvSpPr>
          <p:cNvPr id="7" name="正方形/長方形 6">
            <a:extLst>
              <a:ext uri="{FF2B5EF4-FFF2-40B4-BE49-F238E27FC236}">
                <a16:creationId xmlns:a16="http://schemas.microsoft.com/office/drawing/2014/main" id="{EFF97F2F-5816-4A6F-AB0F-2F0B3B4A4317}"/>
              </a:ext>
            </a:extLst>
          </p:cNvPr>
          <p:cNvSpPr/>
          <p:nvPr/>
        </p:nvSpPr>
        <p:spPr>
          <a:xfrm>
            <a:off x="2229828"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8" name="正方形/長方形 7">
            <a:extLst>
              <a:ext uri="{FF2B5EF4-FFF2-40B4-BE49-F238E27FC236}">
                <a16:creationId xmlns:a16="http://schemas.microsoft.com/office/drawing/2014/main" id="{F557B75D-F8E4-4067-8C38-3B33951F16B2}"/>
              </a:ext>
            </a:extLst>
          </p:cNvPr>
          <p:cNvSpPr/>
          <p:nvPr/>
        </p:nvSpPr>
        <p:spPr>
          <a:xfrm>
            <a:off x="2921662"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9" name="正方形/長方形 8">
            <a:extLst>
              <a:ext uri="{FF2B5EF4-FFF2-40B4-BE49-F238E27FC236}">
                <a16:creationId xmlns:a16="http://schemas.microsoft.com/office/drawing/2014/main" id="{F6EBE7B2-86DE-4479-8EB4-32240258C195}"/>
              </a:ext>
            </a:extLst>
          </p:cNvPr>
          <p:cNvSpPr/>
          <p:nvPr/>
        </p:nvSpPr>
        <p:spPr>
          <a:xfrm>
            <a:off x="358339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0" name="正方形/長方形 9">
            <a:extLst>
              <a:ext uri="{FF2B5EF4-FFF2-40B4-BE49-F238E27FC236}">
                <a16:creationId xmlns:a16="http://schemas.microsoft.com/office/drawing/2014/main" id="{25E92B22-7021-4BB4-B6FC-972B35BC8521}"/>
              </a:ext>
            </a:extLst>
          </p:cNvPr>
          <p:cNvSpPr/>
          <p:nvPr/>
        </p:nvSpPr>
        <p:spPr>
          <a:xfrm>
            <a:off x="4245118"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050" dirty="0"/>
              <a:t>・・・・・・・</a:t>
            </a:r>
          </a:p>
        </p:txBody>
      </p:sp>
      <p:sp>
        <p:nvSpPr>
          <p:cNvPr id="11" name="正方形/長方形 10">
            <a:extLst>
              <a:ext uri="{FF2B5EF4-FFF2-40B4-BE49-F238E27FC236}">
                <a16:creationId xmlns:a16="http://schemas.microsoft.com/office/drawing/2014/main" id="{B504DA41-332B-425C-BC66-DFBE899F2572}"/>
              </a:ext>
            </a:extLst>
          </p:cNvPr>
          <p:cNvSpPr/>
          <p:nvPr/>
        </p:nvSpPr>
        <p:spPr>
          <a:xfrm>
            <a:off x="4906846"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α</a:t>
            </a:r>
            <a:r>
              <a:rPr kumimoji="1" lang="ja-JP" altLang="en-US" sz="1050" dirty="0"/>
              <a:t>版</a:t>
            </a:r>
            <a:endParaRPr kumimoji="1" lang="en-US" altLang="ja-JP" sz="1050" dirty="0"/>
          </a:p>
          <a:p>
            <a:pPr algn="ctr"/>
            <a:r>
              <a:rPr kumimoji="1" lang="en-US" altLang="ja-JP" sz="1050" dirty="0"/>
              <a:t>iteration</a:t>
            </a:r>
            <a:endParaRPr kumimoji="1" lang="ja-JP" altLang="en-US" sz="1050" dirty="0"/>
          </a:p>
        </p:txBody>
      </p:sp>
      <p:sp>
        <p:nvSpPr>
          <p:cNvPr id="12" name="正方形/長方形 11">
            <a:extLst>
              <a:ext uri="{FF2B5EF4-FFF2-40B4-BE49-F238E27FC236}">
                <a16:creationId xmlns:a16="http://schemas.microsoft.com/office/drawing/2014/main" id="{A98347A3-0ADE-42D2-AFC4-725FADABF136}"/>
              </a:ext>
            </a:extLst>
          </p:cNvPr>
          <p:cNvSpPr/>
          <p:nvPr/>
        </p:nvSpPr>
        <p:spPr>
          <a:xfrm>
            <a:off x="5614830"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3" name="正方形/長方形 12">
            <a:extLst>
              <a:ext uri="{FF2B5EF4-FFF2-40B4-BE49-F238E27FC236}">
                <a16:creationId xmlns:a16="http://schemas.microsoft.com/office/drawing/2014/main" id="{BBE5EB1C-F434-481C-A699-F6F58AAD617C}"/>
              </a:ext>
            </a:extLst>
          </p:cNvPr>
          <p:cNvSpPr/>
          <p:nvPr/>
        </p:nvSpPr>
        <p:spPr>
          <a:xfrm>
            <a:off x="6942496"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iteration</a:t>
            </a:r>
            <a:endParaRPr kumimoji="1" lang="ja-JP" altLang="en-US" sz="1050" dirty="0"/>
          </a:p>
        </p:txBody>
      </p:sp>
      <p:sp>
        <p:nvSpPr>
          <p:cNvPr id="14" name="正方形/長方形 13">
            <a:extLst>
              <a:ext uri="{FF2B5EF4-FFF2-40B4-BE49-F238E27FC236}">
                <a16:creationId xmlns:a16="http://schemas.microsoft.com/office/drawing/2014/main" id="{BA20C1B0-A843-4D7D-8179-26AF160D642F}"/>
              </a:ext>
            </a:extLst>
          </p:cNvPr>
          <p:cNvSpPr/>
          <p:nvPr/>
        </p:nvSpPr>
        <p:spPr>
          <a:xfrm>
            <a:off x="6280768"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1050" dirty="0"/>
              <a:t>・・・・・・</a:t>
            </a:r>
          </a:p>
        </p:txBody>
      </p:sp>
      <p:sp>
        <p:nvSpPr>
          <p:cNvPr id="15" name="正方形/長方形 14">
            <a:extLst>
              <a:ext uri="{FF2B5EF4-FFF2-40B4-BE49-F238E27FC236}">
                <a16:creationId xmlns:a16="http://schemas.microsoft.com/office/drawing/2014/main" id="{B43ED165-2FCC-418D-85C8-8C2AC6638174}"/>
              </a:ext>
            </a:extLst>
          </p:cNvPr>
          <p:cNvSpPr/>
          <p:nvPr/>
        </p:nvSpPr>
        <p:spPr>
          <a:xfrm>
            <a:off x="7600014"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β</a:t>
            </a:r>
            <a:r>
              <a:rPr kumimoji="1" lang="ja-JP" altLang="en-US" sz="1050" dirty="0"/>
              <a:t>版</a:t>
            </a:r>
            <a:endParaRPr kumimoji="1" lang="en-US" altLang="ja-JP" sz="1050" dirty="0"/>
          </a:p>
          <a:p>
            <a:pPr algn="ctr"/>
            <a:r>
              <a:rPr kumimoji="1" lang="en-US" altLang="ja-JP" sz="1050" dirty="0"/>
              <a:t>iteration</a:t>
            </a:r>
            <a:endParaRPr kumimoji="1" lang="ja-JP" altLang="en-US" sz="1050" dirty="0"/>
          </a:p>
        </p:txBody>
      </p:sp>
      <p:sp>
        <p:nvSpPr>
          <p:cNvPr id="16" name="正方形/長方形 15">
            <a:extLst>
              <a:ext uri="{FF2B5EF4-FFF2-40B4-BE49-F238E27FC236}">
                <a16:creationId xmlns:a16="http://schemas.microsoft.com/office/drawing/2014/main" id="{A2254A1F-BDA0-4BB7-8511-4F324D11175E}"/>
              </a:ext>
            </a:extLst>
          </p:cNvPr>
          <p:cNvSpPr/>
          <p:nvPr/>
        </p:nvSpPr>
        <p:spPr>
          <a:xfrm>
            <a:off x="8261742" y="2342147"/>
            <a:ext cx="661728" cy="457200"/>
          </a:xfrm>
          <a:prstGeom prst="rect">
            <a:avLst/>
          </a:prstGeom>
          <a:gradFill flip="none" rotWithShape="1">
            <a:lin ang="5400000" scaled="1"/>
            <a:tileRect/>
          </a:gradFill>
          <a:ln w="12700">
            <a:solidFill>
              <a:schemeClr val="dk1"/>
            </a:solidFill>
          </a:ln>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50" dirty="0"/>
              <a:t>master</a:t>
            </a:r>
          </a:p>
          <a:p>
            <a:pPr algn="ctr"/>
            <a:r>
              <a:rPr kumimoji="1" lang="en-US" altLang="ja-JP" sz="1050" dirty="0"/>
              <a:t>iteration</a:t>
            </a:r>
            <a:endParaRPr kumimoji="1" lang="ja-JP" altLang="en-US" sz="1050" dirty="0"/>
          </a:p>
        </p:txBody>
      </p:sp>
      <p:sp>
        <p:nvSpPr>
          <p:cNvPr id="24" name="正方形/長方形 23">
            <a:extLst>
              <a:ext uri="{FF2B5EF4-FFF2-40B4-BE49-F238E27FC236}">
                <a16:creationId xmlns:a16="http://schemas.microsoft.com/office/drawing/2014/main" id="{A7E3CB5D-F810-4FC6-B841-9A33D1CC4E74}"/>
              </a:ext>
            </a:extLst>
          </p:cNvPr>
          <p:cNvSpPr/>
          <p:nvPr/>
        </p:nvSpPr>
        <p:spPr>
          <a:xfrm>
            <a:off x="8919260" y="2342147"/>
            <a:ext cx="661728" cy="4572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050" dirty="0"/>
              <a:t>check</a:t>
            </a:r>
            <a:endParaRPr kumimoji="1" lang="ja-JP" altLang="en-US" sz="1050" dirty="0"/>
          </a:p>
        </p:txBody>
      </p:sp>
      <p:sp>
        <p:nvSpPr>
          <p:cNvPr id="25" name="正方形/長方形 24">
            <a:extLst>
              <a:ext uri="{FF2B5EF4-FFF2-40B4-BE49-F238E27FC236}">
                <a16:creationId xmlns:a16="http://schemas.microsoft.com/office/drawing/2014/main" id="{B4D73858-6BB7-438D-AFCD-E783B937266A}"/>
              </a:ext>
            </a:extLst>
          </p:cNvPr>
          <p:cNvSpPr/>
          <p:nvPr/>
        </p:nvSpPr>
        <p:spPr>
          <a:xfrm>
            <a:off x="9631308" y="2342147"/>
            <a:ext cx="661728" cy="457200"/>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release</a:t>
            </a:r>
            <a:endParaRPr kumimoji="1" lang="ja-JP" altLang="en-US" sz="1050" dirty="0"/>
          </a:p>
        </p:txBody>
      </p:sp>
      <p:sp>
        <p:nvSpPr>
          <p:cNvPr id="26" name="正方形/長方形 25">
            <a:extLst>
              <a:ext uri="{FF2B5EF4-FFF2-40B4-BE49-F238E27FC236}">
                <a16:creationId xmlns:a16="http://schemas.microsoft.com/office/drawing/2014/main" id="{BB4CEC7D-7D8E-4E39-A29D-4D9149FA669A}"/>
              </a:ext>
            </a:extLst>
          </p:cNvPr>
          <p:cNvSpPr/>
          <p:nvPr/>
        </p:nvSpPr>
        <p:spPr>
          <a:xfrm>
            <a:off x="10293036" y="2342147"/>
            <a:ext cx="661728" cy="4572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800" dirty="0"/>
              <a:t>refactoring</a:t>
            </a:r>
            <a:endParaRPr kumimoji="1" lang="ja-JP" altLang="en-US" sz="1050" dirty="0"/>
          </a:p>
        </p:txBody>
      </p:sp>
      <p:sp>
        <p:nvSpPr>
          <p:cNvPr id="27" name="直角三角形 26">
            <a:extLst>
              <a:ext uri="{FF2B5EF4-FFF2-40B4-BE49-F238E27FC236}">
                <a16:creationId xmlns:a16="http://schemas.microsoft.com/office/drawing/2014/main" id="{CB7B9335-6012-4A67-8D22-97BC3C3CC589}"/>
              </a:ext>
            </a:extLst>
          </p:cNvPr>
          <p:cNvSpPr/>
          <p:nvPr/>
        </p:nvSpPr>
        <p:spPr>
          <a:xfrm flipH="1">
            <a:off x="5628862" y="2917502"/>
            <a:ext cx="3952126" cy="511498"/>
          </a:xfrm>
          <a:prstGeom prst="r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QA</a:t>
            </a:r>
            <a:endParaRPr kumimoji="1" lang="ja-JP" altLang="en-US" dirty="0"/>
          </a:p>
        </p:txBody>
      </p:sp>
      <p:sp>
        <p:nvSpPr>
          <p:cNvPr id="28" name="四角形: 角を丸くする 27">
            <a:extLst>
              <a:ext uri="{FF2B5EF4-FFF2-40B4-BE49-F238E27FC236}">
                <a16:creationId xmlns:a16="http://schemas.microsoft.com/office/drawing/2014/main" id="{E791E21E-513C-4687-B016-B63A051570A0}"/>
              </a:ext>
            </a:extLst>
          </p:cNvPr>
          <p:cNvSpPr/>
          <p:nvPr/>
        </p:nvSpPr>
        <p:spPr>
          <a:xfrm>
            <a:off x="211071" y="4650048"/>
            <a:ext cx="5540442" cy="7642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9" name="四角形: 角を丸くする 28">
            <a:extLst>
              <a:ext uri="{FF2B5EF4-FFF2-40B4-BE49-F238E27FC236}">
                <a16:creationId xmlns:a16="http://schemas.microsoft.com/office/drawing/2014/main" id="{AE675835-C295-4DB6-938B-51D78C4B6682}"/>
              </a:ext>
            </a:extLst>
          </p:cNvPr>
          <p:cNvSpPr/>
          <p:nvPr/>
        </p:nvSpPr>
        <p:spPr>
          <a:xfrm>
            <a:off x="289913" y="4741892"/>
            <a:ext cx="1606911" cy="580589"/>
          </a:xfrm>
          <a:prstGeom prst="roundRect">
            <a:avLst/>
          </a:prstGeom>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t>試作</a:t>
            </a:r>
          </a:p>
        </p:txBody>
      </p:sp>
      <p:sp>
        <p:nvSpPr>
          <p:cNvPr id="30" name="四角形: 角を丸くする 29">
            <a:extLst>
              <a:ext uri="{FF2B5EF4-FFF2-40B4-BE49-F238E27FC236}">
                <a16:creationId xmlns:a16="http://schemas.microsoft.com/office/drawing/2014/main" id="{F9562240-0106-4A1F-9DDC-5977B61D9A76}"/>
              </a:ext>
            </a:extLst>
          </p:cNvPr>
          <p:cNvSpPr/>
          <p:nvPr/>
        </p:nvSpPr>
        <p:spPr>
          <a:xfrm>
            <a:off x="2052578" y="4741891"/>
            <a:ext cx="1606911" cy="580589"/>
          </a:xfrm>
          <a:prstGeom prst="roundRect">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ja-JP" altLang="en-US" dirty="0"/>
              <a:t>設計＆推敲</a:t>
            </a:r>
          </a:p>
        </p:txBody>
      </p:sp>
      <p:sp>
        <p:nvSpPr>
          <p:cNvPr id="31" name="四角形: 角を丸くする 30">
            <a:extLst>
              <a:ext uri="{FF2B5EF4-FFF2-40B4-BE49-F238E27FC236}">
                <a16:creationId xmlns:a16="http://schemas.microsoft.com/office/drawing/2014/main" id="{2C4B5BE2-945F-4C03-88EB-8A8F0482F531}"/>
              </a:ext>
            </a:extLst>
          </p:cNvPr>
          <p:cNvSpPr/>
          <p:nvPr/>
        </p:nvSpPr>
        <p:spPr>
          <a:xfrm>
            <a:off x="3831869" y="4741891"/>
            <a:ext cx="1606912" cy="580589"/>
          </a:xfrm>
          <a:prstGeom prst="roundRect">
            <a:avLst/>
          </a:prstGeom>
          <a:ln/>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ja-JP" altLang="en-US" dirty="0"/>
              <a:t>実装＆テスト</a:t>
            </a:r>
          </a:p>
        </p:txBody>
      </p:sp>
      <p:cxnSp>
        <p:nvCxnSpPr>
          <p:cNvPr id="33" name="直線コネクタ 32">
            <a:extLst>
              <a:ext uri="{FF2B5EF4-FFF2-40B4-BE49-F238E27FC236}">
                <a16:creationId xmlns:a16="http://schemas.microsoft.com/office/drawing/2014/main" id="{856B731B-7F35-4753-AE47-14C0E58D5CB8}"/>
              </a:ext>
            </a:extLst>
          </p:cNvPr>
          <p:cNvCxnSpPr>
            <a:cxnSpLocks/>
          </p:cNvCxnSpPr>
          <p:nvPr/>
        </p:nvCxnSpPr>
        <p:spPr>
          <a:xfrm>
            <a:off x="244643" y="2799347"/>
            <a:ext cx="0" cy="185070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1E1A8A39-73AA-48C1-9667-6C5AF528BF51}"/>
              </a:ext>
            </a:extLst>
          </p:cNvPr>
          <p:cNvCxnSpPr>
            <a:cxnSpLocks/>
          </p:cNvCxnSpPr>
          <p:nvPr/>
        </p:nvCxnSpPr>
        <p:spPr>
          <a:xfrm>
            <a:off x="906373" y="2799347"/>
            <a:ext cx="4791674" cy="1850701"/>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21ECFC57-6A8A-4F3A-B215-E22FE84AE77D}"/>
              </a:ext>
            </a:extLst>
          </p:cNvPr>
          <p:cNvSpPr/>
          <p:nvPr/>
        </p:nvSpPr>
        <p:spPr>
          <a:xfrm>
            <a:off x="10954763" y="2342147"/>
            <a:ext cx="661728" cy="457200"/>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1050" dirty="0"/>
              <a:t>translation</a:t>
            </a:r>
            <a:endParaRPr kumimoji="1" lang="ja-JP" altLang="en-US" sz="1050" dirty="0"/>
          </a:p>
        </p:txBody>
      </p:sp>
      <p:sp>
        <p:nvSpPr>
          <p:cNvPr id="3" name="テキスト ボックス 2">
            <a:extLst>
              <a:ext uri="{FF2B5EF4-FFF2-40B4-BE49-F238E27FC236}">
                <a16:creationId xmlns:a16="http://schemas.microsoft.com/office/drawing/2014/main" id="{E8269668-A98E-46C3-A3DE-51315EC7FF2E}"/>
              </a:ext>
            </a:extLst>
          </p:cNvPr>
          <p:cNvSpPr txBox="1"/>
          <p:nvPr/>
        </p:nvSpPr>
        <p:spPr>
          <a:xfrm>
            <a:off x="5968226" y="3393192"/>
            <a:ext cx="3342582" cy="646331"/>
          </a:xfrm>
          <a:prstGeom prst="rect">
            <a:avLst/>
          </a:prstGeom>
          <a:noFill/>
        </p:spPr>
        <p:txBody>
          <a:bodyPr wrap="none" rtlCol="0">
            <a:spAutoFit/>
          </a:bodyPr>
          <a:lstStyle/>
          <a:p>
            <a:r>
              <a:rPr kumimoji="1" lang="ja-JP" altLang="en-US" dirty="0"/>
              <a:t>テスト駆動開発を実践するため、</a:t>
            </a:r>
            <a:endParaRPr kumimoji="1" lang="en-US" altLang="ja-JP" dirty="0"/>
          </a:p>
          <a:p>
            <a:r>
              <a:rPr kumimoji="1" lang="ja-JP" altLang="en-US" dirty="0"/>
              <a:t>実装と</a:t>
            </a:r>
            <a:r>
              <a:rPr kumimoji="1" lang="en-US" altLang="ja-JP" dirty="0"/>
              <a:t>QA</a:t>
            </a:r>
            <a:r>
              <a:rPr kumimoji="1" lang="ja-JP" altLang="en-US" dirty="0"/>
              <a:t>は並行して行う。</a:t>
            </a:r>
          </a:p>
        </p:txBody>
      </p:sp>
      <p:sp>
        <p:nvSpPr>
          <p:cNvPr id="19" name="二等辺三角形 18">
            <a:extLst>
              <a:ext uri="{FF2B5EF4-FFF2-40B4-BE49-F238E27FC236}">
                <a16:creationId xmlns:a16="http://schemas.microsoft.com/office/drawing/2014/main" id="{9C52C3AB-2BAE-4199-94C0-66AACA7FCF44}"/>
              </a:ext>
            </a:extLst>
          </p:cNvPr>
          <p:cNvSpPr/>
          <p:nvPr/>
        </p:nvSpPr>
        <p:spPr>
          <a:xfrm rot="10800000">
            <a:off x="2718130" y="1644619"/>
            <a:ext cx="346772" cy="298941"/>
          </a:xfrm>
          <a:prstGeom prst="triangl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669EC659-2406-4039-9752-E9E094C6B430}"/>
              </a:ext>
            </a:extLst>
          </p:cNvPr>
          <p:cNvSpPr txBox="1"/>
          <p:nvPr/>
        </p:nvSpPr>
        <p:spPr>
          <a:xfrm>
            <a:off x="2424081" y="1425849"/>
            <a:ext cx="934871" cy="276999"/>
          </a:xfrm>
          <a:prstGeom prst="rect">
            <a:avLst/>
          </a:prstGeom>
          <a:noFill/>
        </p:spPr>
        <p:txBody>
          <a:bodyPr wrap="none" rtlCol="0">
            <a:spAutoFit/>
          </a:bodyPr>
          <a:lstStyle/>
          <a:p>
            <a:pPr algn="ctr"/>
            <a:r>
              <a:rPr kumimoji="1" lang="ja-JP" altLang="en-US" sz="1200" dirty="0"/>
              <a:t>プロトタイプ</a:t>
            </a:r>
          </a:p>
        </p:txBody>
      </p:sp>
      <p:sp>
        <p:nvSpPr>
          <p:cNvPr id="37" name="二等辺三角形 36">
            <a:extLst>
              <a:ext uri="{FF2B5EF4-FFF2-40B4-BE49-F238E27FC236}">
                <a16:creationId xmlns:a16="http://schemas.microsoft.com/office/drawing/2014/main" id="{E6146981-F34F-4261-8498-78F83C3A2002}"/>
              </a:ext>
            </a:extLst>
          </p:cNvPr>
          <p:cNvSpPr/>
          <p:nvPr/>
        </p:nvSpPr>
        <p:spPr>
          <a:xfrm rot="10800000">
            <a:off x="5395188" y="1601426"/>
            <a:ext cx="346772" cy="298941"/>
          </a:xfrm>
          <a:prstGeom prst="triangl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850996CB-1C3A-4B80-B8A4-6532F4CC76CF}"/>
              </a:ext>
            </a:extLst>
          </p:cNvPr>
          <p:cNvSpPr txBox="1"/>
          <p:nvPr/>
        </p:nvSpPr>
        <p:spPr>
          <a:xfrm>
            <a:off x="5384026" y="1323454"/>
            <a:ext cx="425116" cy="276999"/>
          </a:xfrm>
          <a:prstGeom prst="rect">
            <a:avLst/>
          </a:prstGeom>
          <a:noFill/>
        </p:spPr>
        <p:txBody>
          <a:bodyPr wrap="none" rtlCol="0">
            <a:spAutoFit/>
          </a:bodyPr>
          <a:lstStyle/>
          <a:p>
            <a:pPr algn="ctr"/>
            <a:r>
              <a:rPr kumimoji="1" lang="en-US" altLang="ja-JP" sz="1200" dirty="0"/>
              <a:t>α</a:t>
            </a:r>
            <a:r>
              <a:rPr kumimoji="1" lang="ja-JP" altLang="en-US" sz="1200" dirty="0"/>
              <a:t>版</a:t>
            </a:r>
          </a:p>
        </p:txBody>
      </p:sp>
      <p:sp>
        <p:nvSpPr>
          <p:cNvPr id="39" name="二等辺三角形 38">
            <a:extLst>
              <a:ext uri="{FF2B5EF4-FFF2-40B4-BE49-F238E27FC236}">
                <a16:creationId xmlns:a16="http://schemas.microsoft.com/office/drawing/2014/main" id="{078478F0-A532-42D6-95D0-85EA4CE02225}"/>
              </a:ext>
            </a:extLst>
          </p:cNvPr>
          <p:cNvSpPr/>
          <p:nvPr/>
        </p:nvSpPr>
        <p:spPr>
          <a:xfrm rot="10800000">
            <a:off x="8045326" y="1638122"/>
            <a:ext cx="346772" cy="298941"/>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D0240FA-7B78-4454-AFC7-2419BAD9E33B}"/>
              </a:ext>
            </a:extLst>
          </p:cNvPr>
          <p:cNvSpPr txBox="1"/>
          <p:nvPr/>
        </p:nvSpPr>
        <p:spPr>
          <a:xfrm>
            <a:off x="8036569" y="1360150"/>
            <a:ext cx="420308" cy="276999"/>
          </a:xfrm>
          <a:prstGeom prst="rect">
            <a:avLst/>
          </a:prstGeom>
          <a:noFill/>
        </p:spPr>
        <p:txBody>
          <a:bodyPr wrap="none" rtlCol="0">
            <a:spAutoFit/>
          </a:bodyPr>
          <a:lstStyle/>
          <a:p>
            <a:pPr algn="ctr"/>
            <a:r>
              <a:rPr kumimoji="1" lang="en-US" altLang="ja-JP" sz="1200" dirty="0"/>
              <a:t>β</a:t>
            </a:r>
            <a:r>
              <a:rPr kumimoji="1" lang="ja-JP" altLang="en-US" sz="1200" dirty="0"/>
              <a:t>版</a:t>
            </a:r>
          </a:p>
        </p:txBody>
      </p:sp>
      <p:sp>
        <p:nvSpPr>
          <p:cNvPr id="41" name="二等辺三角形 40">
            <a:extLst>
              <a:ext uri="{FF2B5EF4-FFF2-40B4-BE49-F238E27FC236}">
                <a16:creationId xmlns:a16="http://schemas.microsoft.com/office/drawing/2014/main" id="{8B35BCE1-528F-4D73-93E6-485B8DAA7DD4}"/>
              </a:ext>
            </a:extLst>
          </p:cNvPr>
          <p:cNvSpPr/>
          <p:nvPr/>
        </p:nvSpPr>
        <p:spPr>
          <a:xfrm rot="10800000">
            <a:off x="9407602" y="1644618"/>
            <a:ext cx="346772" cy="298941"/>
          </a:xfrm>
          <a:prstGeom prst="triangl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E89DF8B6-AB1B-4709-9168-D281BA66E897}"/>
              </a:ext>
            </a:extLst>
          </p:cNvPr>
          <p:cNvSpPr txBox="1"/>
          <p:nvPr/>
        </p:nvSpPr>
        <p:spPr>
          <a:xfrm>
            <a:off x="9244157" y="1366646"/>
            <a:ext cx="729687" cy="276999"/>
          </a:xfrm>
          <a:prstGeom prst="rect">
            <a:avLst/>
          </a:prstGeom>
          <a:noFill/>
        </p:spPr>
        <p:txBody>
          <a:bodyPr wrap="none" rtlCol="0">
            <a:spAutoFit/>
          </a:bodyPr>
          <a:lstStyle/>
          <a:p>
            <a:pPr algn="ctr"/>
            <a:r>
              <a:rPr kumimoji="1" lang="ja-JP" altLang="en-US" sz="1200" dirty="0"/>
              <a:t>マスター</a:t>
            </a:r>
          </a:p>
        </p:txBody>
      </p:sp>
      <p:sp>
        <p:nvSpPr>
          <p:cNvPr id="35" name="テキスト ボックス 34">
            <a:extLst>
              <a:ext uri="{FF2B5EF4-FFF2-40B4-BE49-F238E27FC236}">
                <a16:creationId xmlns:a16="http://schemas.microsoft.com/office/drawing/2014/main" id="{52876FBC-AC04-42DE-9B6F-CBAE999E51A4}"/>
              </a:ext>
            </a:extLst>
          </p:cNvPr>
          <p:cNvSpPr txBox="1"/>
          <p:nvPr/>
        </p:nvSpPr>
        <p:spPr>
          <a:xfrm>
            <a:off x="6276558" y="4475691"/>
            <a:ext cx="5637108" cy="1754326"/>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kumimoji="1" lang="en-US" altLang="ja-JP" dirty="0"/>
              <a:t>translation</a:t>
            </a:r>
            <a:r>
              <a:rPr kumimoji="1" lang="ja-JP" altLang="en-US" dirty="0"/>
              <a:t>では、体験版や機能限定版、移植、続編などに備えて、プロジェクトのソースコードやリソースを整理し、再利用可能な状態にします。</a:t>
            </a:r>
            <a:endParaRPr kumimoji="1" lang="en-US" altLang="ja-JP" dirty="0"/>
          </a:p>
          <a:p>
            <a:r>
              <a:rPr kumimoji="1" lang="ja-JP" altLang="en-US" dirty="0"/>
              <a:t>また、各レイヤーのモジュールを精査し、本ゲームに依存しない部分を分離しておきます。分離したモジュールは、チームドメインもしくは企業ドメインとして再利用</a:t>
            </a:r>
            <a:r>
              <a:rPr kumimoji="1" lang="ja-JP" altLang="en-US"/>
              <a:t>します。</a:t>
            </a:r>
            <a:endParaRPr kumimoji="1" lang="en-US" altLang="ja-JP" dirty="0"/>
          </a:p>
        </p:txBody>
      </p:sp>
      <p:cxnSp>
        <p:nvCxnSpPr>
          <p:cNvPr id="44" name="直線矢印コネクタ 43">
            <a:extLst>
              <a:ext uri="{FF2B5EF4-FFF2-40B4-BE49-F238E27FC236}">
                <a16:creationId xmlns:a16="http://schemas.microsoft.com/office/drawing/2014/main" id="{ECD06D17-F34C-4B48-B535-A78A7BB6C11E}"/>
              </a:ext>
            </a:extLst>
          </p:cNvPr>
          <p:cNvCxnSpPr>
            <a:stCxn id="32" idx="2"/>
          </p:cNvCxnSpPr>
          <p:nvPr/>
        </p:nvCxnSpPr>
        <p:spPr>
          <a:xfrm flipH="1">
            <a:off x="10817226" y="2799347"/>
            <a:ext cx="468401" cy="171586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062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ED1EB-907B-4DA3-B69A-F00C545D71BB}"/>
              </a:ext>
            </a:extLst>
          </p:cNvPr>
          <p:cNvSpPr>
            <a:spLocks noGrp="1"/>
          </p:cNvSpPr>
          <p:nvPr>
            <p:ph type="title"/>
          </p:nvPr>
        </p:nvSpPr>
        <p:spPr>
          <a:xfrm>
            <a:off x="685801" y="609600"/>
            <a:ext cx="10131425" cy="465221"/>
          </a:xfrm>
        </p:spPr>
        <p:txBody>
          <a:bodyPr>
            <a:normAutofit fontScale="90000"/>
          </a:bodyPr>
          <a:lstStyle/>
          <a:p>
            <a:r>
              <a:rPr lang="ja-JP" altLang="en-US" dirty="0"/>
              <a:t>関心毎の分離とドメイン設計</a:t>
            </a:r>
            <a:endParaRPr kumimoji="1" lang="ja-JP" altLang="en-US" dirty="0"/>
          </a:p>
        </p:txBody>
      </p:sp>
      <p:sp>
        <p:nvSpPr>
          <p:cNvPr id="3" name="コンテンツ プレースホルダー 2">
            <a:extLst>
              <a:ext uri="{FF2B5EF4-FFF2-40B4-BE49-F238E27FC236}">
                <a16:creationId xmlns:a16="http://schemas.microsoft.com/office/drawing/2014/main" id="{22EEA97D-6C2A-4B7D-BD7B-53F7166D502B}"/>
              </a:ext>
            </a:extLst>
          </p:cNvPr>
          <p:cNvSpPr>
            <a:spLocks noGrp="1"/>
          </p:cNvSpPr>
          <p:nvPr>
            <p:ph idx="1"/>
          </p:nvPr>
        </p:nvSpPr>
        <p:spPr>
          <a:xfrm>
            <a:off x="6643256" y="1226006"/>
            <a:ext cx="4957617" cy="5022394"/>
          </a:xfr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ormAutofit fontScale="62500" lnSpcReduction="20000"/>
          </a:bodyPr>
          <a:lstStyle/>
          <a:p>
            <a:r>
              <a:rPr kumimoji="1" lang="en-US" altLang="ja-JP" dirty="0"/>
              <a:t>Application</a:t>
            </a:r>
            <a:r>
              <a:rPr kumimoji="1" lang="ja-JP" altLang="en-US" dirty="0"/>
              <a:t>　</a:t>
            </a:r>
            <a:r>
              <a:rPr lang="ja-JP" altLang="en-US" dirty="0"/>
              <a:t>ビジネスロジック</a:t>
            </a:r>
            <a:r>
              <a:rPr lang="en-US" altLang="ja-JP" dirty="0"/>
              <a:t>(</a:t>
            </a:r>
            <a:r>
              <a:rPr lang="ja-JP" altLang="en-US" dirty="0"/>
              <a:t>ユースケースの集合）</a:t>
            </a:r>
            <a:endParaRPr lang="en-US" altLang="ja-JP" dirty="0"/>
          </a:p>
          <a:p>
            <a:pPr lvl="1"/>
            <a:r>
              <a:rPr kumimoji="1" lang="en-US" altLang="ja-JP" dirty="0"/>
              <a:t>Battle</a:t>
            </a:r>
          </a:p>
          <a:p>
            <a:pPr lvl="1"/>
            <a:r>
              <a:rPr kumimoji="1" lang="en-US" altLang="ja-JP" dirty="0"/>
              <a:t>Event</a:t>
            </a:r>
          </a:p>
          <a:p>
            <a:pPr lvl="1"/>
            <a:r>
              <a:rPr kumimoji="1" lang="en-US" altLang="ja-JP" dirty="0"/>
              <a:t>Field</a:t>
            </a:r>
          </a:p>
          <a:p>
            <a:r>
              <a:rPr lang="en-US" altLang="ja-JP" dirty="0"/>
              <a:t>Entity</a:t>
            </a:r>
            <a:r>
              <a:rPr lang="ja-JP" altLang="en-US" dirty="0"/>
              <a:t>　データ</a:t>
            </a:r>
            <a:r>
              <a:rPr lang="en-US" altLang="ja-JP" dirty="0"/>
              <a:t>(resource)</a:t>
            </a:r>
          </a:p>
          <a:p>
            <a:pPr lvl="1"/>
            <a:r>
              <a:rPr lang="en-US" altLang="ja-JP" dirty="0"/>
              <a:t>UserData</a:t>
            </a:r>
          </a:p>
          <a:p>
            <a:pPr lvl="1"/>
            <a:r>
              <a:rPr lang="en-US" altLang="ja-JP" dirty="0"/>
              <a:t>MasterData</a:t>
            </a:r>
          </a:p>
          <a:p>
            <a:pPr lvl="1"/>
            <a:r>
              <a:rPr lang="en-US" altLang="ja-JP" dirty="0"/>
              <a:t>Map</a:t>
            </a:r>
          </a:p>
          <a:p>
            <a:r>
              <a:rPr lang="en-US" altLang="ja-JP" dirty="0"/>
              <a:t>Domain </a:t>
            </a:r>
            <a:r>
              <a:rPr lang="ja-JP" altLang="en-US" dirty="0"/>
              <a:t>複数のユースケースから参照されるモジュール群</a:t>
            </a:r>
            <a:endParaRPr lang="en-US" altLang="ja-JP" dirty="0"/>
          </a:p>
          <a:p>
            <a:pPr lvl="1"/>
            <a:r>
              <a:rPr lang="en-US" altLang="ja-JP" dirty="0"/>
              <a:t>UI</a:t>
            </a:r>
          </a:p>
          <a:p>
            <a:pPr lvl="1"/>
            <a:r>
              <a:rPr lang="en-US" altLang="ja-JP" dirty="0"/>
              <a:t>System</a:t>
            </a:r>
          </a:p>
          <a:p>
            <a:pPr lvl="1"/>
            <a:r>
              <a:rPr lang="en-US" altLang="ja-JP" dirty="0"/>
              <a:t>Utility</a:t>
            </a:r>
          </a:p>
          <a:p>
            <a:pPr lvl="1"/>
            <a:r>
              <a:rPr lang="en-US" altLang="ja-JP" dirty="0"/>
              <a:t>Network</a:t>
            </a:r>
          </a:p>
          <a:p>
            <a:pPr lvl="1"/>
            <a:r>
              <a:rPr lang="en-US" altLang="ja-JP" dirty="0"/>
              <a:t>Sound</a:t>
            </a:r>
          </a:p>
          <a:p>
            <a:r>
              <a:rPr kumimoji="1" lang="en-US" altLang="ja-JP" dirty="0"/>
              <a:t>Infrastructure</a:t>
            </a:r>
            <a:r>
              <a:rPr kumimoji="1" lang="ja-JP" altLang="en-US" dirty="0"/>
              <a:t>　</a:t>
            </a:r>
            <a:r>
              <a:rPr lang="ja-JP" altLang="en-US" dirty="0"/>
              <a:t>ライブラリや</a:t>
            </a:r>
            <a:r>
              <a:rPr lang="en-US" altLang="ja-JP" dirty="0"/>
              <a:t>SDK</a:t>
            </a:r>
            <a:r>
              <a:rPr lang="ja-JP" altLang="en-US" dirty="0"/>
              <a:t>など外部から提供されるもの</a:t>
            </a:r>
            <a:endParaRPr kumimoji="1" lang="en-US" altLang="ja-JP" dirty="0"/>
          </a:p>
          <a:p>
            <a:pPr lvl="1"/>
            <a:r>
              <a:rPr lang="en-US" altLang="ja-JP" dirty="0"/>
              <a:t>Filesystem</a:t>
            </a:r>
          </a:p>
          <a:p>
            <a:pPr lvl="1"/>
            <a:r>
              <a:rPr lang="en-US" altLang="ja-JP" dirty="0"/>
              <a:t>Low level network</a:t>
            </a:r>
          </a:p>
          <a:p>
            <a:pPr lvl="1"/>
            <a:r>
              <a:rPr kumimoji="1" lang="en-US" altLang="ja-JP" dirty="0"/>
              <a:t>SDK</a:t>
            </a:r>
          </a:p>
          <a:p>
            <a:pPr lvl="1"/>
            <a:r>
              <a:rPr kumimoji="1" lang="en-US" altLang="ja-JP" dirty="0"/>
              <a:t>HAL</a:t>
            </a:r>
          </a:p>
          <a:p>
            <a:endParaRPr kumimoji="1" lang="ja-JP" altLang="en-US" dirty="0"/>
          </a:p>
        </p:txBody>
      </p:sp>
      <p:sp>
        <p:nvSpPr>
          <p:cNvPr id="4" name="テキスト ボックス 3">
            <a:extLst>
              <a:ext uri="{FF2B5EF4-FFF2-40B4-BE49-F238E27FC236}">
                <a16:creationId xmlns:a16="http://schemas.microsoft.com/office/drawing/2014/main" id="{767335C9-49F4-46D0-B06F-82F0AF856BF5}"/>
              </a:ext>
            </a:extLst>
          </p:cNvPr>
          <p:cNvSpPr txBox="1"/>
          <p:nvPr/>
        </p:nvSpPr>
        <p:spPr>
          <a:xfrm>
            <a:off x="7553191" y="6248400"/>
            <a:ext cx="2223686" cy="369332"/>
          </a:xfrm>
          <a:prstGeom prst="rect">
            <a:avLst/>
          </a:prstGeom>
          <a:noFill/>
        </p:spPr>
        <p:txBody>
          <a:bodyPr wrap="none" rtlCol="0">
            <a:spAutoFit/>
          </a:bodyPr>
          <a:lstStyle/>
          <a:p>
            <a:r>
              <a:rPr kumimoji="1" lang="ja-JP" altLang="en-US" dirty="0"/>
              <a:t>プロジェクト構成の例</a:t>
            </a:r>
          </a:p>
        </p:txBody>
      </p:sp>
      <p:sp>
        <p:nvSpPr>
          <p:cNvPr id="5" name="テキスト ボックス 4">
            <a:extLst>
              <a:ext uri="{FF2B5EF4-FFF2-40B4-BE49-F238E27FC236}">
                <a16:creationId xmlns:a16="http://schemas.microsoft.com/office/drawing/2014/main" id="{2CFA222B-E4D5-4A17-B489-D613F9A56236}"/>
              </a:ext>
            </a:extLst>
          </p:cNvPr>
          <p:cNvSpPr txBox="1"/>
          <p:nvPr/>
        </p:nvSpPr>
        <p:spPr>
          <a:xfrm>
            <a:off x="690415" y="1112792"/>
            <a:ext cx="5708073" cy="2246769"/>
          </a:xfrm>
          <a:prstGeom prst="rect">
            <a:avLst/>
          </a:prstGeom>
          <a:noFill/>
        </p:spPr>
        <p:txBody>
          <a:bodyPr wrap="square" rtlCol="0">
            <a:spAutoFit/>
          </a:bodyPr>
          <a:lstStyle/>
          <a:p>
            <a:r>
              <a:rPr kumimoji="1" lang="ja-JP" altLang="en-US" sz="1400" dirty="0"/>
              <a:t>企画書・仕様書・要件定義書などから設計に落とし込む際に、「関心毎の分離」に着目します。</a:t>
            </a:r>
            <a:endParaRPr kumimoji="1" lang="en-US" altLang="ja-JP" sz="1400" dirty="0"/>
          </a:p>
          <a:p>
            <a:r>
              <a:rPr kumimoji="1" lang="ja-JP" altLang="en-US" sz="1400" dirty="0"/>
              <a:t>関心毎の分離とは、それぞれの要件を目的や機能別に分析し、最小単位の機能に分離していきます。</a:t>
            </a:r>
            <a:endParaRPr kumimoji="1" lang="en-US" altLang="ja-JP" sz="1400" dirty="0"/>
          </a:p>
          <a:p>
            <a:r>
              <a:rPr kumimoji="1" lang="ja-JP" altLang="en-US" sz="1400" dirty="0"/>
              <a:t>そのためには、ユースケース分析の手法が有効です。</a:t>
            </a:r>
            <a:endParaRPr kumimoji="1" lang="en-US" altLang="ja-JP" sz="1400" dirty="0"/>
          </a:p>
          <a:p>
            <a:endParaRPr kumimoji="1" lang="en-US" altLang="ja-JP" sz="1400" dirty="0"/>
          </a:p>
          <a:p>
            <a:r>
              <a:rPr kumimoji="1" lang="ja-JP" altLang="en-US" sz="1400" dirty="0"/>
              <a:t>プロジェクトの構成は、右の例のように、大きく４つに分類され、依存関係を必ず守るようにします。たとえば、</a:t>
            </a:r>
            <a:r>
              <a:rPr kumimoji="1" lang="en-US" altLang="ja-JP" sz="1400" dirty="0"/>
              <a:t>Infrastructure</a:t>
            </a:r>
            <a:r>
              <a:rPr kumimoji="1" lang="ja-JP" altLang="en-US" sz="1400" dirty="0"/>
              <a:t>のコンポーネントから</a:t>
            </a:r>
            <a:r>
              <a:rPr kumimoji="1" lang="en-US" altLang="ja-JP" sz="1400" dirty="0"/>
              <a:t>Application</a:t>
            </a:r>
            <a:r>
              <a:rPr kumimoji="1" lang="ja-JP" altLang="en-US" sz="1400" dirty="0"/>
              <a:t>に依存することはできません。依存関係を厳密に実施しないと、単体テストが困難になり、ポータビリティーも失われます。</a:t>
            </a:r>
          </a:p>
        </p:txBody>
      </p:sp>
      <p:sp>
        <p:nvSpPr>
          <p:cNvPr id="6" name="四角形: 角を丸くする 5">
            <a:extLst>
              <a:ext uri="{FF2B5EF4-FFF2-40B4-BE49-F238E27FC236}">
                <a16:creationId xmlns:a16="http://schemas.microsoft.com/office/drawing/2014/main" id="{7175E9C0-3428-4637-94BB-FA3FB2666428}"/>
              </a:ext>
            </a:extLst>
          </p:cNvPr>
          <p:cNvSpPr/>
          <p:nvPr/>
        </p:nvSpPr>
        <p:spPr>
          <a:xfrm>
            <a:off x="1717964" y="3429000"/>
            <a:ext cx="3380508" cy="26938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dirty="0"/>
              <a:t>Application</a:t>
            </a:r>
            <a:endParaRPr kumimoji="1" lang="ja-JP" altLang="en-US" dirty="0"/>
          </a:p>
        </p:txBody>
      </p:sp>
      <p:sp>
        <p:nvSpPr>
          <p:cNvPr id="7" name="四角形: 角を丸くする 6">
            <a:extLst>
              <a:ext uri="{FF2B5EF4-FFF2-40B4-BE49-F238E27FC236}">
                <a16:creationId xmlns:a16="http://schemas.microsoft.com/office/drawing/2014/main" id="{0D781AB9-CA76-416D-9C01-1C8EDD3E4B6B}"/>
              </a:ext>
            </a:extLst>
          </p:cNvPr>
          <p:cNvSpPr/>
          <p:nvPr/>
        </p:nvSpPr>
        <p:spPr>
          <a:xfrm>
            <a:off x="3352797" y="4252443"/>
            <a:ext cx="1745673" cy="269381"/>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kumimoji="1" lang="en-US" altLang="ja-JP" dirty="0"/>
              <a:t>Domain</a:t>
            </a:r>
            <a:endParaRPr kumimoji="1" lang="ja-JP" altLang="en-US" dirty="0"/>
          </a:p>
        </p:txBody>
      </p:sp>
      <p:sp>
        <p:nvSpPr>
          <p:cNvPr id="8" name="四角形: 角を丸くする 7">
            <a:extLst>
              <a:ext uri="{FF2B5EF4-FFF2-40B4-BE49-F238E27FC236}">
                <a16:creationId xmlns:a16="http://schemas.microsoft.com/office/drawing/2014/main" id="{36EE4392-08D9-4336-A8DF-4B64284FCCF5}"/>
              </a:ext>
            </a:extLst>
          </p:cNvPr>
          <p:cNvSpPr/>
          <p:nvPr/>
        </p:nvSpPr>
        <p:spPr>
          <a:xfrm>
            <a:off x="2558472" y="5075886"/>
            <a:ext cx="1454725" cy="269381"/>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dirty="0"/>
              <a:t>Entity</a:t>
            </a:r>
            <a:endParaRPr kumimoji="1" lang="ja-JP" altLang="en-US" dirty="0"/>
          </a:p>
        </p:txBody>
      </p:sp>
      <p:sp>
        <p:nvSpPr>
          <p:cNvPr id="9" name="四角形: 角を丸くする 8">
            <a:extLst>
              <a:ext uri="{FF2B5EF4-FFF2-40B4-BE49-F238E27FC236}">
                <a16:creationId xmlns:a16="http://schemas.microsoft.com/office/drawing/2014/main" id="{9C0FA0E5-8D8E-4409-8858-FAFE2A9FDF0A}"/>
              </a:ext>
            </a:extLst>
          </p:cNvPr>
          <p:cNvSpPr/>
          <p:nvPr/>
        </p:nvSpPr>
        <p:spPr>
          <a:xfrm>
            <a:off x="1717964" y="5899329"/>
            <a:ext cx="3380507" cy="269381"/>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kumimoji="1" lang="en-US" altLang="ja-JP" dirty="0"/>
              <a:t>Infrastructure</a:t>
            </a:r>
            <a:endParaRPr kumimoji="1" lang="ja-JP" altLang="en-US" dirty="0"/>
          </a:p>
        </p:txBody>
      </p:sp>
      <p:sp>
        <p:nvSpPr>
          <p:cNvPr id="14" name="矢印: 下 13">
            <a:extLst>
              <a:ext uri="{FF2B5EF4-FFF2-40B4-BE49-F238E27FC236}">
                <a16:creationId xmlns:a16="http://schemas.microsoft.com/office/drawing/2014/main" id="{9AB06906-135A-41AD-B096-3BDB86638E07}"/>
              </a:ext>
            </a:extLst>
          </p:cNvPr>
          <p:cNvSpPr/>
          <p:nvPr/>
        </p:nvSpPr>
        <p:spPr>
          <a:xfrm>
            <a:off x="1854193" y="3769060"/>
            <a:ext cx="424872" cy="2061064"/>
          </a:xfrm>
          <a:prstGeom prst="down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200" dirty="0"/>
              <a:t>依存</a:t>
            </a:r>
          </a:p>
        </p:txBody>
      </p:sp>
      <p:sp>
        <p:nvSpPr>
          <p:cNvPr id="15" name="矢印: 下 14">
            <a:extLst>
              <a:ext uri="{FF2B5EF4-FFF2-40B4-BE49-F238E27FC236}">
                <a16:creationId xmlns:a16="http://schemas.microsoft.com/office/drawing/2014/main" id="{9EF68BA5-4754-406F-9731-24B1526E1E40}"/>
              </a:ext>
            </a:extLst>
          </p:cNvPr>
          <p:cNvSpPr/>
          <p:nvPr/>
        </p:nvSpPr>
        <p:spPr>
          <a:xfrm>
            <a:off x="2744346" y="3767586"/>
            <a:ext cx="424872" cy="11943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依存</a:t>
            </a:r>
          </a:p>
        </p:txBody>
      </p:sp>
      <p:sp>
        <p:nvSpPr>
          <p:cNvPr id="16" name="矢印: 下 15">
            <a:extLst>
              <a:ext uri="{FF2B5EF4-FFF2-40B4-BE49-F238E27FC236}">
                <a16:creationId xmlns:a16="http://schemas.microsoft.com/office/drawing/2014/main" id="{DB08EA4E-188E-45AC-A67F-34A65831D9BC}"/>
              </a:ext>
            </a:extLst>
          </p:cNvPr>
          <p:cNvSpPr/>
          <p:nvPr/>
        </p:nvSpPr>
        <p:spPr>
          <a:xfrm>
            <a:off x="4013197" y="3724667"/>
            <a:ext cx="424872" cy="527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依存</a:t>
            </a:r>
          </a:p>
        </p:txBody>
      </p:sp>
      <p:sp>
        <p:nvSpPr>
          <p:cNvPr id="17" name="矢印: 下 16">
            <a:extLst>
              <a:ext uri="{FF2B5EF4-FFF2-40B4-BE49-F238E27FC236}">
                <a16:creationId xmlns:a16="http://schemas.microsoft.com/office/drawing/2014/main" id="{90C629E0-0ADF-4371-AE74-958D57A17EA8}"/>
              </a:ext>
            </a:extLst>
          </p:cNvPr>
          <p:cNvSpPr/>
          <p:nvPr/>
        </p:nvSpPr>
        <p:spPr>
          <a:xfrm>
            <a:off x="3422063" y="4531060"/>
            <a:ext cx="424872" cy="5277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依存</a:t>
            </a:r>
          </a:p>
        </p:txBody>
      </p:sp>
      <p:sp>
        <p:nvSpPr>
          <p:cNvPr id="18" name="矢印: 下 17">
            <a:extLst>
              <a:ext uri="{FF2B5EF4-FFF2-40B4-BE49-F238E27FC236}">
                <a16:creationId xmlns:a16="http://schemas.microsoft.com/office/drawing/2014/main" id="{00156603-EA5B-4F0E-B499-ECC8676DA0AA}"/>
              </a:ext>
            </a:extLst>
          </p:cNvPr>
          <p:cNvSpPr/>
          <p:nvPr/>
        </p:nvSpPr>
        <p:spPr>
          <a:xfrm>
            <a:off x="4225633" y="4591029"/>
            <a:ext cx="424872" cy="1258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依存</a:t>
            </a:r>
          </a:p>
        </p:txBody>
      </p:sp>
      <p:sp>
        <p:nvSpPr>
          <p:cNvPr id="19" name="矢印: 下 18">
            <a:extLst>
              <a:ext uri="{FF2B5EF4-FFF2-40B4-BE49-F238E27FC236}">
                <a16:creationId xmlns:a16="http://schemas.microsoft.com/office/drawing/2014/main" id="{8B640001-F89C-4B4C-881E-918B0B62D823}"/>
              </a:ext>
            </a:extLst>
          </p:cNvPr>
          <p:cNvSpPr/>
          <p:nvPr/>
        </p:nvSpPr>
        <p:spPr>
          <a:xfrm>
            <a:off x="3073398" y="5358410"/>
            <a:ext cx="424872" cy="527776"/>
          </a:xfrm>
          <a:prstGeom prst="down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kumimoji="1" lang="ja-JP" altLang="en-US" sz="1200" dirty="0"/>
              <a:t>依存</a:t>
            </a:r>
          </a:p>
        </p:txBody>
      </p:sp>
      <p:sp>
        <p:nvSpPr>
          <p:cNvPr id="20" name="テキスト ボックス 19">
            <a:extLst>
              <a:ext uri="{FF2B5EF4-FFF2-40B4-BE49-F238E27FC236}">
                <a16:creationId xmlns:a16="http://schemas.microsoft.com/office/drawing/2014/main" id="{C014D077-A8AB-4749-90DB-E3D3E1CA8010}"/>
              </a:ext>
            </a:extLst>
          </p:cNvPr>
          <p:cNvSpPr txBox="1"/>
          <p:nvPr/>
        </p:nvSpPr>
        <p:spPr>
          <a:xfrm>
            <a:off x="1598557" y="6168710"/>
            <a:ext cx="3942105" cy="523220"/>
          </a:xfrm>
          <a:prstGeom prst="rect">
            <a:avLst/>
          </a:prstGeom>
          <a:noFill/>
        </p:spPr>
        <p:txBody>
          <a:bodyPr wrap="none" rtlCol="0">
            <a:spAutoFit/>
          </a:bodyPr>
          <a:lstStyle/>
          <a:p>
            <a:r>
              <a:rPr kumimoji="1" lang="ja-JP" altLang="en-US" sz="1400" dirty="0"/>
              <a:t>図の上から下への依存のみにします。</a:t>
            </a:r>
            <a:endParaRPr kumimoji="1" lang="en-US" altLang="ja-JP" sz="1400" dirty="0"/>
          </a:p>
          <a:p>
            <a:r>
              <a:rPr kumimoji="1" lang="ja-JP" altLang="en-US" sz="1400" dirty="0"/>
              <a:t>薄い字はできるだけ依存度を下げるようにします。</a:t>
            </a:r>
          </a:p>
        </p:txBody>
      </p:sp>
    </p:spTree>
    <p:extLst>
      <p:ext uri="{BB962C8B-B14F-4D97-AF65-F5344CB8AC3E}">
        <p14:creationId xmlns:p14="http://schemas.microsoft.com/office/powerpoint/2010/main" val="3596938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9341D5-BD77-4865-A50F-6F317D8A29E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A795CDC7-DEF3-42FB-92E1-6EF20ADD13B1}"/>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70645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86EC57-CC2C-4014-A387-FA6760CF0020}"/>
              </a:ext>
            </a:extLst>
          </p:cNvPr>
          <p:cNvSpPr>
            <a:spLocks noGrp="1"/>
          </p:cNvSpPr>
          <p:nvPr>
            <p:ph type="title"/>
          </p:nvPr>
        </p:nvSpPr>
        <p:spPr/>
        <p:txBody>
          <a:bodyPr/>
          <a:lstStyle/>
          <a:p>
            <a:r>
              <a:rPr lang="ja-JP" altLang="en-US" dirty="0"/>
              <a:t>参考資料</a:t>
            </a:r>
            <a:endParaRPr kumimoji="1" lang="ja-JP" altLang="en-US" dirty="0"/>
          </a:p>
        </p:txBody>
      </p:sp>
      <p:sp>
        <p:nvSpPr>
          <p:cNvPr id="3" name="コンテンツ プレースホルダー 2">
            <a:extLst>
              <a:ext uri="{FF2B5EF4-FFF2-40B4-BE49-F238E27FC236}">
                <a16:creationId xmlns:a16="http://schemas.microsoft.com/office/drawing/2014/main" id="{75D8D95A-C7F2-4388-8E9D-F0CB34B3DE48}"/>
              </a:ext>
            </a:extLst>
          </p:cNvPr>
          <p:cNvSpPr>
            <a:spLocks noGrp="1"/>
          </p:cNvSpPr>
          <p:nvPr>
            <p:ph idx="1"/>
          </p:nvPr>
        </p:nvSpPr>
        <p:spPr/>
        <p:txBody>
          <a:bodyPr/>
          <a:lstStyle/>
          <a:p>
            <a:r>
              <a:rPr lang="ja-JP" altLang="en-US" dirty="0"/>
              <a:t>参考資料</a:t>
            </a:r>
            <a:endParaRPr lang="en-US" altLang="ja-JP" dirty="0"/>
          </a:p>
          <a:p>
            <a:pPr lvl="1"/>
            <a:r>
              <a:rPr lang="ja-JP" altLang="en-US" dirty="0"/>
              <a:t>ゲームプログラマのためのオブジェクト指向超入門</a:t>
            </a:r>
            <a:r>
              <a:rPr lang="en-US" altLang="ja-JP" dirty="0"/>
              <a:t>.pptx</a:t>
            </a:r>
          </a:p>
          <a:p>
            <a:pPr lvl="1"/>
            <a:r>
              <a:rPr lang="en-US" altLang="ja-JP" dirty="0"/>
              <a:t>UML</a:t>
            </a:r>
            <a:r>
              <a:rPr lang="ja-JP" altLang="en-US" dirty="0"/>
              <a:t>とオブジェクト指向と開発プロセスについて</a:t>
            </a:r>
            <a:r>
              <a:rPr lang="en-US" altLang="ja-JP" dirty="0"/>
              <a:t>.pptx</a:t>
            </a:r>
          </a:p>
          <a:p>
            <a:pPr lvl="1"/>
            <a:r>
              <a:rPr lang="ja-JP" altLang="en-US" dirty="0"/>
              <a:t>スマート</a:t>
            </a:r>
            <a:r>
              <a:rPr lang="en-US" altLang="ja-JP" dirty="0"/>
              <a:t>UI</a:t>
            </a:r>
            <a:r>
              <a:rPr lang="ja-JP" altLang="en-US" dirty="0"/>
              <a:t>とカウボーイコーディング</a:t>
            </a:r>
            <a:r>
              <a:rPr lang="en-US" altLang="ja-JP" dirty="0"/>
              <a:t>.pptx</a:t>
            </a:r>
          </a:p>
          <a:p>
            <a:r>
              <a:rPr lang="ja-JP" altLang="en-US" dirty="0"/>
              <a:t>参考文献</a:t>
            </a:r>
            <a:endParaRPr lang="en-US" altLang="ja-JP" dirty="0"/>
          </a:p>
          <a:p>
            <a:pPr lvl="1"/>
            <a:r>
              <a:rPr lang="ja-JP" altLang="en-US" dirty="0"/>
              <a:t>アジャイルサムライ </a:t>
            </a:r>
            <a:r>
              <a:rPr lang="en-US" altLang="ja-JP" dirty="0"/>
              <a:t>Jonathan </a:t>
            </a:r>
            <a:r>
              <a:rPr lang="en-US" altLang="ja-JP" dirty="0" err="1"/>
              <a:t>Rasmusson</a:t>
            </a:r>
            <a:r>
              <a:rPr lang="ja-JP" altLang="en-US" dirty="0"/>
              <a:t>著 </a:t>
            </a:r>
            <a:r>
              <a:rPr lang="en-US" altLang="ja-JP" dirty="0"/>
              <a:t>ISBN978-4-274-06856-0</a:t>
            </a:r>
          </a:p>
          <a:p>
            <a:pPr lvl="1"/>
            <a:r>
              <a:rPr lang="ja-JP" altLang="en-US" dirty="0"/>
              <a:t>ユースケースによるアスペクト指向ソフトウエア開発 イバー・ヤコブソン著 </a:t>
            </a:r>
            <a:r>
              <a:rPr lang="en-US" altLang="ja-JP" dirty="0"/>
              <a:t>ISBN4-7981-0896-0</a:t>
            </a:r>
          </a:p>
          <a:p>
            <a:pPr lvl="1"/>
            <a:r>
              <a:rPr lang="ja-JP" altLang="en-US" dirty="0"/>
              <a:t>ドメイン駆動設計 エリック・エヴァンス著 </a:t>
            </a:r>
            <a:r>
              <a:rPr lang="en-US" altLang="ja-JP" dirty="0"/>
              <a:t>ISBN978-4-7981-2196-3</a:t>
            </a:r>
          </a:p>
          <a:p>
            <a:endParaRPr kumimoji="1" lang="ja-JP" altLang="en-US" dirty="0"/>
          </a:p>
        </p:txBody>
      </p:sp>
    </p:spTree>
    <p:extLst>
      <p:ext uri="{BB962C8B-B14F-4D97-AF65-F5344CB8AC3E}">
        <p14:creationId xmlns:p14="http://schemas.microsoft.com/office/powerpoint/2010/main" val="243982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98B3B-0A28-4805-A9E6-F7CC8A2E0B7B}"/>
              </a:ext>
            </a:extLst>
          </p:cNvPr>
          <p:cNvSpPr>
            <a:spLocks noGrp="1"/>
          </p:cNvSpPr>
          <p:nvPr>
            <p:ph type="title"/>
          </p:nvPr>
        </p:nvSpPr>
        <p:spPr/>
        <p:txBody>
          <a:bodyPr/>
          <a:lstStyle/>
          <a:p>
            <a:r>
              <a:rPr kumimoji="1" lang="ja-JP" altLang="en-US" dirty="0"/>
              <a:t>はじめに</a:t>
            </a:r>
          </a:p>
        </p:txBody>
      </p:sp>
      <p:sp>
        <p:nvSpPr>
          <p:cNvPr id="3" name="コンテンツ プレースホルダー 2">
            <a:extLst>
              <a:ext uri="{FF2B5EF4-FFF2-40B4-BE49-F238E27FC236}">
                <a16:creationId xmlns:a16="http://schemas.microsoft.com/office/drawing/2014/main" id="{B0050DBB-C990-47CC-B19B-6BF534FF97A3}"/>
              </a:ext>
            </a:extLst>
          </p:cNvPr>
          <p:cNvSpPr>
            <a:spLocks noGrp="1"/>
          </p:cNvSpPr>
          <p:nvPr>
            <p:ph idx="1"/>
          </p:nvPr>
        </p:nvSpPr>
        <p:spPr/>
        <p:txBody>
          <a:bodyPr/>
          <a:lstStyle/>
          <a:p>
            <a:r>
              <a:rPr lang="ja-JP" altLang="en-US" dirty="0"/>
              <a:t>この資料では、一般的なゲーム開発の手法をまとめました。</a:t>
            </a:r>
            <a:endParaRPr lang="en-US" altLang="ja-JP" dirty="0"/>
          </a:p>
          <a:p>
            <a:r>
              <a:rPr kumimoji="1" lang="ja-JP" altLang="en-US" dirty="0"/>
              <a:t>主に、</a:t>
            </a:r>
            <a:r>
              <a:rPr lang="en-US" altLang="ja-JP" dirty="0"/>
              <a:t>PC</a:t>
            </a:r>
            <a:r>
              <a:rPr lang="ja-JP" altLang="en-US" dirty="0"/>
              <a:t>やゲーム機における、アクション、</a:t>
            </a:r>
            <a:r>
              <a:rPr lang="en-US" altLang="ja-JP" dirty="0"/>
              <a:t>RPG</a:t>
            </a:r>
            <a:r>
              <a:rPr lang="ja-JP" altLang="en-US" dirty="0"/>
              <a:t>系のゲームを対象としていますが、他のジャンルのゲームにも応用できる範囲は広いと思います。</a:t>
            </a:r>
            <a:endParaRPr lang="en-US" altLang="ja-JP" dirty="0"/>
          </a:p>
          <a:p>
            <a:r>
              <a:rPr kumimoji="1" lang="ja-JP" altLang="en-US" dirty="0"/>
              <a:t>スマートフォンや</a:t>
            </a:r>
            <a:r>
              <a:rPr kumimoji="1" lang="en-US" altLang="ja-JP" dirty="0"/>
              <a:t>VR</a:t>
            </a:r>
            <a:r>
              <a:rPr kumimoji="1" lang="ja-JP" altLang="en-US" dirty="0"/>
              <a:t>機器など特殊な環境での特徴的な事については、別途資料でまとめます。</a:t>
            </a:r>
            <a:endParaRPr kumimoji="1" lang="en-US" altLang="ja-JP" dirty="0"/>
          </a:p>
          <a:p>
            <a:r>
              <a:rPr kumimoji="1" lang="ja-JP" altLang="en-US" dirty="0"/>
              <a:t>ゲームのターゲットユーザーや対象機種は決まっている前提です。</a:t>
            </a:r>
            <a:endParaRPr kumimoji="1" lang="en-US" altLang="ja-JP" dirty="0"/>
          </a:p>
          <a:p>
            <a:r>
              <a:rPr kumimoji="1" lang="ja-JP" altLang="en-US" dirty="0"/>
              <a:t>ゲームの企画に関することは本資料では扱いません。ゲーム開発におけるエンジニアリング手法につ</a:t>
            </a:r>
            <a:r>
              <a:rPr kumimoji="1" lang="en-US" altLang="ja-JP" dirty="0"/>
              <a:t>EAE</a:t>
            </a:r>
            <a:r>
              <a:rPr kumimoji="1" lang="ja-JP" altLang="en-US" dirty="0"/>
              <a:t>いて扱います。</a:t>
            </a:r>
          </a:p>
        </p:txBody>
      </p:sp>
    </p:spTree>
    <p:extLst>
      <p:ext uri="{BB962C8B-B14F-4D97-AF65-F5344CB8AC3E}">
        <p14:creationId xmlns:p14="http://schemas.microsoft.com/office/powerpoint/2010/main" val="1559773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7E42C53B-4921-45B0-A6FF-E8550553F8B8}"/>
              </a:ext>
            </a:extLst>
          </p:cNvPr>
          <p:cNvSpPr/>
          <p:nvPr/>
        </p:nvSpPr>
        <p:spPr>
          <a:xfrm>
            <a:off x="520389" y="4094667"/>
            <a:ext cx="10571357" cy="76427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2" name="タイトル 1">
            <a:extLst>
              <a:ext uri="{FF2B5EF4-FFF2-40B4-BE49-F238E27FC236}">
                <a16:creationId xmlns:a16="http://schemas.microsoft.com/office/drawing/2014/main" id="{43231B46-5D56-4BAC-A970-7F334075BADE}"/>
              </a:ext>
            </a:extLst>
          </p:cNvPr>
          <p:cNvSpPr>
            <a:spLocks noGrp="1"/>
          </p:cNvSpPr>
          <p:nvPr>
            <p:ph type="title"/>
          </p:nvPr>
        </p:nvSpPr>
        <p:spPr>
          <a:xfrm>
            <a:off x="685801" y="609600"/>
            <a:ext cx="10131425" cy="877849"/>
          </a:xfrm>
        </p:spPr>
        <p:txBody>
          <a:bodyPr/>
          <a:lstStyle/>
          <a:p>
            <a:r>
              <a:rPr kumimoji="1" lang="ja-JP" altLang="en-US" dirty="0"/>
              <a:t>ゲーム開発全体のフロー</a:t>
            </a:r>
          </a:p>
        </p:txBody>
      </p:sp>
      <p:sp>
        <p:nvSpPr>
          <p:cNvPr id="5" name="四角形: 角を丸くする 4">
            <a:extLst>
              <a:ext uri="{FF2B5EF4-FFF2-40B4-BE49-F238E27FC236}">
                <a16:creationId xmlns:a16="http://schemas.microsoft.com/office/drawing/2014/main" id="{4D7675C8-3FB9-41A4-8364-03C282E41E51}"/>
              </a:ext>
            </a:extLst>
          </p:cNvPr>
          <p:cNvSpPr/>
          <p:nvPr/>
        </p:nvSpPr>
        <p:spPr>
          <a:xfrm>
            <a:off x="685800" y="1616927"/>
            <a:ext cx="2060223" cy="76427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開発ツールの選定</a:t>
            </a:r>
          </a:p>
        </p:txBody>
      </p:sp>
      <p:sp>
        <p:nvSpPr>
          <p:cNvPr id="6" name="四角形: 角を丸くする 5">
            <a:extLst>
              <a:ext uri="{FF2B5EF4-FFF2-40B4-BE49-F238E27FC236}">
                <a16:creationId xmlns:a16="http://schemas.microsoft.com/office/drawing/2014/main" id="{E25669C9-69FF-4971-B49A-2DC882FC6FF9}"/>
              </a:ext>
            </a:extLst>
          </p:cNvPr>
          <p:cNvSpPr/>
          <p:nvPr/>
        </p:nvSpPr>
        <p:spPr>
          <a:xfrm>
            <a:off x="3829739" y="1610351"/>
            <a:ext cx="2060223" cy="76427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開発プロセス選定</a:t>
            </a:r>
          </a:p>
        </p:txBody>
      </p:sp>
      <p:sp>
        <p:nvSpPr>
          <p:cNvPr id="7" name="四角形: 角を丸くする 6">
            <a:extLst>
              <a:ext uri="{FF2B5EF4-FFF2-40B4-BE49-F238E27FC236}">
                <a16:creationId xmlns:a16="http://schemas.microsoft.com/office/drawing/2014/main" id="{947433AC-32C9-4AB8-B803-41909D5C8C3D}"/>
              </a:ext>
            </a:extLst>
          </p:cNvPr>
          <p:cNvSpPr/>
          <p:nvPr/>
        </p:nvSpPr>
        <p:spPr>
          <a:xfrm>
            <a:off x="8595335" y="2826167"/>
            <a:ext cx="2202080" cy="764271"/>
          </a:xfrm>
          <a:prstGeom prst="round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チームビルド</a:t>
            </a:r>
          </a:p>
        </p:txBody>
      </p:sp>
      <p:sp>
        <p:nvSpPr>
          <p:cNvPr id="9" name="四角形: 角を丸くする 8">
            <a:extLst>
              <a:ext uri="{FF2B5EF4-FFF2-40B4-BE49-F238E27FC236}">
                <a16:creationId xmlns:a16="http://schemas.microsoft.com/office/drawing/2014/main" id="{27ADD27A-F32F-4CFD-BF87-517704B1083F}"/>
              </a:ext>
            </a:extLst>
          </p:cNvPr>
          <p:cNvSpPr/>
          <p:nvPr/>
        </p:nvSpPr>
        <p:spPr>
          <a:xfrm>
            <a:off x="6985930" y="1621264"/>
            <a:ext cx="2310470" cy="764271"/>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インセプションデッキを作成</a:t>
            </a:r>
          </a:p>
        </p:txBody>
      </p:sp>
      <p:sp>
        <p:nvSpPr>
          <p:cNvPr id="10" name="四角形: 角を丸くする 9">
            <a:extLst>
              <a:ext uri="{FF2B5EF4-FFF2-40B4-BE49-F238E27FC236}">
                <a16:creationId xmlns:a16="http://schemas.microsoft.com/office/drawing/2014/main" id="{29CFE11B-C17B-415F-BDD5-E5BEDA9E24F0}"/>
              </a:ext>
            </a:extLst>
          </p:cNvPr>
          <p:cNvSpPr/>
          <p:nvPr/>
        </p:nvSpPr>
        <p:spPr>
          <a:xfrm>
            <a:off x="5353511" y="2844044"/>
            <a:ext cx="2270858" cy="764271"/>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マイルストーン作成</a:t>
            </a:r>
          </a:p>
        </p:txBody>
      </p:sp>
      <p:sp>
        <p:nvSpPr>
          <p:cNvPr id="11" name="四角形: 角を丸くする 10">
            <a:extLst>
              <a:ext uri="{FF2B5EF4-FFF2-40B4-BE49-F238E27FC236}">
                <a16:creationId xmlns:a16="http://schemas.microsoft.com/office/drawing/2014/main" id="{11EE0748-8217-46F6-8723-522633F8AEF3}"/>
              </a:ext>
            </a:extLst>
          </p:cNvPr>
          <p:cNvSpPr/>
          <p:nvPr/>
        </p:nvSpPr>
        <p:spPr>
          <a:xfrm>
            <a:off x="2466841" y="4178505"/>
            <a:ext cx="2252547"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プロトタイピング</a:t>
            </a:r>
          </a:p>
        </p:txBody>
      </p:sp>
      <p:sp>
        <p:nvSpPr>
          <p:cNvPr id="12" name="四角形: 角を丸くする 11">
            <a:extLst>
              <a:ext uri="{FF2B5EF4-FFF2-40B4-BE49-F238E27FC236}">
                <a16:creationId xmlns:a16="http://schemas.microsoft.com/office/drawing/2014/main" id="{4076EDBA-AAA2-4FC6-8F81-89CB5A68DB1F}"/>
              </a:ext>
            </a:extLst>
          </p:cNvPr>
          <p:cNvSpPr/>
          <p:nvPr/>
        </p:nvSpPr>
        <p:spPr>
          <a:xfrm>
            <a:off x="5225534" y="4192961"/>
            <a:ext cx="2252547"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設計＆推敲</a:t>
            </a:r>
          </a:p>
        </p:txBody>
      </p:sp>
      <p:sp>
        <p:nvSpPr>
          <p:cNvPr id="13" name="四角形: 角を丸くする 12">
            <a:extLst>
              <a:ext uri="{FF2B5EF4-FFF2-40B4-BE49-F238E27FC236}">
                <a16:creationId xmlns:a16="http://schemas.microsoft.com/office/drawing/2014/main" id="{FC001EE9-FE07-423A-A519-6415B986E212}"/>
              </a:ext>
            </a:extLst>
          </p:cNvPr>
          <p:cNvSpPr/>
          <p:nvPr/>
        </p:nvSpPr>
        <p:spPr>
          <a:xfrm>
            <a:off x="7984227" y="4192961"/>
            <a:ext cx="2252547" cy="580589"/>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実装＆テスト</a:t>
            </a:r>
          </a:p>
        </p:txBody>
      </p:sp>
      <p:sp>
        <p:nvSpPr>
          <p:cNvPr id="15" name="四角形: 角を丸くする 14">
            <a:extLst>
              <a:ext uri="{FF2B5EF4-FFF2-40B4-BE49-F238E27FC236}">
                <a16:creationId xmlns:a16="http://schemas.microsoft.com/office/drawing/2014/main" id="{9689246F-F05A-4048-B65B-DE3786D6FEE8}"/>
              </a:ext>
            </a:extLst>
          </p:cNvPr>
          <p:cNvSpPr/>
          <p:nvPr/>
        </p:nvSpPr>
        <p:spPr>
          <a:xfrm>
            <a:off x="1809139" y="5421672"/>
            <a:ext cx="1941168" cy="764271"/>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dirty="0"/>
              <a:t>QA</a:t>
            </a:r>
            <a:endParaRPr kumimoji="1" lang="ja-JP" altLang="en-US" dirty="0"/>
          </a:p>
        </p:txBody>
      </p:sp>
      <p:sp>
        <p:nvSpPr>
          <p:cNvPr id="16" name="四角形: 角を丸くする 15">
            <a:extLst>
              <a:ext uri="{FF2B5EF4-FFF2-40B4-BE49-F238E27FC236}">
                <a16:creationId xmlns:a16="http://schemas.microsoft.com/office/drawing/2014/main" id="{20DF94D3-5880-4DD6-A26B-6E8A3FB5FA70}"/>
              </a:ext>
            </a:extLst>
          </p:cNvPr>
          <p:cNvSpPr/>
          <p:nvPr/>
        </p:nvSpPr>
        <p:spPr>
          <a:xfrm>
            <a:off x="4537908" y="5421673"/>
            <a:ext cx="1941168" cy="764271"/>
          </a:xfrm>
          <a:prstGeom prst="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スピンオフ</a:t>
            </a:r>
          </a:p>
        </p:txBody>
      </p:sp>
      <p:sp>
        <p:nvSpPr>
          <p:cNvPr id="17" name="四角形: 角を丸くする 16">
            <a:extLst>
              <a:ext uri="{FF2B5EF4-FFF2-40B4-BE49-F238E27FC236}">
                <a16:creationId xmlns:a16="http://schemas.microsoft.com/office/drawing/2014/main" id="{2585C800-9D8F-45BE-9956-B451E5E1568F}"/>
              </a:ext>
            </a:extLst>
          </p:cNvPr>
          <p:cNvSpPr/>
          <p:nvPr/>
        </p:nvSpPr>
        <p:spPr>
          <a:xfrm>
            <a:off x="7212991" y="5421675"/>
            <a:ext cx="1941168" cy="764271"/>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発売</a:t>
            </a:r>
          </a:p>
        </p:txBody>
      </p:sp>
      <p:sp>
        <p:nvSpPr>
          <p:cNvPr id="18" name="矢印: 右 17">
            <a:extLst>
              <a:ext uri="{FF2B5EF4-FFF2-40B4-BE49-F238E27FC236}">
                <a16:creationId xmlns:a16="http://schemas.microsoft.com/office/drawing/2014/main" id="{CC2BD441-8F20-44DF-BAAE-D027A3F11B9E}"/>
              </a:ext>
            </a:extLst>
          </p:cNvPr>
          <p:cNvSpPr/>
          <p:nvPr/>
        </p:nvSpPr>
        <p:spPr>
          <a:xfrm>
            <a:off x="3002173" y="1807348"/>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D988AC22-55A4-4962-B02D-01E86CAB78E3}"/>
              </a:ext>
            </a:extLst>
          </p:cNvPr>
          <p:cNvSpPr/>
          <p:nvPr/>
        </p:nvSpPr>
        <p:spPr>
          <a:xfrm>
            <a:off x="6154453" y="1807347"/>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折線 19">
            <a:extLst>
              <a:ext uri="{FF2B5EF4-FFF2-40B4-BE49-F238E27FC236}">
                <a16:creationId xmlns:a16="http://schemas.microsoft.com/office/drawing/2014/main" id="{FF5AB906-587C-4EEB-8765-2CCAFCFA6516}"/>
              </a:ext>
            </a:extLst>
          </p:cNvPr>
          <p:cNvSpPr/>
          <p:nvPr/>
        </p:nvSpPr>
        <p:spPr>
          <a:xfrm rot="5400000">
            <a:off x="9579800" y="1848474"/>
            <a:ext cx="635894" cy="684598"/>
          </a:xfrm>
          <a:prstGeom prst="bentArrow">
            <a:avLst>
              <a:gd name="adj1" fmla="val 31516"/>
              <a:gd name="adj2" fmla="val 25000"/>
              <a:gd name="adj3" fmla="val 32602"/>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矢印: 右 21">
            <a:extLst>
              <a:ext uri="{FF2B5EF4-FFF2-40B4-BE49-F238E27FC236}">
                <a16:creationId xmlns:a16="http://schemas.microsoft.com/office/drawing/2014/main" id="{A5113D64-E212-4B6B-94E7-E3A99236AE18}"/>
              </a:ext>
            </a:extLst>
          </p:cNvPr>
          <p:cNvSpPr/>
          <p:nvPr/>
        </p:nvSpPr>
        <p:spPr>
          <a:xfrm rot="10800000">
            <a:off x="7823637" y="3016590"/>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5BBCD4AB-94BE-4B5D-A9DB-A702AF203BA2}"/>
              </a:ext>
            </a:extLst>
          </p:cNvPr>
          <p:cNvSpPr/>
          <p:nvPr/>
        </p:nvSpPr>
        <p:spPr>
          <a:xfrm>
            <a:off x="6559819" y="5576886"/>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矢印: 右 24">
            <a:extLst>
              <a:ext uri="{FF2B5EF4-FFF2-40B4-BE49-F238E27FC236}">
                <a16:creationId xmlns:a16="http://schemas.microsoft.com/office/drawing/2014/main" id="{497D368C-66AA-41D4-95FE-D6342F79563E}"/>
              </a:ext>
            </a:extLst>
          </p:cNvPr>
          <p:cNvSpPr/>
          <p:nvPr/>
        </p:nvSpPr>
        <p:spPr>
          <a:xfrm>
            <a:off x="3884736" y="5579540"/>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折線 26">
            <a:extLst>
              <a:ext uri="{FF2B5EF4-FFF2-40B4-BE49-F238E27FC236}">
                <a16:creationId xmlns:a16="http://schemas.microsoft.com/office/drawing/2014/main" id="{352CFDA0-B760-4719-BC2E-F8B100BAEA02}"/>
              </a:ext>
            </a:extLst>
          </p:cNvPr>
          <p:cNvSpPr/>
          <p:nvPr/>
        </p:nvSpPr>
        <p:spPr>
          <a:xfrm rot="5400000" flipV="1">
            <a:off x="839675" y="3188236"/>
            <a:ext cx="901923" cy="656109"/>
          </a:xfrm>
          <a:prstGeom prst="bentArrow">
            <a:avLst>
              <a:gd name="adj1" fmla="val 35037"/>
              <a:gd name="adj2" fmla="val 35853"/>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矢印: 折線 27">
            <a:extLst>
              <a:ext uri="{FF2B5EF4-FFF2-40B4-BE49-F238E27FC236}">
                <a16:creationId xmlns:a16="http://schemas.microsoft.com/office/drawing/2014/main" id="{EAE2477A-50AD-4116-9B1A-05466B50C8C8}"/>
              </a:ext>
            </a:extLst>
          </p:cNvPr>
          <p:cNvSpPr/>
          <p:nvPr/>
        </p:nvSpPr>
        <p:spPr>
          <a:xfrm flipV="1">
            <a:off x="1084573" y="5187684"/>
            <a:ext cx="688810" cy="764272"/>
          </a:xfrm>
          <a:prstGeom prst="bentArrow">
            <a:avLst>
              <a:gd name="adj1" fmla="val 31684"/>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40F50FFD-C1F6-4823-84D1-8341C5802522}"/>
              </a:ext>
            </a:extLst>
          </p:cNvPr>
          <p:cNvSpPr txBox="1"/>
          <p:nvPr/>
        </p:nvSpPr>
        <p:spPr>
          <a:xfrm>
            <a:off x="1028475" y="4284133"/>
            <a:ext cx="646331" cy="369332"/>
          </a:xfrm>
          <a:prstGeom prst="rect">
            <a:avLst/>
          </a:prstGeom>
          <a:noFill/>
        </p:spPr>
        <p:txBody>
          <a:bodyPr wrap="none" rtlCol="0">
            <a:spAutoFit/>
          </a:bodyPr>
          <a:lstStyle/>
          <a:p>
            <a:r>
              <a:rPr kumimoji="1" lang="ja-JP" altLang="en-US" dirty="0"/>
              <a:t>反復</a:t>
            </a:r>
          </a:p>
        </p:txBody>
      </p:sp>
      <p:sp>
        <p:nvSpPr>
          <p:cNvPr id="30" name="四角形: 角を丸くする 29">
            <a:extLst>
              <a:ext uri="{FF2B5EF4-FFF2-40B4-BE49-F238E27FC236}">
                <a16:creationId xmlns:a16="http://schemas.microsoft.com/office/drawing/2014/main" id="{32DF8F56-6763-4BD2-9FD4-2EFFC958A5AF}"/>
              </a:ext>
            </a:extLst>
          </p:cNvPr>
          <p:cNvSpPr/>
          <p:nvPr/>
        </p:nvSpPr>
        <p:spPr>
          <a:xfrm>
            <a:off x="2111687" y="2845336"/>
            <a:ext cx="2270858" cy="764271"/>
          </a:xfrm>
          <a:prstGeom prst="round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構成・配置設計</a:t>
            </a:r>
          </a:p>
        </p:txBody>
      </p:sp>
      <p:sp>
        <p:nvSpPr>
          <p:cNvPr id="32" name="矢印: 右 31">
            <a:extLst>
              <a:ext uri="{FF2B5EF4-FFF2-40B4-BE49-F238E27FC236}">
                <a16:creationId xmlns:a16="http://schemas.microsoft.com/office/drawing/2014/main" id="{8066DA57-A648-449D-8BF8-1A06A034EC5E}"/>
              </a:ext>
            </a:extLst>
          </p:cNvPr>
          <p:cNvSpPr/>
          <p:nvPr/>
        </p:nvSpPr>
        <p:spPr>
          <a:xfrm rot="10800000">
            <a:off x="4573637" y="3034464"/>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468E8776-F0DF-463A-A89C-FD577F545C4E}"/>
              </a:ext>
            </a:extLst>
          </p:cNvPr>
          <p:cNvSpPr/>
          <p:nvPr/>
        </p:nvSpPr>
        <p:spPr>
          <a:xfrm>
            <a:off x="9888617" y="5421672"/>
            <a:ext cx="1941168" cy="764271"/>
          </a:xfrm>
          <a:prstGeom prst="round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移行処理</a:t>
            </a:r>
          </a:p>
        </p:txBody>
      </p:sp>
      <p:sp>
        <p:nvSpPr>
          <p:cNvPr id="31" name="矢印: 右 30">
            <a:extLst>
              <a:ext uri="{FF2B5EF4-FFF2-40B4-BE49-F238E27FC236}">
                <a16:creationId xmlns:a16="http://schemas.microsoft.com/office/drawing/2014/main" id="{FBE3FF26-765F-405A-BE56-1F7F84D5B65F}"/>
              </a:ext>
            </a:extLst>
          </p:cNvPr>
          <p:cNvSpPr/>
          <p:nvPr/>
        </p:nvSpPr>
        <p:spPr>
          <a:xfrm>
            <a:off x="9234902" y="5568529"/>
            <a:ext cx="572429" cy="3834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24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4629-89B8-4FD9-80BF-6838482EB791}"/>
              </a:ext>
            </a:extLst>
          </p:cNvPr>
          <p:cNvSpPr>
            <a:spLocks noGrp="1"/>
          </p:cNvSpPr>
          <p:nvPr>
            <p:ph type="title"/>
          </p:nvPr>
        </p:nvSpPr>
        <p:spPr/>
        <p:txBody>
          <a:bodyPr/>
          <a:lstStyle/>
          <a:p>
            <a:r>
              <a:rPr kumimoji="1" lang="ja-JP" altLang="en-US" dirty="0"/>
              <a:t>開発ツールの選定</a:t>
            </a:r>
          </a:p>
        </p:txBody>
      </p:sp>
      <p:sp>
        <p:nvSpPr>
          <p:cNvPr id="3" name="コンテンツ プレースホルダー 2">
            <a:extLst>
              <a:ext uri="{FF2B5EF4-FFF2-40B4-BE49-F238E27FC236}">
                <a16:creationId xmlns:a16="http://schemas.microsoft.com/office/drawing/2014/main" id="{179A9E0D-A18F-4AE8-B039-E94A2CFB50A5}"/>
              </a:ext>
            </a:extLst>
          </p:cNvPr>
          <p:cNvSpPr>
            <a:spLocks noGrp="1"/>
          </p:cNvSpPr>
          <p:nvPr>
            <p:ph idx="1"/>
          </p:nvPr>
        </p:nvSpPr>
        <p:spPr/>
        <p:txBody>
          <a:bodyPr>
            <a:normAutofit fontScale="92500" lnSpcReduction="10000"/>
          </a:bodyPr>
          <a:lstStyle/>
          <a:p>
            <a:r>
              <a:rPr kumimoji="1" lang="ja-JP" altLang="en-US" dirty="0"/>
              <a:t>ゲーム開発の最初に行うことは、どのような開発ツールを使用してゲームを作成するかを決定することです。開発ツールを途中で変えることは、非常に多くの工数とリスクを伴います。開発ツールについては十分な吟味が必要です。ここでは、開発ツールの選定方法については深く言及しません。</a:t>
            </a:r>
            <a:endParaRPr kumimoji="1" lang="en-US" altLang="ja-JP" dirty="0"/>
          </a:p>
          <a:p>
            <a:r>
              <a:rPr kumimoji="1" lang="en-US" altLang="ja-JP" dirty="0"/>
              <a:t>Unity</a:t>
            </a:r>
            <a:r>
              <a:rPr kumimoji="1" lang="ja-JP" altLang="en-US" dirty="0"/>
              <a:t>　</a:t>
            </a:r>
            <a:r>
              <a:rPr kumimoji="1" lang="en-US" altLang="ja-JP" dirty="0"/>
              <a:t>(C#)</a:t>
            </a:r>
          </a:p>
          <a:p>
            <a:pPr lvl="1"/>
            <a:r>
              <a:rPr lang="ja-JP" altLang="en-US" dirty="0"/>
              <a:t>現在最もポピュラーなゲーム開発ツール＆ゲームエンジンです。</a:t>
            </a:r>
            <a:endParaRPr lang="en-US" altLang="ja-JP" dirty="0"/>
          </a:p>
          <a:p>
            <a:r>
              <a:rPr lang="en-US" altLang="ja-JP" dirty="0" err="1"/>
              <a:t>UnReal</a:t>
            </a:r>
            <a:r>
              <a:rPr lang="en-US" altLang="ja-JP" dirty="0"/>
              <a:t> Engine (C++)</a:t>
            </a:r>
          </a:p>
          <a:p>
            <a:pPr lvl="1"/>
            <a:r>
              <a:rPr kumimoji="1" lang="en-US" altLang="ja-JP" dirty="0"/>
              <a:t>3D</a:t>
            </a:r>
            <a:r>
              <a:rPr kumimoji="1" lang="ja-JP" altLang="en-US" dirty="0"/>
              <a:t>系のゲームでは多く使われている</a:t>
            </a:r>
            <a:r>
              <a:rPr kumimoji="1" lang="en-US" altLang="ja-JP" dirty="0"/>
              <a:t>C++</a:t>
            </a:r>
            <a:r>
              <a:rPr kumimoji="1" lang="ja-JP" altLang="en-US" dirty="0"/>
              <a:t>ベースのゲーム開発ツール＆ゲームエンジンです。</a:t>
            </a:r>
            <a:endParaRPr kumimoji="1" lang="en-US" altLang="ja-JP" dirty="0"/>
          </a:p>
          <a:p>
            <a:r>
              <a:rPr lang="en-US" altLang="ja-JP" dirty="0"/>
              <a:t>Cocos (C++, JavaScript)</a:t>
            </a:r>
          </a:p>
          <a:p>
            <a:pPr lvl="1"/>
            <a:r>
              <a:rPr kumimoji="1" lang="ja-JP" altLang="en-US" dirty="0"/>
              <a:t>以前は多く使われていましたが、最近は</a:t>
            </a:r>
            <a:r>
              <a:rPr kumimoji="1" lang="en-US" altLang="ja-JP" dirty="0"/>
              <a:t>JavaScript</a:t>
            </a:r>
            <a:r>
              <a:rPr kumimoji="1" lang="ja-JP" altLang="en-US" dirty="0"/>
              <a:t>を使った</a:t>
            </a:r>
            <a:r>
              <a:rPr kumimoji="1" lang="en-US" altLang="ja-JP" dirty="0"/>
              <a:t>Web</a:t>
            </a:r>
            <a:r>
              <a:rPr kumimoji="1" lang="ja-JP" altLang="en-US" dirty="0"/>
              <a:t>開発で使われることが多いようです。</a:t>
            </a:r>
            <a:endParaRPr kumimoji="1" lang="en-US" altLang="ja-JP" dirty="0"/>
          </a:p>
          <a:p>
            <a:r>
              <a:rPr lang="ja-JP" altLang="en-US" dirty="0"/>
              <a:t>独自エンジン</a:t>
            </a:r>
            <a:endParaRPr lang="en-US" altLang="ja-JP" dirty="0"/>
          </a:p>
          <a:p>
            <a:pPr lvl="1"/>
            <a:r>
              <a:rPr kumimoji="1" lang="ja-JP" altLang="en-US" dirty="0"/>
              <a:t>自社開発の独自エンジンを使う場合もあります。</a:t>
            </a:r>
          </a:p>
        </p:txBody>
      </p:sp>
    </p:spTree>
    <p:extLst>
      <p:ext uri="{BB962C8B-B14F-4D97-AF65-F5344CB8AC3E}">
        <p14:creationId xmlns:p14="http://schemas.microsoft.com/office/powerpoint/2010/main" val="197944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65075F-0628-40EE-9FD2-9B121BC18BB1}"/>
              </a:ext>
            </a:extLst>
          </p:cNvPr>
          <p:cNvSpPr>
            <a:spLocks noGrp="1"/>
          </p:cNvSpPr>
          <p:nvPr>
            <p:ph type="title"/>
          </p:nvPr>
        </p:nvSpPr>
        <p:spPr>
          <a:xfrm>
            <a:off x="685801" y="695092"/>
            <a:ext cx="10131425" cy="895815"/>
          </a:xfrm>
        </p:spPr>
        <p:txBody>
          <a:bodyPr/>
          <a:lstStyle/>
          <a:p>
            <a:r>
              <a:rPr kumimoji="1" lang="ja-JP" altLang="en-US" dirty="0"/>
              <a:t>独自ゲームエンジンでの開発</a:t>
            </a:r>
          </a:p>
        </p:txBody>
      </p:sp>
      <p:sp>
        <p:nvSpPr>
          <p:cNvPr id="3" name="コンテンツ プレースホルダー 2">
            <a:extLst>
              <a:ext uri="{FF2B5EF4-FFF2-40B4-BE49-F238E27FC236}">
                <a16:creationId xmlns:a16="http://schemas.microsoft.com/office/drawing/2014/main" id="{3830137B-643D-46D4-9BAD-8040AA895D53}"/>
              </a:ext>
            </a:extLst>
          </p:cNvPr>
          <p:cNvSpPr>
            <a:spLocks noGrp="1"/>
          </p:cNvSpPr>
          <p:nvPr>
            <p:ph idx="1"/>
          </p:nvPr>
        </p:nvSpPr>
        <p:spPr>
          <a:xfrm>
            <a:off x="685801" y="1747024"/>
            <a:ext cx="10131425" cy="4415884"/>
          </a:xfrm>
        </p:spPr>
        <p:txBody>
          <a:bodyPr>
            <a:normAutofit fontScale="77500" lnSpcReduction="20000"/>
          </a:bodyPr>
          <a:lstStyle/>
          <a:p>
            <a:pPr marL="0" indent="0">
              <a:buNone/>
            </a:pPr>
            <a:r>
              <a:rPr lang="ja-JP" altLang="en-US" dirty="0"/>
              <a:t>長い間使ってきた独自のゲームエンジンを使用してゲーム開発を行っている会社も少なくありません。</a:t>
            </a:r>
            <a:r>
              <a:rPr lang="en-US" altLang="ja-JP" dirty="0"/>
              <a:t>Unity</a:t>
            </a:r>
            <a:r>
              <a:rPr lang="ja-JP" altLang="en-US" dirty="0"/>
              <a:t>等の一般的なゲームエンジンを使用した場合とのメリットとデメリットをまとめます。</a:t>
            </a:r>
            <a:br>
              <a:rPr lang="en-US" altLang="ja-JP" dirty="0"/>
            </a:br>
            <a:r>
              <a:rPr lang="ja-JP" altLang="en-US" dirty="0"/>
              <a:t>メリットを生かしつつデメリットを克服することがキーになります。</a:t>
            </a:r>
            <a:endParaRPr lang="en-US" altLang="ja-JP" dirty="0"/>
          </a:p>
          <a:p>
            <a:pPr marL="0" indent="0">
              <a:buNone/>
            </a:pPr>
            <a:endParaRPr lang="en-US" altLang="ja-JP" dirty="0"/>
          </a:p>
          <a:p>
            <a:r>
              <a:rPr kumimoji="1" lang="ja-JP" altLang="en-US" dirty="0"/>
              <a:t>独自ゲームエンジンのメリット</a:t>
            </a:r>
            <a:endParaRPr kumimoji="1" lang="en-US" altLang="ja-JP" dirty="0"/>
          </a:p>
          <a:p>
            <a:pPr lvl="1"/>
            <a:r>
              <a:rPr lang="ja-JP" altLang="en-US" dirty="0"/>
              <a:t>対象のハードウエアの特徴を生かした機能を実現しやすい。</a:t>
            </a:r>
            <a:endParaRPr lang="en-US" altLang="ja-JP" dirty="0"/>
          </a:p>
          <a:p>
            <a:pPr lvl="1"/>
            <a:r>
              <a:rPr kumimoji="1" lang="ja-JP" altLang="en-US" dirty="0"/>
              <a:t>パフォーマンスのチューニングが極限まで可能。</a:t>
            </a:r>
            <a:endParaRPr kumimoji="1" lang="en-US" altLang="ja-JP" dirty="0"/>
          </a:p>
          <a:p>
            <a:pPr lvl="1"/>
            <a:r>
              <a:rPr kumimoji="1" lang="ja-JP" altLang="en-US" dirty="0"/>
              <a:t>独自のツール類の特徴を生かし、他社のゲームと差別化しやすい。</a:t>
            </a:r>
            <a:endParaRPr kumimoji="1" lang="en-US" altLang="ja-JP" dirty="0"/>
          </a:p>
          <a:p>
            <a:pPr lvl="1"/>
            <a:r>
              <a:rPr kumimoji="1" lang="ja-JP" altLang="en-US" dirty="0"/>
              <a:t>使い慣れた環境のため、経験者にとっては初期のラーニングコストが低い。</a:t>
            </a:r>
            <a:endParaRPr kumimoji="1" lang="en-US" altLang="ja-JP" dirty="0"/>
          </a:p>
          <a:p>
            <a:pPr marL="457200" lvl="1" indent="0">
              <a:buNone/>
            </a:pPr>
            <a:endParaRPr kumimoji="1" lang="en-US" altLang="ja-JP" dirty="0"/>
          </a:p>
          <a:p>
            <a:r>
              <a:rPr lang="ja-JP" altLang="en-US" dirty="0"/>
              <a:t>独自ゲームエンジンのデメリット</a:t>
            </a:r>
            <a:endParaRPr lang="en-US" altLang="ja-JP" dirty="0"/>
          </a:p>
          <a:p>
            <a:pPr lvl="1"/>
            <a:r>
              <a:rPr kumimoji="1" lang="ja-JP" altLang="en-US" dirty="0"/>
              <a:t>新規機能の追加などはすべて自前で行う必要がある。</a:t>
            </a:r>
            <a:endParaRPr kumimoji="1" lang="en-US" altLang="ja-JP" dirty="0"/>
          </a:p>
          <a:p>
            <a:pPr lvl="1"/>
            <a:r>
              <a:rPr lang="ja-JP" altLang="en-US" dirty="0"/>
              <a:t>ゲームエンジンおよびツール類のメンテナンスにコストがかかる。</a:t>
            </a:r>
            <a:endParaRPr lang="en-US" altLang="ja-JP" dirty="0"/>
          </a:p>
          <a:p>
            <a:pPr lvl="1"/>
            <a:r>
              <a:rPr kumimoji="1" lang="ja-JP" altLang="en-US" dirty="0"/>
              <a:t>新しいプラットフォームの対応には多くのコストがかかる。</a:t>
            </a:r>
            <a:endParaRPr kumimoji="1" lang="en-US" altLang="ja-JP" dirty="0"/>
          </a:p>
          <a:p>
            <a:pPr lvl="1"/>
            <a:r>
              <a:rPr kumimoji="1" lang="ja-JP" altLang="en-US" dirty="0"/>
              <a:t>未経験者にとって、ラーニングコストが高い。</a:t>
            </a:r>
            <a:endParaRPr kumimoji="1" lang="en-US" altLang="ja-JP" dirty="0"/>
          </a:p>
          <a:p>
            <a:pPr lvl="1"/>
            <a:r>
              <a:rPr lang="ja-JP" altLang="en-US" dirty="0"/>
              <a:t>他社のエンジニアと情報を共有できない。</a:t>
            </a:r>
            <a:endParaRPr kumimoji="1" lang="ja-JP" altLang="en-US" dirty="0"/>
          </a:p>
        </p:txBody>
      </p:sp>
    </p:spTree>
    <p:extLst>
      <p:ext uri="{BB962C8B-B14F-4D97-AF65-F5344CB8AC3E}">
        <p14:creationId xmlns:p14="http://schemas.microsoft.com/office/powerpoint/2010/main" val="394038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C5B9F3-7CA9-4354-9587-38E70683CC61}"/>
              </a:ext>
            </a:extLst>
          </p:cNvPr>
          <p:cNvSpPr>
            <a:spLocks noGrp="1"/>
          </p:cNvSpPr>
          <p:nvPr>
            <p:ph type="title"/>
          </p:nvPr>
        </p:nvSpPr>
        <p:spPr/>
        <p:txBody>
          <a:bodyPr/>
          <a:lstStyle/>
          <a:p>
            <a:r>
              <a:rPr kumimoji="1" lang="ja-JP" altLang="en-US" dirty="0"/>
              <a:t>開発プロセスについて</a:t>
            </a:r>
          </a:p>
        </p:txBody>
      </p:sp>
      <p:sp>
        <p:nvSpPr>
          <p:cNvPr id="3" name="コンテンツ プレースホルダー 2">
            <a:extLst>
              <a:ext uri="{FF2B5EF4-FFF2-40B4-BE49-F238E27FC236}">
                <a16:creationId xmlns:a16="http://schemas.microsoft.com/office/drawing/2014/main" id="{602A1569-9E09-4BC7-92D6-B331A3A4A270}"/>
              </a:ext>
            </a:extLst>
          </p:cNvPr>
          <p:cNvSpPr>
            <a:spLocks noGrp="1"/>
          </p:cNvSpPr>
          <p:nvPr>
            <p:ph idx="1"/>
          </p:nvPr>
        </p:nvSpPr>
        <p:spPr/>
        <p:txBody>
          <a:bodyPr>
            <a:normAutofit fontScale="92500" lnSpcReduction="10000"/>
          </a:bodyPr>
          <a:lstStyle/>
          <a:p>
            <a:pPr marL="0" indent="0">
              <a:buNone/>
            </a:pPr>
            <a:r>
              <a:rPr kumimoji="1" lang="ja-JP" altLang="en-US" dirty="0"/>
              <a:t>開発プロセスは大きく分けると以下のように分類されます</a:t>
            </a:r>
            <a:endParaRPr kumimoji="1" lang="en-US" altLang="ja-JP" dirty="0"/>
          </a:p>
          <a:p>
            <a:r>
              <a:rPr kumimoji="1" lang="ja-JP" altLang="en-US" dirty="0"/>
              <a:t>ウオーターフォール型</a:t>
            </a:r>
            <a:endParaRPr kumimoji="1" lang="en-US" altLang="ja-JP" dirty="0"/>
          </a:p>
          <a:p>
            <a:r>
              <a:rPr lang="ja-JP" altLang="en-US" dirty="0"/>
              <a:t>反復型</a:t>
            </a:r>
            <a:endParaRPr lang="en-US" altLang="ja-JP" dirty="0"/>
          </a:p>
          <a:p>
            <a:r>
              <a:rPr kumimoji="1" lang="ja-JP" altLang="en-US" dirty="0"/>
              <a:t>アジャイル系</a:t>
            </a:r>
            <a:endParaRPr kumimoji="1" lang="en-US" altLang="ja-JP" dirty="0"/>
          </a:p>
          <a:p>
            <a:pPr marL="0" indent="0">
              <a:buNone/>
            </a:pPr>
            <a:r>
              <a:rPr kumimoji="1" lang="ja-JP" altLang="en-US" dirty="0"/>
              <a:t>テクニカルアーツでは、反復型に属する</a:t>
            </a:r>
            <a:r>
              <a:rPr kumimoji="1" lang="en-US" altLang="ja-JP" dirty="0" err="1"/>
              <a:t>Unfied</a:t>
            </a:r>
            <a:r>
              <a:rPr kumimoji="1" lang="ja-JP" altLang="en-US" dirty="0"/>
              <a:t> </a:t>
            </a:r>
            <a:r>
              <a:rPr kumimoji="1" lang="en-US" altLang="ja-JP" dirty="0"/>
              <a:t>Process</a:t>
            </a:r>
            <a:r>
              <a:rPr kumimoji="1" lang="ja-JP" altLang="en-US" dirty="0"/>
              <a:t>という開発プロセスにアジャイルの手法とアスペクト指向設計、ドメイン駆動型設計、テスト駆動型開発といった多くの手法をミックスして独自の手法で開発を進めてきました。</a:t>
            </a:r>
            <a:endParaRPr kumimoji="1" lang="en-US" altLang="ja-JP" dirty="0"/>
          </a:p>
          <a:p>
            <a:pPr marL="0" indent="0">
              <a:buNone/>
            </a:pPr>
            <a:endParaRPr lang="en-US" altLang="ja-JP" dirty="0"/>
          </a:p>
          <a:p>
            <a:pPr marL="0" indent="0">
              <a:buNone/>
            </a:pPr>
            <a:r>
              <a:rPr kumimoji="1" lang="en-US" altLang="ja-JP" sz="1400" dirty="0"/>
              <a:t>※Unified</a:t>
            </a:r>
            <a:r>
              <a:rPr lang="ja-JP" altLang="en-US" sz="1400" dirty="0"/>
              <a:t> </a:t>
            </a:r>
            <a:r>
              <a:rPr kumimoji="1" lang="en-US" altLang="ja-JP" sz="1400" dirty="0"/>
              <a:t>Process(Rational Unified Process)</a:t>
            </a:r>
            <a:r>
              <a:rPr kumimoji="1" lang="ja-JP" altLang="en-US" sz="1400" dirty="0"/>
              <a:t>は、今ではあまり聞かれなくなりましたが、オブジェクト指向の“</a:t>
            </a:r>
            <a:r>
              <a:rPr kumimoji="1" lang="en-US" altLang="ja-JP" sz="1400" dirty="0"/>
              <a:t>3</a:t>
            </a:r>
            <a:r>
              <a:rPr kumimoji="1" lang="ja-JP" altLang="en-US" sz="1400" dirty="0"/>
              <a:t>アミーゴ”と呼ばれているプーチさん、ヤコブソンさん、ランボーさんらがラショナル社に在籍中に手掛けたオブジェクト指向ソフトウエア開発手法です。近代のソフトウエア開発手法のベースとなりました。池田は、ヤコブソンさんがその後立ち上げた</a:t>
            </a:r>
            <a:r>
              <a:rPr kumimoji="1" lang="en-US" altLang="ja-JP" sz="1400" dirty="0"/>
              <a:t>IJC</a:t>
            </a:r>
            <a:r>
              <a:rPr kumimoji="1" lang="ja-JP" altLang="en-US" sz="1400" dirty="0"/>
              <a:t>といコンサルティング会社の仕事を請け負う機会があり、その時にヤコブソンさんと彼のスタッフから多くのことを学びました。その経験を生かしてゲーム開発に適した開発手法を構築し、実践しています。</a:t>
            </a:r>
            <a:endParaRPr kumimoji="1" lang="ja-JP" altLang="en-US" dirty="0"/>
          </a:p>
        </p:txBody>
      </p:sp>
    </p:spTree>
    <p:extLst>
      <p:ext uri="{BB962C8B-B14F-4D97-AF65-F5344CB8AC3E}">
        <p14:creationId xmlns:p14="http://schemas.microsoft.com/office/powerpoint/2010/main" val="4093525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F87AAA-7847-43B0-B741-62D560547115}"/>
              </a:ext>
            </a:extLst>
          </p:cNvPr>
          <p:cNvSpPr>
            <a:spLocks noGrp="1"/>
          </p:cNvSpPr>
          <p:nvPr>
            <p:ph type="title"/>
          </p:nvPr>
        </p:nvSpPr>
        <p:spPr>
          <a:xfrm>
            <a:off x="685801" y="609601"/>
            <a:ext cx="10131425" cy="507999"/>
          </a:xfrm>
        </p:spPr>
        <p:txBody>
          <a:bodyPr>
            <a:normAutofit fontScale="90000"/>
          </a:bodyPr>
          <a:lstStyle/>
          <a:p>
            <a:r>
              <a:rPr kumimoji="1" lang="ja-JP" altLang="en-US" dirty="0"/>
              <a:t>キーワード</a:t>
            </a:r>
          </a:p>
        </p:txBody>
      </p:sp>
      <p:sp>
        <p:nvSpPr>
          <p:cNvPr id="3" name="コンテンツ プレースホルダー 2">
            <a:extLst>
              <a:ext uri="{FF2B5EF4-FFF2-40B4-BE49-F238E27FC236}">
                <a16:creationId xmlns:a16="http://schemas.microsoft.com/office/drawing/2014/main" id="{125B3DC8-57DB-4171-8645-EEF586E0F687}"/>
              </a:ext>
            </a:extLst>
          </p:cNvPr>
          <p:cNvSpPr>
            <a:spLocks noGrp="1"/>
          </p:cNvSpPr>
          <p:nvPr>
            <p:ph idx="1"/>
          </p:nvPr>
        </p:nvSpPr>
        <p:spPr>
          <a:xfrm>
            <a:off x="685801" y="1394691"/>
            <a:ext cx="10131425" cy="4969164"/>
          </a:xfrm>
        </p:spPr>
        <p:txBody>
          <a:bodyPr>
            <a:normAutofit fontScale="92500" lnSpcReduction="20000"/>
          </a:bodyPr>
          <a:lstStyle/>
          <a:p>
            <a:r>
              <a:rPr kumimoji="1" lang="ja-JP" altLang="en-US" dirty="0"/>
              <a:t>オブジェクト指向</a:t>
            </a:r>
            <a:endParaRPr kumimoji="1" lang="en-US" altLang="ja-JP" dirty="0"/>
          </a:p>
          <a:p>
            <a:pPr lvl="1"/>
            <a:r>
              <a:rPr lang="ja-JP" altLang="en-US" dirty="0"/>
              <a:t>ユースケース分析、</a:t>
            </a:r>
            <a:r>
              <a:rPr lang="en-US" altLang="ja-JP" dirty="0"/>
              <a:t>UML</a:t>
            </a:r>
            <a:r>
              <a:rPr lang="ja-JP" altLang="en-US" dirty="0"/>
              <a:t>による設計などソフトウエア設計の基本的な部分。</a:t>
            </a:r>
            <a:endParaRPr kumimoji="1" lang="en-US" altLang="ja-JP" dirty="0"/>
          </a:p>
          <a:p>
            <a:r>
              <a:rPr lang="ja-JP" altLang="en-US" dirty="0"/>
              <a:t>アスペクト指向</a:t>
            </a:r>
            <a:endParaRPr lang="en-US" altLang="ja-JP" dirty="0"/>
          </a:p>
          <a:p>
            <a:pPr lvl="1"/>
            <a:r>
              <a:rPr lang="ja-JP" altLang="en-US" dirty="0"/>
              <a:t>オブジェクト指向を拡張した考え。関心毎の分離、直交する課題に対するアプローチ。</a:t>
            </a:r>
            <a:endParaRPr lang="en-US" altLang="ja-JP" dirty="0"/>
          </a:p>
          <a:p>
            <a:r>
              <a:rPr lang="ja-JP" altLang="en-US" dirty="0"/>
              <a:t>リスク駆動</a:t>
            </a:r>
            <a:endParaRPr lang="en-US" altLang="ja-JP" dirty="0"/>
          </a:p>
          <a:p>
            <a:pPr lvl="1"/>
            <a:r>
              <a:rPr lang="ja-JP" altLang="en-US" dirty="0"/>
              <a:t>リスクを早い時期に最小にするための優先順位付け。リスク管理。</a:t>
            </a:r>
            <a:endParaRPr lang="en-US" altLang="ja-JP" dirty="0"/>
          </a:p>
          <a:p>
            <a:r>
              <a:rPr kumimoji="1" lang="ja-JP" altLang="en-US" dirty="0"/>
              <a:t>ドメイン駆動</a:t>
            </a:r>
            <a:endParaRPr kumimoji="1" lang="en-US" altLang="ja-JP" dirty="0"/>
          </a:p>
          <a:p>
            <a:pPr lvl="1"/>
            <a:r>
              <a:rPr kumimoji="1" lang="ja-JP" altLang="en-US" dirty="0"/>
              <a:t>関心毎を分離し、疎結合化、デザインパターンによる設計・実装を行う。</a:t>
            </a:r>
            <a:endParaRPr kumimoji="1" lang="en-US" altLang="ja-JP" dirty="0"/>
          </a:p>
          <a:p>
            <a:r>
              <a:rPr lang="ja-JP" altLang="en-US" dirty="0"/>
              <a:t>テスト駆動</a:t>
            </a:r>
            <a:endParaRPr lang="en-US" altLang="ja-JP" dirty="0"/>
          </a:p>
          <a:p>
            <a:pPr lvl="1"/>
            <a:r>
              <a:rPr lang="ja-JP" altLang="en-US" dirty="0"/>
              <a:t>テストコードを書き、実装とデバッグを並列化する。</a:t>
            </a:r>
            <a:endParaRPr lang="en-US" altLang="ja-JP" dirty="0"/>
          </a:p>
          <a:p>
            <a:pPr lvl="1"/>
            <a:r>
              <a:rPr lang="ja-JP" altLang="en-US" dirty="0"/>
              <a:t>テストにより、リファクタリングを容易にして結果を担保する。</a:t>
            </a:r>
            <a:endParaRPr lang="en-US" altLang="ja-JP" dirty="0"/>
          </a:p>
          <a:p>
            <a:r>
              <a:rPr lang="ja-JP" altLang="en-US" dirty="0"/>
              <a:t>イテレーション</a:t>
            </a:r>
            <a:endParaRPr lang="en-US" altLang="ja-JP" dirty="0"/>
          </a:p>
          <a:p>
            <a:pPr lvl="1"/>
            <a:r>
              <a:rPr lang="ja-JP" altLang="en-US" dirty="0"/>
              <a:t>反復型の開発スタイル。「試行」「設計」「実装・テスト」「評価」を</a:t>
            </a:r>
            <a:r>
              <a:rPr lang="en-US" altLang="ja-JP" dirty="0"/>
              <a:t>1</a:t>
            </a:r>
            <a:r>
              <a:rPr lang="ja-JP" altLang="en-US" dirty="0"/>
              <a:t>単位として複数回行う。</a:t>
            </a:r>
            <a:endParaRPr lang="en-US" altLang="ja-JP" dirty="0"/>
          </a:p>
          <a:p>
            <a:r>
              <a:rPr kumimoji="1" lang="ja-JP" altLang="en-US" dirty="0"/>
              <a:t>アジャイル</a:t>
            </a:r>
            <a:endParaRPr kumimoji="1" lang="en-US" altLang="ja-JP" dirty="0"/>
          </a:p>
          <a:p>
            <a:pPr lvl="1"/>
            <a:r>
              <a:rPr kumimoji="1" lang="ja-JP" altLang="en-US" dirty="0"/>
              <a:t>アジャイル開発の良いところを取り入れる。</a:t>
            </a:r>
          </a:p>
        </p:txBody>
      </p:sp>
    </p:spTree>
    <p:extLst>
      <p:ext uri="{BB962C8B-B14F-4D97-AF65-F5344CB8AC3E}">
        <p14:creationId xmlns:p14="http://schemas.microsoft.com/office/powerpoint/2010/main" val="321946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1E18-6465-4BB5-8B9F-C44A0E706727}"/>
              </a:ext>
            </a:extLst>
          </p:cNvPr>
          <p:cNvSpPr>
            <a:spLocks noGrp="1"/>
          </p:cNvSpPr>
          <p:nvPr>
            <p:ph type="title"/>
          </p:nvPr>
        </p:nvSpPr>
        <p:spPr/>
        <p:txBody>
          <a:bodyPr/>
          <a:lstStyle/>
          <a:p>
            <a:r>
              <a:rPr kumimoji="1" lang="ja-JP" altLang="en-US" dirty="0"/>
              <a:t>開発期間を</a:t>
            </a:r>
            <a:r>
              <a:rPr kumimoji="1" lang="en-US" altLang="ja-JP" dirty="0"/>
              <a:t>4</a:t>
            </a:r>
            <a:r>
              <a:rPr kumimoji="1" lang="ja-JP" altLang="en-US" dirty="0"/>
              <a:t>つの大きなフェーズに分類する</a:t>
            </a:r>
          </a:p>
        </p:txBody>
      </p:sp>
      <p:sp>
        <p:nvSpPr>
          <p:cNvPr id="3" name="コンテンツ プレースホルダー 2">
            <a:extLst>
              <a:ext uri="{FF2B5EF4-FFF2-40B4-BE49-F238E27FC236}">
                <a16:creationId xmlns:a16="http://schemas.microsoft.com/office/drawing/2014/main" id="{CF4F2ADA-1CE1-4CB6-9FF8-DBADE1AA8872}"/>
              </a:ext>
            </a:extLst>
          </p:cNvPr>
          <p:cNvSpPr>
            <a:spLocks noGrp="1"/>
          </p:cNvSpPr>
          <p:nvPr>
            <p:ph idx="1"/>
          </p:nvPr>
        </p:nvSpPr>
        <p:spPr/>
        <p:txBody>
          <a:bodyPr/>
          <a:lstStyle/>
          <a:p>
            <a:r>
              <a:rPr kumimoji="1" lang="en-US" altLang="ja-JP" dirty="0"/>
              <a:t>Inspection</a:t>
            </a:r>
            <a:r>
              <a:rPr kumimoji="1" lang="ja-JP" altLang="en-US" dirty="0"/>
              <a:t> 試行・方向づけ</a:t>
            </a:r>
            <a:endParaRPr kumimoji="1" lang="en-US" altLang="ja-JP" dirty="0"/>
          </a:p>
          <a:p>
            <a:pPr lvl="1"/>
            <a:r>
              <a:rPr lang="ja-JP" altLang="en-US" dirty="0"/>
              <a:t>準備、訓練、試作、</a:t>
            </a:r>
            <a:r>
              <a:rPr lang="ja-JP" altLang="en-US" dirty="0">
                <a:solidFill>
                  <a:srgbClr val="FF0000"/>
                </a:solidFill>
              </a:rPr>
              <a:t>リスク分析</a:t>
            </a:r>
            <a:endParaRPr lang="en-US" altLang="ja-JP" dirty="0">
              <a:solidFill>
                <a:srgbClr val="FF0000"/>
              </a:solidFill>
            </a:endParaRPr>
          </a:p>
          <a:p>
            <a:r>
              <a:rPr kumimoji="1" lang="en-US" altLang="ja-JP" dirty="0"/>
              <a:t>Elaboration</a:t>
            </a:r>
            <a:r>
              <a:rPr kumimoji="1" lang="ja-JP" altLang="en-US" dirty="0"/>
              <a:t> 推敲</a:t>
            </a:r>
            <a:endParaRPr kumimoji="1" lang="en-US" altLang="ja-JP" dirty="0"/>
          </a:p>
          <a:p>
            <a:pPr lvl="1"/>
            <a:r>
              <a:rPr lang="ja-JP" altLang="en-US" dirty="0"/>
              <a:t>試行錯誤、検証、</a:t>
            </a:r>
            <a:r>
              <a:rPr lang="ja-JP" altLang="en-US" dirty="0">
                <a:solidFill>
                  <a:srgbClr val="FF0000"/>
                </a:solidFill>
              </a:rPr>
              <a:t>決断</a:t>
            </a:r>
            <a:endParaRPr lang="en-US" altLang="ja-JP" dirty="0">
              <a:solidFill>
                <a:srgbClr val="FF0000"/>
              </a:solidFill>
            </a:endParaRPr>
          </a:p>
          <a:p>
            <a:pPr lvl="1"/>
            <a:r>
              <a:rPr lang="ja-JP" altLang="en-US" dirty="0"/>
              <a:t>いくつかのイテレーションを回し、製品の完成像を具現化する</a:t>
            </a:r>
            <a:endParaRPr lang="en-US" altLang="ja-JP" dirty="0"/>
          </a:p>
          <a:p>
            <a:r>
              <a:rPr kumimoji="1" lang="en-US" altLang="ja-JP" dirty="0"/>
              <a:t>Construction</a:t>
            </a:r>
            <a:r>
              <a:rPr lang="ja-JP" altLang="en-US" dirty="0"/>
              <a:t> 実装</a:t>
            </a:r>
            <a:endParaRPr kumimoji="1" lang="en-US" altLang="ja-JP" dirty="0"/>
          </a:p>
          <a:p>
            <a:pPr lvl="1"/>
            <a:r>
              <a:rPr lang="ja-JP" altLang="en-US" dirty="0"/>
              <a:t>イテレーションを回し、</a:t>
            </a:r>
            <a:r>
              <a:rPr lang="ja-JP" altLang="en-US" dirty="0">
                <a:solidFill>
                  <a:srgbClr val="FF0000"/>
                </a:solidFill>
              </a:rPr>
              <a:t>実装</a:t>
            </a:r>
            <a:r>
              <a:rPr lang="ja-JP" altLang="en-US" dirty="0"/>
              <a:t>作業を行う</a:t>
            </a:r>
            <a:endParaRPr lang="en-US" altLang="ja-JP" dirty="0"/>
          </a:p>
          <a:p>
            <a:r>
              <a:rPr kumimoji="1" lang="en-US" altLang="ja-JP" dirty="0"/>
              <a:t>Translation</a:t>
            </a:r>
            <a:r>
              <a:rPr kumimoji="1" lang="ja-JP" altLang="en-US" dirty="0"/>
              <a:t> 移行</a:t>
            </a:r>
            <a:endParaRPr kumimoji="1" lang="en-US" altLang="ja-JP" dirty="0"/>
          </a:p>
          <a:p>
            <a:pPr lvl="1"/>
            <a:r>
              <a:rPr lang="ja-JP" altLang="en-US" dirty="0"/>
              <a:t>完成した成果物を整理、再利用可能にする</a:t>
            </a:r>
            <a:endParaRPr kumimoji="1" lang="ja-JP" altLang="en-US" dirty="0"/>
          </a:p>
        </p:txBody>
      </p:sp>
    </p:spTree>
    <p:extLst>
      <p:ext uri="{BB962C8B-B14F-4D97-AF65-F5344CB8AC3E}">
        <p14:creationId xmlns:p14="http://schemas.microsoft.com/office/powerpoint/2010/main" val="3551767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193A28-BBC8-4E43-9559-C878FE5804BC}"/>
              </a:ext>
            </a:extLst>
          </p:cNvPr>
          <p:cNvSpPr>
            <a:spLocks noGrp="1"/>
          </p:cNvSpPr>
          <p:nvPr>
            <p:ph type="title"/>
          </p:nvPr>
        </p:nvSpPr>
        <p:spPr>
          <a:xfrm>
            <a:off x="685801" y="609601"/>
            <a:ext cx="10131425" cy="729916"/>
          </a:xfrm>
        </p:spPr>
        <p:txBody>
          <a:bodyPr/>
          <a:lstStyle/>
          <a:p>
            <a:r>
              <a:rPr kumimoji="1" lang="ja-JP" altLang="en-US" dirty="0"/>
              <a:t>インセプションデッキ</a:t>
            </a:r>
          </a:p>
        </p:txBody>
      </p:sp>
      <p:sp>
        <p:nvSpPr>
          <p:cNvPr id="3" name="コンテンツ プレースホルダー 2">
            <a:extLst>
              <a:ext uri="{FF2B5EF4-FFF2-40B4-BE49-F238E27FC236}">
                <a16:creationId xmlns:a16="http://schemas.microsoft.com/office/drawing/2014/main" id="{FD683482-7985-4C7F-A49E-2E58BBAC1C3C}"/>
              </a:ext>
            </a:extLst>
          </p:cNvPr>
          <p:cNvSpPr>
            <a:spLocks noGrp="1"/>
          </p:cNvSpPr>
          <p:nvPr>
            <p:ph idx="1"/>
          </p:nvPr>
        </p:nvSpPr>
        <p:spPr>
          <a:xfrm>
            <a:off x="685801" y="1491917"/>
            <a:ext cx="10131425" cy="1937083"/>
          </a:xfrm>
        </p:spPr>
        <p:txBody>
          <a:bodyPr>
            <a:normAutofit fontScale="85000" lnSpcReduction="20000"/>
          </a:bodyPr>
          <a:lstStyle/>
          <a:p>
            <a:pPr marL="0" indent="0">
              <a:buNone/>
            </a:pPr>
            <a:r>
              <a:rPr kumimoji="1" lang="ja-JP" altLang="en-US" dirty="0"/>
              <a:t>アジャイルのインセプションデッキは、プロジェクトを開始する時に作成します。</a:t>
            </a:r>
            <a:endParaRPr kumimoji="1" lang="en-US" altLang="ja-JP" dirty="0"/>
          </a:p>
          <a:p>
            <a:pPr marL="0" indent="0">
              <a:buNone/>
            </a:pPr>
            <a:r>
              <a:rPr lang="ja-JP" altLang="en-US" dirty="0"/>
              <a:t>参加者の意識、目標、リスクを共有しておかないとチームワークは生まれません。</a:t>
            </a:r>
            <a:endParaRPr lang="en-US" altLang="ja-JP" dirty="0"/>
          </a:p>
          <a:p>
            <a:pPr marL="0" indent="0">
              <a:buNone/>
            </a:pPr>
            <a:r>
              <a:rPr lang="ja-JP" altLang="en-US" dirty="0"/>
              <a:t>インセプションデッキは、最初に作ったら終わりではなく、常に更新していきます。</a:t>
            </a:r>
            <a:endParaRPr lang="en-US" altLang="ja-JP" dirty="0"/>
          </a:p>
          <a:p>
            <a:pPr marL="0" indent="0">
              <a:buNone/>
            </a:pPr>
            <a:r>
              <a:rPr lang="ja-JP" altLang="en-US" dirty="0"/>
              <a:t>プロジェクトメンバー全員の目に触れる場所に掲示しておくのがよいでしょう。</a:t>
            </a:r>
            <a:endParaRPr lang="en-US" altLang="ja-JP" dirty="0"/>
          </a:p>
          <a:p>
            <a:pPr marL="0" indent="0">
              <a:buNone/>
            </a:pPr>
            <a:endParaRPr kumimoji="1" lang="en-US" altLang="ja-JP" dirty="0"/>
          </a:p>
          <a:p>
            <a:pPr marL="0" indent="0" algn="ctr">
              <a:buNone/>
            </a:pPr>
            <a:r>
              <a:rPr lang="ja-JP" altLang="en-US" dirty="0"/>
              <a:t>インセプションデッキ</a:t>
            </a:r>
            <a:r>
              <a:rPr lang="en-US" altLang="ja-JP" dirty="0"/>
              <a:t>10</a:t>
            </a:r>
            <a:r>
              <a:rPr lang="ja-JP" altLang="en-US" dirty="0"/>
              <a:t>の設問</a:t>
            </a:r>
            <a:endParaRPr kumimoji="1" lang="ja-JP" altLang="en-US" dirty="0"/>
          </a:p>
        </p:txBody>
      </p:sp>
      <p:sp>
        <p:nvSpPr>
          <p:cNvPr id="4" name="テキスト ボックス 3">
            <a:extLst>
              <a:ext uri="{FF2B5EF4-FFF2-40B4-BE49-F238E27FC236}">
                <a16:creationId xmlns:a16="http://schemas.microsoft.com/office/drawing/2014/main" id="{ABF51A87-0E5E-453D-9438-EA0FEA8EE9EE}"/>
              </a:ext>
            </a:extLst>
          </p:cNvPr>
          <p:cNvSpPr txBox="1"/>
          <p:nvPr/>
        </p:nvSpPr>
        <p:spPr>
          <a:xfrm>
            <a:off x="6096000" y="3581400"/>
            <a:ext cx="3573414" cy="1477328"/>
          </a:xfrm>
          <a:prstGeom prst="rect">
            <a:avLst/>
          </a:prstGeom>
          <a:noFill/>
        </p:spPr>
        <p:txBody>
          <a:bodyPr wrap="none" rtlCol="0">
            <a:spAutoFit/>
          </a:bodyPr>
          <a:lstStyle/>
          <a:p>
            <a:r>
              <a:rPr kumimoji="1" lang="en-US" altLang="ja-JP" dirty="0"/>
              <a:t>6.	</a:t>
            </a:r>
            <a:r>
              <a:rPr kumimoji="1" lang="ja-JP" altLang="en-US" dirty="0"/>
              <a:t>解決案を描く</a:t>
            </a:r>
            <a:endParaRPr kumimoji="1" lang="en-US" altLang="ja-JP" dirty="0"/>
          </a:p>
          <a:p>
            <a:r>
              <a:rPr kumimoji="1" lang="en-US" altLang="ja-JP" dirty="0"/>
              <a:t>7.</a:t>
            </a:r>
            <a:r>
              <a:rPr kumimoji="1" lang="ja-JP" altLang="en-US" dirty="0"/>
              <a:t>　</a:t>
            </a:r>
            <a:r>
              <a:rPr kumimoji="1" lang="en-US" altLang="ja-JP" dirty="0"/>
              <a:t>	</a:t>
            </a:r>
            <a:r>
              <a:rPr kumimoji="1" lang="ja-JP" altLang="en-US" dirty="0"/>
              <a:t>夜も眠れなくなる問題を考える</a:t>
            </a:r>
            <a:endParaRPr kumimoji="1" lang="en-US" altLang="ja-JP" dirty="0"/>
          </a:p>
          <a:p>
            <a:r>
              <a:rPr kumimoji="1" lang="en-US" altLang="ja-JP" dirty="0"/>
              <a:t>8.  	</a:t>
            </a:r>
            <a:r>
              <a:rPr kumimoji="1" lang="ja-JP" altLang="en-US" dirty="0"/>
              <a:t>期間を見極める</a:t>
            </a:r>
            <a:endParaRPr kumimoji="1" lang="en-US" altLang="ja-JP" dirty="0"/>
          </a:p>
          <a:p>
            <a:r>
              <a:rPr kumimoji="1" lang="en-US" altLang="ja-JP" dirty="0"/>
              <a:t>9. 	</a:t>
            </a:r>
            <a:r>
              <a:rPr kumimoji="1" lang="ja-JP" altLang="en-US" dirty="0"/>
              <a:t>何をあきらめるのかを決める</a:t>
            </a:r>
            <a:endParaRPr kumimoji="1" lang="en-US" altLang="ja-JP" dirty="0"/>
          </a:p>
          <a:p>
            <a:r>
              <a:rPr kumimoji="1" lang="en-US" altLang="ja-JP" dirty="0"/>
              <a:t>10. 	</a:t>
            </a:r>
            <a:r>
              <a:rPr kumimoji="1" lang="ja-JP" altLang="en-US" dirty="0"/>
              <a:t>何がどれだけ必要なのか？</a:t>
            </a:r>
          </a:p>
        </p:txBody>
      </p:sp>
      <p:sp>
        <p:nvSpPr>
          <p:cNvPr id="5" name="テキスト ボックス 4">
            <a:extLst>
              <a:ext uri="{FF2B5EF4-FFF2-40B4-BE49-F238E27FC236}">
                <a16:creationId xmlns:a16="http://schemas.microsoft.com/office/drawing/2014/main" id="{4C4D9D4B-F9C0-4DA2-872C-2AD62CD05EF2}"/>
              </a:ext>
            </a:extLst>
          </p:cNvPr>
          <p:cNvSpPr txBox="1"/>
          <p:nvPr/>
        </p:nvSpPr>
        <p:spPr>
          <a:xfrm>
            <a:off x="1805155" y="3581400"/>
            <a:ext cx="3358612" cy="1754326"/>
          </a:xfrm>
          <a:prstGeom prst="rect">
            <a:avLst/>
          </a:prstGeom>
          <a:noFill/>
        </p:spPr>
        <p:txBody>
          <a:bodyPr wrap="none" rtlCol="0">
            <a:spAutoFit/>
          </a:bodyPr>
          <a:lstStyle/>
          <a:p>
            <a:pPr marL="342900" indent="-342900">
              <a:buAutoNum type="arabicPeriod"/>
            </a:pPr>
            <a:r>
              <a:rPr kumimoji="1" lang="ja-JP" altLang="en-US" dirty="0"/>
              <a:t>我々はなぜここにいるのか？</a:t>
            </a:r>
            <a:endParaRPr kumimoji="1" lang="en-US" altLang="ja-JP" dirty="0"/>
          </a:p>
          <a:p>
            <a:pPr marL="342900" indent="-342900">
              <a:buAutoNum type="arabicPeriod"/>
            </a:pPr>
            <a:r>
              <a:rPr kumimoji="1" lang="ja-JP" altLang="en-US" dirty="0"/>
              <a:t>エレベータピッチを作る</a:t>
            </a:r>
            <a:endParaRPr kumimoji="1" lang="en-US" altLang="ja-JP" dirty="0"/>
          </a:p>
          <a:p>
            <a:pPr marL="342900" indent="-342900">
              <a:buAutoNum type="arabicPeriod"/>
            </a:pPr>
            <a:r>
              <a:rPr lang="ja-JP" altLang="en-US" dirty="0"/>
              <a:t>パッケージデザインを作る</a:t>
            </a:r>
            <a:endParaRPr lang="en-US" altLang="ja-JP" dirty="0"/>
          </a:p>
          <a:p>
            <a:pPr marL="342900" indent="-342900">
              <a:buAutoNum type="arabicPeriod"/>
            </a:pPr>
            <a:r>
              <a:rPr kumimoji="1" lang="ja-JP" altLang="en-US" dirty="0"/>
              <a:t>やらないことリストを作る</a:t>
            </a:r>
            <a:endParaRPr kumimoji="1" lang="en-US" altLang="ja-JP" dirty="0"/>
          </a:p>
          <a:p>
            <a:pPr marL="342900" indent="-342900">
              <a:buAutoNum type="arabicPeriod"/>
            </a:pPr>
            <a:r>
              <a:rPr lang="ja-JP" altLang="en-US" dirty="0"/>
              <a:t>「ご近所さん」を探せ！</a:t>
            </a:r>
            <a:endParaRPr kumimoji="1" lang="ja-JP" altLang="en-US" dirty="0"/>
          </a:p>
          <a:p>
            <a:endParaRPr kumimoji="1" lang="ja-JP" altLang="en-US" dirty="0"/>
          </a:p>
        </p:txBody>
      </p:sp>
      <p:sp>
        <p:nvSpPr>
          <p:cNvPr id="6" name="テキスト ボックス 5">
            <a:extLst>
              <a:ext uri="{FF2B5EF4-FFF2-40B4-BE49-F238E27FC236}">
                <a16:creationId xmlns:a16="http://schemas.microsoft.com/office/drawing/2014/main" id="{F71C5D92-0BA6-41AB-B6FD-E8DA2C86D3A2}"/>
              </a:ext>
            </a:extLst>
          </p:cNvPr>
          <p:cNvSpPr txBox="1"/>
          <p:nvPr/>
        </p:nvSpPr>
        <p:spPr>
          <a:xfrm>
            <a:off x="2542674" y="5727032"/>
            <a:ext cx="5492209" cy="646331"/>
          </a:xfrm>
          <a:prstGeom prst="rect">
            <a:avLst/>
          </a:prstGeom>
          <a:noFill/>
        </p:spPr>
        <p:txBody>
          <a:bodyPr wrap="none" rtlCol="0">
            <a:spAutoFit/>
          </a:bodyPr>
          <a:lstStyle/>
          <a:p>
            <a:pPr algn="ctr"/>
            <a:r>
              <a:rPr kumimoji="1" lang="en-US" altLang="ja-JP" dirty="0"/>
              <a:t>※</a:t>
            </a:r>
            <a:r>
              <a:rPr kumimoji="1" lang="ja-JP" altLang="en-US" dirty="0"/>
              <a:t>参考文献 「アジャイルサムライ</a:t>
            </a:r>
            <a:r>
              <a:rPr kumimoji="1" lang="en-US" altLang="ja-JP" dirty="0"/>
              <a:t> –</a:t>
            </a:r>
            <a:r>
              <a:rPr kumimoji="1" lang="ja-JP" altLang="en-US" dirty="0"/>
              <a:t>達人開発者への道」</a:t>
            </a:r>
            <a:br>
              <a:rPr kumimoji="1" lang="en-US" altLang="ja-JP" dirty="0"/>
            </a:br>
            <a:r>
              <a:rPr kumimoji="1" lang="en-US" altLang="ja-JP" dirty="0"/>
              <a:t>Jonathan </a:t>
            </a:r>
            <a:r>
              <a:rPr kumimoji="1" lang="en-US" altLang="ja-JP" dirty="0" err="1"/>
              <a:t>Rasmusson</a:t>
            </a:r>
            <a:r>
              <a:rPr kumimoji="1" lang="ja-JP" altLang="en-US" dirty="0"/>
              <a:t>著 </a:t>
            </a:r>
            <a:r>
              <a:rPr kumimoji="1" lang="en-US" altLang="ja-JP" dirty="0"/>
              <a:t>ISBN978-4-274-06856-0</a:t>
            </a:r>
            <a:endParaRPr kumimoji="1" lang="ja-JP" altLang="en-US" dirty="0"/>
          </a:p>
        </p:txBody>
      </p:sp>
    </p:spTree>
    <p:extLst>
      <p:ext uri="{BB962C8B-B14F-4D97-AF65-F5344CB8AC3E}">
        <p14:creationId xmlns:p14="http://schemas.microsoft.com/office/powerpoint/2010/main" val="974400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天空">
  <a:themeElements>
    <a:clrScheme name="天空">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天空">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天空">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TM03457452[[fn=天空]]</Template>
  <TotalTime>5231</TotalTime>
  <Words>1740</Words>
  <Application>Microsoft Office PowerPoint</Application>
  <PresentationFormat>ワイド画面</PresentationFormat>
  <Paragraphs>334</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Arial</vt:lpstr>
      <vt:lpstr>Calibri</vt:lpstr>
      <vt:lpstr>Calibri Light</vt:lpstr>
      <vt:lpstr>天空</vt:lpstr>
      <vt:lpstr>ゲーム開発基本設計</vt:lpstr>
      <vt:lpstr>はじめに</vt:lpstr>
      <vt:lpstr>ゲーム開発全体のフロー</vt:lpstr>
      <vt:lpstr>開発ツールの選定</vt:lpstr>
      <vt:lpstr>独自ゲームエンジンでの開発</vt:lpstr>
      <vt:lpstr>開発プロセスについて</vt:lpstr>
      <vt:lpstr>キーワード</vt:lpstr>
      <vt:lpstr>開発期間を4つの大きなフェーズに分類する</vt:lpstr>
      <vt:lpstr>インセプションデッキ</vt:lpstr>
      <vt:lpstr>チームビルド</vt:lpstr>
      <vt:lpstr>チームマトリクス</vt:lpstr>
      <vt:lpstr>マイルストーン</vt:lpstr>
      <vt:lpstr>関心毎の分離とドメイン設計</vt:lpstr>
      <vt:lpstr>PowerPoint プレゼンテーション</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ゲーム開発基本設計</dc:title>
  <dc:creator>公平 池田</dc:creator>
  <cp:lastModifiedBy>公平 池田</cp:lastModifiedBy>
  <cp:revision>63</cp:revision>
  <dcterms:created xsi:type="dcterms:W3CDTF">2020-02-26T03:03:39Z</dcterms:created>
  <dcterms:modified xsi:type="dcterms:W3CDTF">2020-03-02T08:27:30Z</dcterms:modified>
</cp:coreProperties>
</file>