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77" r:id="rId4"/>
    <p:sldId id="260" r:id="rId5"/>
    <p:sldId id="261" r:id="rId6"/>
    <p:sldId id="262" r:id="rId7"/>
    <p:sldId id="263" r:id="rId8"/>
    <p:sldId id="278" r:id="rId9"/>
    <p:sldId id="265" r:id="rId10"/>
    <p:sldId id="266" r:id="rId11"/>
    <p:sldId id="268" r:id="rId12"/>
    <p:sldId id="279" r:id="rId13"/>
    <p:sldId id="270" r:id="rId14"/>
    <p:sldId id="271" r:id="rId15"/>
    <p:sldId id="272" r:id="rId16"/>
    <p:sldId id="273" r:id="rId17"/>
    <p:sldId id="275" r:id="rId18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2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70" autoAdjust="0"/>
  </p:normalViewPr>
  <p:slideViewPr>
    <p:cSldViewPr snapToObjects="1">
      <p:cViewPr varScale="1">
        <p:scale>
          <a:sx n="98" d="100"/>
          <a:sy n="98" d="100"/>
        </p:scale>
        <p:origin x="15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C31AA30-4E44-944A-8AD3-9BADC0F055D0}" type="datetimeFigureOut">
              <a:rPr lang="en-US"/>
              <a:pPr>
                <a:defRPr/>
              </a:pPr>
              <a:t>12/6/16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7FF377A-3775-0E4F-8A80-C3842EA0E2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CEC12F8-19A9-654D-825A-A3042C627E88}" type="datetime1">
              <a:rPr lang="en-GB"/>
              <a:pPr>
                <a:defRPr/>
              </a:pPr>
              <a:t>06/12/2016</a:t>
            </a:fld>
            <a:endParaRPr lang="en-GB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4347D3E-8865-5A42-99F1-453371A4795F}" type="slidenum">
              <a:rPr lang="en-GB" altLang="x-none"/>
              <a:pPr>
                <a:defRPr/>
              </a:pPr>
              <a:t>‹#›</a:t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9B71B-F05A-B84B-BE57-4973A518186B}" type="slidenum">
              <a:rPr lang="en-GB" altLang="x-none"/>
              <a:pPr>
                <a:defRPr/>
              </a:pPr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11070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8057E-BDC9-CC48-BE92-3B7B8F804113}" type="slidenum">
              <a:rPr lang="en-GB" altLang="x-none"/>
              <a:pPr>
                <a:defRPr/>
              </a:pPr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5047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A22A6-2CC6-EA4A-9DFE-1F25D00FB9D8}" type="slidenum">
              <a:rPr lang="en-GB" altLang="x-none"/>
              <a:pPr>
                <a:defRPr/>
              </a:pPr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38384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5AA1-EBC2-F045-AA07-5E2E0738A328}" type="slidenum">
              <a:rPr lang="en-GB" altLang="x-none"/>
              <a:pPr>
                <a:defRPr/>
              </a:pPr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7951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6F890-FE80-9444-B4D5-FA941F54DF3B}" type="slidenum">
              <a:rPr lang="en-GB" altLang="x-none"/>
              <a:pPr>
                <a:defRPr/>
              </a:pPr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1852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5ECF4-9BF3-B943-BBE3-9F2333683965}" type="slidenum">
              <a:rPr lang="en-GB" altLang="x-none"/>
              <a:pPr>
                <a:defRPr/>
              </a:pPr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65197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08CE9-4316-7A47-A30C-F08C9082ABAB}" type="slidenum">
              <a:rPr lang="en-GB" altLang="x-none"/>
              <a:pPr>
                <a:defRPr/>
              </a:pPr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25474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92D8D-52B4-624A-99A6-E4667F2BC4E5}" type="slidenum">
              <a:rPr lang="en-GB" altLang="x-none"/>
              <a:pPr>
                <a:defRPr/>
              </a:pPr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0891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DE19C-E629-5846-B88A-0FE0EF32244B}" type="slidenum">
              <a:rPr lang="en-GB" altLang="x-none"/>
              <a:pPr>
                <a:defRPr/>
              </a:pPr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618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F40CC-100F-CB40-9095-ABC143246921}" type="slidenum">
              <a:rPr lang="en-GB" altLang="x-none"/>
              <a:pPr>
                <a:defRPr/>
              </a:pPr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04123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F7337-5D1D-CA43-829B-F707C19B3815}" type="slidenum">
              <a:rPr lang="en-GB" altLang="x-none"/>
              <a:pPr>
                <a:defRPr/>
              </a:pPr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01325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562213"/>
                </a:solidFill>
                <a:latin typeface="Calibri" charset="0"/>
              </a:defRPr>
            </a:lvl1pPr>
          </a:lstStyle>
          <a:p>
            <a:pPr>
              <a:defRPr/>
            </a:pPr>
            <a:fld id="{56AB0B7A-16FA-E747-8A42-F1BF3A7F22E5}" type="slidenum">
              <a:rPr lang="en-GB" altLang="x-none"/>
              <a:pPr>
                <a:defRPr/>
              </a:pPr>
              <a:t>‹#›</a:t>
            </a:fld>
            <a:endParaRPr lang="en-GB" altLang="x-none"/>
          </a:p>
        </p:txBody>
      </p:sp>
      <p:pic>
        <p:nvPicPr>
          <p:cNvPr id="1031" name="Picture 12" descr="new 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67017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562213"/>
          </a:solidFill>
          <a:effectLst>
            <a:outerShdw blurRad="50800" dist="38100" dir="2700000" algn="br">
              <a:srgbClr val="000000">
                <a:alpha val="43000"/>
              </a:srgbClr>
            </a:outerShdw>
          </a:effectLst>
          <a:latin typeface="+mj-lt"/>
          <a:ea typeface="ＭＳ Ｐゴシック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562213"/>
          </a:solidFill>
          <a:latin typeface="Calibri" pitchFamily="34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562213"/>
          </a:solidFill>
          <a:latin typeface="Calibri" pitchFamily="34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562213"/>
          </a:solidFill>
          <a:latin typeface="Calibri" pitchFamily="34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562213"/>
          </a:solidFill>
          <a:latin typeface="Calibri" pitchFamily="34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562213"/>
          </a:solidFill>
          <a:latin typeface="Calibri" pitchFamily="34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562213"/>
          </a:solidFill>
          <a:latin typeface="Calibri" pitchFamily="34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562213"/>
          </a:solidFill>
          <a:latin typeface="Calibri" pitchFamily="34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562213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562213"/>
          </a:solidFill>
          <a:effectLst>
            <a:outerShdw blurRad="50800" dist="38100" dir="2700000" algn="br">
              <a:srgbClr val="000000">
                <a:alpha val="43000"/>
              </a:srgbClr>
            </a:outerShdw>
          </a:effectLst>
          <a:latin typeface="+mn-lt"/>
          <a:ea typeface="ＭＳ Ｐゴシック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562213"/>
          </a:solidFill>
          <a:effectLst>
            <a:outerShdw blurRad="50800" dist="38100" dir="2700000" algn="br">
              <a:srgbClr val="000000">
                <a:alpha val="43000"/>
              </a:srgbClr>
            </a:outerShdw>
          </a:effectLst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562213"/>
          </a:solidFill>
          <a:effectLst>
            <a:outerShdw blurRad="50800" dist="38100" dir="2700000" algn="br">
              <a:srgbClr val="000000">
                <a:alpha val="43000"/>
              </a:srgbClr>
            </a:outerShdw>
          </a:effectLst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562213"/>
          </a:solidFill>
          <a:effectLst>
            <a:outerShdw blurRad="50800" dist="38100" dir="2700000" algn="br">
              <a:srgbClr val="000000">
                <a:alpha val="43000"/>
              </a:srgbClr>
            </a:outerShdw>
          </a:effectLst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562213"/>
          </a:solidFill>
          <a:effectLst>
            <a:outerShdw blurRad="50800" dist="38100" dir="2700000" algn="br">
              <a:srgbClr val="000000">
                <a:alpha val="43000"/>
              </a:srgbClr>
            </a:outerShdw>
          </a:effectLst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9037" y="1916790"/>
            <a:ext cx="6765925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Electrical Safety Training</a:t>
            </a:r>
            <a:endParaRPr lang="en-GB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0DC3E7-AFD3-3E45-B4FA-6E7E0AE6A0CC}" type="slidenum">
              <a:rPr lang="en-GB" altLang="x-none" sz="12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GB" altLang="x-none" sz="1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205038"/>
            <a:ext cx="7673975" cy="4094162"/>
          </a:xfrm>
        </p:spPr>
        <p:txBody>
          <a:bodyPr/>
          <a:lstStyle/>
          <a:p>
            <a:pPr marL="966788" lvl="1" indent="-509588" eaLnBrk="1" hangingPunct="1">
              <a:lnSpc>
                <a:spcPct val="80000"/>
              </a:lnSpc>
              <a:buFont typeface="Symbol" pitchFamily="18" charset="2"/>
              <a:buChar char="Þ"/>
              <a:defRPr/>
            </a:pPr>
            <a:r>
              <a:rPr lang="en-US" sz="2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Remove any power leads before taking hardware apart</a:t>
            </a:r>
          </a:p>
          <a:p>
            <a:pPr marL="966788" lvl="1" indent="-509588" eaLnBrk="1" hangingPunct="1">
              <a:lnSpc>
                <a:spcPct val="80000"/>
              </a:lnSpc>
              <a:buFont typeface="Symbol" pitchFamily="18" charset="2"/>
              <a:buNone/>
              <a:defRPr/>
            </a:pPr>
            <a:endParaRPr lang="en-US" sz="4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966788" lvl="1" indent="-509588" eaLnBrk="1" hangingPunct="1">
              <a:lnSpc>
                <a:spcPct val="80000"/>
              </a:lnSpc>
              <a:buFont typeface="Symbol" pitchFamily="18" charset="2"/>
              <a:buChar char="Þ"/>
              <a:defRPr/>
            </a:pPr>
            <a:r>
              <a:rPr lang="en-US" sz="2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Stay away from magnets</a:t>
            </a:r>
          </a:p>
          <a:p>
            <a:pPr marL="966788" lvl="1" indent="-509588" eaLnBrk="1" hangingPunct="1">
              <a:lnSpc>
                <a:spcPct val="80000"/>
              </a:lnSpc>
              <a:buFont typeface="Symbol" pitchFamily="18" charset="2"/>
              <a:buNone/>
              <a:defRPr/>
            </a:pPr>
            <a:endParaRPr lang="en-US" sz="4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966788" lvl="1" indent="-509588" eaLnBrk="1" hangingPunct="1">
              <a:lnSpc>
                <a:spcPct val="80000"/>
              </a:lnSpc>
              <a:buFont typeface="Symbol" pitchFamily="18" charset="2"/>
              <a:buChar char="Þ"/>
              <a:defRPr/>
            </a:pPr>
            <a:r>
              <a:rPr lang="en-US" sz="2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Keep drinking containers away from equipment and sockets</a:t>
            </a:r>
          </a:p>
          <a:p>
            <a:pPr marL="966788" lvl="1" indent="-509588" eaLnBrk="1" hangingPunct="1">
              <a:lnSpc>
                <a:spcPct val="80000"/>
              </a:lnSpc>
              <a:buFont typeface="Symbol" pitchFamily="18" charset="2"/>
              <a:buNone/>
              <a:defRPr/>
            </a:pPr>
            <a:endParaRPr lang="en-US" sz="4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966788" lvl="1" indent="-509588" eaLnBrk="1" hangingPunct="1">
              <a:lnSpc>
                <a:spcPct val="80000"/>
              </a:lnSpc>
              <a:buFont typeface="Symbol" pitchFamily="18" charset="2"/>
              <a:buChar char="Þ"/>
              <a:defRPr/>
            </a:pPr>
            <a:r>
              <a:rPr lang="en-US" sz="2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Do not open or tamper with transformers</a:t>
            </a:r>
          </a:p>
          <a:p>
            <a:pPr marL="966788" lvl="1" indent="-509588" eaLnBrk="1" hangingPunct="1">
              <a:lnSpc>
                <a:spcPct val="80000"/>
              </a:lnSpc>
              <a:buFont typeface="Symbol" pitchFamily="18" charset="2"/>
              <a:buNone/>
              <a:defRPr/>
            </a:pPr>
            <a:endParaRPr lang="en-US" sz="4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966788" lvl="1" indent="-509588" eaLnBrk="1" hangingPunct="1">
              <a:lnSpc>
                <a:spcPct val="80000"/>
              </a:lnSpc>
              <a:buFont typeface="Symbol" pitchFamily="18" charset="2"/>
              <a:buChar char="Þ"/>
              <a:defRPr/>
            </a:pPr>
            <a:r>
              <a:rPr lang="en-US" sz="2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Do not be heavy handed with equipment</a:t>
            </a:r>
          </a:p>
          <a:p>
            <a:pPr marL="966788" lvl="1" indent="-509588" eaLnBrk="1" hangingPunct="1">
              <a:lnSpc>
                <a:spcPct val="80000"/>
              </a:lnSpc>
              <a:buFont typeface="Symbol" pitchFamily="18" charset="2"/>
              <a:buNone/>
              <a:defRPr/>
            </a:pPr>
            <a:endParaRPr lang="en-US" sz="4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966788" lvl="1" indent="-509588" eaLnBrk="1" hangingPunct="1">
              <a:lnSpc>
                <a:spcPct val="80000"/>
              </a:lnSpc>
              <a:buFont typeface="Symbol" pitchFamily="18" charset="2"/>
              <a:buChar char="Þ"/>
              <a:defRPr/>
            </a:pPr>
            <a:r>
              <a:rPr lang="en-US" sz="2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Do not stack equipment that may be vulnerable to weight</a:t>
            </a:r>
          </a:p>
          <a:p>
            <a:pPr marL="966788" lvl="1" indent="-509588" eaLnBrk="1" hangingPunct="1">
              <a:lnSpc>
                <a:spcPct val="80000"/>
              </a:lnSpc>
              <a:buFont typeface="Symbol" pitchFamily="18" charset="2"/>
              <a:buNone/>
              <a:defRPr/>
            </a:pPr>
            <a:endParaRPr lang="en-US" sz="4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966788" lvl="1" indent="-509588" eaLnBrk="1" hangingPunct="1">
              <a:lnSpc>
                <a:spcPct val="80000"/>
              </a:lnSpc>
              <a:buFont typeface="Symbol" pitchFamily="18" charset="2"/>
              <a:buChar char="Þ"/>
              <a:defRPr/>
            </a:pPr>
            <a:r>
              <a:rPr lang="en-US" sz="2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Do not be too heavy handed taking things apart</a:t>
            </a:r>
          </a:p>
          <a:p>
            <a:pPr marL="966788" lvl="1" indent="-509588" eaLnBrk="1" hangingPunct="1">
              <a:lnSpc>
                <a:spcPct val="80000"/>
              </a:lnSpc>
              <a:buFont typeface="Symbol" pitchFamily="18" charset="2"/>
              <a:buNone/>
              <a:defRPr/>
            </a:pPr>
            <a:endParaRPr lang="en-US" sz="4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966788" lvl="1" indent="-509588" eaLnBrk="1" hangingPunct="1">
              <a:lnSpc>
                <a:spcPct val="80000"/>
              </a:lnSpc>
              <a:buFont typeface="Symbol" pitchFamily="18" charset="2"/>
              <a:buChar char="Þ"/>
              <a:defRPr/>
            </a:pPr>
            <a:r>
              <a:rPr lang="en-US" sz="2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Do not do anything you do not feel comfortable with</a:t>
            </a:r>
            <a:endParaRPr lang="en-GB" sz="22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Title 1"/>
          <p:cNvSpPr>
            <a:spLocks/>
          </p:cNvSpPr>
          <p:nvPr/>
        </p:nvSpPr>
        <p:spPr bwMode="auto">
          <a:xfrm>
            <a:off x="1116013" y="201613"/>
            <a:ext cx="8027987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60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Use Your Head!</a:t>
            </a:r>
            <a:endParaRPr lang="en-GB" sz="3600">
              <a:solidFill>
                <a:srgbClr val="5622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4" name="Content Placeholder 2"/>
          <p:cNvSpPr>
            <a:spLocks/>
          </p:cNvSpPr>
          <p:nvPr/>
        </p:nvSpPr>
        <p:spPr bwMode="auto">
          <a:xfrm>
            <a:off x="1249363" y="1123950"/>
            <a:ext cx="743743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120000"/>
              <a:buFont typeface="Arial" charset="0"/>
              <a:buChar char="•"/>
              <a:defRPr/>
            </a:pPr>
            <a:r>
              <a:rPr lang="en-US" sz="240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Common sense is critical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120000"/>
              <a:buFont typeface="Arial" charset="0"/>
              <a:buNone/>
              <a:defRPr/>
            </a:pPr>
            <a:endParaRPr lang="en-US" sz="500">
              <a:solidFill>
                <a:srgbClr val="5622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120000"/>
              <a:buFont typeface="Arial" charset="0"/>
              <a:buChar char="•"/>
              <a:defRPr/>
            </a:pPr>
            <a:r>
              <a:rPr lang="en-US" sz="240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Some examples…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EBF3C6-19DA-2545-9943-95D89E795CA8}" type="slidenum">
              <a:rPr lang="en-GB" altLang="x-none" sz="12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GB" altLang="x-none" sz="12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7925" y="1123950"/>
            <a:ext cx="5194300" cy="167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Check cables before use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endParaRPr lang="en-US" sz="4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871538" lvl="1" indent="-414338" eaLnBrk="1" hangingPunct="1">
              <a:lnSpc>
                <a:spcPct val="80000"/>
              </a:lnSpc>
              <a:buClr>
                <a:schemeClr val="tx1"/>
              </a:buClr>
              <a:buFont typeface="Symbol" pitchFamily="18" charset="2"/>
              <a:buChar char="Þ"/>
              <a:defRPr/>
            </a:pP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All cables should be checked for frays or any other damage prior to use</a:t>
            </a:r>
          </a:p>
          <a:p>
            <a:pPr marL="871538" lvl="1" indent="-414338" eaLnBrk="1" hangingPunct="1">
              <a:lnSpc>
                <a:spcPct val="80000"/>
              </a:lnSpc>
              <a:buClr>
                <a:schemeClr val="tx1"/>
              </a:buClr>
              <a:buFont typeface="Symbol" pitchFamily="18" charset="2"/>
              <a:buChar char="Þ"/>
              <a:defRPr/>
            </a:pP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If a cable is damaged then it is likely to cause disaster if used</a:t>
            </a:r>
            <a:endParaRPr lang="en-GB" sz="20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25603" name="Content Placeholder 5" descr="Screen shot 2009-10-16 at 15.51.31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188" y="1125538"/>
            <a:ext cx="1979612" cy="1798637"/>
          </a:xfrm>
        </p:spPr>
      </p:pic>
      <p:pic>
        <p:nvPicPr>
          <p:cNvPr id="2560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188" y="3240088"/>
            <a:ext cx="1979612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188" y="4797425"/>
            <a:ext cx="1979612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/>
          </p:cNvSpPr>
          <p:nvPr/>
        </p:nvSpPr>
        <p:spPr bwMode="auto">
          <a:xfrm>
            <a:off x="1116013" y="201613"/>
            <a:ext cx="8027987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60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Cables</a:t>
            </a:r>
            <a:endParaRPr lang="en-GB" sz="3600">
              <a:solidFill>
                <a:srgbClr val="5622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4" name="Content Placeholder 2"/>
          <p:cNvSpPr>
            <a:spLocks/>
          </p:cNvSpPr>
          <p:nvPr/>
        </p:nvSpPr>
        <p:spPr bwMode="auto">
          <a:xfrm>
            <a:off x="1177925" y="3349625"/>
            <a:ext cx="5626100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40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No overloading sockets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400">
              <a:solidFill>
                <a:srgbClr val="5622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  <a:p>
            <a:pPr marL="871538" lvl="1" indent="-414338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Symbol" pitchFamily="18" charset="2"/>
              <a:buChar char="Þ"/>
              <a:defRPr/>
            </a:pPr>
            <a:r>
              <a:rPr lang="en-US" sz="220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As this can lead to disaster</a:t>
            </a:r>
          </a:p>
        </p:txBody>
      </p:sp>
      <p:sp>
        <p:nvSpPr>
          <p:cNvPr id="5" name="Content Placeholder 2"/>
          <p:cNvSpPr>
            <a:spLocks/>
          </p:cNvSpPr>
          <p:nvPr/>
        </p:nvSpPr>
        <p:spPr bwMode="auto">
          <a:xfrm>
            <a:off x="1177925" y="4508500"/>
            <a:ext cx="51943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40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Shocks or sparks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400">
              <a:solidFill>
                <a:srgbClr val="5622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  <a:p>
            <a:pPr marL="871538" lvl="1" indent="-414338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Symbol" pitchFamily="18" charset="2"/>
              <a:buChar char="Þ"/>
              <a:defRPr/>
            </a:pPr>
            <a:r>
              <a:rPr lang="en-US" sz="220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If you receive any shocks or see any sparks when using a cable then stop using it immediately </a:t>
            </a:r>
          </a:p>
          <a:p>
            <a:pPr marL="871538" lvl="1" indent="-414338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Symbol" pitchFamily="18" charset="2"/>
              <a:buChar char="Þ"/>
              <a:defRPr/>
            </a:pPr>
            <a:r>
              <a:rPr lang="en-US" sz="220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Have the cable safety checked before reuse</a:t>
            </a:r>
            <a:endParaRPr lang="en-GB" sz="2200">
              <a:solidFill>
                <a:srgbClr val="5622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316FDC-0985-D440-B8FB-39961090F377}" type="slidenum">
              <a:rPr lang="en-GB" altLang="x-none" sz="12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GB" altLang="x-none" sz="120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76375" y="1557338"/>
            <a:ext cx="6265863" cy="2735262"/>
          </a:xfrm>
        </p:spPr>
        <p:txBody>
          <a:bodyPr anchor="t"/>
          <a:lstStyle/>
          <a:p>
            <a:pPr algn="l" eaLnBrk="1" hangingPunct="1">
              <a:defRPr/>
            </a:pPr>
            <a:r>
              <a:rPr lang="en-US" sz="3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1)	Equipment</a:t>
            </a:r>
            <a:br>
              <a:rPr lang="en-US" sz="320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320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2) General Safety Procedures</a:t>
            </a:r>
            <a:br>
              <a:rPr lang="en-US" sz="320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320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	Emergencies</a:t>
            </a:r>
            <a:endParaRPr lang="en-GB" sz="3200" smtClean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Title 1"/>
          <p:cNvSpPr>
            <a:spLocks/>
          </p:cNvSpPr>
          <p:nvPr/>
        </p:nvSpPr>
        <p:spPr bwMode="auto">
          <a:xfrm>
            <a:off x="1042988" y="188913"/>
            <a:ext cx="801370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60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Electrical Safety Training</a:t>
            </a:r>
            <a:endParaRPr lang="en-GB" sz="3600">
              <a:solidFill>
                <a:srgbClr val="5622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0AC53D-3C31-DF4B-98CC-25E042468F93}" type="slidenum">
              <a:rPr lang="en-GB" altLang="x-none" sz="12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GB" altLang="x-none" sz="1200"/>
          </a:p>
        </p:txBody>
      </p:sp>
      <p:pic>
        <p:nvPicPr>
          <p:cNvPr id="2765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981075"/>
            <a:ext cx="3905250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/>
          </p:cNvSpPr>
          <p:nvPr/>
        </p:nvSpPr>
        <p:spPr bwMode="auto">
          <a:xfrm>
            <a:off x="1116013" y="201613"/>
            <a:ext cx="8027987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60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In An Emergency!</a:t>
            </a:r>
            <a:endParaRPr lang="en-GB" sz="3600">
              <a:solidFill>
                <a:srgbClr val="5622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68413"/>
            <a:ext cx="4289425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If the alarm sounds, leave the building via your nearest assembly point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endParaRPr lang="en-US" sz="12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endParaRPr lang="en-US" sz="7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Be patient when leaving the building since it can result in others being hurt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endParaRPr lang="en-US" sz="12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endParaRPr lang="en-US" sz="7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Do not re-enter the building until the all-clear has been given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endParaRPr lang="en-US" sz="12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endParaRPr lang="en-US" sz="7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Only use fire extinguishers if you are in no danger</a:t>
            </a:r>
            <a:endParaRPr lang="en-GB" sz="24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E6BEC5-90AF-7B41-BEED-4B9EEB9CCBE3}" type="slidenum">
              <a:rPr lang="en-GB" altLang="x-none" sz="12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GB" altLang="x-none" sz="1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37338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Follow the signs to the nearest fire exit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4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defRPr/>
            </a:pPr>
            <a:r>
              <a:rPr lang="en-US" sz="28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The picture shown represents all the possible directions in which a fire exit might be located</a:t>
            </a:r>
            <a:endParaRPr lang="en-GB" sz="28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2867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475" y="1412875"/>
            <a:ext cx="3894138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/>
          </p:cNvSpPr>
          <p:nvPr/>
        </p:nvSpPr>
        <p:spPr bwMode="auto">
          <a:xfrm>
            <a:off x="1116013" y="201613"/>
            <a:ext cx="8027987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60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In Case Of Fire!</a:t>
            </a:r>
            <a:endParaRPr lang="en-GB" sz="3600">
              <a:solidFill>
                <a:srgbClr val="5622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E0C3C5-AC8D-F743-B4AD-464A98ACFD60}" type="slidenum">
              <a:rPr lang="en-GB" altLang="x-none" sz="12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GB" altLang="x-none" sz="1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68413"/>
            <a:ext cx="7467600" cy="4525962"/>
          </a:xfrm>
        </p:spPr>
        <p:txBody>
          <a:bodyPr/>
          <a:lstStyle/>
          <a:p>
            <a:pPr eaLnBrk="1" hangingPunct="1">
              <a:defRPr/>
            </a:pPr>
            <a:r>
              <a:rPr lang="en-US" sz="2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Each building is assigned an assembly point</a:t>
            </a:r>
          </a:p>
          <a:p>
            <a:pPr eaLnBrk="1" hangingPunct="1">
              <a:defRPr/>
            </a:pPr>
            <a:r>
              <a:rPr lang="en-US" sz="2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This is where all staff and students are advised to meet in the event of an emergency</a:t>
            </a:r>
            <a:endParaRPr lang="en-GB" sz="26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Title 1"/>
          <p:cNvSpPr>
            <a:spLocks/>
          </p:cNvSpPr>
          <p:nvPr/>
        </p:nvSpPr>
        <p:spPr bwMode="auto">
          <a:xfrm>
            <a:off x="1116013" y="201613"/>
            <a:ext cx="8027987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60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Assembly Points</a:t>
            </a:r>
            <a:endParaRPr lang="en-GB" sz="3600">
              <a:solidFill>
                <a:srgbClr val="5622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00" y="2657083"/>
            <a:ext cx="4115190" cy="4073552"/>
            <a:chOff x="1691600" y="2657083"/>
            <a:chExt cx="4115190" cy="40735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600" y="2657083"/>
              <a:ext cx="4115190" cy="4073552"/>
            </a:xfrm>
            <a:prstGeom prst="rect">
              <a:avLst/>
            </a:prstGeom>
          </p:spPr>
        </p:pic>
        <p:sp>
          <p:nvSpPr>
            <p:cNvPr id="5" name="Donut 4"/>
            <p:cNvSpPr/>
            <p:nvPr/>
          </p:nvSpPr>
          <p:spPr>
            <a:xfrm>
              <a:off x="2915770" y="4437140"/>
              <a:ext cx="504070" cy="504070"/>
            </a:xfrm>
            <a:prstGeom prst="donut">
              <a:avLst>
                <a:gd name="adj" fmla="val 9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405955-0E49-E74C-8F0B-F01EF110180A}" type="slidenum">
              <a:rPr lang="en-GB" altLang="x-none" sz="12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GB" altLang="x-none" sz="1200"/>
          </a:p>
        </p:txBody>
      </p:sp>
      <p:pic>
        <p:nvPicPr>
          <p:cNvPr id="3072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981075"/>
            <a:ext cx="1892300" cy="237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925" y="4005263"/>
            <a:ext cx="2527300" cy="241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/>
          </p:cNvSpPr>
          <p:nvPr/>
        </p:nvSpPr>
        <p:spPr bwMode="auto">
          <a:xfrm>
            <a:off x="1116013" y="201613"/>
            <a:ext cx="8027987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60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Accidents</a:t>
            </a:r>
            <a:endParaRPr lang="en-GB" sz="3600">
              <a:solidFill>
                <a:srgbClr val="5622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1177925" y="1123950"/>
            <a:ext cx="60039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60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In case of an accident do not panic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400">
              <a:solidFill>
                <a:srgbClr val="5622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  <a:p>
            <a:pPr marL="871538" lvl="1" indent="-414338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Symbol" pitchFamily="18" charset="2"/>
              <a:buChar char="Þ"/>
              <a:defRPr/>
            </a:pPr>
            <a:r>
              <a:rPr lang="en-US" sz="240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Look for your nearest First Aiders sign </a:t>
            </a:r>
          </a:p>
          <a:p>
            <a:pPr marL="871538" lvl="1" indent="-414338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Symbol" pitchFamily="18" charset="2"/>
              <a:buChar char="Þ"/>
              <a:defRPr/>
            </a:pPr>
            <a:r>
              <a:rPr lang="en-US" sz="240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Contact the nearest first aider</a:t>
            </a:r>
            <a:endParaRPr lang="en-GB" sz="2400">
              <a:solidFill>
                <a:srgbClr val="5622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4" name="Content Placeholder 2"/>
          <p:cNvSpPr>
            <a:spLocks/>
          </p:cNvSpPr>
          <p:nvPr/>
        </p:nvSpPr>
        <p:spPr bwMode="auto">
          <a:xfrm>
            <a:off x="1177925" y="2852738"/>
            <a:ext cx="56261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400" dirty="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By legislation each building should be supplied with a first aid kit</a:t>
            </a:r>
          </a:p>
          <a:p>
            <a:pPr marL="871538" lvl="1" indent="-414338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Symbol" pitchFamily="18" charset="2"/>
              <a:buChar char="Þ"/>
              <a:defRPr/>
            </a:pPr>
            <a:r>
              <a:rPr lang="en-US" sz="2400" dirty="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A first aid kit is located in </a:t>
            </a:r>
            <a:r>
              <a:rPr lang="en-US" sz="2400" dirty="0" smtClean="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the </a:t>
            </a:r>
            <a:r>
              <a:rPr lang="en-US" sz="2400" dirty="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kitchen area </a:t>
            </a:r>
          </a:p>
          <a:p>
            <a:pPr marL="871538" lvl="1" indent="-414338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Symbol" pitchFamily="18" charset="2"/>
              <a:buNone/>
              <a:defRPr/>
            </a:pPr>
            <a:endParaRPr lang="en-US" sz="400" dirty="0">
              <a:solidFill>
                <a:srgbClr val="5622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400" dirty="0">
              <a:solidFill>
                <a:srgbClr val="5622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400" dirty="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Only ever move a casualty if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400" dirty="0">
              <a:solidFill>
                <a:srgbClr val="5622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  <a:p>
            <a:pPr marL="871538" lvl="1" indent="-414338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Symbol" pitchFamily="18" charset="2"/>
              <a:buChar char="Þ"/>
              <a:defRPr/>
            </a:pPr>
            <a:r>
              <a:rPr lang="en-US" sz="2400" dirty="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They are in direct danger </a:t>
            </a:r>
          </a:p>
          <a:p>
            <a:pPr marL="871538" lvl="1" indent="-414338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Symbol" pitchFamily="18" charset="2"/>
              <a:buNone/>
              <a:defRPr/>
            </a:pPr>
            <a:endParaRPr lang="en-US" sz="400" dirty="0">
              <a:solidFill>
                <a:srgbClr val="5622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  <a:p>
            <a:pPr marL="871538" lvl="1" indent="-414338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Symbol" pitchFamily="18" charset="2"/>
              <a:buChar char="Þ"/>
              <a:defRPr/>
            </a:pPr>
            <a:r>
              <a:rPr lang="en-US" sz="2400" dirty="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And there is no danger to yourself</a:t>
            </a:r>
            <a:endParaRPr lang="en-GB" sz="2400" dirty="0">
              <a:solidFill>
                <a:srgbClr val="5622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4AAAB3-7B7C-AE4D-A530-3E6C5E6D8DBF}" type="slidenum">
              <a:rPr lang="en-GB" altLang="x-none" sz="12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GB" altLang="x-none" sz="1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05038"/>
            <a:ext cx="7924800" cy="762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cap="none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Any Questions?</a:t>
            </a:r>
            <a:endParaRPr lang="en-GB" cap="none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CC48E9-0012-5B42-8AA8-5C28AB86DF09}" type="slidenum">
              <a:rPr lang="en-GB" altLang="x-none" sz="12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GB" altLang="x-none" sz="1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5" y="1700213"/>
            <a:ext cx="6265863" cy="2735262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0" cap="none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1)	Equipment</a:t>
            </a:r>
            <a:br>
              <a:rPr lang="en-US" sz="3200" b="0" cap="none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b="0" cap="none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3200" b="0" cap="none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b="0" cap="none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2) General Safety Procedures</a:t>
            </a:r>
            <a:br>
              <a:rPr lang="en-US" sz="3200" b="0" cap="none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b="0" cap="none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3200" b="0" cap="none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b="0" cap="none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3)	Emergencies</a:t>
            </a:r>
            <a:endParaRPr lang="en-GB" sz="3200" b="0" cap="none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Title 1"/>
          <p:cNvSpPr>
            <a:spLocks/>
          </p:cNvSpPr>
          <p:nvPr/>
        </p:nvSpPr>
        <p:spPr bwMode="auto">
          <a:xfrm>
            <a:off x="601663" y="850900"/>
            <a:ext cx="80137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60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Electrical Safety Training</a:t>
            </a:r>
            <a:endParaRPr lang="en-GB" sz="3600" dirty="0">
              <a:solidFill>
                <a:srgbClr val="5622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963906-BFCB-FE4B-BC4C-B0523D2FBB7A}" type="slidenum">
              <a:rPr lang="en-GB" altLang="x-none" sz="12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GB" altLang="x-none" sz="120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76375" y="1773238"/>
            <a:ext cx="6265863" cy="2735262"/>
          </a:xfrm>
        </p:spPr>
        <p:txBody>
          <a:bodyPr anchor="t"/>
          <a:lstStyle/>
          <a:p>
            <a:pPr algn="l" eaLnBrk="1" hangingPunct="1">
              <a:defRPr/>
            </a:pPr>
            <a:r>
              <a:rPr lang="en-US" sz="320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	Equipment</a:t>
            </a:r>
            <a:br>
              <a:rPr lang="en-US" sz="320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320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2) General Safety Procedures</a:t>
            </a:r>
            <a:br>
              <a:rPr lang="en-US" sz="320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320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3)	Emergencies</a:t>
            </a:r>
            <a:endParaRPr lang="en-GB" sz="32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Title 1"/>
          <p:cNvSpPr>
            <a:spLocks/>
          </p:cNvSpPr>
          <p:nvPr/>
        </p:nvSpPr>
        <p:spPr bwMode="auto">
          <a:xfrm>
            <a:off x="601663" y="908050"/>
            <a:ext cx="80137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60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Electrical Safety Training</a:t>
            </a:r>
            <a:endParaRPr lang="en-GB" sz="3600" dirty="0">
              <a:solidFill>
                <a:srgbClr val="5622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87454C-4ECA-C545-947D-6ADEBE069665}" type="slidenum">
              <a:rPr lang="en-GB" altLang="x-none" sz="12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GB" altLang="x-none" sz="1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713" y="549275"/>
            <a:ext cx="5410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Equipment – Tools</a:t>
            </a:r>
            <a:endParaRPr lang="en-GB" sz="36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366838"/>
            <a:ext cx="7467600" cy="1584325"/>
          </a:xfrm>
        </p:spPr>
        <p:txBody>
          <a:bodyPr>
            <a:noAutofit/>
          </a:bodyPr>
          <a:lstStyle/>
          <a:p>
            <a:pPr marL="457200" indent="-457200" eaLnBrk="1" hangingPunct="1">
              <a:buClr>
                <a:schemeClr val="tx1"/>
              </a:buClr>
              <a:buSzPct val="120000"/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Use insulated tools to avoid danger of shock</a:t>
            </a:r>
          </a:p>
          <a:p>
            <a:pPr marL="457200" indent="-457200" eaLnBrk="1" hangingPunct="1">
              <a:buClr>
                <a:schemeClr val="tx1"/>
              </a:buClr>
              <a:buSzPct val="120000"/>
              <a:buFont typeface="Arial" charset="0"/>
              <a:buNone/>
              <a:defRPr/>
            </a:pPr>
            <a:endParaRPr lang="en-US" sz="4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 eaLnBrk="1" hangingPunct="1">
              <a:buClr>
                <a:schemeClr val="tx1"/>
              </a:buClr>
              <a:buSzPct val="120000"/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Always use the right tools for the job</a:t>
            </a:r>
          </a:p>
          <a:p>
            <a:pPr marL="457200" indent="-457200" eaLnBrk="1" hangingPunct="1">
              <a:buClr>
                <a:schemeClr val="tx1"/>
              </a:buClr>
              <a:buSzPct val="120000"/>
              <a:buFont typeface="Arial" charset="0"/>
              <a:buNone/>
              <a:defRPr/>
            </a:pPr>
            <a:endParaRPr lang="en-US" sz="4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 eaLnBrk="1" hangingPunct="1">
              <a:buClr>
                <a:schemeClr val="tx1"/>
              </a:buClr>
              <a:buSzPct val="120000"/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Using the wrong screwdriver type or size</a:t>
            </a:r>
          </a:p>
        </p:txBody>
      </p:sp>
      <p:pic>
        <p:nvPicPr>
          <p:cNvPr id="1741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335463"/>
            <a:ext cx="3024188" cy="226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335463"/>
            <a:ext cx="3111500" cy="245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2"/>
          <p:cNvSpPr>
            <a:spLocks/>
          </p:cNvSpPr>
          <p:nvPr/>
        </p:nvSpPr>
        <p:spPr bwMode="auto">
          <a:xfrm>
            <a:off x="1908175" y="2801938"/>
            <a:ext cx="677862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SzPct val="110000"/>
              <a:buFont typeface="Symbol" pitchFamily="18" charset="2"/>
              <a:buChar char="Þ"/>
              <a:defRPr/>
            </a:pPr>
            <a:r>
              <a:rPr lang="en-US" sz="220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May damage the screw head or screwdriver, making it impossible to remove the screw at all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SzPct val="110000"/>
              <a:buFont typeface="Symbol" pitchFamily="18" charset="2"/>
              <a:buChar char="Þ"/>
              <a:defRPr/>
            </a:pPr>
            <a:r>
              <a:rPr lang="en-US" sz="2200" dirty="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May cause you to slip and cause damage to surrounding hardware</a:t>
            </a:r>
            <a:endParaRPr lang="en-GB" sz="2200" dirty="0">
              <a:solidFill>
                <a:srgbClr val="5622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925833-8DE9-3F4C-BD3D-DE421028EC49}" type="slidenum">
              <a:rPr lang="en-GB" altLang="x-none" sz="12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GB" altLang="x-none" sz="1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828800"/>
            <a:ext cx="7467600" cy="2592388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SzPct val="120000"/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Wear at all times when handling </a:t>
            </a:r>
            <a:r>
              <a:rPr lang="en-US" sz="24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electronic components</a:t>
            </a:r>
            <a:endParaRPr lang="en-US" sz="24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buClr>
                <a:schemeClr val="tx1"/>
              </a:buClr>
              <a:buSzPct val="120000"/>
              <a:buFont typeface="Arial" charset="0"/>
              <a:buNone/>
              <a:defRPr/>
            </a:pPr>
            <a:endParaRPr lang="en-US" sz="7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buClr>
                <a:schemeClr val="tx1"/>
              </a:buClr>
              <a:buSzPct val="120000"/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Earth yourself when you put it on and before you touch anything vulnerable to shock</a:t>
            </a:r>
          </a:p>
          <a:p>
            <a:pPr eaLnBrk="1" hangingPunct="1">
              <a:buFont typeface="Arial" charset="0"/>
              <a:buNone/>
              <a:defRPr/>
            </a:pPr>
            <a:endParaRPr lang="en-GB" sz="24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843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588" y="4149725"/>
            <a:ext cx="3276600" cy="245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/>
          </p:cNvSpPr>
          <p:nvPr/>
        </p:nvSpPr>
        <p:spPr bwMode="auto">
          <a:xfrm>
            <a:off x="612775" y="757238"/>
            <a:ext cx="78486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600" dirty="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Equipment </a:t>
            </a:r>
          </a:p>
          <a:p>
            <a:pPr algn="ctr" eaLnBrk="1" hangingPunct="1">
              <a:defRPr/>
            </a:pPr>
            <a:r>
              <a:rPr lang="en-US" sz="3600" dirty="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Anti-Static Wrist Band</a:t>
            </a:r>
            <a:endParaRPr lang="en-GB" sz="3600" dirty="0">
              <a:solidFill>
                <a:srgbClr val="5622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4" name="Content Placeholder 2"/>
          <p:cNvSpPr>
            <a:spLocks/>
          </p:cNvSpPr>
          <p:nvPr/>
        </p:nvSpPr>
        <p:spPr bwMode="auto">
          <a:xfrm>
            <a:off x="1616075" y="3238500"/>
            <a:ext cx="6778625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SzPct val="110000"/>
              <a:buFont typeface="Symbol" pitchFamily="18" charset="2"/>
              <a:buChar char="Þ"/>
              <a:defRPr/>
            </a:pPr>
            <a:r>
              <a:rPr lang="en-US" sz="2200" dirty="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This will discharge all static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SzPct val="110000"/>
              <a:buFont typeface="Symbol" pitchFamily="18" charset="2"/>
              <a:buChar char="Þ"/>
              <a:defRPr/>
            </a:pPr>
            <a:r>
              <a:rPr lang="en-US" sz="2200" dirty="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To do this grab a table leg or something that will conduct static from you</a:t>
            </a:r>
            <a:endParaRPr lang="en-GB" sz="2200" dirty="0">
              <a:solidFill>
                <a:srgbClr val="5622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5" name="Content Placeholder 2"/>
          <p:cNvSpPr>
            <a:spLocks/>
          </p:cNvSpPr>
          <p:nvPr/>
        </p:nvSpPr>
        <p:spPr bwMode="auto">
          <a:xfrm>
            <a:off x="1270000" y="4433888"/>
            <a:ext cx="3938588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120000"/>
              <a:buFont typeface="Arial" charset="0"/>
              <a:buChar char="•"/>
              <a:defRPr/>
            </a:pPr>
            <a:r>
              <a:rPr lang="en-US" sz="240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Remember that Electrostatic Discharge (ESD) can damage an electronic component in less than a second</a:t>
            </a:r>
            <a:endParaRPr lang="en-GB" sz="2400" dirty="0">
              <a:solidFill>
                <a:srgbClr val="5622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4094D9-DD1E-934A-975C-D1077E42C9D4}" type="slidenum">
              <a:rPr lang="en-GB" altLang="x-none" sz="12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GB" altLang="x-none" sz="1200"/>
          </a:p>
        </p:txBody>
      </p:sp>
      <p:pic>
        <p:nvPicPr>
          <p:cNvPr id="1945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5" y="1744663"/>
            <a:ext cx="16383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/>
          </p:cNvSpPr>
          <p:nvPr/>
        </p:nvSpPr>
        <p:spPr bwMode="auto">
          <a:xfrm>
            <a:off x="585788" y="642938"/>
            <a:ext cx="8101012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600" dirty="0" smtClean="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Equipment - </a:t>
            </a:r>
            <a:r>
              <a:rPr lang="en-US" sz="3600" dirty="0" err="1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Multimeter</a:t>
            </a:r>
            <a:endParaRPr lang="en-GB" sz="3600" dirty="0">
              <a:solidFill>
                <a:srgbClr val="5622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1219200" y="1670050"/>
            <a:ext cx="6035675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120000"/>
              <a:buFont typeface="Arial" charset="0"/>
              <a:buChar char="•"/>
              <a:defRPr/>
            </a:pPr>
            <a:r>
              <a:rPr lang="en-US" sz="220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A </a:t>
            </a:r>
            <a:r>
              <a:rPr lang="en-US" sz="2200" dirty="0" err="1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multimeter</a:t>
            </a:r>
            <a:r>
              <a:rPr lang="en-US" sz="2200" dirty="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 is a device used to make various different electrical measurements</a:t>
            </a: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None/>
              <a:defRPr/>
            </a:pPr>
            <a:endParaRPr lang="en-GB" sz="2200" dirty="0">
              <a:solidFill>
                <a:srgbClr val="5622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4" name="Content Placeholder 2"/>
          <p:cNvSpPr>
            <a:spLocks/>
          </p:cNvSpPr>
          <p:nvPr/>
        </p:nvSpPr>
        <p:spPr bwMode="auto">
          <a:xfrm>
            <a:off x="1731963" y="2398713"/>
            <a:ext cx="723265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SzPct val="110000"/>
              <a:buFont typeface="Symbol" pitchFamily="18" charset="2"/>
              <a:buChar char="Þ"/>
              <a:defRPr/>
            </a:pPr>
            <a:r>
              <a:rPr lang="en-US" sz="2000" dirty="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e.g. voltage, current, resistance etc.</a:t>
            </a:r>
            <a:endParaRPr lang="en-GB" sz="2000" dirty="0">
              <a:solidFill>
                <a:srgbClr val="5622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5" name="Content Placeholder 2"/>
          <p:cNvSpPr>
            <a:spLocks/>
          </p:cNvSpPr>
          <p:nvPr/>
        </p:nvSpPr>
        <p:spPr bwMode="auto">
          <a:xfrm>
            <a:off x="1219200" y="2727325"/>
            <a:ext cx="74676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120000"/>
              <a:buFont typeface="Arial" charset="0"/>
              <a:buChar char="•"/>
              <a:defRPr/>
            </a:pPr>
            <a:r>
              <a:rPr lang="en-US" sz="220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It has two probes</a:t>
            </a:r>
            <a:r>
              <a:rPr lang="en-US" sz="240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 </a:t>
            </a: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None/>
              <a:defRPr/>
            </a:pPr>
            <a:endParaRPr lang="en-GB" sz="2400" dirty="0">
              <a:solidFill>
                <a:srgbClr val="5622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6" name="Content Placeholder 2"/>
          <p:cNvSpPr>
            <a:spLocks/>
          </p:cNvSpPr>
          <p:nvPr/>
        </p:nvSpPr>
        <p:spPr bwMode="auto">
          <a:xfrm>
            <a:off x="1731963" y="3116263"/>
            <a:ext cx="276701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SzPct val="110000"/>
              <a:buFont typeface="Symbol" pitchFamily="18" charset="2"/>
              <a:buChar char="Þ"/>
              <a:defRPr/>
            </a:pPr>
            <a:r>
              <a:rPr lang="en-US" sz="2000">
                <a:solidFill>
                  <a:srgbClr val="56221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Negative (Black)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SzPct val="110000"/>
              <a:buFont typeface="Symbol" pitchFamily="18" charset="2"/>
              <a:buChar char="Þ"/>
              <a:defRPr/>
            </a:pPr>
            <a:r>
              <a:rPr lang="en-US" sz="2000" dirty="0">
                <a:solidFill>
                  <a:srgbClr val="56221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Positive (</a:t>
            </a:r>
            <a:r>
              <a:rPr 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Red</a:t>
            </a:r>
            <a:r>
              <a:rPr lang="en-US" sz="2000" dirty="0">
                <a:solidFill>
                  <a:srgbClr val="56221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)</a:t>
            </a:r>
          </a:p>
        </p:txBody>
      </p:sp>
      <p:sp>
        <p:nvSpPr>
          <p:cNvPr id="7" name="Content Placeholder 2"/>
          <p:cNvSpPr>
            <a:spLocks/>
          </p:cNvSpPr>
          <p:nvPr/>
        </p:nvSpPr>
        <p:spPr bwMode="auto">
          <a:xfrm>
            <a:off x="1187450" y="3835400"/>
            <a:ext cx="77057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120000"/>
              <a:buFont typeface="Arial" charset="0"/>
              <a:buChar char="•"/>
              <a:defRPr/>
            </a:pPr>
            <a:r>
              <a:rPr lang="en-US" sz="2200" dirty="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Voltage measures the potential energy of an electric field to cause an electric current in an electrical conductor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120000"/>
              <a:buFont typeface="Arial" charset="0"/>
              <a:buNone/>
              <a:defRPr/>
            </a:pPr>
            <a:endParaRPr lang="en-US" sz="500" dirty="0">
              <a:solidFill>
                <a:srgbClr val="5622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120000"/>
              <a:buFont typeface="Arial" charset="0"/>
              <a:buChar char="•"/>
              <a:defRPr/>
            </a:pPr>
            <a:r>
              <a:rPr lang="en-US" sz="2200" dirty="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DC fields are indicated by</a:t>
            </a:r>
            <a:r>
              <a:rPr lang="en-US" sz="2400" dirty="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 </a:t>
            </a: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None/>
              <a:defRPr/>
            </a:pPr>
            <a:endParaRPr lang="en-GB" sz="2400" dirty="0">
              <a:solidFill>
                <a:srgbClr val="5622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8" name="Content Placeholder 2"/>
          <p:cNvSpPr>
            <a:spLocks/>
          </p:cNvSpPr>
          <p:nvPr/>
        </p:nvSpPr>
        <p:spPr bwMode="auto">
          <a:xfrm>
            <a:off x="1719263" y="5130800"/>
            <a:ext cx="7016750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SzPct val="110000"/>
              <a:buFont typeface="Symbol" pitchFamily="18" charset="2"/>
              <a:buChar char="Þ"/>
              <a:defRPr/>
            </a:pPr>
            <a:r>
              <a:rPr lang="en-US" sz="2000" dirty="0">
                <a:solidFill>
                  <a:srgbClr val="56221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Resistance – the measure of the degree to which an object opposes electric current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SzPct val="110000"/>
              <a:buFont typeface="Symbol" pitchFamily="18" charset="2"/>
              <a:buChar char="Þ"/>
              <a:defRPr/>
            </a:pPr>
            <a:r>
              <a:rPr lang="en-US" sz="2000" dirty="0">
                <a:solidFill>
                  <a:srgbClr val="56221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Amps – The amount of electric charge per second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10656D-60E6-284F-A712-4E17DD849CB7}" type="slidenum">
              <a:rPr lang="en-GB" altLang="x-none" sz="12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GB" altLang="x-none" sz="1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852613"/>
            <a:ext cx="5006975" cy="15557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SzPct val="120000"/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Ensure equipment is safe to use and conforms to health and safety regulations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SzPct val="120000"/>
              <a:buFont typeface="Arial" charset="0"/>
              <a:buNone/>
              <a:defRPr/>
            </a:pPr>
            <a:endParaRPr lang="en-US" sz="5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SzPct val="120000"/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PAT tests should be carried out on any item which uses a mains plug to provide its electricity</a:t>
            </a:r>
          </a:p>
        </p:txBody>
      </p:sp>
      <p:pic>
        <p:nvPicPr>
          <p:cNvPr id="2048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175" y="1852613"/>
            <a:ext cx="2667000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175" y="4797425"/>
            <a:ext cx="2667000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/>
          </p:cNvSpPr>
          <p:nvPr/>
        </p:nvSpPr>
        <p:spPr bwMode="auto">
          <a:xfrm>
            <a:off x="395288" y="577850"/>
            <a:ext cx="8027987" cy="8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Equipment – PAT</a:t>
            </a:r>
            <a:br>
              <a:rPr lang="en-US" sz="320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</a:br>
            <a:r>
              <a:rPr lang="en-US" sz="320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(Portable Appliance Testing)</a:t>
            </a:r>
            <a:endParaRPr lang="en-GB" sz="3200" dirty="0">
              <a:solidFill>
                <a:srgbClr val="5622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4" name="Content Placeholder 2"/>
          <p:cNvSpPr>
            <a:spLocks/>
          </p:cNvSpPr>
          <p:nvPr/>
        </p:nvSpPr>
        <p:spPr bwMode="auto">
          <a:xfrm>
            <a:off x="1619250" y="3573463"/>
            <a:ext cx="4392613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SzPct val="110000"/>
              <a:buFont typeface="Symbol" pitchFamily="18" charset="2"/>
              <a:buChar char="Þ"/>
              <a:defRPr/>
            </a:pPr>
            <a:r>
              <a:rPr lang="en-US" sz="2000" dirty="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e.g. Computers, photocopiers, extension leads etc. </a:t>
            </a:r>
            <a:endParaRPr lang="en-GB" sz="2000" dirty="0">
              <a:solidFill>
                <a:srgbClr val="5622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5" name="Content Placeholder 2"/>
          <p:cNvSpPr>
            <a:spLocks/>
          </p:cNvSpPr>
          <p:nvPr/>
        </p:nvSpPr>
        <p:spPr bwMode="auto">
          <a:xfrm>
            <a:off x="1195388" y="4457700"/>
            <a:ext cx="4792662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120000"/>
              <a:buFont typeface="Arial" charset="0"/>
              <a:buChar char="•"/>
              <a:defRPr/>
            </a:pPr>
            <a:r>
              <a:rPr lang="en-US" sz="2200" dirty="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The retest date for a tested appliance can range from 3 months to </a:t>
            </a:r>
            <a:r>
              <a:rPr lang="en-US" sz="220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4 years</a:t>
            </a:r>
            <a:endParaRPr lang="en-US" sz="2200" dirty="0">
              <a:solidFill>
                <a:srgbClr val="5622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0174FD-6B5E-3A4C-8D86-7BA0EA150FC0}" type="slidenum">
              <a:rPr lang="en-GB" altLang="x-none" sz="12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GB" altLang="x-none" sz="120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76375" y="1557338"/>
            <a:ext cx="6265863" cy="2735262"/>
          </a:xfrm>
        </p:spPr>
        <p:txBody>
          <a:bodyPr anchor="t"/>
          <a:lstStyle/>
          <a:p>
            <a:pPr algn="l" eaLnBrk="1" hangingPunct="1">
              <a:defRPr/>
            </a:pPr>
            <a:r>
              <a:rPr lang="en-US" sz="3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1)	Equipment</a:t>
            </a:r>
            <a:br>
              <a:rPr lang="en-US" sz="320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320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General Safety Procedures</a:t>
            </a:r>
            <a:br>
              <a:rPr lang="en-US" sz="320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320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3)	Emergencies</a:t>
            </a:r>
            <a:endParaRPr lang="en-GB" sz="32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Title 1"/>
          <p:cNvSpPr>
            <a:spLocks/>
          </p:cNvSpPr>
          <p:nvPr/>
        </p:nvSpPr>
        <p:spPr bwMode="auto">
          <a:xfrm>
            <a:off x="900113" y="692150"/>
            <a:ext cx="80137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60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Electrical Safety Training</a:t>
            </a:r>
            <a:endParaRPr lang="en-GB" sz="3600" dirty="0">
              <a:solidFill>
                <a:srgbClr val="5622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562213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F18D22-B34A-0A45-BE92-1052A0437D99}" type="slidenum">
              <a:rPr lang="en-GB" altLang="x-none" sz="12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GB" altLang="x-none" sz="1200"/>
          </a:p>
        </p:txBody>
      </p:sp>
      <p:sp>
        <p:nvSpPr>
          <p:cNvPr id="2" name="Title 1"/>
          <p:cNvSpPr>
            <a:spLocks/>
          </p:cNvSpPr>
          <p:nvPr/>
        </p:nvSpPr>
        <p:spPr bwMode="auto">
          <a:xfrm>
            <a:off x="1116013" y="201613"/>
            <a:ext cx="8027987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60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Keep It Tidy!</a:t>
            </a:r>
            <a:endParaRPr lang="en-GB" sz="3600">
              <a:solidFill>
                <a:srgbClr val="5622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1249363" y="1123950"/>
            <a:ext cx="743743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120000"/>
              <a:buFont typeface="Arial" charset="0"/>
              <a:buChar char="•"/>
              <a:defRPr/>
            </a:pPr>
            <a:r>
              <a:rPr lang="en-US" sz="220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When taking hardware apart it is easy to become distracted</a:t>
            </a:r>
            <a:endParaRPr lang="en-US" sz="500">
              <a:solidFill>
                <a:srgbClr val="5622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4" name="Content Placeholder 2"/>
          <p:cNvSpPr>
            <a:spLocks/>
          </p:cNvSpPr>
          <p:nvPr/>
        </p:nvSpPr>
        <p:spPr bwMode="auto">
          <a:xfrm>
            <a:off x="1781175" y="1773238"/>
            <a:ext cx="71120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SzPct val="110000"/>
              <a:buFont typeface="Symbol" pitchFamily="18" charset="2"/>
              <a:buChar char="Þ"/>
              <a:defRPr/>
            </a:pPr>
            <a:r>
              <a:rPr lang="en-US" sz="200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e.g. Forget which screw corresponds to which hardware component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SzPct val="110000"/>
              <a:buFont typeface="Symbol" pitchFamily="18" charset="2"/>
              <a:buChar char="Þ"/>
              <a:defRPr/>
            </a:pPr>
            <a:r>
              <a:rPr lang="en-US" sz="200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e.g. Forget which cable plugged in where </a:t>
            </a:r>
            <a:endParaRPr lang="en-GB" sz="2000">
              <a:solidFill>
                <a:srgbClr val="5622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5" name="Content Placeholder 2"/>
          <p:cNvSpPr>
            <a:spLocks/>
          </p:cNvSpPr>
          <p:nvPr/>
        </p:nvSpPr>
        <p:spPr bwMode="auto">
          <a:xfrm>
            <a:off x="1320800" y="3141663"/>
            <a:ext cx="70675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120000"/>
              <a:buFont typeface="Arial" charset="0"/>
              <a:buChar char="•"/>
              <a:defRPr/>
            </a:pPr>
            <a:r>
              <a:rPr lang="en-US" sz="220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Help prevent problems by</a:t>
            </a:r>
            <a:endParaRPr lang="en-US" sz="500">
              <a:solidFill>
                <a:srgbClr val="5622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6" name="Content Placeholder 2"/>
          <p:cNvSpPr>
            <a:spLocks/>
          </p:cNvSpPr>
          <p:nvPr/>
        </p:nvSpPr>
        <p:spPr bwMode="auto">
          <a:xfrm>
            <a:off x="1781175" y="3573463"/>
            <a:ext cx="6823075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SzPct val="110000"/>
              <a:buFont typeface="Symbol" pitchFamily="18" charset="2"/>
              <a:buChar char="Þ"/>
              <a:defRPr/>
            </a:pPr>
            <a:r>
              <a:rPr lang="en-US" sz="200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Reading manuals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SzPct val="110000"/>
              <a:buFont typeface="Symbol" pitchFamily="18" charset="2"/>
              <a:buChar char="Þ"/>
              <a:defRPr/>
            </a:pPr>
            <a:r>
              <a:rPr lang="en-US" sz="200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Obtaining diagrams from the internet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SzPct val="110000"/>
              <a:buFont typeface="Symbol" pitchFamily="18" charset="2"/>
              <a:buChar char="Þ"/>
              <a:defRPr/>
            </a:pPr>
            <a:r>
              <a:rPr lang="en-US" sz="200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Taking detailed photos before taking things apart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SzPct val="110000"/>
              <a:buFont typeface="Symbol" pitchFamily="18" charset="2"/>
              <a:buChar char="Þ"/>
              <a:defRPr/>
            </a:pPr>
            <a:r>
              <a:rPr lang="en-US" sz="200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Keeping screws in a separate container for each piece of hardware worked on </a:t>
            </a:r>
            <a:endParaRPr lang="en-GB" sz="2000">
              <a:solidFill>
                <a:srgbClr val="5622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7" name="Content Placeholder 2"/>
          <p:cNvSpPr>
            <a:spLocks/>
          </p:cNvSpPr>
          <p:nvPr/>
        </p:nvSpPr>
        <p:spPr bwMode="auto">
          <a:xfrm>
            <a:off x="1331913" y="5516563"/>
            <a:ext cx="70675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120000"/>
              <a:buFont typeface="Arial" charset="0"/>
              <a:buChar char="•"/>
              <a:defRPr/>
            </a:pPr>
            <a:r>
              <a:rPr lang="en-US" sz="2200">
                <a:solidFill>
                  <a:srgbClr val="5622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This will be of great help when you finish a job and need to put the hardware back together again</a:t>
            </a:r>
            <a:endParaRPr lang="en-US" sz="500">
              <a:solidFill>
                <a:srgbClr val="5622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696</Words>
  <Application>Microsoft Macintosh PowerPoint</Application>
  <PresentationFormat>On-screen Show (4:3)</PresentationFormat>
  <Paragraphs>132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ＭＳ Ｐゴシック</vt:lpstr>
      <vt:lpstr>Arial</vt:lpstr>
      <vt:lpstr>Calibri</vt:lpstr>
      <vt:lpstr>Symbol</vt:lpstr>
      <vt:lpstr>Office Theme</vt:lpstr>
      <vt:lpstr>Electrical Safety Training</vt:lpstr>
      <vt:lpstr>1) Equipment  2) General Safety Procedures  3) Emergencies</vt:lpstr>
      <vt:lpstr>1) Equipment  2) General Safety Procedures  3) Emergencies</vt:lpstr>
      <vt:lpstr>Equipment – Tools</vt:lpstr>
      <vt:lpstr>PowerPoint Presentation</vt:lpstr>
      <vt:lpstr>PowerPoint Presentation</vt:lpstr>
      <vt:lpstr>PowerPoint Presentation</vt:lpstr>
      <vt:lpstr>1) Equipment  2) General Safety Procedures  3) Emergencies</vt:lpstr>
      <vt:lpstr>PowerPoint Presentation</vt:lpstr>
      <vt:lpstr>PowerPoint Presentation</vt:lpstr>
      <vt:lpstr>PowerPoint Presentation</vt:lpstr>
      <vt:lpstr>1) Equipment  2) General Safety Procedures  3) Emergencies</vt:lpstr>
      <vt:lpstr>PowerPoint Presentation</vt:lpstr>
      <vt:lpstr>PowerPoint Presentation</vt:lpstr>
      <vt:lpstr>PowerPoint Presentation</vt:lpstr>
      <vt:lpstr>PowerPoint Presentation</vt:lpstr>
      <vt:lpstr>Any Questions?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Safety Training</dc:title>
  <dc:creator>James</dc:creator>
  <cp:lastModifiedBy>james.brookhouse@gmail.com</cp:lastModifiedBy>
  <cp:revision>20</cp:revision>
  <dcterms:created xsi:type="dcterms:W3CDTF">2009-10-16T14:18:10Z</dcterms:created>
  <dcterms:modified xsi:type="dcterms:W3CDTF">2016-12-06T17:03:23Z</dcterms:modified>
</cp:coreProperties>
</file>