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7" r:id="rId2"/>
    <p:sldId id="256" r:id="rId3"/>
    <p:sldId id="258" r:id="rId4"/>
    <p:sldId id="269" r:id="rId5"/>
    <p:sldId id="261" r:id="rId6"/>
    <p:sldId id="267" r:id="rId7"/>
    <p:sldId id="262" r:id="rId8"/>
    <p:sldId id="268" r:id="rId9"/>
    <p:sldId id="27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C11940C-7D04-67D8-F3B4-54BC72420078}" name="Acharekar, Sanika" initials="AS" userId="S::ssa4403@mavs.uta.edu::c88bb3aa-d38c-4666-95f7-124a77807990" providerId="AD"/>
  <p188:author id="{1AAB5582-3884-77E6-96E0-00568D577E84}" name="Quadros, Danica" initials="QD" userId="S::dcq1940@mavs.uta.edu::f1fc19bd-17fa-4daf-ac11-d0082cf9501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9D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773CA4-84E0-4B76-8DF4-BEBA5D4B9BE5}" v="371" dt="2023-11-27T01:26:07.638"/>
    <p1510:client id="{1A977F52-FD7B-4E7C-B3CD-A01401CC7178}" v="46" dt="2023-11-26T00:19:49.153"/>
    <p1510:client id="{1DF3015D-7CE3-4AD5-A1FF-45EA00FC69FF}" v="2" dt="2023-11-26T02:06:02.875"/>
    <p1510:client id="{283BA09F-8BEA-4418-9163-0575B1610E89}" v="183" dt="2023-11-27T02:19:14.161"/>
    <p1510:client id="{2CF10358-2DEB-40F5-83A2-6868AE75D3FF}" v="118" dt="2023-11-26T18:00:28.726"/>
    <p1510:client id="{2EDA37A7-99A2-4142-A1DD-155A4F274472}" v="197" dt="2023-11-26T03:10:28.423"/>
    <p1510:client id="{3FE7FBB7-6C7B-4EA8-AFB7-E7B3254B62E9}" v="606" dt="2023-11-26T01:02:25.749"/>
    <p1510:client id="{41B3E177-D521-4BA7-A74C-CE2B674F43F8}" v="36" dt="2023-11-26T02:42:25.769"/>
    <p1510:client id="{42FABAEB-1508-453A-A64E-420388D01D56}" v="20" dt="2023-11-26T02:46:39.411"/>
    <p1510:client id="{4D840EF3-F19C-47BA-96D9-377923AE2936}" v="26" dt="2023-11-26T19:04:31.281"/>
    <p1510:client id="{505E1BB4-EF46-4204-88B2-8F6AABB0A04B}" v="3" dt="2023-11-26T18:50:32.638"/>
    <p1510:client id="{5C7E5317-CBA6-40A4-896E-1670154EBC68}" v="11" dt="2023-11-26T16:33:51.048"/>
    <p1510:client id="{688A79CB-28A9-4A82-AA7E-DD39707514EE}" v="15" dt="2023-11-27T01:03:41.392"/>
    <p1510:client id="{6A80F787-F9F9-4B24-AEC8-431572C49A1F}" v="268" dt="2023-11-26T19:21:32.430"/>
    <p1510:client id="{70FAA259-438F-431D-B6ED-4CF8E5959936}" v="246" dt="2023-11-26T18:29:21.631"/>
    <p1510:client id="{77DD3D2D-7226-4761-B02D-2AEB054B12F8}" v="569" dt="2023-11-26T05:50:28.678"/>
    <p1510:client id="{797CAF31-673C-4F68-A9DB-70E3D3572EE7}" v="99" dt="2023-11-26T17:17:59.955"/>
    <p1510:client id="{82B30CB6-6CB5-467F-92F9-F4281E99673E}" v="503" dt="2023-11-26T00:53:41.071"/>
    <p1510:client id="{82D75169-9FBB-41C1-A76A-34725E5A9490}" v="9" dt="2023-11-25T20:11:52.979"/>
    <p1510:client id="{863BD183-EB36-4D7D-B524-5EA7C88A3329}" v="13" dt="2023-11-25T06:01:32.707"/>
    <p1510:client id="{AC6D3074-B900-4F29-87F9-048DFCB5A9BD}" v="1862" dt="2023-11-27T02:18:27.091"/>
    <p1510:client id="{C1075751-E913-4660-B6C8-A9474B0BCF76}" v="45" dt="2023-11-26T17:43:51.327"/>
    <p1510:client id="{D82ED9F9-282F-4A7A-B722-149C8B593BE8}" v="69" dt="2023-11-25T22:32:01.670"/>
    <p1510:client id="{E199AB02-AD37-42A4-9D0C-31584B1F791F}" v="758" dt="2023-11-26T07:30:18.379"/>
    <p1510:client id="{E87712EB-D707-4DBD-B703-4CBCA0785894}" v="22" dt="2023-11-27T02:19:41.983"/>
    <p1510:client id="{FAC33AEA-FE21-4010-BA2B-7498A6D5D78F}" v="230" dt="2023-11-26T17:30:28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65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3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1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2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85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5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9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3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3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1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58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F6BB2E5-F5C5-4876-9282-B0246E035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E53EAE7-3851-4CE7-BE81-EF90F19EF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EFB6A-0AF1-46B2-B103-4AA6C7B31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C4D3E4EC-9CAC-455D-8511-5C0D0BEFC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DDF40A7-2316-4304-8880-2FA7451E9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40BE7-6E5E-9141-3F40-E0541E38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27" y="525243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TERRORISM IN THE UNITED STATES</a:t>
            </a:r>
            <a:r>
              <a:rPr lang="en-US" sz="5400" dirty="0">
                <a:solidFill>
                  <a:srgbClr val="FFFFFF"/>
                </a:solidFill>
              </a:rPr>
              <a:t> </a:t>
            </a:r>
          </a:p>
        </p:txBody>
      </p:sp>
      <p:pic>
        <p:nvPicPr>
          <p:cNvPr id="3" name="Picture 2" descr="Two men holding guns in front of a flag&#10;&#10;Description automatically generated">
            <a:extLst>
              <a:ext uri="{FF2B5EF4-FFF2-40B4-BE49-F238E27FC236}">
                <a16:creationId xmlns:a16="http://schemas.microsoft.com/office/drawing/2014/main" id="{5253B098-433E-64AC-D96D-56008E97EC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730" b="-1"/>
          <a:stretch/>
        </p:blipFill>
        <p:spPr>
          <a:xfrm>
            <a:off x="21" y="9"/>
            <a:ext cx="6591337" cy="4915277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44BD36A9-BAC7-415E-8DDB-4C743838F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Content Placeholder 3" descr="A group of people holding guns&#10;&#10;Description automatically generated">
            <a:extLst>
              <a:ext uri="{FF2B5EF4-FFF2-40B4-BE49-F238E27FC236}">
                <a16:creationId xmlns:a16="http://schemas.microsoft.com/office/drawing/2014/main" id="{A7DDBC37-B9F7-9A49-FB67-FDC49FC966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6096000" y="-1"/>
            <a:ext cx="6096000" cy="491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82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3B90B8B-F76B-4130-8370-38033EEAC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B4DB3-B0A9-F553-933E-10AEF80DF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83" y="62602"/>
            <a:ext cx="4898993" cy="7246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b="1">
                <a:latin typeface="Times New Roman"/>
                <a:cs typeface="Times New Roman"/>
              </a:rPr>
              <a:t>Managerial Insights</a:t>
            </a:r>
          </a:p>
        </p:txBody>
      </p:sp>
      <p:pic>
        <p:nvPicPr>
          <p:cNvPr id="5" name="Picture 4" descr="Glossary of Basic Firearm Terms | The Range 702">
            <a:extLst>
              <a:ext uri="{FF2B5EF4-FFF2-40B4-BE49-F238E27FC236}">
                <a16:creationId xmlns:a16="http://schemas.microsoft.com/office/drawing/2014/main" id="{321CA3B9-6E9A-2072-A84A-88EB51ACA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30"/>
          <a:stretch/>
        </p:blipFill>
        <p:spPr>
          <a:xfrm>
            <a:off x="-2495" y="787286"/>
            <a:ext cx="4498788" cy="258371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2D93264-3FF9-4175-A7FA-F927F0F77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What Is the Purpose of Security Patrolling? - Guard Tour System | Guard  Patrol Monitoring System - JWM">
            <a:extLst>
              <a:ext uri="{FF2B5EF4-FFF2-40B4-BE49-F238E27FC236}">
                <a16:creationId xmlns:a16="http://schemas.microsoft.com/office/drawing/2014/main" id="{1C916363-6F30-5F69-4629-C17411F3E2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15" r="15850" b="-2"/>
          <a:stretch/>
        </p:blipFill>
        <p:spPr>
          <a:xfrm>
            <a:off x="-2495" y="3424290"/>
            <a:ext cx="4495425" cy="290644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6912C-4556-7141-F100-55487D590D2F}"/>
              </a:ext>
            </a:extLst>
          </p:cNvPr>
          <p:cNvSpPr>
            <a:spLocks/>
          </p:cNvSpPr>
          <p:nvPr/>
        </p:nvSpPr>
        <p:spPr>
          <a:xfrm>
            <a:off x="6521987" y="3600363"/>
            <a:ext cx="5661443" cy="26639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0" tIns="45720" rIns="0" bIns="45720" rtlCol="0" anchor="t">
            <a:no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rgbClr val="99CB38"/>
              </a:buClr>
              <a:buFont typeface="Wingdings" panose="020F0502020204030204" pitchFamily="34" charset="0"/>
              <a:buChar char="v"/>
            </a:pPr>
            <a:r>
              <a:rPr lang="en-US">
                <a:latin typeface="Times New Roman"/>
                <a:cs typeface="Times New Roman"/>
              </a:rPr>
              <a:t>The majority of attacks in these cities were done through </a:t>
            </a:r>
            <a:r>
              <a:rPr lang="en-US" b="1">
                <a:latin typeface="Times New Roman"/>
                <a:cs typeface="Times New Roman"/>
              </a:rPr>
              <a:t>Firearms</a:t>
            </a:r>
            <a:r>
              <a:rPr lang="en-US">
                <a:latin typeface="Times New Roman"/>
                <a:cs typeface="Times New Roman"/>
              </a:rPr>
              <a:t>, wherein </a:t>
            </a:r>
            <a:r>
              <a:rPr lang="en-US" b="1">
                <a:latin typeface="Times New Roman"/>
                <a:cs typeface="Times New Roman"/>
              </a:rPr>
              <a:t>0.94 times</a:t>
            </a:r>
            <a:r>
              <a:rPr lang="en-US">
                <a:latin typeface="Times New Roman"/>
                <a:cs typeface="Times New Roman"/>
              </a:rPr>
              <a:t> people were killed using Firearms. </a:t>
            </a:r>
            <a:endParaRPr lang="en-US">
              <a:latin typeface="Times New Roman"/>
              <a:ea typeface="Calibri"/>
              <a:cs typeface="Times New Roman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20F0502020204030204" pitchFamily="34" charset="0"/>
              <a:buChar char="v"/>
            </a:pPr>
            <a:r>
              <a:rPr lang="en-US">
                <a:latin typeface="Times New Roman"/>
                <a:cs typeface="Times New Roman"/>
              </a:rPr>
              <a:t>Focus on controlling and monitoring </a:t>
            </a:r>
            <a:r>
              <a:rPr lang="en-US" b="1">
                <a:latin typeface="Times New Roman"/>
                <a:cs typeface="Times New Roman"/>
              </a:rPr>
              <a:t>Explosives</a:t>
            </a:r>
            <a:r>
              <a:rPr lang="en-US">
                <a:latin typeface="Times New Roman"/>
                <a:cs typeface="Times New Roman"/>
              </a:rPr>
              <a:t> and </a:t>
            </a:r>
            <a:r>
              <a:rPr lang="en-US" b="1">
                <a:latin typeface="Times New Roman"/>
                <a:cs typeface="Times New Roman"/>
              </a:rPr>
              <a:t>Firearms</a:t>
            </a:r>
            <a:r>
              <a:rPr lang="en-US">
                <a:latin typeface="Times New Roman"/>
                <a:cs typeface="Times New Roman"/>
              </a:rPr>
              <a:t>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20F0502020204030204" pitchFamily="34" charset="0"/>
              <a:buChar char="v"/>
            </a:pPr>
            <a:r>
              <a:rPr lang="en-US">
                <a:latin typeface="Times New Roman"/>
                <a:cs typeface="Times New Roman"/>
              </a:rPr>
              <a:t>Firearms must have stricter gun control laws, enhanced background checks and limitations on the types of firearms available to the public.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20F0502020204030204" pitchFamily="34" charset="0"/>
              <a:buChar char="v"/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Calibri" panose="020F0502020204030204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20F0502020204030204" pitchFamily="34" charset="0"/>
              <a:buChar char="v"/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Calibri" panose="020F0502020204030204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20F0502020204030204" pitchFamily="34" charset="0"/>
              <a:buChar char="v"/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C67939-3FD0-4B45-8AA4-9FE55C7EE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81A96A-A87C-4F87-845A-3B0A6529F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DE192-987C-07F6-FDD8-E09E8AE9CACE}"/>
              </a:ext>
            </a:extLst>
          </p:cNvPr>
          <p:cNvSpPr txBox="1"/>
          <p:nvPr/>
        </p:nvSpPr>
        <p:spPr>
          <a:xfrm>
            <a:off x="5105168" y="214832"/>
            <a:ext cx="5997358" cy="3314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,Sans-Serif"/>
              <a:buChar char="v"/>
            </a:pPr>
            <a:r>
              <a:rPr lang="en-US">
                <a:latin typeface="Times New Roman"/>
                <a:cs typeface="Times New Roman"/>
              </a:rPr>
              <a:t>The following cities with the highest terrorist attacks in US are Orlando having </a:t>
            </a:r>
            <a:r>
              <a:rPr lang="en-US" b="1">
                <a:latin typeface="Times New Roman"/>
                <a:cs typeface="Times New Roman"/>
              </a:rPr>
              <a:t>24.38 times </a:t>
            </a:r>
            <a:r>
              <a:rPr lang="en-US">
                <a:latin typeface="Times New Roman"/>
                <a:cs typeface="Times New Roman"/>
              </a:rPr>
              <a:t>people</a:t>
            </a:r>
            <a:r>
              <a:rPr lang="en-US" b="1">
                <a:latin typeface="Times New Roman"/>
                <a:cs typeface="Times New Roman"/>
              </a:rPr>
              <a:t> </a:t>
            </a:r>
            <a:r>
              <a:rPr lang="en-US">
                <a:latin typeface="Times New Roman"/>
                <a:cs typeface="Times New Roman"/>
              </a:rPr>
              <a:t>killed followed by San Bernardino with </a:t>
            </a:r>
            <a:r>
              <a:rPr lang="en-US" b="1">
                <a:latin typeface="Times New Roman"/>
                <a:cs typeface="Times New Roman"/>
              </a:rPr>
              <a:t>15.78 times </a:t>
            </a:r>
            <a:r>
              <a:rPr lang="en-US">
                <a:latin typeface="Times New Roman"/>
                <a:cs typeface="Times New Roman"/>
              </a:rPr>
              <a:t>people</a:t>
            </a:r>
            <a:r>
              <a:rPr lang="en-US" b="1">
                <a:latin typeface="Times New Roman"/>
                <a:cs typeface="Times New Roman"/>
              </a:rPr>
              <a:t> </a:t>
            </a:r>
            <a:r>
              <a:rPr lang="en-US">
                <a:latin typeface="Times New Roman"/>
                <a:cs typeface="Times New Roman"/>
              </a:rPr>
              <a:t>killed.</a:t>
            </a:r>
            <a:endParaRPr lang="en-US">
              <a:cs typeface="Calibri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,Sans-Serif"/>
              <a:buChar char="v"/>
            </a:pPr>
            <a:r>
              <a:rPr lang="en-US">
                <a:latin typeface="Times New Roman"/>
                <a:cs typeface="Times New Roman"/>
              </a:rPr>
              <a:t>Moreover, Littleton had </a:t>
            </a:r>
            <a:r>
              <a:rPr lang="en-US" b="1">
                <a:latin typeface="Times New Roman"/>
                <a:cs typeface="Times New Roman"/>
              </a:rPr>
              <a:t>13.81 times </a:t>
            </a:r>
            <a:r>
              <a:rPr lang="en-US">
                <a:latin typeface="Times New Roman"/>
                <a:cs typeface="Times New Roman"/>
              </a:rPr>
              <a:t>people killed, followed by Roseburg with </a:t>
            </a:r>
            <a:r>
              <a:rPr lang="en-US" b="1">
                <a:latin typeface="Times New Roman"/>
                <a:cs typeface="Times New Roman"/>
              </a:rPr>
              <a:t>8.81 times </a:t>
            </a:r>
            <a:r>
              <a:rPr lang="en-US">
                <a:latin typeface="Times New Roman"/>
                <a:cs typeface="Times New Roman"/>
              </a:rPr>
              <a:t>and lastly Oak Creek with</a:t>
            </a:r>
            <a:r>
              <a:rPr lang="en-US" b="1">
                <a:latin typeface="Times New Roman"/>
                <a:cs typeface="Times New Roman"/>
              </a:rPr>
              <a:t> 5.81 times</a:t>
            </a:r>
            <a:r>
              <a:rPr lang="en-US">
                <a:latin typeface="Times New Roman"/>
                <a:cs typeface="Times New Roman"/>
              </a:rPr>
              <a:t>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,Sans-Serif"/>
              <a:buChar char="v"/>
            </a:pPr>
            <a:r>
              <a:rPr lang="en-US">
                <a:latin typeface="Times New Roman"/>
                <a:cs typeface="Times New Roman"/>
              </a:rPr>
              <a:t>Most of the above cities are high populated cities having limited law enforcement and are more prone to terrorist attacks.</a:t>
            </a:r>
            <a:endParaRPr lang="en-US">
              <a:cs typeface="Calibri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,Sans-Serif"/>
              <a:buChar char="v"/>
            </a:pPr>
            <a:r>
              <a:rPr lang="en-US">
                <a:latin typeface="Times New Roman"/>
                <a:cs typeface="Times New Roman"/>
              </a:rPr>
              <a:t>To avoid that, there should be an increased representation in law enforcement and security patrolling in the mentioned cities.</a:t>
            </a:r>
          </a:p>
        </p:txBody>
      </p:sp>
    </p:spTree>
    <p:extLst>
      <p:ext uri="{BB962C8B-B14F-4D97-AF65-F5344CB8AC3E}">
        <p14:creationId xmlns:p14="http://schemas.microsoft.com/office/powerpoint/2010/main" val="4106298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0DED4-2C81-C1BB-EEB5-3AAE1F3A5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7AAD3-A39B-86FA-9068-4BDBD0277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Q/A</a:t>
            </a:r>
            <a:endParaRPr lang="en-US"/>
          </a:p>
        </p:txBody>
      </p:sp>
      <p:pic>
        <p:nvPicPr>
          <p:cNvPr id="28" name="Graphic 27" descr="Questions">
            <a:extLst>
              <a:ext uri="{FF2B5EF4-FFF2-40B4-BE49-F238E27FC236}">
                <a16:creationId xmlns:a16="http://schemas.microsoft.com/office/drawing/2014/main" id="{EE3E8DE1-EF27-421F-A330-207376CD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65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F02E464-DCFF-4BA1-ACAB-A66AD549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395" y="163968"/>
            <a:ext cx="6899134" cy="620088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4000" b="1"/>
              <a:t>Business Problem &amp; Context</a:t>
            </a:r>
            <a:endParaRPr lang="en-US"/>
          </a:p>
        </p:txBody>
      </p:sp>
      <p:pic>
        <p:nvPicPr>
          <p:cNvPr id="5" name="Picture 4" descr="A sign with text on it&#10;&#10;Description automatically generated">
            <a:extLst>
              <a:ext uri="{FF2B5EF4-FFF2-40B4-BE49-F238E27FC236}">
                <a16:creationId xmlns:a16="http://schemas.microsoft.com/office/drawing/2014/main" id="{3E9E1C2E-390F-616B-B7A2-0552539D51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78" r="-3" b="-3"/>
          <a:stretch/>
        </p:blipFill>
        <p:spPr>
          <a:xfrm>
            <a:off x="846309" y="3428502"/>
            <a:ext cx="3957887" cy="2724778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F4178A3-A5B4-4B82-A8D9-60573948C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2504" y="434340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68239128-1EF8-4B29-BFC6-1A4470CE1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D5217C2-8281-431A-B6B8-82B57C4D4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Picture 6" descr="A close-up of words&#10;&#10;Description automatically generated">
            <a:extLst>
              <a:ext uri="{FF2B5EF4-FFF2-40B4-BE49-F238E27FC236}">
                <a16:creationId xmlns:a16="http://schemas.microsoft.com/office/drawing/2014/main" id="{A8C2CBFD-E26A-E82B-C2E4-367BABF7E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1" y="-8739"/>
            <a:ext cx="4045883" cy="316633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15862D-A08B-4504-D602-E566E84E4E7F}"/>
              </a:ext>
            </a:extLst>
          </p:cNvPr>
          <p:cNvSpPr/>
          <p:nvPr/>
        </p:nvSpPr>
        <p:spPr>
          <a:xfrm>
            <a:off x="6366976" y="1167041"/>
            <a:ext cx="5334000" cy="13178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n-US" sz="16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Terrorism persists as an utmost concern for the USA, which demands immediate strategic action. Understanding historical patterns is vital for proactive and effective security measures, ensuring national safety.</a:t>
            </a:r>
            <a:endParaRPr lang="en-US" sz="1600">
              <a:solidFill>
                <a:schemeClr val="tx1"/>
              </a:solidFill>
              <a:latin typeface="Times New Roman"/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49749E-D092-B766-224E-3FD3721F8098}"/>
              </a:ext>
            </a:extLst>
          </p:cNvPr>
          <p:cNvSpPr/>
          <p:nvPr/>
        </p:nvSpPr>
        <p:spPr>
          <a:xfrm>
            <a:off x="6364941" y="2864224"/>
            <a:ext cx="5333999" cy="11385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n-US" sz="1600">
                <a:solidFill>
                  <a:srgbClr val="0F0F0F"/>
                </a:solidFill>
                <a:latin typeface="Times New Roman"/>
                <a:ea typeface="+mn-lt"/>
                <a:cs typeface="+mn-lt"/>
              </a:rPr>
              <a:t>We are a team of skilled security analysts whose task is to meticulously analyze a comprehensive dataset spanning five decades, covering diverse variables related to US-based terrorist incidents.</a:t>
            </a:r>
            <a:endParaRPr lang="en-US" sz="1600">
              <a:latin typeface="Times New Roman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32F312-B427-2068-920F-41D286AFFCDA}"/>
              </a:ext>
            </a:extLst>
          </p:cNvPr>
          <p:cNvSpPr/>
          <p:nvPr/>
        </p:nvSpPr>
        <p:spPr>
          <a:xfrm>
            <a:off x="6360459" y="4374776"/>
            <a:ext cx="5342963" cy="12729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n-US" sz="160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The goal is to empower the government with informed insights from the dataset, aiding decision-makers in crafting effective national security strategies. Utilizing these insights will significantly improve the country's safety and security.</a:t>
            </a:r>
            <a:endParaRPr lang="en-US" sz="1600">
              <a:solidFill>
                <a:srgbClr val="000000"/>
              </a:solidFill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A1C6406-8520-4CCB-B38F-6D4DAC19E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893A1F-D5D8-4034-A28F-4D8F18C46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5902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6FD42D-8BD8-433E-D7CF-AB1164725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046" y="-7040"/>
            <a:ext cx="4838160" cy="628621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rgbClr val="FFFFFF"/>
                </a:solidFill>
                <a:latin typeface="Times New Roman"/>
                <a:ea typeface="+mj-lt"/>
                <a:cs typeface="+mj-lt"/>
              </a:rPr>
              <a:t>Tackling Business Problem</a:t>
            </a:r>
            <a:endParaRPr lang="en-US" sz="320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6" name="Content Placeholder 7">
            <a:extLst>
              <a:ext uri="{FF2B5EF4-FFF2-40B4-BE49-F238E27FC236}">
                <a16:creationId xmlns:a16="http://schemas.microsoft.com/office/drawing/2014/main" id="{1946D59A-3E59-7A49-0029-1DA979816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84" y="3645521"/>
            <a:ext cx="3735500" cy="2897369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Identifying and analyzing patterns of terrorist activities.</a:t>
            </a:r>
            <a:endParaRPr lang="en-US">
              <a:solidFill>
                <a:srgbClr val="FFFFFF"/>
              </a:solidFill>
              <a:latin typeface="Times New Roman"/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Understanding the specific groups or individual's terrorists aim to attack.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Investigating the types of weapons employed by terrorist organizations.</a:t>
            </a:r>
            <a:endParaRPr lang="en-US">
              <a:solidFill>
                <a:srgbClr val="FFFFFF"/>
              </a:solidFill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Utilizing patterns to strategically deploy security resources.</a:t>
            </a:r>
            <a:endParaRPr lang="en-US">
              <a:solidFill>
                <a:srgbClr val="FFFFFF"/>
              </a:solidFill>
              <a:latin typeface="Times New Roman"/>
              <a:cs typeface="Calibri"/>
            </a:endParaRPr>
          </a:p>
          <a:p>
            <a:pPr marL="0" indent="0">
              <a:buNone/>
            </a:pPr>
            <a:endParaRPr lang="en-US" sz="1500">
              <a:solidFill>
                <a:srgbClr val="FFFFFF"/>
              </a:solidFill>
              <a:latin typeface="Times New Roman"/>
              <a:cs typeface="Calibri"/>
            </a:endParaRPr>
          </a:p>
          <a:p>
            <a:pPr marL="0" indent="0">
              <a:buNone/>
            </a:pPr>
            <a:endParaRPr lang="en-US" sz="1500">
              <a:solidFill>
                <a:srgbClr val="FFFFFF"/>
              </a:solidFill>
              <a:latin typeface="Times New Roman"/>
              <a:cs typeface="Calibri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108754F-0BAB-43E5-8CCC-828C2FC9B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0679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" name="Picture 2" descr="A large explosion on a building&#10;&#10;Description automatically generated">
            <a:extLst>
              <a:ext uri="{FF2B5EF4-FFF2-40B4-BE49-F238E27FC236}">
                <a16:creationId xmlns:a16="http://schemas.microsoft.com/office/drawing/2014/main" id="{C05E12A5-F5D5-6ED4-68D5-7DFD5EEF8D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39" r="7995" b="3"/>
          <a:stretch/>
        </p:blipFill>
        <p:spPr>
          <a:xfrm>
            <a:off x="4812161" y="-2655"/>
            <a:ext cx="3606643" cy="3358597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6FBFE7E1-0D9B-4B97-B754-C68544879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6279" y="0"/>
            <a:ext cx="3610035" cy="3355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soldiers running with guns&#10;&#10;Description automatically generated">
            <a:extLst>
              <a:ext uri="{FF2B5EF4-FFF2-40B4-BE49-F238E27FC236}">
                <a16:creationId xmlns:a16="http://schemas.microsoft.com/office/drawing/2014/main" id="{0A28E523-45C0-86A0-FC5A-7045DD2A48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91" r="2" b="19857"/>
          <a:stretch/>
        </p:blipFill>
        <p:spPr>
          <a:xfrm>
            <a:off x="4812160" y="3504904"/>
            <a:ext cx="7370876" cy="3353096"/>
          </a:xfrm>
          <a:prstGeom prst="rect">
            <a:avLst/>
          </a:prstGeom>
        </p:spPr>
      </p:pic>
      <p:pic>
        <p:nvPicPr>
          <p:cNvPr id="6" name="Picture 5" descr="A person wearing a hoodie&#10;&#10;Description automatically generated">
            <a:extLst>
              <a:ext uri="{FF2B5EF4-FFF2-40B4-BE49-F238E27FC236}">
                <a16:creationId xmlns:a16="http://schemas.microsoft.com/office/drawing/2014/main" id="{CBDA708F-DF0B-E3F3-DC47-F41270DB2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224" y="-1188"/>
            <a:ext cx="3603812" cy="1786352"/>
          </a:xfrm>
          <a:prstGeom prst="rect">
            <a:avLst/>
          </a:prstGeom>
        </p:spPr>
      </p:pic>
      <p:pic>
        <p:nvPicPr>
          <p:cNvPr id="7" name="Picture 6" descr="A close-up of a security alert&#10;&#10;Description automatically generated">
            <a:extLst>
              <a:ext uri="{FF2B5EF4-FFF2-40B4-BE49-F238E27FC236}">
                <a16:creationId xmlns:a16="http://schemas.microsoft.com/office/drawing/2014/main" id="{779CA4CB-4220-4679-A922-4019466E7A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5964" y="1782376"/>
            <a:ext cx="3612776" cy="15630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7428DE-7AA2-D0A2-E5EC-E3D8DDE58357}"/>
              </a:ext>
            </a:extLst>
          </p:cNvPr>
          <p:cNvSpPr txBox="1"/>
          <p:nvPr/>
        </p:nvSpPr>
        <p:spPr>
          <a:xfrm>
            <a:off x="-71343" y="1217145"/>
            <a:ext cx="4611968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 b="1">
                <a:latin typeface="Times New Roman"/>
                <a:ea typeface="+mn-lt"/>
                <a:cs typeface="+mn-lt"/>
              </a:rPr>
              <a:t>How:</a:t>
            </a:r>
            <a:r>
              <a:rPr lang="en-US" sz="24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We can control terrorist attacks</a:t>
            </a:r>
            <a:endParaRPr lang="en-US" sz="2400">
              <a:solidFill>
                <a:schemeClr val="bg1"/>
              </a:solidFill>
              <a:latin typeface="Times New Roman"/>
              <a:cs typeface="Calibri"/>
            </a:endParaRPr>
          </a:p>
          <a:p>
            <a:pPr marL="342900" indent="-342900">
              <a:buFont typeface="Wingdings"/>
              <a:buChar char="Ø"/>
            </a:pPr>
            <a:r>
              <a:rPr lang="en-US" sz="2400" b="1">
                <a:latin typeface="Times New Roman"/>
                <a:ea typeface="+mn-lt"/>
                <a:cs typeface="+mn-lt"/>
              </a:rPr>
              <a:t>Who:</a:t>
            </a:r>
            <a:r>
              <a:rPr lang="en-US" sz="24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Are the targeted people?</a:t>
            </a:r>
            <a:endParaRPr lang="en-US" sz="2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Wingdings"/>
              <a:buChar char="Ø"/>
            </a:pPr>
            <a:r>
              <a:rPr lang="en-US" sz="2400" b="1">
                <a:latin typeface="Times New Roman"/>
                <a:ea typeface="+mn-lt"/>
                <a:cs typeface="+mn-lt"/>
              </a:rPr>
              <a:t>What:</a:t>
            </a:r>
            <a:r>
              <a:rPr lang="en-US" sz="2400" b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en-US" sz="24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Kind of weapon terrorist groups are using?</a:t>
            </a:r>
            <a:endParaRPr lang="en-US" sz="2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2161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7BF0736-A78F-4FEE-41A6-79B26EF3A32D}"/>
              </a:ext>
            </a:extLst>
          </p:cNvPr>
          <p:cNvSpPr txBox="1">
            <a:spLocks/>
          </p:cNvSpPr>
          <p:nvPr/>
        </p:nvSpPr>
        <p:spPr>
          <a:xfrm>
            <a:off x="178232" y="79134"/>
            <a:ext cx="10941204" cy="68875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Times New Roman"/>
                <a:ea typeface="+mj-lt"/>
                <a:cs typeface="+mj-lt"/>
              </a:rPr>
              <a:t>Description of Data &amp; Transformation</a:t>
            </a:r>
            <a:endParaRPr lang="en-US" b="1">
              <a:latin typeface="Times New Roman"/>
              <a:cs typeface="Times New Roman"/>
            </a:endParaRPr>
          </a:p>
        </p:txBody>
      </p:sp>
      <p:pic>
        <p:nvPicPr>
          <p:cNvPr id="5" name="Picture 4" descr="A graph with blue bars&#10;&#10;Description automatically generated">
            <a:extLst>
              <a:ext uri="{FF2B5EF4-FFF2-40B4-BE49-F238E27FC236}">
                <a16:creationId xmlns:a16="http://schemas.microsoft.com/office/drawing/2014/main" id="{0D0DB0F2-1A37-DDDB-D98B-A69AB1102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678" y="629181"/>
            <a:ext cx="5110125" cy="3112629"/>
          </a:xfrm>
          <a:prstGeom prst="rect">
            <a:avLst/>
          </a:prstGeom>
        </p:spPr>
      </p:pic>
      <p:pic>
        <p:nvPicPr>
          <p:cNvPr id="7" name="Picture 6" descr="A graph of a number of data&#10;&#10;Description automatically generated">
            <a:extLst>
              <a:ext uri="{FF2B5EF4-FFF2-40B4-BE49-F238E27FC236}">
                <a16:creationId xmlns:a16="http://schemas.microsoft.com/office/drawing/2014/main" id="{3092AB3C-A008-F3D9-92E2-DB8116700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93" y="2379902"/>
            <a:ext cx="5225622" cy="372615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FB23306-FBD9-AABF-E374-A31FB2FA27CB}"/>
              </a:ext>
            </a:extLst>
          </p:cNvPr>
          <p:cNvSpPr txBox="1">
            <a:spLocks/>
          </p:cNvSpPr>
          <p:nvPr/>
        </p:nvSpPr>
        <p:spPr>
          <a:xfrm>
            <a:off x="5906679" y="3884280"/>
            <a:ext cx="5920969" cy="2217899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2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6400" b="1" u="sng">
                <a:latin typeface="Times New Roman"/>
                <a:cs typeface="Calibri"/>
              </a:rPr>
              <a:t>Data Transformation:</a:t>
            </a:r>
            <a:endParaRPr lang="en-US" sz="6400">
              <a:latin typeface="Times New Roman"/>
              <a:cs typeface="Calibri"/>
            </a:endParaRPr>
          </a:p>
          <a:p>
            <a:pPr>
              <a:buFont typeface="Wingdings" panose="020F0502020204030204" pitchFamily="34" charset="0"/>
              <a:buChar char="v"/>
            </a:pPr>
            <a:r>
              <a:rPr lang="en-US" sz="6400">
                <a:latin typeface="Times New Roman"/>
                <a:cs typeface="Calibri"/>
              </a:rPr>
              <a:t> </a:t>
            </a:r>
            <a:r>
              <a:rPr lang="en-US" sz="6400">
                <a:latin typeface="Times New Roman"/>
                <a:ea typeface="+mn-lt"/>
                <a:cs typeface="+mn-lt"/>
              </a:rPr>
              <a:t>The total number of casualties is derived from the columns </a:t>
            </a:r>
            <a:r>
              <a:rPr lang="en-US" sz="6400" err="1">
                <a:latin typeface="Times New Roman"/>
                <a:ea typeface="+mn-lt"/>
                <a:cs typeface="+mn-lt"/>
              </a:rPr>
              <a:t>nkill</a:t>
            </a:r>
            <a:r>
              <a:rPr lang="en-US" sz="6400">
                <a:latin typeface="Times New Roman"/>
                <a:ea typeface="+mn-lt"/>
                <a:cs typeface="+mn-lt"/>
              </a:rPr>
              <a:t> and </a:t>
            </a:r>
            <a:r>
              <a:rPr lang="en-US" sz="6400" err="1">
                <a:latin typeface="Times New Roman"/>
                <a:ea typeface="+mn-lt"/>
                <a:cs typeface="+mn-lt"/>
              </a:rPr>
              <a:t>nwound</a:t>
            </a:r>
            <a:r>
              <a:rPr lang="en-US" sz="6400">
                <a:latin typeface="Times New Roman"/>
                <a:ea typeface="+mn-lt"/>
                <a:cs typeface="+mn-lt"/>
              </a:rPr>
              <a:t>.</a:t>
            </a:r>
            <a:endParaRPr lang="en-US" sz="6400" b="1" u="sng">
              <a:latin typeface="Times New Roman"/>
              <a:ea typeface="+mn-lt"/>
              <a:cs typeface="+mn-lt"/>
            </a:endParaRPr>
          </a:p>
          <a:p>
            <a:pPr>
              <a:buFont typeface="Wingdings" panose="020F0502020204030204" pitchFamily="34" charset="0"/>
              <a:buChar char="v"/>
            </a:pPr>
            <a:r>
              <a:rPr lang="en-US" sz="6400">
                <a:latin typeface="Times New Roman"/>
                <a:ea typeface="+mn-lt"/>
                <a:cs typeface="+mn-lt"/>
              </a:rPr>
              <a:t> If the total casualties exceed 10, they are categorized as high; otherwise, they are categorized as low.</a:t>
            </a:r>
            <a:endParaRPr lang="en-US" sz="6400">
              <a:latin typeface="Times New Roman"/>
              <a:cs typeface="Calibri"/>
            </a:endParaRPr>
          </a:p>
          <a:p>
            <a:pPr>
              <a:buFont typeface="Wingdings" panose="020F0502020204030204" pitchFamily="34" charset="0"/>
              <a:buChar char="v"/>
            </a:pPr>
            <a:r>
              <a:rPr lang="en-US" sz="6400">
                <a:latin typeface="Times New Roman"/>
                <a:ea typeface="+mn-lt"/>
                <a:cs typeface="+mn-lt"/>
              </a:rPr>
              <a:t> The columns </a:t>
            </a:r>
            <a:r>
              <a:rPr lang="en-US" sz="6400" err="1">
                <a:latin typeface="Times New Roman"/>
                <a:ea typeface="+mn-lt"/>
                <a:cs typeface="+mn-lt"/>
              </a:rPr>
              <a:t>Iday</a:t>
            </a:r>
            <a:r>
              <a:rPr lang="en-US" sz="6400">
                <a:latin typeface="Times New Roman"/>
                <a:ea typeface="+mn-lt"/>
                <a:cs typeface="+mn-lt"/>
              </a:rPr>
              <a:t>, </a:t>
            </a:r>
            <a:r>
              <a:rPr lang="en-US" sz="6400" err="1">
                <a:latin typeface="Times New Roman"/>
                <a:ea typeface="+mn-lt"/>
                <a:cs typeface="+mn-lt"/>
              </a:rPr>
              <a:t>Imonth</a:t>
            </a:r>
            <a:r>
              <a:rPr lang="en-US" sz="6400">
                <a:latin typeface="Times New Roman"/>
                <a:ea typeface="+mn-lt"/>
                <a:cs typeface="+mn-lt"/>
              </a:rPr>
              <a:t>, and </a:t>
            </a:r>
            <a:r>
              <a:rPr lang="en-US" sz="6400" err="1">
                <a:latin typeface="Times New Roman"/>
                <a:ea typeface="+mn-lt"/>
                <a:cs typeface="+mn-lt"/>
              </a:rPr>
              <a:t>Iyear</a:t>
            </a:r>
            <a:r>
              <a:rPr lang="en-US" sz="6400">
                <a:latin typeface="Times New Roman"/>
                <a:ea typeface="+mn-lt"/>
                <a:cs typeface="+mn-lt"/>
              </a:rPr>
              <a:t> are combined to create a new column named Date.</a:t>
            </a:r>
            <a:endParaRPr lang="en-US" sz="6400">
              <a:latin typeface="Times New Roman"/>
              <a:cs typeface="Calibri"/>
            </a:endParaRPr>
          </a:p>
          <a:p>
            <a:pPr>
              <a:buFont typeface="Wingdings" panose="020F0502020204030204" pitchFamily="34" charset="0"/>
              <a:buChar char="v"/>
            </a:pPr>
            <a:r>
              <a:rPr lang="en-US" sz="6400">
                <a:latin typeface="Times New Roman"/>
                <a:cs typeface="Calibri"/>
              </a:rPr>
              <a:t> </a:t>
            </a:r>
            <a:r>
              <a:rPr lang="en-US" sz="6400">
                <a:latin typeface="Times New Roman"/>
                <a:ea typeface="+mn-lt"/>
                <a:cs typeface="+mn-lt"/>
              </a:rPr>
              <a:t>One-hot encoding is employed to transform text columns into categorical columns.</a:t>
            </a:r>
            <a:endParaRPr lang="en-US" sz="6400" b="1" u="sng">
              <a:latin typeface="Times New Roman"/>
              <a:ea typeface="+mn-lt"/>
              <a:cs typeface="+mn-lt"/>
            </a:endParaRPr>
          </a:p>
          <a:p>
            <a:pPr marL="0" indent="0">
              <a:buFont typeface="Calibri" panose="020F0502020204030204" pitchFamily="34" charset="0"/>
              <a:buNone/>
            </a:pPr>
            <a:br>
              <a:rPr lang="en-US" sz="1300" b="1" u="sng">
                <a:cs typeface="Calibri"/>
              </a:rPr>
            </a:br>
            <a:endParaRPr lang="en-US" sz="1600" b="1" u="sng">
              <a:latin typeface="Times New Roman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7E5A68-5267-52C5-392E-020C4C5A8E56}"/>
              </a:ext>
            </a:extLst>
          </p:cNvPr>
          <p:cNvSpPr txBox="1"/>
          <p:nvPr/>
        </p:nvSpPr>
        <p:spPr>
          <a:xfrm>
            <a:off x="179294" y="889186"/>
            <a:ext cx="655376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u="sng" baseline="0">
                <a:solidFill>
                  <a:srgbClr val="404040"/>
                </a:solidFill>
                <a:latin typeface="Times New Roman"/>
              </a:rPr>
              <a:t>List Of  variables: </a:t>
            </a:r>
            <a:r>
              <a:rPr lang="en-US" sz="1600" b="1" u="sng">
                <a:solidFill>
                  <a:srgbClr val="404040"/>
                </a:solidFill>
                <a:latin typeface="Times New Roman"/>
              </a:rPr>
              <a:t> </a:t>
            </a:r>
            <a:r>
              <a:rPr lang="en-US" sz="1600" baseline="0" err="1">
                <a:solidFill>
                  <a:srgbClr val="404040"/>
                </a:solidFill>
                <a:latin typeface="Times New Roman"/>
              </a:rPr>
              <a:t>provstate</a:t>
            </a:r>
            <a:r>
              <a:rPr lang="en-US" sz="1600" baseline="0">
                <a:solidFill>
                  <a:srgbClr val="404040"/>
                </a:solidFill>
                <a:latin typeface="Times New Roman"/>
              </a:rPr>
              <a:t>, city, latitude, longitude, </a:t>
            </a:r>
            <a:r>
              <a:rPr lang="en-US" sz="1600" baseline="0" err="1">
                <a:solidFill>
                  <a:srgbClr val="404040"/>
                </a:solidFill>
                <a:latin typeface="Times New Roman"/>
              </a:rPr>
              <a:t>doubtterr</a:t>
            </a:r>
            <a:r>
              <a:rPr lang="en-US" sz="1600" baseline="0">
                <a:solidFill>
                  <a:srgbClr val="404040"/>
                </a:solidFill>
                <a:latin typeface="Times New Roman"/>
              </a:rPr>
              <a:t>, attacktype1_txt, targtype1_txt, natlty1_txt, </a:t>
            </a:r>
            <a:r>
              <a:rPr lang="en-US" sz="1600" baseline="0" err="1">
                <a:solidFill>
                  <a:srgbClr val="404040"/>
                </a:solidFill>
                <a:latin typeface="Times New Roman"/>
              </a:rPr>
              <a:t>gname</a:t>
            </a:r>
            <a:r>
              <a:rPr lang="en-US" sz="1600" baseline="0">
                <a:solidFill>
                  <a:srgbClr val="404040"/>
                </a:solidFill>
                <a:latin typeface="Times New Roman"/>
              </a:rPr>
              <a:t>, claimed,weaptype1_txt, </a:t>
            </a:r>
            <a:r>
              <a:rPr lang="en-US" sz="1600" baseline="0" err="1">
                <a:solidFill>
                  <a:srgbClr val="404040"/>
                </a:solidFill>
                <a:latin typeface="Times New Roman"/>
              </a:rPr>
              <a:t>nkill</a:t>
            </a:r>
            <a:r>
              <a:rPr lang="en-US" sz="1600" baseline="0">
                <a:solidFill>
                  <a:srgbClr val="404040"/>
                </a:solidFill>
                <a:latin typeface="Times New Roman"/>
              </a:rPr>
              <a:t>, </a:t>
            </a:r>
            <a:r>
              <a:rPr lang="en-US" sz="1600" baseline="0" err="1">
                <a:solidFill>
                  <a:srgbClr val="404040"/>
                </a:solidFill>
                <a:latin typeface="Times New Roman"/>
              </a:rPr>
              <a:t>nkillus</a:t>
            </a:r>
            <a:r>
              <a:rPr lang="en-US" sz="1600" baseline="0">
                <a:solidFill>
                  <a:srgbClr val="404040"/>
                </a:solidFill>
                <a:latin typeface="Times New Roman"/>
              </a:rPr>
              <a:t>, </a:t>
            </a:r>
            <a:r>
              <a:rPr lang="en-US" sz="1600" baseline="0" err="1">
                <a:solidFill>
                  <a:srgbClr val="404040"/>
                </a:solidFill>
                <a:latin typeface="Times New Roman"/>
              </a:rPr>
              <a:t>nkillter</a:t>
            </a:r>
            <a:r>
              <a:rPr lang="en-US" sz="1600" baseline="0">
                <a:solidFill>
                  <a:srgbClr val="404040"/>
                </a:solidFill>
                <a:latin typeface="Times New Roman"/>
              </a:rPr>
              <a:t>, </a:t>
            </a:r>
            <a:r>
              <a:rPr lang="en-US" sz="1600" baseline="0" err="1">
                <a:solidFill>
                  <a:srgbClr val="404040"/>
                </a:solidFill>
                <a:latin typeface="Times New Roman"/>
              </a:rPr>
              <a:t>nwound</a:t>
            </a:r>
            <a:r>
              <a:rPr lang="en-US" sz="1600" baseline="0">
                <a:solidFill>
                  <a:srgbClr val="404040"/>
                </a:solidFill>
                <a:latin typeface="Times New Roman"/>
              </a:rPr>
              <a:t>, </a:t>
            </a:r>
            <a:r>
              <a:rPr lang="en-US" sz="1600" baseline="0" err="1">
                <a:solidFill>
                  <a:srgbClr val="404040"/>
                </a:solidFill>
                <a:latin typeface="Times New Roman"/>
              </a:rPr>
              <a:t>nwoundus</a:t>
            </a:r>
            <a:r>
              <a:rPr lang="en-US" sz="1600" baseline="0">
                <a:solidFill>
                  <a:srgbClr val="404040"/>
                </a:solidFill>
                <a:latin typeface="Times New Roman"/>
              </a:rPr>
              <a:t>, </a:t>
            </a:r>
            <a:r>
              <a:rPr lang="en-US" sz="1600" baseline="0" err="1">
                <a:solidFill>
                  <a:srgbClr val="404040"/>
                </a:solidFill>
                <a:latin typeface="Times New Roman"/>
              </a:rPr>
              <a:t>nwoundte</a:t>
            </a:r>
            <a:r>
              <a:rPr lang="en-US" sz="1600" baseline="0">
                <a:solidFill>
                  <a:srgbClr val="404040"/>
                </a:solidFill>
                <a:latin typeface="Times New Roman"/>
              </a:rPr>
              <a:t>, success, </a:t>
            </a:r>
            <a:r>
              <a:rPr lang="en-US" sz="1600" baseline="0" err="1">
                <a:solidFill>
                  <a:srgbClr val="404040"/>
                </a:solidFill>
                <a:latin typeface="Times New Roman"/>
              </a:rPr>
              <a:t>president_party</a:t>
            </a:r>
            <a:r>
              <a:rPr lang="en-US" sz="1600" baseline="0">
                <a:solidFill>
                  <a:srgbClr val="404040"/>
                </a:solidFill>
                <a:latin typeface="Times New Roman"/>
              </a:rPr>
              <a:t>, </a:t>
            </a:r>
            <a:r>
              <a:rPr lang="en-US" sz="1600" baseline="0" err="1">
                <a:solidFill>
                  <a:srgbClr val="404040"/>
                </a:solidFill>
                <a:latin typeface="Times New Roman"/>
              </a:rPr>
              <a:t>state_governor_party</a:t>
            </a:r>
            <a:r>
              <a:rPr lang="en-US" sz="1600" baseline="0">
                <a:solidFill>
                  <a:srgbClr val="404040"/>
                </a:solidFill>
                <a:latin typeface="Times New Roman"/>
              </a:rPr>
              <a:t>, date, </a:t>
            </a:r>
            <a:r>
              <a:rPr lang="en-US" sz="1600" baseline="0" err="1">
                <a:solidFill>
                  <a:srgbClr val="404040"/>
                </a:solidFill>
                <a:latin typeface="Times New Roman"/>
              </a:rPr>
              <a:t>total_casualities</a:t>
            </a:r>
            <a:endParaRPr lang="en-US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553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0693-B006-9B9E-08C9-F7746365D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54" y="785025"/>
            <a:ext cx="3243756" cy="67412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b="1">
                <a:solidFill>
                  <a:schemeClr val="tx2"/>
                </a:solidFill>
                <a:latin typeface="Times New Roman"/>
                <a:cs typeface="Times New Roman"/>
              </a:rPr>
              <a:t>Using Data to Answer Business Problem</a:t>
            </a:r>
          </a:p>
        </p:txBody>
      </p:sp>
      <p:pic>
        <p:nvPicPr>
          <p:cNvPr id="4" name="Content Placeholder 3" descr="A map of the united states with red and green dots&#10;&#10;Description automatically generated">
            <a:extLst>
              <a:ext uri="{FF2B5EF4-FFF2-40B4-BE49-F238E27FC236}">
                <a16:creationId xmlns:a16="http://schemas.microsoft.com/office/drawing/2014/main" id="{33765D44-2EA6-AB4B-EA9D-0F3346003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0279" y="2751698"/>
            <a:ext cx="6021792" cy="34400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93039B-7A0D-38E8-A266-6481CE77A00B}"/>
              </a:ext>
            </a:extLst>
          </p:cNvPr>
          <p:cNvSpPr txBox="1"/>
          <p:nvPr/>
        </p:nvSpPr>
        <p:spPr>
          <a:xfrm>
            <a:off x="-118693" y="1874836"/>
            <a:ext cx="3807842" cy="390823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342900" indent="-285750" algn="just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v"/>
            </a:pPr>
            <a:r>
              <a:rPr lang="en-US" sz="1400">
                <a:latin typeface="Times New Roman"/>
                <a:cs typeface="Times New Roman"/>
              </a:rPr>
              <a:t>California, New York, and Florida exhibit a larger number of attacks.  </a:t>
            </a:r>
            <a:endParaRPr lang="en-US">
              <a:latin typeface="Times New Roman"/>
              <a:cs typeface="Times New Roman"/>
            </a:endParaRPr>
          </a:p>
          <a:p>
            <a:pPr marL="342900" indent="-285750" algn="just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v"/>
            </a:pPr>
            <a:r>
              <a:rPr lang="en-US" sz="1400">
                <a:latin typeface="Times New Roman"/>
                <a:cs typeface="Times New Roman"/>
              </a:rPr>
              <a:t>Urban centers: exhibit green dots, suggesting successful attacks, due to the high-impact targets located there.</a:t>
            </a:r>
          </a:p>
          <a:p>
            <a:pPr marL="342900" indent="-285750" algn="just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v"/>
            </a:pPr>
            <a:r>
              <a:rPr lang="en-US" sz="1400">
                <a:latin typeface="Times New Roman"/>
                <a:cs typeface="Times New Roman"/>
              </a:rPr>
              <a:t>The analysis inform federal and local government agencies where to focus their intelligence efforts and allocate resources for prevention and rapid response.</a:t>
            </a:r>
          </a:p>
          <a:p>
            <a:pPr marL="342900" indent="-285750" algn="just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v"/>
            </a:pPr>
            <a:r>
              <a:rPr lang="en-US" sz="1400">
                <a:latin typeface="Times New Roman"/>
                <a:cs typeface="Times New Roman"/>
              </a:rPr>
              <a:t>Policymakers can also track the effectiveness of implemented security measures, adjust strategies, and prepare for emerging threats</a:t>
            </a:r>
            <a:r>
              <a:rPr lang="en-US" sz="1400">
                <a:solidFill>
                  <a:schemeClr val="tx2"/>
                </a:solidFill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5" name="Picture 4" descr="A graph with red and green bars&#10;&#10;Description automatically generated">
            <a:extLst>
              <a:ext uri="{FF2B5EF4-FFF2-40B4-BE49-F238E27FC236}">
                <a16:creationId xmlns:a16="http://schemas.microsoft.com/office/drawing/2014/main" id="{3B2CC9A5-529A-FE4A-83B4-4458500A4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547" y="42940"/>
            <a:ext cx="4396454" cy="22649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D4C3DD-09E3-6588-8E02-39D75F4E6A13}"/>
              </a:ext>
            </a:extLst>
          </p:cNvPr>
          <p:cNvSpPr txBox="1"/>
          <p:nvPr/>
        </p:nvSpPr>
        <p:spPr>
          <a:xfrm>
            <a:off x="239244" y="4059726"/>
            <a:ext cx="51760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algn="just" defTabSz="630936">
              <a:spcAft>
                <a:spcPts val="600"/>
              </a:spcAft>
              <a:buFont typeface="Wingdings"/>
              <a:buChar char="v"/>
            </a:pPr>
            <a:endParaRPr lang="en-US" sz="14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A524D3-29B2-40E8-0CC2-D8CFDDB09389}"/>
              </a:ext>
            </a:extLst>
          </p:cNvPr>
          <p:cNvSpPr txBox="1"/>
          <p:nvPr/>
        </p:nvSpPr>
        <p:spPr>
          <a:xfrm>
            <a:off x="8209429" y="2396938"/>
            <a:ext cx="399377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Times New Roman"/>
                <a:cs typeface="Calibri"/>
              </a:rPr>
              <a:t>Success rates on states with different attack types</a:t>
            </a:r>
            <a:endParaRPr lang="en-US" sz="1400">
              <a:latin typeface="Times New Roman"/>
            </a:endParaRPr>
          </a:p>
        </p:txBody>
      </p:sp>
      <p:pic>
        <p:nvPicPr>
          <p:cNvPr id="11" name="Picture 10" descr="A graph of red and pink bars&#10;&#10;Description automatically generated">
            <a:extLst>
              <a:ext uri="{FF2B5EF4-FFF2-40B4-BE49-F238E27FC236}">
                <a16:creationId xmlns:a16="http://schemas.microsoft.com/office/drawing/2014/main" id="{D749DEF2-6B56-45ED-4B6B-D5EC8660F4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464" r="1" b="1"/>
          <a:stretch/>
        </p:blipFill>
        <p:spPr>
          <a:xfrm>
            <a:off x="3694987" y="3269"/>
            <a:ext cx="4037478" cy="2335296"/>
          </a:xfrm>
          <a:prstGeom prst="rect">
            <a:avLst/>
          </a:prstGeom>
        </p:spPr>
      </p:pic>
      <p:sp>
        <p:nvSpPr>
          <p:cNvPr id="12" name="TextBox 2">
            <a:extLst>
              <a:ext uri="{FF2B5EF4-FFF2-40B4-BE49-F238E27FC236}">
                <a16:creationId xmlns:a16="http://schemas.microsoft.com/office/drawing/2014/main" id="{5CF7398C-7E49-F377-D273-9EEB0AA35ECA}"/>
              </a:ext>
            </a:extLst>
          </p:cNvPr>
          <p:cNvSpPr txBox="1"/>
          <p:nvPr/>
        </p:nvSpPr>
        <p:spPr>
          <a:xfrm>
            <a:off x="3845857" y="2299445"/>
            <a:ext cx="4002742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>
                <a:latin typeface="Times New Roman"/>
                <a:ea typeface="+mn-lt"/>
                <a:cs typeface="+mn-lt"/>
              </a:rPr>
              <a:t>Total Casualties from terrorist attacks categorized by attack type</a:t>
            </a:r>
            <a:endParaRPr lang="en-US" sz="1400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3606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BFC50-9207-40FB-C475-48B7A9F33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57" y="4066454"/>
            <a:ext cx="11449471" cy="189059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 algn="just">
              <a:spcBef>
                <a:spcPts val="0"/>
              </a:spcBef>
              <a:spcAft>
                <a:spcPts val="600"/>
              </a:spcAft>
              <a:buFont typeface="Wingdings,Sans-Serif" panose="020B0604020202020204" pitchFamily="34" charset="0"/>
              <a:buChar char="v"/>
            </a:pPr>
            <a:r>
              <a:rPr lang="en-US">
                <a:solidFill>
                  <a:schemeClr val="tx2"/>
                </a:solidFill>
                <a:latin typeface="Times New Roman"/>
                <a:ea typeface="Calibri"/>
                <a:cs typeface="Calibri"/>
              </a:rPr>
              <a:t>Total casualties caused by terrorist attacks in select locations are categorized by the type of weapon used. </a:t>
            </a:r>
            <a:endParaRPr lang="en-US">
              <a:solidFill>
                <a:schemeClr val="tx2"/>
              </a:solidFill>
              <a:cs typeface="Calibri"/>
            </a:endParaRPr>
          </a:p>
          <a:p>
            <a:pPr marL="171450" indent="-171450" algn="just">
              <a:spcBef>
                <a:spcPts val="0"/>
              </a:spcBef>
              <a:spcAft>
                <a:spcPts val="600"/>
              </a:spcAft>
              <a:buFont typeface="Wingdings,Sans-Serif" panose="020B0604020202020204" pitchFamily="34" charset="0"/>
              <a:buChar char="v"/>
            </a:pPr>
            <a:r>
              <a:rPr lang="en-US">
                <a:solidFill>
                  <a:schemeClr val="tx2"/>
                </a:solidFill>
                <a:latin typeface="Times New Roman"/>
                <a:ea typeface="Calibri"/>
                <a:cs typeface="Calibri"/>
              </a:rPr>
              <a:t>California and New York as locations with significant numbers of casualties.  The stacked colors in each bar denote different weapon types. </a:t>
            </a:r>
          </a:p>
          <a:p>
            <a:pPr marL="171450" indent="-171450" algn="just">
              <a:spcBef>
                <a:spcPts val="0"/>
              </a:spcBef>
              <a:spcAft>
                <a:spcPts val="600"/>
              </a:spcAft>
              <a:buFont typeface="Wingdings,Sans-Serif" panose="020B0604020202020204" pitchFamily="34" charset="0"/>
              <a:buChar char="v"/>
            </a:pPr>
            <a:r>
              <a:rPr lang="en-US">
                <a:solidFill>
                  <a:schemeClr val="tx2"/>
                </a:solidFill>
                <a:latin typeface="Times New Roman"/>
                <a:ea typeface="Calibri"/>
                <a:cs typeface="Calibri"/>
              </a:rPr>
              <a:t>Explosives are the most common cause of casualties in one location, while firearms are predominant. </a:t>
            </a:r>
          </a:p>
          <a:p>
            <a:pPr marL="171450" indent="-171450" algn="just">
              <a:spcBef>
                <a:spcPts val="0"/>
              </a:spcBef>
              <a:spcAft>
                <a:spcPts val="600"/>
              </a:spcAft>
              <a:buFont typeface="Wingdings,Sans-Serif" panose="020B0604020202020204" pitchFamily="34" charset="0"/>
              <a:buChar char="v"/>
            </a:pPr>
            <a:r>
              <a:rPr lang="en-US">
                <a:solidFill>
                  <a:schemeClr val="tx2"/>
                </a:solidFill>
                <a:latin typeface="Times New Roman"/>
                <a:ea typeface="Calibri"/>
                <a:cs typeface="Calibri"/>
              </a:rPr>
              <a:t>By understanding which weapons are most commonly associated with higher casualties, policymakers can tailor their regulatory efforts.</a:t>
            </a:r>
          </a:p>
          <a:p>
            <a:endParaRPr lang="en-US" sz="1400">
              <a:solidFill>
                <a:schemeClr val="tx2"/>
              </a:solidFill>
              <a:ea typeface="Calibri"/>
              <a:cs typeface="Calibri"/>
            </a:endParaRPr>
          </a:p>
        </p:txBody>
      </p:sp>
      <p:pic>
        <p:nvPicPr>
          <p:cNvPr id="7" name="Picture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1DB42DBC-BE53-F67F-8512-31F7C451BD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44" b="-2"/>
          <a:stretch/>
        </p:blipFill>
        <p:spPr>
          <a:xfrm>
            <a:off x="7258050" y="-4482"/>
            <a:ext cx="4889127" cy="30166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8EB0C8-06EF-FE39-AF75-85FFE0FD5BC3}"/>
              </a:ext>
            </a:extLst>
          </p:cNvPr>
          <p:cNvSpPr txBox="1"/>
          <p:nvPr/>
        </p:nvSpPr>
        <p:spPr>
          <a:xfrm>
            <a:off x="7315199" y="3106271"/>
            <a:ext cx="488128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Times New Roman"/>
                <a:ea typeface="+mn-lt"/>
                <a:cs typeface="+mn-lt"/>
              </a:rPr>
              <a:t>Total Casualties from terrorist attacks in the states, broken down by the type of weapon.</a:t>
            </a:r>
            <a:endParaRPr lang="en-US" sz="1400" b="1">
              <a:latin typeface="Times New Roman"/>
              <a:cs typeface="Times New Roman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8689E445-8F16-DA5F-6527-0423F21B569B}"/>
              </a:ext>
            </a:extLst>
          </p:cNvPr>
          <p:cNvSpPr txBox="1"/>
          <p:nvPr/>
        </p:nvSpPr>
        <p:spPr>
          <a:xfrm>
            <a:off x="4087906" y="3128682"/>
            <a:ext cx="3729315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>
                <a:latin typeface="Times New Roman"/>
                <a:ea typeface="+mn-lt"/>
                <a:cs typeface="+mn-lt"/>
              </a:rPr>
              <a:t>People killed in incidents.</a:t>
            </a:r>
            <a:endParaRPr lang="en-US" sz="1400" b="1">
              <a:latin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17C92A-88AC-FE4D-376E-ED9D0E295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639"/>
            <a:ext cx="3532092" cy="30054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9A7F49-CFD0-75F1-621F-95D54F1B6D4E}"/>
              </a:ext>
            </a:extLst>
          </p:cNvPr>
          <p:cNvSpPr txBox="1"/>
          <p:nvPr/>
        </p:nvSpPr>
        <p:spPr>
          <a:xfrm>
            <a:off x="372034" y="3052482"/>
            <a:ext cx="27835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Times New Roman"/>
                <a:cs typeface="Calibri"/>
              </a:rPr>
              <a:t>Outcome by Target Type</a:t>
            </a:r>
            <a:r>
              <a:rPr lang="en-US" b="1">
                <a:latin typeface="Times New Roman"/>
                <a:cs typeface="Calibri"/>
              </a:rPr>
              <a:t>.</a:t>
            </a:r>
            <a:endParaRPr lang="en-US" b="1">
              <a:latin typeface="Times New Roman"/>
              <a:cs typeface="Times New Roman"/>
            </a:endParaRPr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929A5D1-A594-2E38-ED51-C072434CA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2094" y="201"/>
            <a:ext cx="3729317" cy="310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9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6019-9630-BA69-4A38-73375E4380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22176" y="1588"/>
            <a:ext cx="6572552" cy="62388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latin typeface="Times New Roman"/>
                <a:cs typeface="Calibri Light"/>
              </a:rPr>
              <a:t>Success or Failure of Attack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DB6AA-EB52-3D1E-3BC1-4AF111C49489}"/>
              </a:ext>
            </a:extLst>
          </p:cNvPr>
          <p:cNvSpPr txBox="1"/>
          <p:nvPr/>
        </p:nvSpPr>
        <p:spPr>
          <a:xfrm>
            <a:off x="155451" y="885203"/>
            <a:ext cx="6005141" cy="26161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 dirty="0">
                <a:latin typeface="Times New Roman"/>
                <a:ea typeface="Calibri"/>
                <a:cs typeface="Times New Roman"/>
              </a:rPr>
              <a:t>Logistic Regression: </a:t>
            </a:r>
          </a:p>
          <a:p>
            <a:pPr marL="285750" indent="-285750">
              <a:buFont typeface="Wingdings"/>
              <a:buChar char="v"/>
            </a:pPr>
            <a:r>
              <a:rPr lang="en-US" sz="2000" dirty="0">
                <a:latin typeface="Times New Roman"/>
                <a:ea typeface="Calibri"/>
                <a:cs typeface="Times New Roman"/>
              </a:rPr>
              <a:t>ln(success) =  14.17 - 28.14 </a:t>
            </a:r>
            <a:r>
              <a:rPr lang="en-US" sz="2000" dirty="0" err="1">
                <a:latin typeface="Times New Roman"/>
                <a:ea typeface="Calibri"/>
                <a:cs typeface="Times New Roman"/>
              </a:rPr>
              <a:t>attacktype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 			            +25.78targetype + 0.1 </a:t>
            </a:r>
            <a:r>
              <a:rPr lang="en-US" sz="2000" dirty="0" err="1">
                <a:latin typeface="Times New Roman"/>
                <a:ea typeface="Calibri"/>
                <a:cs typeface="Times New Roman"/>
              </a:rPr>
              <a:t>weapontype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  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Wingdings"/>
              <a:buChar char="v"/>
            </a:pPr>
            <a:r>
              <a:rPr lang="en-US" sz="2000" dirty="0">
                <a:latin typeface="Times New Roman"/>
                <a:ea typeface="Calibri"/>
                <a:cs typeface="Times New Roman"/>
              </a:rPr>
              <a:t>The equation can predict whether the attack was successful or not</a:t>
            </a:r>
          </a:p>
          <a:p>
            <a:pPr marL="285750" indent="-285750">
              <a:buFont typeface="Wingdings"/>
              <a:buChar char="v"/>
            </a:pPr>
            <a:r>
              <a:rPr lang="en-US" sz="2000" dirty="0">
                <a:latin typeface="Times New Roman"/>
                <a:ea typeface="Calibri"/>
                <a:cs typeface="Times New Roman"/>
              </a:rPr>
              <a:t>Each predictor has coefficient helps to interpret the impact made on success</a:t>
            </a:r>
          </a:p>
          <a:p>
            <a:pPr marL="285750" indent="-285750">
              <a:buFont typeface="Wingdings"/>
              <a:buChar char="v"/>
            </a:pPr>
            <a:r>
              <a:rPr lang="en-US" sz="2000" dirty="0">
                <a:latin typeface="Times New Roman"/>
                <a:ea typeface="Calibri"/>
                <a:cs typeface="Times New Roman"/>
              </a:rPr>
              <a:t>Directly models the probability of the target variable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C0907A-C411-05F2-533A-6F8F1425CFA0}"/>
              </a:ext>
            </a:extLst>
          </p:cNvPr>
          <p:cNvSpPr txBox="1"/>
          <p:nvPr/>
        </p:nvSpPr>
        <p:spPr>
          <a:xfrm>
            <a:off x="6359541" y="883584"/>
            <a:ext cx="5370079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>
                <a:latin typeface="Times New Roman"/>
                <a:cs typeface="Times New Roman"/>
              </a:rPr>
              <a:t>Classification Tree</a:t>
            </a:r>
          </a:p>
          <a:p>
            <a:pPr marL="285750" indent="-285750">
              <a:buFont typeface="Wingdings"/>
              <a:buChar char="v"/>
            </a:pPr>
            <a:r>
              <a:rPr lang="en-US" sz="2000">
                <a:latin typeface="Times New Roman"/>
                <a:cs typeface="Times New Roman"/>
              </a:rPr>
              <a:t>It considers predictors weapon type, attack type target type, </a:t>
            </a:r>
            <a:r>
              <a:rPr lang="en-US" sz="2000" err="1">
                <a:latin typeface="Times New Roman"/>
                <a:cs typeface="Times New Roman"/>
              </a:rPr>
              <a:t>nwound</a:t>
            </a:r>
            <a:r>
              <a:rPr lang="en-US" sz="2000">
                <a:latin typeface="Times New Roman"/>
                <a:cs typeface="Times New Roman"/>
              </a:rPr>
              <a:t>, </a:t>
            </a:r>
            <a:r>
              <a:rPr lang="en-US" sz="2000" err="1">
                <a:latin typeface="Times New Roman"/>
                <a:cs typeface="Times New Roman"/>
              </a:rPr>
              <a:t>nkill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Wingdings"/>
              <a:buChar char="v"/>
            </a:pPr>
            <a:r>
              <a:rPr lang="en-US" sz="2000">
                <a:latin typeface="Times New Roman"/>
                <a:cs typeface="Times New Roman"/>
              </a:rPr>
              <a:t>Rules where </a:t>
            </a:r>
            <a:r>
              <a:rPr lang="en-US" sz="2000" err="1">
                <a:latin typeface="Times New Roman"/>
                <a:cs typeface="Times New Roman"/>
              </a:rPr>
              <a:t>attacktype</a:t>
            </a:r>
            <a:r>
              <a:rPr lang="en-US" sz="2000">
                <a:latin typeface="Times New Roman"/>
                <a:cs typeface="Times New Roman"/>
              </a:rPr>
              <a:t> is bombing and number of wounded are greater than 5 then its success</a:t>
            </a:r>
          </a:p>
          <a:p>
            <a:pPr marL="285750" indent="-285750">
              <a:buFont typeface="Wingdings"/>
              <a:buChar char="v"/>
            </a:pPr>
            <a:r>
              <a:rPr lang="en-US" sz="2000">
                <a:latin typeface="Times New Roman"/>
                <a:cs typeface="Times New Roman"/>
              </a:rPr>
              <a:t>If attack type is assassination, </a:t>
            </a:r>
            <a:r>
              <a:rPr lang="en-US" sz="2000" err="1">
                <a:latin typeface="Times New Roman"/>
                <a:cs typeface="Times New Roman"/>
              </a:rPr>
              <a:t>nkill</a:t>
            </a:r>
            <a:r>
              <a:rPr lang="en-US" sz="2000">
                <a:latin typeface="Times New Roman"/>
                <a:cs typeface="Times New Roman"/>
              </a:rPr>
              <a:t> is less than 0.5, </a:t>
            </a:r>
            <a:r>
              <a:rPr lang="en-US" sz="2000" err="1">
                <a:latin typeface="Times New Roman"/>
                <a:cs typeface="Times New Roman"/>
              </a:rPr>
              <a:t>nwound</a:t>
            </a:r>
            <a:r>
              <a:rPr lang="en-US" sz="2000">
                <a:latin typeface="Times New Roman"/>
                <a:cs typeface="Times New Roman"/>
              </a:rPr>
              <a:t> is less than 2 its failure</a:t>
            </a:r>
          </a:p>
          <a:p>
            <a:pPr marL="285750" indent="-285750">
              <a:buFont typeface="Wingdings"/>
              <a:buChar char="v"/>
            </a:pPr>
            <a:endParaRPr lang="en-US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E5F83-432A-A56E-8689-69681639C537}"/>
              </a:ext>
            </a:extLst>
          </p:cNvPr>
          <p:cNvSpPr txBox="1"/>
          <p:nvPr/>
        </p:nvSpPr>
        <p:spPr>
          <a:xfrm>
            <a:off x="638271" y="3754967"/>
            <a:ext cx="10922853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u="sng">
                <a:latin typeface="Times New Roman"/>
                <a:cs typeface="Times New Roman"/>
              </a:rPr>
              <a:t>Logistic Regression gives us better insights, which can be used by government</a:t>
            </a:r>
            <a:endParaRPr lang="en-US" sz="2400" u="sng">
              <a:latin typeface="Times New Roman"/>
              <a:cs typeface="Times New Roman"/>
            </a:endParaRPr>
          </a:p>
          <a:p>
            <a:pPr algn="ctr"/>
            <a:endParaRPr lang="en-US" sz="2000" b="1">
              <a:latin typeface="Times New Roman"/>
              <a:cs typeface="Times New Roman"/>
            </a:endParaRPr>
          </a:p>
          <a:p>
            <a:pPr marL="285750" indent="-285750" algn="just">
              <a:buFont typeface="Wingdings"/>
              <a:buChar char="v"/>
            </a:pPr>
            <a:r>
              <a:rPr lang="en-US" sz="2000">
                <a:latin typeface="Times New Roman"/>
                <a:cs typeface="Times New Roman"/>
              </a:rPr>
              <a:t>When the weapon is firearms, incendiary , chemical log odd of success</a:t>
            </a:r>
            <a:r>
              <a:rPr lang="en-US" sz="2000" b="1">
                <a:latin typeface="Times New Roman"/>
                <a:cs typeface="Times New Roman"/>
              </a:rPr>
              <a:t> increases</a:t>
            </a:r>
            <a:r>
              <a:rPr lang="en-US" sz="2000">
                <a:latin typeface="Times New Roman"/>
                <a:cs typeface="Times New Roman"/>
              </a:rPr>
              <a:t> by 9</a:t>
            </a:r>
          </a:p>
          <a:p>
            <a:pPr marL="285750" indent="-285750" algn="just">
              <a:buFont typeface="Wingdings"/>
              <a:buChar char="v"/>
            </a:pPr>
            <a:r>
              <a:rPr lang="en-US" sz="2000">
                <a:latin typeface="Times New Roman"/>
                <a:cs typeface="Times New Roman"/>
              </a:rPr>
              <a:t>If the target type is telecommunication or transportation the log odds of success </a:t>
            </a:r>
            <a:r>
              <a:rPr lang="en-US" sz="2000" b="1">
                <a:latin typeface="Times New Roman"/>
                <a:cs typeface="Times New Roman"/>
              </a:rPr>
              <a:t>decreases</a:t>
            </a:r>
            <a:r>
              <a:rPr lang="en-US" sz="2000">
                <a:latin typeface="Times New Roman"/>
                <a:cs typeface="Times New Roman"/>
              </a:rPr>
              <a:t> by 14</a:t>
            </a:r>
          </a:p>
          <a:p>
            <a:pPr marL="285750" indent="-285750" algn="just">
              <a:buFont typeface="Wingdings"/>
              <a:buChar char="v"/>
            </a:pPr>
            <a:r>
              <a:rPr lang="en-US" sz="2000">
                <a:latin typeface="Times New Roman"/>
                <a:cs typeface="Times New Roman"/>
              </a:rPr>
              <a:t>When the attack type is Hostage taking then the log odds of success </a:t>
            </a:r>
            <a:r>
              <a:rPr lang="en-US" sz="2000" b="1">
                <a:latin typeface="Times New Roman"/>
                <a:cs typeface="Times New Roman"/>
              </a:rPr>
              <a:t>increases</a:t>
            </a:r>
            <a:r>
              <a:rPr lang="en-US" sz="2000">
                <a:latin typeface="Times New Roman"/>
                <a:cs typeface="Times New Roman"/>
              </a:rPr>
              <a:t> by 25 whereas if it is assassination it </a:t>
            </a:r>
            <a:r>
              <a:rPr lang="en-US" sz="2000" b="1">
                <a:latin typeface="Times New Roman"/>
                <a:cs typeface="Times New Roman"/>
              </a:rPr>
              <a:t>decreases</a:t>
            </a:r>
            <a:r>
              <a:rPr lang="en-US" sz="2000">
                <a:latin typeface="Times New Roman"/>
                <a:cs typeface="Times New Roman"/>
              </a:rPr>
              <a:t> by 11</a:t>
            </a:r>
          </a:p>
        </p:txBody>
      </p:sp>
    </p:spTree>
    <p:extLst>
      <p:ext uri="{BB962C8B-B14F-4D97-AF65-F5344CB8AC3E}">
        <p14:creationId xmlns:p14="http://schemas.microsoft.com/office/powerpoint/2010/main" val="1135507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6019-9630-BA69-4A38-73375E4380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90331" y="46412"/>
            <a:ext cx="4593627" cy="62388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latin typeface="Times New Roman"/>
                <a:cs typeface="Calibri Light"/>
              </a:rPr>
              <a:t>Severity of Attacks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DB6AA-EB52-3D1E-3BC1-4AF111C49489}"/>
              </a:ext>
            </a:extLst>
          </p:cNvPr>
          <p:cNvSpPr txBox="1"/>
          <p:nvPr/>
        </p:nvSpPr>
        <p:spPr>
          <a:xfrm>
            <a:off x="566495" y="1010709"/>
            <a:ext cx="5526616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u="sng">
                <a:latin typeface="Times New Roman"/>
                <a:ea typeface="Calibri"/>
                <a:cs typeface="Times New Roman"/>
              </a:rPr>
              <a:t>Linear Regression:</a:t>
            </a:r>
          </a:p>
          <a:p>
            <a:endParaRPr lang="en-US" sz="2000" b="1" u="sng">
              <a:latin typeface="Times New Roman"/>
              <a:ea typeface="Calibri"/>
              <a:cs typeface="Times New Roman"/>
            </a:endParaRPr>
          </a:p>
          <a:p>
            <a:pPr marL="342900" indent="-342900">
              <a:buFont typeface="Wingdings"/>
              <a:buChar char="v"/>
            </a:pPr>
            <a:r>
              <a:rPr lang="en-US" sz="2000" err="1">
                <a:latin typeface="Times New Roman"/>
                <a:ea typeface="Calibri"/>
                <a:cs typeface="Times New Roman"/>
              </a:rPr>
              <a:t>nkill</a:t>
            </a:r>
            <a:r>
              <a:rPr lang="en-US" sz="2000">
                <a:latin typeface="Times New Roman"/>
                <a:ea typeface="Calibri"/>
                <a:cs typeface="Times New Roman"/>
              </a:rPr>
              <a:t> =  </a:t>
            </a:r>
            <a:r>
              <a:rPr lang="en-US" sz="2000">
                <a:latin typeface="Calibri"/>
                <a:ea typeface="Calibri"/>
                <a:cs typeface="Calibri"/>
              </a:rPr>
              <a:t>β0 </a:t>
            </a:r>
            <a:r>
              <a:rPr lang="en-US" sz="2000">
                <a:latin typeface="Times New Roman"/>
                <a:ea typeface="Calibri"/>
                <a:cs typeface="Times New Roman"/>
              </a:rPr>
              <a:t>+ </a:t>
            </a:r>
            <a:r>
              <a:rPr lang="en-US" sz="2000">
                <a:ea typeface="+mn-lt"/>
                <a:cs typeface="+mn-lt"/>
              </a:rPr>
              <a:t>β1 </a:t>
            </a:r>
            <a:r>
              <a:rPr lang="en-US" sz="2000" err="1">
                <a:ea typeface="+mn-lt"/>
                <a:cs typeface="+mn-lt"/>
              </a:rPr>
              <a:t>weapontype</a:t>
            </a:r>
            <a:r>
              <a:rPr lang="en-US" sz="2000">
                <a:latin typeface="Times New Roman"/>
                <a:ea typeface="Calibri"/>
                <a:cs typeface="Times New Roman"/>
              </a:rPr>
              <a:t> + </a:t>
            </a:r>
            <a:r>
              <a:rPr lang="en-US" sz="2000">
                <a:ea typeface="+mn-lt"/>
                <a:cs typeface="+mn-lt"/>
              </a:rPr>
              <a:t>β2</a:t>
            </a:r>
            <a:r>
              <a:rPr lang="en-US" sz="2000">
                <a:latin typeface="Times New Roman"/>
                <a:ea typeface="Calibri"/>
                <a:cs typeface="Times New Roman"/>
              </a:rPr>
              <a:t> cities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Wingdings"/>
              <a:buChar char="v"/>
            </a:pPr>
            <a:r>
              <a:rPr lang="en-US" sz="2000">
                <a:latin typeface="Times New Roman"/>
                <a:ea typeface="Calibri"/>
                <a:cs typeface="Times New Roman"/>
              </a:rPr>
              <a:t>The equation can predict the number of killed</a:t>
            </a:r>
          </a:p>
          <a:p>
            <a:pPr marL="285750" indent="-285750">
              <a:buFont typeface="Wingdings"/>
              <a:buChar char="v"/>
            </a:pPr>
            <a:r>
              <a:rPr lang="en-US" sz="2000">
                <a:latin typeface="Times New Roman"/>
                <a:ea typeface="Calibri"/>
                <a:cs typeface="Times New Roman"/>
              </a:rPr>
              <a:t>The significant weapon in the weapon types that affects the dependent is firearms</a:t>
            </a:r>
          </a:p>
          <a:p>
            <a:pPr marL="285750" indent="-285750">
              <a:buFont typeface="Wingdings"/>
              <a:buChar char="v"/>
            </a:pPr>
            <a:r>
              <a:rPr lang="en-US" sz="2000">
                <a:latin typeface="Times New Roman"/>
                <a:ea typeface="Calibri"/>
                <a:cs typeface="Times New Roman"/>
              </a:rPr>
              <a:t>There are few cities which are significant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C0907A-C411-05F2-533A-6F8F1425CFA0}"/>
              </a:ext>
            </a:extLst>
          </p:cNvPr>
          <p:cNvSpPr txBox="1"/>
          <p:nvPr/>
        </p:nvSpPr>
        <p:spPr>
          <a:xfrm>
            <a:off x="6100996" y="1009089"/>
            <a:ext cx="5525787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u="sng">
                <a:latin typeface="Times New Roman"/>
                <a:cs typeface="Times New Roman"/>
              </a:rPr>
              <a:t>Logistic Regression:</a:t>
            </a:r>
          </a:p>
          <a:p>
            <a:endParaRPr lang="en-US" sz="2000" b="1">
              <a:latin typeface="Times New Roman"/>
              <a:cs typeface="Times New Roman"/>
            </a:endParaRPr>
          </a:p>
          <a:p>
            <a:pPr marL="285750" indent="-285750">
              <a:buFont typeface="Wingdings"/>
              <a:buChar char="v"/>
            </a:pPr>
            <a:r>
              <a:rPr lang="en-US" sz="2000">
                <a:latin typeface="Times New Roman"/>
                <a:cs typeface="Times New Roman"/>
              </a:rPr>
              <a:t>Categorized the </a:t>
            </a:r>
            <a:r>
              <a:rPr lang="en-US" sz="2000" err="1">
                <a:latin typeface="Times New Roman"/>
                <a:cs typeface="Times New Roman"/>
              </a:rPr>
              <a:t>nkill</a:t>
            </a:r>
            <a:r>
              <a:rPr lang="en-US" sz="2000">
                <a:latin typeface="Times New Roman"/>
                <a:cs typeface="Times New Roman"/>
              </a:rPr>
              <a:t> into low and high groups</a:t>
            </a:r>
          </a:p>
          <a:p>
            <a:pPr marL="285750" indent="-285750">
              <a:buFont typeface="Wingdings"/>
              <a:buChar char="v"/>
            </a:pPr>
            <a:r>
              <a:rPr lang="en-US" sz="2000">
                <a:latin typeface="Times New Roman"/>
                <a:cs typeface="Times New Roman"/>
              </a:rPr>
              <a:t>The model failed to give any significant predictors hence the model cannot be accepted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E5F83-432A-A56E-8689-69681639C537}"/>
              </a:ext>
            </a:extLst>
          </p:cNvPr>
          <p:cNvSpPr txBox="1"/>
          <p:nvPr/>
        </p:nvSpPr>
        <p:spPr>
          <a:xfrm>
            <a:off x="699921" y="3349367"/>
            <a:ext cx="10930727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u="sng">
                <a:latin typeface="Times New Roman"/>
                <a:cs typeface="Times New Roman"/>
              </a:rPr>
              <a:t>Linear Regression</a:t>
            </a:r>
            <a:endParaRPr lang="en-US"/>
          </a:p>
          <a:p>
            <a:endParaRPr lang="en-US" sz="2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nkill</a:t>
            </a: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 =  0.26 + 0.94 Firearms + 13.81 Littleton + 5.81 Oak Creek + 24.38 Orlando + 8.81 Roseburg </a:t>
            </a:r>
            <a:endParaRPr lang="en-US"/>
          </a:p>
          <a:p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              + 15.78 San Bernardino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000">
                <a:latin typeface="Times New Roman"/>
                <a:cs typeface="Times New Roman"/>
              </a:rPr>
              <a:t>As seen in visualization explosives is the highest used weapon but from model Firearms is considered significant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000">
                <a:latin typeface="Times New Roman"/>
                <a:cs typeface="Times New Roman"/>
              </a:rPr>
              <a:t>The state of California has the most significant cities which can be seen in the visualization</a:t>
            </a:r>
          </a:p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BCC52A-AAF3-1DAA-3D70-CEF301C4162C}"/>
              </a:ext>
            </a:extLst>
          </p:cNvPr>
          <p:cNvSpPr/>
          <p:nvPr/>
        </p:nvSpPr>
        <p:spPr>
          <a:xfrm>
            <a:off x="740834" y="3974042"/>
            <a:ext cx="10498666" cy="6985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5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C8CDFA3-18E9-AB18-034F-23A1ACF5F2B2}"/>
              </a:ext>
            </a:extLst>
          </p:cNvPr>
          <p:cNvSpPr txBox="1">
            <a:spLocks/>
          </p:cNvSpPr>
          <p:nvPr/>
        </p:nvSpPr>
        <p:spPr>
          <a:xfrm>
            <a:off x="3047526" y="105298"/>
            <a:ext cx="7518166" cy="67082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>
                <a:latin typeface="Times New Roman"/>
                <a:cs typeface="Times New Roman"/>
              </a:rPr>
              <a:t>Unconventional Insights </a:t>
            </a:r>
            <a:endParaRPr lang="en-US" sz="3200" b="1">
              <a:latin typeface="Times New Roman"/>
              <a:cs typeface="Times New Roman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D9EB33-1BA0-5434-128F-C0986840C207}"/>
              </a:ext>
            </a:extLst>
          </p:cNvPr>
          <p:cNvSpPr txBox="1">
            <a:spLocks/>
          </p:cNvSpPr>
          <p:nvPr/>
        </p:nvSpPr>
        <p:spPr>
          <a:xfrm>
            <a:off x="6913809" y="636186"/>
            <a:ext cx="5127172" cy="275578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20F0502020204030204" pitchFamily="34" charset="0"/>
              <a:buChar char="v"/>
            </a:pPr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 Coefficient for 'Hostage Taking (Kidnapping)': 25.8065, which indicates a strong positive association and a greater likelihood of success.</a:t>
            </a:r>
            <a:endParaRPr lang="en-US" sz="1400">
              <a:solidFill>
                <a:schemeClr val="tx1"/>
              </a:solidFill>
              <a:cs typeface="Calibri"/>
            </a:endParaRPr>
          </a:p>
          <a:p>
            <a:pPr>
              <a:buFont typeface="Wingdings" panose="020F0502020204030204" pitchFamily="34" charset="0"/>
              <a:buChar char="v"/>
            </a:pPr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Odds ratio for 'Armed Assault': exp(-8.3598) - Lower odds of success.</a:t>
            </a:r>
          </a:p>
          <a:p>
            <a:pPr>
              <a:buFont typeface="Wingdings" panose="020F0502020204030204" pitchFamily="34" charset="0"/>
              <a:buChar char="v"/>
            </a:pPr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Despite bombing having a high impact, logistic regression reveals other attack types influencing success differently.</a:t>
            </a:r>
          </a:p>
          <a:p>
            <a:pPr>
              <a:buFont typeface="Wingdings" panose="020F0502020204030204" pitchFamily="34" charset="0"/>
              <a:buChar char="v"/>
            </a:pPr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‘ Hostage Taking (Kidnapping)' stands out with a significantly higher likelihood of success, than other attack types.</a:t>
            </a:r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F17CD-55BE-C687-38F2-A55AF39ECCF5}"/>
              </a:ext>
            </a:extLst>
          </p:cNvPr>
          <p:cNvSpPr txBox="1"/>
          <p:nvPr/>
        </p:nvSpPr>
        <p:spPr>
          <a:xfrm>
            <a:off x="64213" y="3153470"/>
            <a:ext cx="5968133" cy="31658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Wingdings"/>
              <a:buChar char="v"/>
            </a:pPr>
            <a:r>
              <a:rPr lang="en-US" sz="1400">
                <a:latin typeface="Times New Roman"/>
                <a:cs typeface="Times New Roman"/>
              </a:rPr>
              <a:t>The above graph shows that ‘Explosives’ have the highest impact followed by ‘Incendiary.’</a:t>
            </a:r>
            <a:endParaRPr lang="en-US" sz="1400"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Wingdings"/>
              <a:buChar char="v"/>
            </a:pPr>
            <a:r>
              <a:rPr lang="en-US" sz="1400">
                <a:latin typeface="Times New Roman"/>
                <a:cs typeface="Times New Roman"/>
              </a:rPr>
              <a:t>Despite ‘Explosives’ having a high impact, logistic regression reveals ‘Firearms’ has a significant positive effect on the number of people killed. (Estimate = 0.9378, p &lt; 0.0001).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Wingdings"/>
              <a:buChar char="v"/>
            </a:pPr>
            <a:r>
              <a:rPr lang="en-US" sz="1400">
                <a:latin typeface="Times New Roman"/>
                <a:cs typeface="Times New Roman"/>
              </a:rPr>
              <a:t>This suggests that incidents involving firearms tend to have higher numbers of killings which was discovered after running the models.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Wingdings"/>
              <a:buChar char="v"/>
            </a:pPr>
            <a:r>
              <a:rPr lang="en-US" sz="1400">
                <a:latin typeface="Times New Roman"/>
                <a:cs typeface="Times New Roman"/>
              </a:rPr>
              <a:t>Other weapon types like Biological, Chemical, Explosives, and Incendiary showed no significant effect on the target variable as their p-values were relatively high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Wingdings"/>
              <a:buChar char="v"/>
            </a:pPr>
            <a:r>
              <a:rPr lang="en-US" sz="1400">
                <a:latin typeface="Times New Roman"/>
                <a:cs typeface="Times New Roman"/>
              </a:rPr>
              <a:t>This indicates that these weapon types do not significantly affect the number of killings in the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1FE4C0-11FC-32DE-F177-9F931DD0E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36" y="536775"/>
            <a:ext cx="5600700" cy="2447236"/>
          </a:xfrm>
          <a:prstGeom prst="rect">
            <a:avLst/>
          </a:prstGeom>
        </p:spPr>
      </p:pic>
      <p:pic>
        <p:nvPicPr>
          <p:cNvPr id="11" name="Picture 10" descr="A pie chart with text overlay with Crust in the background&#10;&#10;Description automatically generated">
            <a:extLst>
              <a:ext uri="{FF2B5EF4-FFF2-40B4-BE49-F238E27FC236}">
                <a16:creationId xmlns:a16="http://schemas.microsoft.com/office/drawing/2014/main" id="{3475EABF-EA6B-6081-26A3-C3CB4AF1A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575" y="3103563"/>
            <a:ext cx="4543425" cy="321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138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1168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Times New Roman</vt:lpstr>
      <vt:lpstr>Wingdings</vt:lpstr>
      <vt:lpstr>Wingdings,Sans-Serif</vt:lpstr>
      <vt:lpstr>Retrospect</vt:lpstr>
      <vt:lpstr>TERRORISM IN THE UNITED STATES </vt:lpstr>
      <vt:lpstr>Business Problem &amp; Context</vt:lpstr>
      <vt:lpstr>Tackling Business Problem</vt:lpstr>
      <vt:lpstr>PowerPoint Presentation</vt:lpstr>
      <vt:lpstr>Using Data to Answer Business Problem</vt:lpstr>
      <vt:lpstr>PowerPoint Presentation</vt:lpstr>
      <vt:lpstr>Success or Failure of Attack</vt:lpstr>
      <vt:lpstr>Severity of Attacks</vt:lpstr>
      <vt:lpstr>PowerPoint Presentation</vt:lpstr>
      <vt:lpstr>Managerial Insights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Sanika Acharekar</dc:creator>
  <cp:lastModifiedBy>Acharekar, Sanika</cp:lastModifiedBy>
  <cp:revision>7</cp:revision>
  <dcterms:created xsi:type="dcterms:W3CDTF">2023-11-16T20:37:59Z</dcterms:created>
  <dcterms:modified xsi:type="dcterms:W3CDTF">2023-11-28T21:23:04Z</dcterms:modified>
</cp:coreProperties>
</file>