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57" r:id="rId3"/>
    <p:sldId id="262" r:id="rId4"/>
    <p:sldId id="263" r:id="rId5"/>
    <p:sldId id="264" r:id="rId6"/>
    <p:sldId id="266" r:id="rId7"/>
    <p:sldId id="267" r:id="rId8"/>
    <p:sldId id="268" r:id="rId9"/>
    <p:sldId id="271" r:id="rId10"/>
    <p:sldId id="272" r:id="rId11"/>
    <p:sldId id="273" r:id="rId12"/>
    <p:sldId id="274" r:id="rId13"/>
    <p:sldId id="275" r:id="rId14"/>
    <p:sldId id="276" r:id="rId15"/>
    <p:sldId id="277" r:id="rId16"/>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06" autoAdjust="0"/>
  </p:normalViewPr>
  <p:slideViewPr>
    <p:cSldViewPr snapToGrid="0">
      <p:cViewPr>
        <p:scale>
          <a:sx n="49" d="100"/>
          <a:sy n="49" d="100"/>
        </p:scale>
        <p:origin x="-58" y="1099"/>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05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BADECFF-C1E6-41B7-861F-BE2B26CDAB05}" type="datetime1">
              <a:rPr lang="ru-RU" smtClean="0"/>
              <a:t>22.05.2021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ru-RU" smtClean="0"/>
              <a:t>‹#›</a:t>
            </a:fld>
            <a:endParaRPr lang="ru-RU"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F848B8F-24F3-4766-A59C-71045DA4FEF0}" type="datetime1">
              <a:rPr lang="ru-RU" smtClean="0"/>
              <a:t>22.05.2021</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метки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ru-RU" smtClean="0"/>
              <a:t>‹#›</a:t>
            </a:fld>
            <a:endParaRPr lang="ru-RU"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1</a:t>
            </a:fld>
            <a:endParaRPr lang="ru-RU" dirty="0"/>
          </a:p>
        </p:txBody>
      </p:sp>
    </p:spTree>
    <p:extLst>
      <p:ext uri="{BB962C8B-B14F-4D97-AF65-F5344CB8AC3E}">
        <p14:creationId xmlns:p14="http://schemas.microsoft.com/office/powerpoint/2010/main" val="380558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2</a:t>
            </a:fld>
            <a:endParaRPr lang="ru-RU"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3</a:t>
            </a:fld>
            <a:endParaRPr lang="ru-RU" dirty="0"/>
          </a:p>
        </p:txBody>
      </p:sp>
    </p:spTree>
    <p:extLst>
      <p:ext uri="{BB962C8B-B14F-4D97-AF65-F5344CB8AC3E}">
        <p14:creationId xmlns:p14="http://schemas.microsoft.com/office/powerpoint/2010/main" val="61843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4</a:t>
            </a:fld>
            <a:endParaRPr lang="ru-RU" dirty="0"/>
          </a:p>
        </p:txBody>
      </p:sp>
    </p:spTree>
    <p:extLst>
      <p:ext uri="{BB962C8B-B14F-4D97-AF65-F5344CB8AC3E}">
        <p14:creationId xmlns:p14="http://schemas.microsoft.com/office/powerpoint/2010/main" val="75609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5</a:t>
            </a:fld>
            <a:endParaRPr lang="ru-RU" dirty="0"/>
          </a:p>
        </p:txBody>
      </p:sp>
    </p:spTree>
    <p:extLst>
      <p:ext uri="{BB962C8B-B14F-4D97-AF65-F5344CB8AC3E}">
        <p14:creationId xmlns:p14="http://schemas.microsoft.com/office/powerpoint/2010/main" val="400754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6</a:t>
            </a:fld>
            <a:endParaRPr lang="ru-RU" dirty="0"/>
          </a:p>
        </p:txBody>
      </p:sp>
    </p:spTree>
    <p:extLst>
      <p:ext uri="{BB962C8B-B14F-4D97-AF65-F5344CB8AC3E}">
        <p14:creationId xmlns:p14="http://schemas.microsoft.com/office/powerpoint/2010/main" val="3631217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7</a:t>
            </a:fld>
            <a:endParaRPr lang="ru-RU" dirty="0"/>
          </a:p>
        </p:txBody>
      </p:sp>
    </p:spTree>
    <p:extLst>
      <p:ext uri="{BB962C8B-B14F-4D97-AF65-F5344CB8AC3E}">
        <p14:creationId xmlns:p14="http://schemas.microsoft.com/office/powerpoint/2010/main" val="1788424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8</a:t>
            </a:fld>
            <a:endParaRPr lang="ru-RU" dirty="0"/>
          </a:p>
        </p:txBody>
      </p:sp>
    </p:spTree>
    <p:extLst>
      <p:ext uri="{BB962C8B-B14F-4D97-AF65-F5344CB8AC3E}">
        <p14:creationId xmlns:p14="http://schemas.microsoft.com/office/powerpoint/2010/main" val="418569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5" name="Группа 4"/>
          <p:cNvGrpSpPr/>
          <p:nvPr userDrawn="1"/>
        </p:nvGrpSpPr>
        <p:grpSpPr bwMode="hidden">
          <a:xfrm>
            <a:off x="-1" y="0"/>
            <a:ext cx="12192002" cy="6858000"/>
            <a:chOff x="-1" y="0"/>
            <a:chExt cx="12192002" cy="6858000"/>
          </a:xfrm>
        </p:grpSpPr>
        <p:cxnSp>
          <p:nvCxnSpPr>
            <p:cNvPr id="6" name="Прямая соединительная линия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Группа 22"/>
            <p:cNvGrpSpPr/>
            <p:nvPr userDrawn="1"/>
          </p:nvGrpSpPr>
          <p:grpSpPr bwMode="hidden">
            <a:xfrm>
              <a:off x="-1" y="0"/>
              <a:ext cx="12192001" cy="6858000"/>
              <a:chOff x="-1" y="0"/>
              <a:chExt cx="12192001" cy="6858000"/>
            </a:xfrm>
          </p:grpSpPr>
          <p:cxnSp>
            <p:nvCxnSpPr>
              <p:cNvPr id="41" name="Прямая соединительная линия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Группа 45"/>
              <p:cNvGrpSpPr/>
              <p:nvPr/>
            </p:nvGrpSpPr>
            <p:grpSpPr bwMode="hidden">
              <a:xfrm>
                <a:off x="6327885" y="0"/>
                <a:ext cx="5864115" cy="5898673"/>
                <a:chOff x="6327885" y="0"/>
                <a:chExt cx="5864115" cy="5898673"/>
              </a:xfrm>
            </p:grpSpPr>
            <p:cxnSp>
              <p:nvCxnSpPr>
                <p:cNvPr id="52" name="Прямая соединительная линия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Прямая соединительная линия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Группа 23"/>
            <p:cNvGrpSpPr/>
            <p:nvPr userDrawn="1"/>
          </p:nvGrpSpPr>
          <p:grpSpPr bwMode="hidden">
            <a:xfrm flipH="1">
              <a:off x="0" y="0"/>
              <a:ext cx="12192001" cy="6858000"/>
              <a:chOff x="-1" y="0"/>
              <a:chExt cx="12192001" cy="6858000"/>
            </a:xfrm>
          </p:grpSpPr>
          <p:cxnSp>
            <p:nvCxnSpPr>
              <p:cNvPr id="25" name="Прямая соединительная линия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Группа 29"/>
              <p:cNvGrpSpPr/>
              <p:nvPr/>
            </p:nvGrpSpPr>
            <p:grpSpPr bwMode="hidden">
              <a:xfrm>
                <a:off x="6327885" y="0"/>
                <a:ext cx="5864115" cy="5898673"/>
                <a:chOff x="6327885" y="0"/>
                <a:chExt cx="5864115" cy="5898673"/>
              </a:xfrm>
            </p:grpSpPr>
            <p:cxnSp>
              <p:nvCxnSpPr>
                <p:cNvPr id="36" name="Прямая соединительная линия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ru-RU" dirty="0"/>
          </a:p>
        </p:txBody>
      </p:sp>
      <p:cxnSp>
        <p:nvCxnSpPr>
          <p:cNvPr id="58" name="Прямая соединительная линия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21D30A75-6773-4051-8E3B-50DEBD5B27F5}" type="datetime1">
              <a:rPr lang="ru-RU" smtClean="0"/>
              <a:t>22.05.2021</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209314" y="489856"/>
            <a:ext cx="1687286" cy="5301343"/>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295399" y="489856"/>
            <a:ext cx="7587344" cy="5301343"/>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D7928C6E-EC50-49F1-B95C-FD73C1D14895}" type="datetime1">
              <a:rPr lang="ru-RU" smtClean="0"/>
              <a:t>22.05.2021</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A29ED9D4-4098-4CD3-A9A7-C343301264F2}" type="datetime1">
              <a:rPr lang="ru-RU" smtClean="0"/>
              <a:t>22.05.2021</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Группа 6"/>
          <p:cNvGrpSpPr/>
          <p:nvPr userDrawn="1"/>
        </p:nvGrpSpPr>
        <p:grpSpPr bwMode="hidden">
          <a:xfrm>
            <a:off x="-1" y="0"/>
            <a:ext cx="12192002" cy="6858000"/>
            <a:chOff x="-1" y="0"/>
            <a:chExt cx="12192002" cy="6858000"/>
          </a:xfrm>
        </p:grpSpPr>
        <p:cxnSp>
          <p:nvCxnSpPr>
            <p:cNvPr id="8" name="Прямая соединительная линия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Группа 23"/>
            <p:cNvGrpSpPr/>
            <p:nvPr userDrawn="1"/>
          </p:nvGrpSpPr>
          <p:grpSpPr bwMode="hidden">
            <a:xfrm>
              <a:off x="-1" y="0"/>
              <a:ext cx="12192001" cy="6858000"/>
              <a:chOff x="-1" y="0"/>
              <a:chExt cx="12192001" cy="6858000"/>
            </a:xfrm>
          </p:grpSpPr>
          <p:cxnSp>
            <p:nvCxnSpPr>
              <p:cNvPr id="42" name="Прямая соединительная линия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Группа 46"/>
              <p:cNvGrpSpPr/>
              <p:nvPr/>
            </p:nvGrpSpPr>
            <p:grpSpPr bwMode="hidden">
              <a:xfrm>
                <a:off x="6327885" y="0"/>
                <a:ext cx="5864115" cy="5898673"/>
                <a:chOff x="6327885" y="0"/>
                <a:chExt cx="5864115" cy="5898673"/>
              </a:xfrm>
            </p:grpSpPr>
            <p:cxnSp>
              <p:nvCxnSpPr>
                <p:cNvPr id="53" name="Прямая соединительная линия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Прямая соединительная линия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Группа 24"/>
            <p:cNvGrpSpPr/>
            <p:nvPr userDrawn="1"/>
          </p:nvGrpSpPr>
          <p:grpSpPr bwMode="hidden">
            <a:xfrm flipH="1">
              <a:off x="0" y="0"/>
              <a:ext cx="12192001" cy="6858000"/>
              <a:chOff x="-1" y="0"/>
              <a:chExt cx="12192001" cy="6858000"/>
            </a:xfrm>
          </p:grpSpPr>
          <p:cxnSp>
            <p:nvCxnSpPr>
              <p:cNvPr id="26" name="Прямая соединительная линия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Группа 30"/>
              <p:cNvGrpSpPr/>
              <p:nvPr/>
            </p:nvGrpSpPr>
            <p:grpSpPr bwMode="hidden">
              <a:xfrm>
                <a:off x="6327885" y="0"/>
                <a:ext cx="5864115" cy="5898673"/>
                <a:chOff x="6327885" y="0"/>
                <a:chExt cx="5864115" cy="5898673"/>
              </a:xfrm>
            </p:grpSpPr>
            <p:cxnSp>
              <p:nvCxnSpPr>
                <p:cNvPr id="37" name="Прямая соединительная линия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Прямая соединительная линия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ru-RU"/>
              <a:t>Образец заголовка</a:t>
            </a:r>
            <a:endParaRPr lang="ru-RU" dirty="0"/>
          </a:p>
        </p:txBody>
      </p:sp>
      <p:sp>
        <p:nvSpPr>
          <p:cNvPr id="3" name="Текст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ru-RU"/>
              <a:t>Образец текста</a:t>
            </a:r>
          </a:p>
        </p:txBody>
      </p:sp>
      <p:cxnSp>
        <p:nvCxnSpPr>
          <p:cNvPr id="58" name="Прямая соединительная линия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p>
            <a:pPr rtl="0"/>
            <a:fld id="{687FFE1D-B4BF-42B3-9799-021BB66D51E4}" type="datetime1">
              <a:rPr lang="ru-RU" smtClean="0"/>
              <a:t>22.05.2021</a:t>
            </a:fld>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8" name="Нижний колонтитул 7"/>
          <p:cNvSpPr>
            <a:spLocks noGrp="1"/>
          </p:cNvSpPr>
          <p:nvPr>
            <p:ph type="ftr" sz="quarter" idx="11"/>
          </p:nvPr>
        </p:nvSpPr>
        <p:spPr/>
        <p:txBody>
          <a:bodyPr rtlCol="0"/>
          <a:lstStyle/>
          <a:p>
            <a:pPr rtl="0"/>
            <a:r>
              <a:rPr lang="ru-RU" dirty="0"/>
              <a:t>Добавить нижний колонтитул</a:t>
            </a:r>
          </a:p>
        </p:txBody>
      </p:sp>
      <p:sp>
        <p:nvSpPr>
          <p:cNvPr id="7" name="Дата 6"/>
          <p:cNvSpPr>
            <a:spLocks noGrp="1"/>
          </p:cNvSpPr>
          <p:nvPr>
            <p:ph type="dt" sz="half" idx="10"/>
          </p:nvPr>
        </p:nvSpPr>
        <p:spPr/>
        <p:txBody>
          <a:bodyPr rtlCol="0"/>
          <a:lstStyle/>
          <a:p>
            <a:pPr rtl="0"/>
            <a:fld id="{433AC169-0119-4659-9B73-547F9C11A152}" type="datetime1">
              <a:rPr lang="ru-RU" smtClean="0"/>
              <a:t>22.05.2021</a:t>
            </a:fld>
            <a:endParaRPr lang="ru-RU" dirty="0"/>
          </a:p>
        </p:txBody>
      </p:sp>
      <p:sp>
        <p:nvSpPr>
          <p:cNvPr id="9" name="Номер слайда 8"/>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4" name="Нижний колонтитул 3"/>
          <p:cNvSpPr>
            <a:spLocks noGrp="1"/>
          </p:cNvSpPr>
          <p:nvPr>
            <p:ph type="ftr" sz="quarter" idx="11"/>
          </p:nvPr>
        </p:nvSpPr>
        <p:spPr/>
        <p:txBody>
          <a:bodyPr rtlCol="0"/>
          <a:lstStyle/>
          <a:p>
            <a:pPr rtl="0"/>
            <a:r>
              <a:rPr lang="ru-RU" dirty="0"/>
              <a:t>Добавить нижний колонтитул</a:t>
            </a:r>
          </a:p>
        </p:txBody>
      </p:sp>
      <p:sp>
        <p:nvSpPr>
          <p:cNvPr id="3" name="Дата 2"/>
          <p:cNvSpPr>
            <a:spLocks noGrp="1"/>
          </p:cNvSpPr>
          <p:nvPr>
            <p:ph type="dt" sz="half" idx="10"/>
          </p:nvPr>
        </p:nvSpPr>
        <p:spPr/>
        <p:txBody>
          <a:bodyPr rtlCol="0"/>
          <a:lstStyle/>
          <a:p>
            <a:pPr rtl="0"/>
            <a:fld id="{88FE940F-5E05-43A4-90CE-E7C7653F1C67}" type="datetime1">
              <a:rPr lang="ru-RU" smtClean="0"/>
              <a:t>22.05.2021</a:t>
            </a:fld>
            <a:endParaRPr lang="ru-RU" dirty="0"/>
          </a:p>
        </p:txBody>
      </p:sp>
      <p:sp>
        <p:nvSpPr>
          <p:cNvPr id="5" name="Номер слайда 4"/>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grpSp>
        <p:nvGrpSpPr>
          <p:cNvPr id="161" name="Группа 160"/>
          <p:cNvGrpSpPr/>
          <p:nvPr userDrawn="1"/>
        </p:nvGrpSpPr>
        <p:grpSpPr bwMode="hidden">
          <a:xfrm>
            <a:off x="-1" y="0"/>
            <a:ext cx="12192002" cy="6858000"/>
            <a:chOff x="-1" y="0"/>
            <a:chExt cx="12192002" cy="6858000"/>
          </a:xfrm>
        </p:grpSpPr>
        <p:cxnSp>
          <p:nvCxnSpPr>
            <p:cNvPr id="162" name="Прямая соединительная линия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Прямая соединительная линия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Прямая соединительная линия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Прямая соединительная линия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Прямая соединительная линия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Прямая соединительная линия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Прямая соединительная линия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Прямая соединительная линия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Прямая соединительная линия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Прямая соединительная линия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Прямая соединительная линия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Прямая соединительная линия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Прямая соединительная линия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Группа 177"/>
            <p:cNvGrpSpPr/>
            <p:nvPr userDrawn="1"/>
          </p:nvGrpSpPr>
          <p:grpSpPr bwMode="hidden">
            <a:xfrm>
              <a:off x="-1" y="0"/>
              <a:ext cx="12192001" cy="6858000"/>
              <a:chOff x="-1" y="0"/>
              <a:chExt cx="12192001" cy="6858000"/>
            </a:xfrm>
          </p:grpSpPr>
          <p:cxnSp>
            <p:nvCxnSpPr>
              <p:cNvPr id="196" name="Прямая соединительная линия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Прямая соединительная линия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Прямая соединительная линия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Прямая соединительная линия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Прямая соединительная линия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Группа 200"/>
              <p:cNvGrpSpPr/>
              <p:nvPr/>
            </p:nvGrpSpPr>
            <p:grpSpPr bwMode="hidden">
              <a:xfrm>
                <a:off x="6327885" y="0"/>
                <a:ext cx="5864115" cy="5898673"/>
                <a:chOff x="6327885" y="0"/>
                <a:chExt cx="5864115" cy="5898673"/>
              </a:xfrm>
            </p:grpSpPr>
            <p:cxnSp>
              <p:nvCxnSpPr>
                <p:cNvPr id="207" name="Прямая соединительная линия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Прямая соединительная линия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Прямая соединительная линия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Прямая соединительная линия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Прямая соединительная линия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Прямая соединительная линия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Прямая соединительная линия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Прямая соединительная линия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Прямая соединительная линия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Группа 178"/>
            <p:cNvGrpSpPr/>
            <p:nvPr userDrawn="1"/>
          </p:nvGrpSpPr>
          <p:grpSpPr bwMode="hidden">
            <a:xfrm flipH="1">
              <a:off x="0" y="0"/>
              <a:ext cx="12192001" cy="6858000"/>
              <a:chOff x="-1" y="0"/>
              <a:chExt cx="12192001" cy="6858000"/>
            </a:xfrm>
          </p:grpSpPr>
          <p:cxnSp>
            <p:nvCxnSpPr>
              <p:cNvPr id="180" name="Прямая соединительная линия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Прямая соединительная линия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Прямая соединительная линия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Прямая соединительная линия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Прямая соединительная линия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Группа 184"/>
              <p:cNvGrpSpPr/>
              <p:nvPr/>
            </p:nvGrpSpPr>
            <p:grpSpPr bwMode="hidden">
              <a:xfrm>
                <a:off x="6327885" y="0"/>
                <a:ext cx="5864115" cy="5898673"/>
                <a:chOff x="6327885" y="0"/>
                <a:chExt cx="5864115" cy="5898673"/>
              </a:xfrm>
            </p:grpSpPr>
            <p:cxnSp>
              <p:nvCxnSpPr>
                <p:cNvPr id="191" name="Прямая соединительная линия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Прямая соединительная линия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Прямая соединительная линия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Прямая соединительная линия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Прямая соединительная линия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Прямая соединительная линия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Прямая соединительная линия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Прямая соединительная линия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Прямая соединительная линия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Прямая соединительная линия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Нижний колонтитул 212"/>
          <p:cNvSpPr>
            <a:spLocks noGrp="1"/>
          </p:cNvSpPr>
          <p:nvPr>
            <p:ph type="ftr" sz="quarter" idx="11"/>
          </p:nvPr>
        </p:nvSpPr>
        <p:spPr/>
        <p:txBody>
          <a:bodyPr rtlCol="0"/>
          <a:lstStyle/>
          <a:p>
            <a:pPr rtl="0"/>
            <a:r>
              <a:rPr lang="ru-RU" dirty="0"/>
              <a:t>Добавить нижний колонтитул</a:t>
            </a:r>
          </a:p>
        </p:txBody>
      </p:sp>
      <p:sp>
        <p:nvSpPr>
          <p:cNvPr id="212" name="Дата 211"/>
          <p:cNvSpPr>
            <a:spLocks noGrp="1"/>
          </p:cNvSpPr>
          <p:nvPr>
            <p:ph type="dt" sz="half" idx="10"/>
          </p:nvPr>
        </p:nvSpPr>
        <p:spPr/>
        <p:txBody>
          <a:bodyPr rtlCol="0"/>
          <a:lstStyle/>
          <a:p>
            <a:pPr rtl="0"/>
            <a:fld id="{CA01554F-F072-4658-949A-7A94F490DB04}" type="datetime1">
              <a:rPr lang="ru-RU" smtClean="0"/>
              <a:t>22.05.2021</a:t>
            </a:fld>
            <a:endParaRPr lang="ru-RU" dirty="0"/>
          </a:p>
        </p:txBody>
      </p:sp>
      <p:sp>
        <p:nvSpPr>
          <p:cNvPr id="214" name="Номер слайда 213"/>
          <p:cNvSpPr>
            <a:spLocks noGrp="1"/>
          </p:cNvSpPr>
          <p:nvPr>
            <p:ph type="sldNum" sz="quarter" idx="12"/>
          </p:nvPr>
        </p:nvSpPr>
        <p:spPr/>
        <p:txBody>
          <a:bodyPr rtlCol="0"/>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Группа 8"/>
          <p:cNvGrpSpPr/>
          <p:nvPr userDrawn="1"/>
        </p:nvGrpSpPr>
        <p:grpSpPr bwMode="hidden">
          <a:xfrm>
            <a:off x="-1" y="0"/>
            <a:ext cx="12192002" cy="6858000"/>
            <a:chOff x="-1" y="0"/>
            <a:chExt cx="12192002" cy="6858000"/>
          </a:xfrm>
        </p:grpSpPr>
        <p:cxnSp>
          <p:nvCxnSpPr>
            <p:cNvPr id="10" name="Прямая соединительная линия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Группа 25"/>
            <p:cNvGrpSpPr/>
            <p:nvPr userDrawn="1"/>
          </p:nvGrpSpPr>
          <p:grpSpPr bwMode="hidden">
            <a:xfrm>
              <a:off x="-1" y="0"/>
              <a:ext cx="12192001" cy="6858000"/>
              <a:chOff x="-1" y="0"/>
              <a:chExt cx="12192001" cy="6858000"/>
            </a:xfrm>
          </p:grpSpPr>
          <p:cxnSp>
            <p:nvCxnSpPr>
              <p:cNvPr id="44" name="Прямая соединительная линия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Группа 48"/>
              <p:cNvGrpSpPr/>
              <p:nvPr/>
            </p:nvGrpSpPr>
            <p:grpSpPr bwMode="hidden">
              <a:xfrm>
                <a:off x="6327885" y="0"/>
                <a:ext cx="5864115" cy="5898673"/>
                <a:chOff x="6327885" y="0"/>
                <a:chExt cx="5864115" cy="5898673"/>
              </a:xfrm>
            </p:grpSpPr>
            <p:cxnSp>
              <p:nvCxnSpPr>
                <p:cNvPr id="55" name="Прямая соединительная линия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Прямая соединительная линия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Группа 26"/>
            <p:cNvGrpSpPr/>
            <p:nvPr userDrawn="1"/>
          </p:nvGrpSpPr>
          <p:grpSpPr bwMode="hidden">
            <a:xfrm flipH="1">
              <a:off x="0" y="0"/>
              <a:ext cx="12192001" cy="6858000"/>
              <a:chOff x="-1" y="0"/>
              <a:chExt cx="12192001" cy="6858000"/>
            </a:xfrm>
          </p:grpSpPr>
          <p:cxnSp>
            <p:nvCxnSpPr>
              <p:cNvPr id="28" name="Прямая соединительная линия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Группа 32"/>
              <p:cNvGrpSpPr/>
              <p:nvPr/>
            </p:nvGrpSpPr>
            <p:grpSpPr bwMode="hidden">
              <a:xfrm>
                <a:off x="6327885" y="0"/>
                <a:ext cx="5864115" cy="5898673"/>
                <a:chOff x="6327885" y="0"/>
                <a:chExt cx="5864115" cy="5898673"/>
              </a:xfrm>
            </p:grpSpPr>
            <p:cxnSp>
              <p:nvCxnSpPr>
                <p:cNvPr id="39" name="Прямая соединительная линия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Прямая соединительная линия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Прямоугольник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Объект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cxnSp>
        <p:nvCxnSpPr>
          <p:cNvPr id="60" name="Прямая соединительная линия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lvl1pPr>
              <a:defRPr>
                <a:solidFill>
                  <a:schemeClr val="bg1"/>
                </a:solidFill>
              </a:defRPr>
            </a:lvl1pPr>
          </a:lstStyle>
          <a:p>
            <a:pPr rtl="0"/>
            <a:fld id="{3B0BFD1E-E11D-434C-9F87-0B5F0A29CFEC}" type="datetime1">
              <a:rPr lang="ru-RU" smtClean="0"/>
              <a:t>22.05.2021</a:t>
            </a:fld>
            <a:endParaRPr lang="ru-RU" dirty="0"/>
          </a:p>
        </p:txBody>
      </p:sp>
      <p:sp>
        <p:nvSpPr>
          <p:cNvPr id="8" name="Номер слайда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Группа 7"/>
          <p:cNvGrpSpPr/>
          <p:nvPr/>
        </p:nvGrpSpPr>
        <p:grpSpPr bwMode="hidden">
          <a:xfrm>
            <a:off x="-1" y="0"/>
            <a:ext cx="12192002" cy="6858000"/>
            <a:chOff x="-1" y="0"/>
            <a:chExt cx="12192002" cy="6858000"/>
          </a:xfrm>
        </p:grpSpPr>
        <p:cxnSp>
          <p:nvCxnSpPr>
            <p:cNvPr id="9" name="Прямая соединительная линия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Группа 24"/>
            <p:cNvGrpSpPr/>
            <p:nvPr/>
          </p:nvGrpSpPr>
          <p:grpSpPr bwMode="hidden">
            <a:xfrm>
              <a:off x="-1" y="0"/>
              <a:ext cx="12192001" cy="6858000"/>
              <a:chOff x="-1" y="0"/>
              <a:chExt cx="12192001" cy="6858000"/>
            </a:xfrm>
          </p:grpSpPr>
          <p:cxnSp>
            <p:nvCxnSpPr>
              <p:cNvPr id="43" name="Прямая соединительная линия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Группа 47"/>
              <p:cNvGrpSpPr/>
              <p:nvPr/>
            </p:nvGrpSpPr>
            <p:grpSpPr bwMode="hidden">
              <a:xfrm>
                <a:off x="6327885" y="0"/>
                <a:ext cx="5864115" cy="5898673"/>
                <a:chOff x="6327885" y="0"/>
                <a:chExt cx="5864115" cy="5898673"/>
              </a:xfrm>
            </p:grpSpPr>
            <p:cxnSp>
              <p:nvCxnSpPr>
                <p:cNvPr id="54" name="Прямая соединительная линия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Прямая соединительная линия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Группа 25"/>
            <p:cNvGrpSpPr/>
            <p:nvPr/>
          </p:nvGrpSpPr>
          <p:grpSpPr bwMode="hidden">
            <a:xfrm flipH="1">
              <a:off x="0" y="0"/>
              <a:ext cx="12192001" cy="6858000"/>
              <a:chOff x="-1" y="0"/>
              <a:chExt cx="12192001" cy="6858000"/>
            </a:xfrm>
          </p:grpSpPr>
          <p:cxnSp>
            <p:nvCxnSpPr>
              <p:cNvPr id="27" name="Прямая соединительная линия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Группа 31"/>
              <p:cNvGrpSpPr/>
              <p:nvPr/>
            </p:nvGrpSpPr>
            <p:grpSpPr bwMode="hidden">
              <a:xfrm>
                <a:off x="6327885" y="0"/>
                <a:ext cx="5864115" cy="5898673"/>
                <a:chOff x="6327885" y="0"/>
                <a:chExt cx="5864115" cy="5898673"/>
              </a:xfrm>
            </p:grpSpPr>
            <p:cxnSp>
              <p:nvCxnSpPr>
                <p:cNvPr id="38" name="Прямая соединительная линия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Прямая соединительная линия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Прямоугольник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cxnSp>
        <p:nvCxnSpPr>
          <p:cNvPr id="59" name="Прямая соединительная линия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hasCustomPrompt="1"/>
          </p:nvPr>
        </p:nvSpPr>
        <p:spPr>
          <a:xfrm>
            <a:off x="4412" y="-159"/>
            <a:ext cx="7315200" cy="6858000"/>
          </a:xfrm>
        </p:spPr>
        <p:txBody>
          <a:bodyPr tIns="457200" rtlCol="0">
            <a:normAutofit/>
          </a:bodyPr>
          <a:lstStyle>
            <a:lvl1pPr marL="0" indent="0" algn="ctr" rtl="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dirty="0"/>
              <a:t>Щелкните значок, чтобы добавить фото</a:t>
            </a:r>
          </a:p>
        </p:txBody>
      </p:sp>
      <p:sp>
        <p:nvSpPr>
          <p:cNvPr id="4" name="Текст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Группа 95"/>
          <p:cNvGrpSpPr/>
          <p:nvPr userDrawn="1"/>
        </p:nvGrpSpPr>
        <p:grpSpPr bwMode="hidden">
          <a:xfrm>
            <a:off x="-1" y="-195943"/>
            <a:ext cx="12192002" cy="6858000"/>
            <a:chOff x="-1" y="0"/>
            <a:chExt cx="12192002" cy="6858000"/>
          </a:xfrm>
        </p:grpSpPr>
        <p:cxnSp>
          <p:nvCxnSpPr>
            <p:cNvPr id="97" name="Прямая соединительная линия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Прямая соединительная линия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Прямая соединительная линия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Группа 112"/>
            <p:cNvGrpSpPr/>
            <p:nvPr userDrawn="1"/>
          </p:nvGrpSpPr>
          <p:grpSpPr bwMode="hidden">
            <a:xfrm>
              <a:off x="-1" y="0"/>
              <a:ext cx="12192001" cy="6858000"/>
              <a:chOff x="-1" y="0"/>
              <a:chExt cx="12192001" cy="6858000"/>
            </a:xfrm>
          </p:grpSpPr>
          <p:cxnSp>
            <p:nvCxnSpPr>
              <p:cNvPr id="131" name="Прямая соединительная линия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Прямая соединительная линия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Группа 135"/>
              <p:cNvGrpSpPr/>
              <p:nvPr/>
            </p:nvGrpSpPr>
            <p:grpSpPr bwMode="hidden">
              <a:xfrm>
                <a:off x="6327885" y="0"/>
                <a:ext cx="5864115" cy="5898673"/>
                <a:chOff x="6327885" y="0"/>
                <a:chExt cx="5864115" cy="5898673"/>
              </a:xfrm>
            </p:grpSpPr>
            <p:cxnSp>
              <p:nvCxnSpPr>
                <p:cNvPr id="142" name="Прямая соединительная линия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Прямая соединительная линия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Прямая соединительная линия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Прямая соединительная линия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Прямая соединительная линия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Группа 113"/>
            <p:cNvGrpSpPr/>
            <p:nvPr userDrawn="1"/>
          </p:nvGrpSpPr>
          <p:grpSpPr bwMode="hidden">
            <a:xfrm flipH="1">
              <a:off x="0" y="0"/>
              <a:ext cx="12192001" cy="6858000"/>
              <a:chOff x="-1" y="0"/>
              <a:chExt cx="12192001" cy="6858000"/>
            </a:xfrm>
          </p:grpSpPr>
          <p:cxnSp>
            <p:nvCxnSpPr>
              <p:cNvPr id="115" name="Прямая соединительная линия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Группа 119"/>
              <p:cNvGrpSpPr/>
              <p:nvPr/>
            </p:nvGrpSpPr>
            <p:grpSpPr bwMode="hidden">
              <a:xfrm>
                <a:off x="6327885" y="0"/>
                <a:ext cx="5864115" cy="5898673"/>
                <a:chOff x="6327885" y="0"/>
                <a:chExt cx="5864115" cy="5898673"/>
              </a:xfrm>
            </p:grpSpPr>
            <p:cxnSp>
              <p:nvCxnSpPr>
                <p:cNvPr id="126" name="Прямая соединительная линия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Прямая соединительная линия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Прямая соединительная линия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ru-RU" dirty="0"/>
              <a:t>Образец заголовка</a:t>
            </a:r>
          </a:p>
        </p:txBody>
      </p:sp>
      <p:sp>
        <p:nvSpPr>
          <p:cNvPr id="3" name="Текст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cxnSp>
        <p:nvCxnSpPr>
          <p:cNvPr id="148" name="Прямая соединительная линия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Нижний колонтитул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ru-RU" dirty="0"/>
              <a:t>Добавить нижний колонтитул</a:t>
            </a:r>
          </a:p>
        </p:txBody>
      </p:sp>
      <p:sp>
        <p:nvSpPr>
          <p:cNvPr id="4" name="Дата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99137652-B7E4-4AE8-853E-9803CAFAAF7E}" type="datetime1">
              <a:rPr lang="ru-RU" smtClean="0"/>
              <a:t>22.05.2021</a:t>
            </a:fld>
            <a:endParaRPr lang="ru-RU" dirty="0"/>
          </a:p>
        </p:txBody>
      </p:sp>
      <p:sp>
        <p:nvSpPr>
          <p:cNvPr id="6" name="Номер слайда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93845" y="1106265"/>
            <a:ext cx="9604310" cy="3383280"/>
          </a:xfrm>
        </p:spPr>
        <p:txBody>
          <a:bodyPr rtlCol="0">
            <a:normAutofit/>
          </a:bodyPr>
          <a:lstStyle/>
          <a:p>
            <a:pPr algn="ctr"/>
            <a:r>
              <a:rPr lang="en-GB" sz="6600" b="0" dirty="0"/>
              <a:t>The Game of Noughts and Crosses</a:t>
            </a:r>
            <a:endParaRPr lang="ru-RU" sz="6600" b="0" dirty="0"/>
          </a:p>
        </p:txBody>
      </p:sp>
      <p:sp>
        <p:nvSpPr>
          <p:cNvPr id="3" name="Подзаголовок 2"/>
          <p:cNvSpPr>
            <a:spLocks noGrp="1"/>
          </p:cNvSpPr>
          <p:nvPr>
            <p:ph type="subTitle" idx="1"/>
          </p:nvPr>
        </p:nvSpPr>
        <p:spPr/>
        <p:txBody>
          <a:bodyPr rtlCol="0"/>
          <a:lstStyle/>
          <a:p>
            <a:pPr rtl="0"/>
            <a:r>
              <a:rPr lang="en-US" dirty="0" err="1">
                <a:latin typeface="Calibri" panose="020F0502020204030204" pitchFamily="34" charset="0"/>
                <a:cs typeface="Calibri" panose="020F0502020204030204" pitchFamily="34" charset="0"/>
              </a:rPr>
              <a:t>Derunets</a:t>
            </a:r>
            <a:r>
              <a:rPr lang="en-US" dirty="0">
                <a:latin typeface="Calibri" panose="020F0502020204030204" pitchFamily="34" charset="0"/>
                <a:cs typeface="Calibri" panose="020F0502020204030204" pitchFamily="34" charset="0"/>
              </a:rPr>
              <a:t> Roman &amp; </a:t>
            </a:r>
            <a:r>
              <a:rPr lang="en-US" dirty="0" err="1">
                <a:latin typeface="Calibri" panose="020F0502020204030204" pitchFamily="34" charset="0"/>
                <a:cs typeface="Calibri" panose="020F0502020204030204" pitchFamily="34" charset="0"/>
              </a:rPr>
              <a:t>Nurdolotova</a:t>
            </a:r>
            <a:r>
              <a:rPr lang="en-US" dirty="0">
                <a:latin typeface="Calibri" panose="020F0502020204030204" pitchFamily="34" charset="0"/>
                <a:cs typeface="Calibri" panose="020F0502020204030204" pitchFamily="34" charset="0"/>
              </a:rPr>
              <a:t> Sabina</a:t>
            </a:r>
            <a:endParaRPr lang="ru-RU" dirty="0">
              <a:latin typeface="Calibri" panose="020F0502020204030204" pitchFamily="34" charset="0"/>
              <a:cs typeface="Calibri" panose="020F0502020204030204" pitchFamily="34" charset="0"/>
            </a:endParaRPr>
          </a:p>
        </p:txBody>
      </p:sp>
      <p:sp>
        <p:nvSpPr>
          <p:cNvPr id="4" name="Прямоугольник 3">
            <a:extLst>
              <a:ext uri="{FF2B5EF4-FFF2-40B4-BE49-F238E27FC236}">
                <a16:creationId xmlns:a16="http://schemas.microsoft.com/office/drawing/2014/main" id="{E2ADB511-9519-4248-AB02-9BA93881B500}"/>
              </a:ext>
            </a:extLst>
          </p:cNvPr>
          <p:cNvSpPr/>
          <p:nvPr/>
        </p:nvSpPr>
        <p:spPr>
          <a:xfrm>
            <a:off x="4603805" y="1672805"/>
            <a:ext cx="2560320" cy="523220"/>
          </a:xfrm>
          <a:prstGeom prst="rect">
            <a:avLst/>
          </a:prstGeom>
        </p:spPr>
        <p:txBody>
          <a:bodyPr wrap="square">
            <a:spAutoFit/>
          </a:bodyPr>
          <a:lstStyle/>
          <a:p>
            <a:pPr algn="ctr"/>
            <a:r>
              <a:rPr lang="en-GB" sz="2800" dirty="0">
                <a:latin typeface="+mj-lt"/>
                <a:cs typeface="Times New Roman" panose="02020603050405020304" pitchFamily="18" charset="0"/>
              </a:rPr>
              <a:t>Team</a:t>
            </a:r>
            <a:r>
              <a:rPr lang="en-GB" sz="2800" dirty="0">
                <a:latin typeface="Calibri" panose="020F0502020204030204" pitchFamily="34" charset="0"/>
                <a:cs typeface="Times New Roman" panose="02020603050405020304" pitchFamily="18" charset="0"/>
              </a:rPr>
              <a:t> project</a:t>
            </a:r>
            <a:endParaRPr lang="ru-RU" sz="2800"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707656-51E6-488D-8E1B-BE678BF26593}"/>
              </a:ext>
            </a:extLst>
          </p:cNvPr>
          <p:cNvSpPr>
            <a:spLocks noGrp="1"/>
          </p:cNvSpPr>
          <p:nvPr>
            <p:ph type="title"/>
          </p:nvPr>
        </p:nvSpPr>
        <p:spPr>
          <a:xfrm>
            <a:off x="0" y="66531"/>
            <a:ext cx="9601200" cy="1142385"/>
          </a:xfrm>
        </p:spPr>
        <p:txBody>
          <a:bodyPr/>
          <a:lstStyle/>
          <a:p>
            <a:r>
              <a:rPr lang="en-US" dirty="0"/>
              <a:t>GSDD</a:t>
            </a:r>
            <a:endParaRPr lang="ru-RU" dirty="0"/>
          </a:p>
        </p:txBody>
      </p:sp>
      <p:sp>
        <p:nvSpPr>
          <p:cNvPr id="3" name="Объект 2">
            <a:extLst>
              <a:ext uri="{FF2B5EF4-FFF2-40B4-BE49-F238E27FC236}">
                <a16:creationId xmlns:a16="http://schemas.microsoft.com/office/drawing/2014/main" id="{8CE4B664-787C-4B25-9E11-98B8CBBBF58F}"/>
              </a:ext>
            </a:extLst>
          </p:cNvPr>
          <p:cNvSpPr>
            <a:spLocks noGrp="1"/>
          </p:cNvSpPr>
          <p:nvPr>
            <p:ph idx="1"/>
          </p:nvPr>
        </p:nvSpPr>
        <p:spPr>
          <a:xfrm>
            <a:off x="150413" y="1265584"/>
            <a:ext cx="6703611" cy="4697894"/>
          </a:xfrm>
        </p:spPr>
        <p:txBody>
          <a:bodyPr>
            <a:normAutofit lnSpcReduction="10000"/>
          </a:bodyPr>
          <a:lstStyle/>
          <a:p>
            <a:pPr marL="0" indent="0">
              <a:buNone/>
            </a:pPr>
            <a:r>
              <a:rPr lang="en-US" dirty="0">
                <a:latin typeface="Calibri" panose="020F0502020204030204" pitchFamily="34" charset="0"/>
                <a:cs typeface="Calibri" panose="020F0502020204030204" pitchFamily="34" charset="0"/>
              </a:rPr>
              <a:t>GSDD (Game State Display Driver) -  chip, which lights an LED indicting win/lose/draw when the game is over. </a:t>
            </a:r>
          </a:p>
          <a:p>
            <a:pPr marL="0" indent="0">
              <a:buNone/>
            </a:pPr>
            <a:r>
              <a:rPr lang="en-US" dirty="0">
                <a:latin typeface="Calibri" panose="020F0502020204030204" pitchFamily="34" charset="0"/>
                <a:cs typeface="Calibri" panose="020F0502020204030204" pitchFamily="34" charset="0"/>
              </a:rPr>
              <a:t>During play the processor sets both bits to 0. On the last turn (the one that results in a win, a loss, or a draw) the processor outputs a 2-bit signal on these two wires that identifies which of the LEDs should be lit.</a:t>
            </a:r>
          </a:p>
          <a:p>
            <a:pPr marL="0" indent="0">
              <a:buNone/>
            </a:pPr>
            <a:r>
              <a:rPr lang="en-US" dirty="0">
                <a:latin typeface="Calibri" panose="020F0502020204030204" pitchFamily="34" charset="0"/>
                <a:cs typeface="Calibri" panose="020F0502020204030204" pitchFamily="34" charset="0"/>
              </a:rPr>
              <a:t>GSDD</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has</a:t>
            </a:r>
            <a:r>
              <a:rPr lang="ru-RU" dirty="0">
                <a:latin typeface="Calibri" panose="020F0502020204030204" pitchFamily="34" charset="0"/>
                <a:cs typeface="Calibri" panose="020F0502020204030204" pitchFamily="34" charset="0"/>
              </a:rPr>
              <a:t> 2-</a:t>
            </a:r>
            <a:r>
              <a:rPr lang="en-US" dirty="0">
                <a:latin typeface="Calibri" panose="020F0502020204030204" pitchFamily="34" charset="0"/>
                <a:cs typeface="Calibri" panose="020F0502020204030204" pitchFamily="34" charset="0"/>
              </a:rPr>
              <a:t>bit</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input</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pin</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score</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a:t>
            </a:r>
            <a:r>
              <a:rPr lang="ru-RU" dirty="0">
                <a:latin typeface="Calibri" panose="020F0502020204030204" pitchFamily="34" charset="0"/>
                <a:cs typeface="Calibri" panose="020F0502020204030204" pitchFamily="34" charset="0"/>
              </a:rPr>
              <a:t> 1-</a:t>
            </a:r>
            <a:r>
              <a:rPr lang="en-US" dirty="0">
                <a:latin typeface="Calibri" panose="020F0502020204030204" pitchFamily="34" charset="0"/>
                <a:cs typeface="Calibri" panose="020F0502020204030204" pitchFamily="34" charset="0"/>
              </a:rPr>
              <a:t>bit</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clock</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three output pins</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win</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lose</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draw</a:t>
            </a:r>
            <a:r>
              <a:rPr lang="ru-RU" dirty="0">
                <a:latin typeface="Calibri" panose="020F0502020204030204" pitchFamily="34" charset="0"/>
                <a:cs typeface="Calibri" panose="020F0502020204030204" pitchFamily="34" charset="0"/>
              </a:rPr>
              <a:t>, 2-</a:t>
            </a:r>
            <a:r>
              <a:rPr lang="en-US" dirty="0">
                <a:latin typeface="Calibri" panose="020F0502020204030204" pitchFamily="34" charset="0"/>
                <a:cs typeface="Calibri" panose="020F0502020204030204" pitchFamily="34" charset="0"/>
              </a:rPr>
              <a:t>register</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state</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reset.</a:t>
            </a:r>
            <a:endParaRPr lang="ru-RU"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When</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score</a:t>
            </a:r>
            <a:r>
              <a:rPr lang="ru-RU" dirty="0">
                <a:latin typeface="Calibri" panose="020F0502020204030204" pitchFamily="34" charset="0"/>
                <a:cs typeface="Calibri" panose="020F0502020204030204" pitchFamily="34" charset="0"/>
              </a:rPr>
              <a:t> = 01, </a:t>
            </a:r>
            <a:r>
              <a:rPr lang="en-US" dirty="0">
                <a:latin typeface="Calibri" panose="020F0502020204030204" pitchFamily="34" charset="0"/>
                <a:cs typeface="Calibri" panose="020F0502020204030204" pitchFamily="34" charset="0"/>
              </a:rPr>
              <a:t>game state is</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win</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computer player</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red LED lights up (defeat for a person)</a:t>
            </a:r>
          </a:p>
          <a:p>
            <a:pPr marL="0" indent="0">
              <a:buNone/>
            </a:pPr>
            <a:r>
              <a:rPr lang="en-US" dirty="0">
                <a:latin typeface="Calibri" panose="020F0502020204030204" pitchFamily="34" charset="0"/>
                <a:cs typeface="Calibri" panose="020F0502020204030204" pitchFamily="34" charset="0"/>
              </a:rPr>
              <a:t>When</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score</a:t>
            </a:r>
            <a:r>
              <a:rPr lang="ru-RU" dirty="0">
                <a:latin typeface="Calibri" panose="020F0502020204030204" pitchFamily="34" charset="0"/>
                <a:cs typeface="Calibri" panose="020F0502020204030204" pitchFamily="34" charset="0"/>
              </a:rPr>
              <a:t> = 10, </a:t>
            </a:r>
            <a:r>
              <a:rPr lang="en-US" dirty="0">
                <a:latin typeface="Calibri" panose="020F0502020204030204" pitchFamily="34" charset="0"/>
                <a:cs typeface="Calibri" panose="020F0502020204030204" pitchFamily="34" charset="0"/>
              </a:rPr>
              <a:t>game state is</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lose</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green LED lights up </a:t>
            </a:r>
            <a:endParaRPr lang="ru-RU"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When</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score</a:t>
            </a:r>
            <a:r>
              <a:rPr lang="ru-RU" dirty="0">
                <a:latin typeface="Calibri" panose="020F0502020204030204" pitchFamily="34" charset="0"/>
                <a:cs typeface="Calibri" panose="020F0502020204030204" pitchFamily="34" charset="0"/>
              </a:rPr>
              <a:t> = 11, </a:t>
            </a:r>
            <a:r>
              <a:rPr lang="en-US" dirty="0">
                <a:latin typeface="Calibri" panose="020F0502020204030204" pitchFamily="34" charset="0"/>
                <a:cs typeface="Calibri" panose="020F0502020204030204" pitchFamily="34" charset="0"/>
              </a:rPr>
              <a:t>game state is</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draw</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yellow LED lights up </a:t>
            </a:r>
            <a:endParaRPr lang="ru-RU" dirty="0">
              <a:latin typeface="Calibri" panose="020F0502020204030204" pitchFamily="34" charset="0"/>
              <a:cs typeface="Calibri" panose="020F0502020204030204" pitchFamily="34" charset="0"/>
            </a:endParaRPr>
          </a:p>
          <a:p>
            <a:endParaRPr lang="ru-RU" dirty="0"/>
          </a:p>
        </p:txBody>
      </p:sp>
      <p:pic>
        <p:nvPicPr>
          <p:cNvPr id="4" name="Рисунок 3">
            <a:extLst>
              <a:ext uri="{FF2B5EF4-FFF2-40B4-BE49-F238E27FC236}">
                <a16:creationId xmlns:a16="http://schemas.microsoft.com/office/drawing/2014/main" id="{80D83900-D591-4ACC-9EDE-8FC05029C1D3}"/>
              </a:ext>
            </a:extLst>
          </p:cNvPr>
          <p:cNvPicPr/>
          <p:nvPr/>
        </p:nvPicPr>
        <p:blipFill>
          <a:blip r:embed="rId2"/>
          <a:stretch>
            <a:fillRect/>
          </a:stretch>
        </p:blipFill>
        <p:spPr bwMode="auto">
          <a:xfrm>
            <a:off x="7744528" y="2175398"/>
            <a:ext cx="3256529" cy="3788080"/>
          </a:xfrm>
          <a:prstGeom prst="rect">
            <a:avLst/>
          </a:prstGeom>
        </p:spPr>
      </p:pic>
      <p:pic>
        <p:nvPicPr>
          <p:cNvPr id="5" name="Рисунок 4">
            <a:extLst>
              <a:ext uri="{FF2B5EF4-FFF2-40B4-BE49-F238E27FC236}">
                <a16:creationId xmlns:a16="http://schemas.microsoft.com/office/drawing/2014/main" id="{30A57823-6F4E-48B9-824D-2DA729547040}"/>
              </a:ext>
            </a:extLst>
          </p:cNvPr>
          <p:cNvPicPr/>
          <p:nvPr/>
        </p:nvPicPr>
        <p:blipFill>
          <a:blip r:embed="rId3"/>
          <a:stretch>
            <a:fillRect/>
          </a:stretch>
        </p:blipFill>
        <p:spPr bwMode="auto">
          <a:xfrm>
            <a:off x="8054712" y="485016"/>
            <a:ext cx="2429510" cy="1447800"/>
          </a:xfrm>
          <a:prstGeom prst="rect">
            <a:avLst/>
          </a:prstGeom>
        </p:spPr>
      </p:pic>
    </p:spTree>
    <p:extLst>
      <p:ext uri="{BB962C8B-B14F-4D97-AF65-F5344CB8AC3E}">
        <p14:creationId xmlns:p14="http://schemas.microsoft.com/office/powerpoint/2010/main" val="257403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E81D84-895F-4155-A562-495CEE1B1C3D}"/>
              </a:ext>
            </a:extLst>
          </p:cNvPr>
          <p:cNvSpPr>
            <a:spLocks noGrp="1"/>
          </p:cNvSpPr>
          <p:nvPr>
            <p:ph type="title"/>
          </p:nvPr>
        </p:nvSpPr>
        <p:spPr>
          <a:xfrm>
            <a:off x="1382864" y="-132252"/>
            <a:ext cx="9601200" cy="1142385"/>
          </a:xfrm>
        </p:spPr>
        <p:txBody>
          <a:bodyPr/>
          <a:lstStyle/>
          <a:p>
            <a:r>
              <a:rPr lang="en-US" dirty="0"/>
              <a:t>                             SOFTWARE</a:t>
            </a:r>
            <a:endParaRPr lang="ru-RU" dirty="0"/>
          </a:p>
        </p:txBody>
      </p:sp>
      <p:sp>
        <p:nvSpPr>
          <p:cNvPr id="3" name="Объект 2">
            <a:extLst>
              <a:ext uri="{FF2B5EF4-FFF2-40B4-BE49-F238E27FC236}">
                <a16:creationId xmlns:a16="http://schemas.microsoft.com/office/drawing/2014/main" id="{2B752393-BD85-40B8-9B47-E701D9A3D6D9}"/>
              </a:ext>
            </a:extLst>
          </p:cNvPr>
          <p:cNvSpPr>
            <a:spLocks noGrp="1"/>
          </p:cNvSpPr>
          <p:nvPr>
            <p:ph idx="1"/>
          </p:nvPr>
        </p:nvSpPr>
        <p:spPr>
          <a:xfrm>
            <a:off x="6951758" y="2030517"/>
            <a:ext cx="4800600" cy="4256030"/>
          </a:xfrm>
        </p:spPr>
        <p:txBody>
          <a:bodyPr>
            <a:normAutofit/>
          </a:bodyPr>
          <a:lstStyle/>
          <a:p>
            <a:pPr marL="0" indent="0">
              <a:buNone/>
            </a:pPr>
            <a:r>
              <a:rPr lang="en-US" dirty="0">
                <a:latin typeface="Calibri" panose="020F0502020204030204" pitchFamily="34" charset="0"/>
                <a:cs typeface="Calibri" panose="020F0502020204030204" pitchFamily="34" charset="0"/>
              </a:rPr>
              <a:t>In memory, </a:t>
            </a:r>
            <a:r>
              <a:rPr lang="en-US" b="1" dirty="0" err="1">
                <a:latin typeface="Calibri" panose="020F0502020204030204" pitchFamily="34" charset="0"/>
                <a:cs typeface="Calibri" panose="020F0502020204030204" pitchFamily="34" charset="0"/>
              </a:rPr>
              <a:t>arr</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allocated for local game data to store information where crosses, </a:t>
            </a:r>
            <a:r>
              <a:rPr lang="en-US" dirty="0" err="1">
                <a:latin typeface="Calibri" panose="020F0502020204030204" pitchFamily="34" charset="0"/>
                <a:cs typeface="Calibri" panose="020F0502020204030204" pitchFamily="34" charset="0"/>
              </a:rPr>
              <a:t>noughts</a:t>
            </a:r>
            <a:r>
              <a:rPr lang="en-US" dirty="0">
                <a:latin typeface="Calibri" panose="020F0502020204030204" pitchFamily="34" charset="0"/>
                <a:cs typeface="Calibri" panose="020F0502020204030204" pitchFamily="34" charset="0"/>
              </a:rPr>
              <a:t>, and blank space are located,</a:t>
            </a:r>
          </a:p>
          <a:p>
            <a:pPr marL="0" indent="0">
              <a:buNone/>
            </a:pPr>
            <a:r>
              <a:rPr lang="en-US" dirty="0">
                <a:latin typeface="Calibri" panose="020F0502020204030204" pitchFamily="34" charset="0"/>
                <a:cs typeface="Calibri" panose="020F0502020204030204" pitchFamily="34" charset="0"/>
              </a:rPr>
              <a:t> and</a:t>
            </a:r>
            <a:r>
              <a:rPr lang="en-US" b="1" dirty="0">
                <a:latin typeface="Calibri" panose="020F0502020204030204" pitchFamily="34" charset="0"/>
                <a:cs typeface="Calibri" panose="020F0502020204030204" pitchFamily="34" charset="0"/>
              </a:rPr>
              <a:t> table </a:t>
            </a:r>
            <a:r>
              <a:rPr lang="en-US" dirty="0">
                <a:latin typeface="Calibri" panose="020F0502020204030204" pitchFamily="34" charset="0"/>
                <a:cs typeface="Calibri" panose="020F0502020204030204" pitchFamily="34" charset="0"/>
              </a:rPr>
              <a:t>is allocated for pointers to rows, columns, and diagonals, so that we can conveniently cycle through them</a:t>
            </a:r>
            <a:endParaRPr lang="ru-RU" dirty="0">
              <a:latin typeface="Calibri" panose="020F0502020204030204" pitchFamily="34" charset="0"/>
              <a:cs typeface="Calibri" panose="020F0502020204030204" pitchFamily="34" charset="0"/>
            </a:endParaRPr>
          </a:p>
        </p:txBody>
      </p:sp>
      <p:pic>
        <p:nvPicPr>
          <p:cNvPr id="4" name="Image1">
            <a:extLst>
              <a:ext uri="{FF2B5EF4-FFF2-40B4-BE49-F238E27FC236}">
                <a16:creationId xmlns:a16="http://schemas.microsoft.com/office/drawing/2014/main" id="{74C84D0C-F411-4493-A3AB-CBBD4AB0712B}"/>
              </a:ext>
            </a:extLst>
          </p:cNvPr>
          <p:cNvPicPr/>
          <p:nvPr/>
        </p:nvPicPr>
        <p:blipFill>
          <a:blip r:embed="rId2"/>
          <a:stretch>
            <a:fillRect/>
          </a:stretch>
        </p:blipFill>
        <p:spPr bwMode="auto">
          <a:xfrm>
            <a:off x="97403" y="1524000"/>
            <a:ext cx="6247738" cy="2634532"/>
          </a:xfrm>
          <a:prstGeom prst="rect">
            <a:avLst/>
          </a:prstGeom>
        </p:spPr>
      </p:pic>
    </p:spTree>
    <p:extLst>
      <p:ext uri="{BB962C8B-B14F-4D97-AF65-F5344CB8AC3E}">
        <p14:creationId xmlns:p14="http://schemas.microsoft.com/office/powerpoint/2010/main" val="324459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
            <a:extLst>
              <a:ext uri="{FF2B5EF4-FFF2-40B4-BE49-F238E27FC236}">
                <a16:creationId xmlns:a16="http://schemas.microsoft.com/office/drawing/2014/main" id="{EF788E6F-2715-4EDD-A20C-9AB2667CFD6A}"/>
              </a:ext>
            </a:extLst>
          </p:cNvPr>
          <p:cNvPicPr>
            <a:picLocks noGrp="1"/>
          </p:cNvPicPr>
          <p:nvPr>
            <p:ph idx="1"/>
          </p:nvPr>
        </p:nvPicPr>
        <p:blipFill>
          <a:blip r:embed="rId2"/>
          <a:stretch>
            <a:fillRect/>
          </a:stretch>
        </p:blipFill>
        <p:spPr bwMode="auto">
          <a:xfrm>
            <a:off x="121920" y="898497"/>
            <a:ext cx="6697815" cy="3029447"/>
          </a:xfrm>
          <a:prstGeom prst="rect">
            <a:avLst/>
          </a:prstGeom>
        </p:spPr>
      </p:pic>
      <p:sp>
        <p:nvSpPr>
          <p:cNvPr id="5" name="Прямоугольник 4">
            <a:extLst>
              <a:ext uri="{FF2B5EF4-FFF2-40B4-BE49-F238E27FC236}">
                <a16:creationId xmlns:a16="http://schemas.microsoft.com/office/drawing/2014/main" id="{6F1EE7D3-D02C-4903-BD89-1B47AAC243AE}"/>
              </a:ext>
            </a:extLst>
          </p:cNvPr>
          <p:cNvSpPr/>
          <p:nvPr/>
        </p:nvSpPr>
        <p:spPr>
          <a:xfrm>
            <a:off x="7206532" y="1463551"/>
            <a:ext cx="4985468" cy="1754326"/>
          </a:xfrm>
          <a:prstGeom prst="rect">
            <a:avLst/>
          </a:prstGeom>
        </p:spPr>
        <p:txBody>
          <a:bodyPr wrap="square">
            <a:spAutoFit/>
          </a:bodyPr>
          <a:lstStyle/>
          <a:p>
            <a:r>
              <a:rPr lang="en-US" dirty="0">
                <a:solidFill>
                  <a:srgbClr val="000000"/>
                </a:solidFill>
                <a:latin typeface="Calibri" panose="020F0502020204030204" pitchFamily="34" charset="0"/>
                <a:cs typeface="Calibri" panose="020F0502020204030204" pitchFamily="34" charset="0"/>
              </a:rPr>
              <a:t>Reads data from the schema that the BPC transmits when the button is pressed, stores the value of the cross locally, and translates the data into a format that accepts SDR (the first 2 bits are </a:t>
            </a:r>
            <a:r>
              <a:rPr lang="en-US" dirty="0" err="1">
                <a:solidFill>
                  <a:srgbClr val="000000"/>
                </a:solidFill>
                <a:latin typeface="Calibri" panose="020F0502020204030204" pitchFamily="34" charset="0"/>
                <a:cs typeface="Calibri" panose="020F0502020204030204" pitchFamily="34" charset="0"/>
              </a:rPr>
              <a:t>symID</a:t>
            </a:r>
            <a:r>
              <a:rPr lang="en-US" dirty="0">
                <a:solidFill>
                  <a:srgbClr val="000000"/>
                </a:solidFill>
                <a:latin typeface="Calibri" panose="020F0502020204030204" pitchFamily="34" charset="0"/>
                <a:cs typeface="Calibri" panose="020F0502020204030204" pitchFamily="34" charset="0"/>
              </a:rPr>
              <a:t>, the next 4 are coordinates, the bits under GSDD are still </a:t>
            </a:r>
            <a:r>
              <a:rPr lang="en-US" dirty="0" err="1">
                <a:solidFill>
                  <a:srgbClr val="000000"/>
                </a:solidFill>
                <a:latin typeface="Calibri" panose="020F0502020204030204" pitchFamily="34" charset="0"/>
                <a:cs typeface="Calibri" panose="020F0502020204030204" pitchFamily="34" charset="0"/>
              </a:rPr>
              <a:t>nought</a:t>
            </a:r>
            <a:r>
              <a:rPr lang="en-US" dirty="0">
                <a:solidFill>
                  <a:srgbClr val="000000"/>
                </a:solidFill>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pic>
        <p:nvPicPr>
          <p:cNvPr id="6" name="Image7">
            <a:extLst>
              <a:ext uri="{FF2B5EF4-FFF2-40B4-BE49-F238E27FC236}">
                <a16:creationId xmlns:a16="http://schemas.microsoft.com/office/drawing/2014/main" id="{CB80B4AF-801E-4A60-A8C0-A9F7C4A8AC61}"/>
              </a:ext>
            </a:extLst>
          </p:cNvPr>
          <p:cNvPicPr/>
          <p:nvPr/>
        </p:nvPicPr>
        <p:blipFill>
          <a:blip r:embed="rId3"/>
          <a:stretch>
            <a:fillRect/>
          </a:stretch>
        </p:blipFill>
        <p:spPr bwMode="auto">
          <a:xfrm>
            <a:off x="121920" y="4615071"/>
            <a:ext cx="5179489" cy="1142385"/>
          </a:xfrm>
          <a:prstGeom prst="rect">
            <a:avLst/>
          </a:prstGeom>
        </p:spPr>
      </p:pic>
      <p:sp>
        <p:nvSpPr>
          <p:cNvPr id="8" name="Прямоугольник 7">
            <a:extLst>
              <a:ext uri="{FF2B5EF4-FFF2-40B4-BE49-F238E27FC236}">
                <a16:creationId xmlns:a16="http://schemas.microsoft.com/office/drawing/2014/main" id="{4E4B8BB2-E2E6-41BD-AE4C-AB6F2DE6FFD3}"/>
              </a:ext>
            </a:extLst>
          </p:cNvPr>
          <p:cNvSpPr/>
          <p:nvPr/>
        </p:nvSpPr>
        <p:spPr>
          <a:xfrm>
            <a:off x="5756982" y="4823182"/>
            <a:ext cx="6096000" cy="923330"/>
          </a:xfrm>
          <a:prstGeom prst="rect">
            <a:avLst/>
          </a:prstGeom>
        </p:spPr>
        <p:txBody>
          <a:bodyPr>
            <a:spAutoFit/>
          </a:bodyPr>
          <a:lstStyle/>
          <a:p>
            <a:r>
              <a:rPr lang="en-US" dirty="0">
                <a:latin typeface="Calibri" panose="020F0502020204030204" pitchFamily="34" charset="0"/>
                <a:cs typeface="Calibri" panose="020F0502020204030204" pitchFamily="34" charset="0"/>
              </a:rPr>
              <a:t>a counter of objects placed on the playing field to make it easier to check the draw condition.</a:t>
            </a:r>
          </a:p>
          <a:p>
            <a:r>
              <a:rPr lang="en-US" dirty="0">
                <a:latin typeface="Calibri" panose="020F0502020204030204" pitchFamily="34" charset="0"/>
                <a:cs typeface="Calibri" panose="020F0502020204030204" pitchFamily="34" charset="0"/>
              </a:rPr>
              <a:t>stored at 0x03</a:t>
            </a:r>
            <a:endParaRPr lang="ru-RU" dirty="0">
              <a:latin typeface="Calibri" panose="020F0502020204030204" pitchFamily="34" charset="0"/>
              <a:cs typeface="Calibri" panose="020F0502020204030204" pitchFamily="34" charset="0"/>
            </a:endParaRPr>
          </a:p>
        </p:txBody>
      </p:sp>
      <p:sp>
        <p:nvSpPr>
          <p:cNvPr id="9" name="Прямоугольник 8">
            <a:extLst>
              <a:ext uri="{FF2B5EF4-FFF2-40B4-BE49-F238E27FC236}">
                <a16:creationId xmlns:a16="http://schemas.microsoft.com/office/drawing/2014/main" id="{F73D0742-BC7B-437B-91D8-C1CEB3C00959}"/>
              </a:ext>
            </a:extLst>
          </p:cNvPr>
          <p:cNvSpPr/>
          <p:nvPr/>
        </p:nvSpPr>
        <p:spPr>
          <a:xfrm>
            <a:off x="121920" y="4086841"/>
            <a:ext cx="1569660" cy="369332"/>
          </a:xfrm>
          <a:prstGeom prst="rect">
            <a:avLst/>
          </a:prstGeom>
        </p:spPr>
        <p:txBody>
          <a:bodyPr wrap="none">
            <a:spAutoFit/>
          </a:bodyPr>
          <a:lstStyle/>
          <a:p>
            <a:r>
              <a:rPr lang="en-US" b="1" dirty="0" err="1"/>
              <a:t>drawcounter</a:t>
            </a:r>
            <a:endParaRPr lang="ru-RU" b="1" dirty="0"/>
          </a:p>
        </p:txBody>
      </p:sp>
      <p:sp>
        <p:nvSpPr>
          <p:cNvPr id="10" name="Прямоугольник 9">
            <a:extLst>
              <a:ext uri="{FF2B5EF4-FFF2-40B4-BE49-F238E27FC236}">
                <a16:creationId xmlns:a16="http://schemas.microsoft.com/office/drawing/2014/main" id="{04471891-4EC3-43BE-A401-049461ABAFDC}"/>
              </a:ext>
            </a:extLst>
          </p:cNvPr>
          <p:cNvSpPr/>
          <p:nvPr/>
        </p:nvSpPr>
        <p:spPr>
          <a:xfrm>
            <a:off x="121920" y="370268"/>
            <a:ext cx="1313180" cy="369332"/>
          </a:xfrm>
          <a:prstGeom prst="rect">
            <a:avLst/>
          </a:prstGeom>
        </p:spPr>
        <p:txBody>
          <a:bodyPr wrap="none">
            <a:spAutoFit/>
          </a:bodyPr>
          <a:lstStyle/>
          <a:p>
            <a:r>
              <a:rPr lang="en-US" b="1" dirty="0" err="1"/>
              <a:t>playerturn</a:t>
            </a:r>
            <a:endParaRPr lang="ru-RU" b="1" dirty="0"/>
          </a:p>
        </p:txBody>
      </p:sp>
    </p:spTree>
    <p:extLst>
      <p:ext uri="{BB962C8B-B14F-4D97-AF65-F5344CB8AC3E}">
        <p14:creationId xmlns:p14="http://schemas.microsoft.com/office/powerpoint/2010/main" val="38203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a:extLst>
              <a:ext uri="{FF2B5EF4-FFF2-40B4-BE49-F238E27FC236}">
                <a16:creationId xmlns:a16="http://schemas.microsoft.com/office/drawing/2014/main" id="{E5B87FCD-31B1-4BF7-939F-4452DC95895B}"/>
              </a:ext>
            </a:extLst>
          </p:cNvPr>
          <p:cNvSpPr>
            <a:spLocks noGrp="1"/>
          </p:cNvSpPr>
          <p:nvPr>
            <p:ph idx="1"/>
          </p:nvPr>
        </p:nvSpPr>
        <p:spPr>
          <a:xfrm>
            <a:off x="7084896" y="2111829"/>
            <a:ext cx="3319007" cy="3809999"/>
          </a:xfrm>
        </p:spPr>
        <p:txBody>
          <a:bodyPr>
            <a:normAutofit/>
          </a:bodyPr>
          <a:lstStyle/>
          <a:p>
            <a:pPr marL="0" indent="0">
              <a:buNone/>
            </a:pPr>
            <a:r>
              <a:rPr lang="en-US" dirty="0">
                <a:latin typeface="Calibri" panose="020F0502020204030204" pitchFamily="34" charset="0"/>
                <a:cs typeface="Calibri" panose="020F0502020204030204" pitchFamily="34" charset="0"/>
              </a:rPr>
              <a:t>It goes through the table and checks for the presence of three crosses or </a:t>
            </a:r>
            <a:r>
              <a:rPr lang="en-US" dirty="0" err="1">
                <a:latin typeface="Calibri" panose="020F0502020204030204" pitchFamily="34" charset="0"/>
                <a:cs typeface="Calibri" panose="020F0502020204030204" pitchFamily="34" charset="0"/>
              </a:rPr>
              <a:t>noughts</a:t>
            </a:r>
            <a:r>
              <a:rPr lang="en-US" dirty="0">
                <a:latin typeface="Calibri" panose="020F0502020204030204" pitchFamily="34" charset="0"/>
                <a:cs typeface="Calibri" panose="020F0502020204030204" pitchFamily="34" charset="0"/>
              </a:rPr>
              <a:t> in a row, column, or diagonal, moving to lose or win when the conditions are met. If the specified conditions are not met, then looks at the object counter, if it is equal to 9, then goes to draw</a:t>
            </a:r>
            <a:endParaRPr lang="ru-RU" dirty="0"/>
          </a:p>
        </p:txBody>
      </p:sp>
      <p:pic>
        <p:nvPicPr>
          <p:cNvPr id="7" name="Image3">
            <a:extLst>
              <a:ext uri="{FF2B5EF4-FFF2-40B4-BE49-F238E27FC236}">
                <a16:creationId xmlns:a16="http://schemas.microsoft.com/office/drawing/2014/main" id="{B88330FC-5A33-4194-B2FC-C1BAFF537DEE}"/>
              </a:ext>
            </a:extLst>
          </p:cNvPr>
          <p:cNvPicPr/>
          <p:nvPr/>
        </p:nvPicPr>
        <p:blipFill>
          <a:blip r:embed="rId2"/>
          <a:stretch>
            <a:fillRect/>
          </a:stretch>
        </p:blipFill>
        <p:spPr bwMode="auto">
          <a:xfrm>
            <a:off x="357809" y="1174805"/>
            <a:ext cx="5128591" cy="4508390"/>
          </a:xfrm>
          <a:prstGeom prst="rect">
            <a:avLst/>
          </a:prstGeom>
        </p:spPr>
      </p:pic>
      <p:sp>
        <p:nvSpPr>
          <p:cNvPr id="8" name="Прямоугольник 7">
            <a:extLst>
              <a:ext uri="{FF2B5EF4-FFF2-40B4-BE49-F238E27FC236}">
                <a16:creationId xmlns:a16="http://schemas.microsoft.com/office/drawing/2014/main" id="{024111E0-B832-4607-B1F6-432AA9B9546E}"/>
              </a:ext>
            </a:extLst>
          </p:cNvPr>
          <p:cNvSpPr/>
          <p:nvPr/>
        </p:nvSpPr>
        <p:spPr>
          <a:xfrm>
            <a:off x="253710" y="644257"/>
            <a:ext cx="1077539" cy="369332"/>
          </a:xfrm>
          <a:prstGeom prst="rect">
            <a:avLst/>
          </a:prstGeom>
        </p:spPr>
        <p:txBody>
          <a:bodyPr wrap="none">
            <a:spAutoFit/>
          </a:bodyPr>
          <a:lstStyle/>
          <a:p>
            <a:r>
              <a:rPr lang="ru-RU" b="1" dirty="0" err="1">
                <a:latin typeface="Calibri" panose="020F0502020204030204" pitchFamily="34" charset="0"/>
                <a:ea typeface="Calibri" panose="020F0502020204030204" pitchFamily="34" charset="0"/>
              </a:rPr>
              <a:t>wincheck</a:t>
            </a:r>
            <a:endParaRPr lang="ru-RU" dirty="0"/>
          </a:p>
        </p:txBody>
      </p:sp>
    </p:spTree>
    <p:extLst>
      <p:ext uri="{BB962C8B-B14F-4D97-AF65-F5344CB8AC3E}">
        <p14:creationId xmlns:p14="http://schemas.microsoft.com/office/powerpoint/2010/main" val="252764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1E41A91-69DF-4F65-AA42-76917E87CB96}"/>
              </a:ext>
            </a:extLst>
          </p:cNvPr>
          <p:cNvSpPr>
            <a:spLocks noGrp="1"/>
          </p:cNvSpPr>
          <p:nvPr>
            <p:ph idx="1"/>
          </p:nvPr>
        </p:nvSpPr>
        <p:spPr>
          <a:xfrm>
            <a:off x="7792794" y="2364030"/>
            <a:ext cx="3597303" cy="3809999"/>
          </a:xfrm>
        </p:spPr>
        <p:txBody>
          <a:bodyPr>
            <a:normAutofit/>
          </a:bodyPr>
          <a:lstStyle/>
          <a:p>
            <a:pPr marL="0" indent="0">
              <a:buNone/>
            </a:pPr>
            <a:r>
              <a:rPr lang="en-US" dirty="0">
                <a:latin typeface="Calibri" panose="020F0502020204030204" pitchFamily="34" charset="0"/>
                <a:cs typeface="Calibri" panose="020F0502020204030204" pitchFamily="34" charset="0"/>
              </a:rPr>
              <a:t>set the 6 and 7 bits that the GSDD chip processes, so that the desired LED lights up</a:t>
            </a:r>
          </a:p>
          <a:p>
            <a:pPr marL="0" indent="0">
              <a:buNone/>
            </a:pPr>
            <a:r>
              <a:rPr lang="en-US" dirty="0">
                <a:latin typeface="Calibri" panose="020F0502020204030204" pitchFamily="34" charset="0"/>
                <a:cs typeface="Calibri" panose="020F0502020204030204" pitchFamily="34" charset="0"/>
              </a:rPr>
              <a:t> calls the stop command halt</a:t>
            </a:r>
            <a:endParaRPr lang="ru-RU" dirty="0"/>
          </a:p>
        </p:txBody>
      </p:sp>
      <p:sp>
        <p:nvSpPr>
          <p:cNvPr id="4" name="Прямоугольник 3">
            <a:extLst>
              <a:ext uri="{FF2B5EF4-FFF2-40B4-BE49-F238E27FC236}">
                <a16:creationId xmlns:a16="http://schemas.microsoft.com/office/drawing/2014/main" id="{AB95475B-CDD5-47AD-9A61-DD7E6D3A0C6E}"/>
              </a:ext>
            </a:extLst>
          </p:cNvPr>
          <p:cNvSpPr/>
          <p:nvPr/>
        </p:nvSpPr>
        <p:spPr>
          <a:xfrm>
            <a:off x="250038" y="448029"/>
            <a:ext cx="1657377" cy="392159"/>
          </a:xfrm>
          <a:prstGeom prst="rect">
            <a:avLst/>
          </a:prstGeom>
        </p:spPr>
        <p:txBody>
          <a:bodyPr wrap="none">
            <a:spAutoFit/>
          </a:bodyPr>
          <a:lstStyle/>
          <a:p>
            <a:pPr>
              <a:lnSpc>
                <a:spcPct val="115000"/>
              </a:lnSpc>
              <a:spcAft>
                <a:spcPts val="1000"/>
              </a:spcAft>
            </a:pPr>
            <a:r>
              <a:rPr lang="ru-RU" b="1" dirty="0" err="1">
                <a:latin typeface="Calibri" panose="020F0502020204030204" pitchFamily="34" charset="0"/>
                <a:ea typeface="Calibri" panose="020F0502020204030204" pitchFamily="34" charset="0"/>
                <a:cs typeface="Calibri" panose="020F0502020204030204" pitchFamily="34" charset="0"/>
              </a:rPr>
              <a:t>lose</a:t>
            </a:r>
            <a:r>
              <a:rPr lang="ru-RU" b="1" dirty="0">
                <a:latin typeface="Calibri" panose="020F0502020204030204" pitchFamily="34" charset="0"/>
                <a:ea typeface="Calibri" panose="020F0502020204030204" pitchFamily="34" charset="0"/>
                <a:cs typeface="Calibri" panose="020F0502020204030204" pitchFamily="34" charset="0"/>
              </a:rPr>
              <a:t>/</a:t>
            </a:r>
            <a:r>
              <a:rPr lang="ru-RU" b="1" dirty="0" err="1">
                <a:latin typeface="Calibri" panose="020F0502020204030204" pitchFamily="34" charset="0"/>
                <a:ea typeface="Calibri" panose="020F0502020204030204" pitchFamily="34" charset="0"/>
                <a:cs typeface="Calibri" panose="020F0502020204030204" pitchFamily="34" charset="0"/>
              </a:rPr>
              <a:t>win</a:t>
            </a:r>
            <a:r>
              <a:rPr lang="ru-RU" b="1" dirty="0">
                <a:latin typeface="Calibri" panose="020F0502020204030204" pitchFamily="34" charset="0"/>
                <a:ea typeface="Calibri" panose="020F0502020204030204" pitchFamily="34" charset="0"/>
                <a:cs typeface="Calibri" panose="020F0502020204030204" pitchFamily="34" charset="0"/>
              </a:rPr>
              <a:t>/</a:t>
            </a:r>
            <a:r>
              <a:rPr lang="ru-RU" b="1" dirty="0" err="1">
                <a:latin typeface="Calibri" panose="020F0502020204030204" pitchFamily="34" charset="0"/>
                <a:ea typeface="Calibri" panose="020F0502020204030204" pitchFamily="34" charset="0"/>
                <a:cs typeface="Calibri" panose="020F0502020204030204" pitchFamily="34" charset="0"/>
              </a:rPr>
              <a:t>draw</a:t>
            </a:r>
            <a:r>
              <a:rPr lang="ru-RU" b="1" dirty="0">
                <a:latin typeface="Calibri" panose="020F0502020204030204" pitchFamily="34" charset="0"/>
                <a:ea typeface="Calibri" panose="020F0502020204030204" pitchFamily="34" charset="0"/>
                <a:cs typeface="Calibri" panose="020F0502020204030204" pitchFamily="34" charset="0"/>
              </a:rPr>
              <a:t> </a:t>
            </a:r>
            <a:endParaRPr lang="ru-RU" dirty="0">
              <a:latin typeface="Calibri" panose="020F0502020204030204" pitchFamily="34" charset="0"/>
              <a:ea typeface="Calibri" panose="020F0502020204030204" pitchFamily="34" charset="0"/>
              <a:cs typeface="Calibri" panose="020F0502020204030204" pitchFamily="34" charset="0"/>
            </a:endParaRPr>
          </a:p>
        </p:txBody>
      </p:sp>
      <p:pic>
        <p:nvPicPr>
          <p:cNvPr id="4098" name="Image6">
            <a:extLst>
              <a:ext uri="{FF2B5EF4-FFF2-40B4-BE49-F238E27FC236}">
                <a16:creationId xmlns:a16="http://schemas.microsoft.com/office/drawing/2014/main" id="{9641D401-7DA5-4A59-B690-05A35554B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508" y="3496933"/>
            <a:ext cx="1587577" cy="1612978"/>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5">
            <a:extLst>
              <a:ext uri="{FF2B5EF4-FFF2-40B4-BE49-F238E27FC236}">
                <a16:creationId xmlns:a16="http://schemas.microsoft.com/office/drawing/2014/main" id="{1219E7FD-517F-4FCE-A507-346C9413C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25" y="3496933"/>
            <a:ext cx="3300092" cy="1544194"/>
          </a:xfrm>
          <a:prstGeom prst="rect">
            <a:avLst/>
          </a:prstGeom>
          <a:noFill/>
          <a:extLst>
            <a:ext uri="{909E8E84-426E-40DD-AFC4-6F175D3DCCD1}">
              <a14:hiddenFill xmlns:a14="http://schemas.microsoft.com/office/drawing/2010/main">
                <a:solidFill>
                  <a:srgbClr val="FFFFFF"/>
                </a:solidFill>
              </a14:hiddenFill>
            </a:ext>
          </a:extLst>
        </p:spPr>
      </p:pic>
      <p:pic>
        <p:nvPicPr>
          <p:cNvPr id="4099" name="Image4">
            <a:extLst>
              <a:ext uri="{FF2B5EF4-FFF2-40B4-BE49-F238E27FC236}">
                <a16:creationId xmlns:a16="http://schemas.microsoft.com/office/drawing/2014/main" id="{DC49A064-5B76-4C1B-A3FF-83C60D204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25" y="1202123"/>
            <a:ext cx="6979378" cy="16724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25AD06B-D5F9-4805-940A-4FE69214A126}"/>
              </a:ext>
            </a:extLst>
          </p:cNvPr>
          <p:cNvSpPr>
            <a:spLocks noChangeArrowheads="1"/>
          </p:cNvSpPr>
          <p:nvPr/>
        </p:nvSpPr>
        <p:spPr bwMode="auto">
          <a:xfrm>
            <a:off x="250038" y="342284"/>
            <a:ext cx="223138"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1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Calibri" panose="020F0502020204030204" pitchFamily="34" charset="0"/>
              </a:rPr>
              <a:t> </a:t>
            </a:r>
            <a:endParaRPr kumimoji="0" lang="ru-RU"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A614E91-3590-4561-B6C0-1870A59B3CA6}"/>
              </a:ext>
            </a:extLst>
          </p:cNvPr>
          <p:cNvSpPr>
            <a:spLocks noChangeArrowheads="1"/>
          </p:cNvSpPr>
          <p:nvPr/>
        </p:nvSpPr>
        <p:spPr bwMode="auto">
          <a:xfrm>
            <a:off x="250038" y="840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Rectangle 6">
            <a:extLst>
              <a:ext uri="{FF2B5EF4-FFF2-40B4-BE49-F238E27FC236}">
                <a16:creationId xmlns:a16="http://schemas.microsoft.com/office/drawing/2014/main" id="{F0453B7B-7204-41B8-9B73-AFE550AF7C47}"/>
              </a:ext>
            </a:extLst>
          </p:cNvPr>
          <p:cNvSpPr>
            <a:spLocks noChangeArrowheads="1"/>
          </p:cNvSpPr>
          <p:nvPr/>
        </p:nvSpPr>
        <p:spPr bwMode="auto">
          <a:xfrm>
            <a:off x="250038" y="840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54183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030F4F4-90FA-4646-A386-BF5DB5B4BD7C}"/>
              </a:ext>
            </a:extLst>
          </p:cNvPr>
          <p:cNvSpPr>
            <a:spLocks noGrp="1"/>
          </p:cNvSpPr>
          <p:nvPr>
            <p:ph idx="1"/>
          </p:nvPr>
        </p:nvSpPr>
        <p:spPr>
          <a:xfrm>
            <a:off x="5724005" y="566530"/>
            <a:ext cx="4710485" cy="1512268"/>
          </a:xfrm>
        </p:spPr>
        <p:txBody>
          <a:bodyPr>
            <a:normAutofit/>
          </a:bodyPr>
          <a:lstStyle/>
          <a:p>
            <a:pPr marL="0" indent="0">
              <a:buNone/>
            </a:pPr>
            <a:r>
              <a:rPr lang="en-US" dirty="0">
                <a:latin typeface="Calibri" panose="020F0502020204030204" pitchFamily="34" charset="0"/>
                <a:cs typeface="Calibri" panose="020F0502020204030204" pitchFamily="34" charset="0"/>
              </a:rPr>
              <a:t>The algorithm of the computer player checks whether there are two identical objects in the first two elements of the row/column/diagonal, if this occurs, then the third element is set to </a:t>
            </a:r>
            <a:r>
              <a:rPr lang="en-US" dirty="0" err="1">
                <a:latin typeface="Calibri" panose="020F0502020204030204" pitchFamily="34" charset="0"/>
                <a:cs typeface="Calibri" panose="020F0502020204030204" pitchFamily="34" charset="0"/>
              </a:rPr>
              <a:t>nought</a:t>
            </a:r>
            <a:endParaRPr lang="ru-RU" dirty="0">
              <a:latin typeface="Calibri" panose="020F0502020204030204" pitchFamily="34" charset="0"/>
              <a:cs typeface="Calibri" panose="020F0502020204030204" pitchFamily="34" charset="0"/>
            </a:endParaRPr>
          </a:p>
        </p:txBody>
      </p:sp>
      <p:sp>
        <p:nvSpPr>
          <p:cNvPr id="4" name="Прямоугольник 3">
            <a:extLst>
              <a:ext uri="{FF2B5EF4-FFF2-40B4-BE49-F238E27FC236}">
                <a16:creationId xmlns:a16="http://schemas.microsoft.com/office/drawing/2014/main" id="{E916E22F-F782-4EA3-AF92-C157178EA01E}"/>
              </a:ext>
            </a:extLst>
          </p:cNvPr>
          <p:cNvSpPr/>
          <p:nvPr/>
        </p:nvSpPr>
        <p:spPr>
          <a:xfrm>
            <a:off x="381936" y="381864"/>
            <a:ext cx="1520801" cy="369332"/>
          </a:xfrm>
          <a:prstGeom prst="rect">
            <a:avLst/>
          </a:prstGeom>
        </p:spPr>
        <p:txBody>
          <a:bodyPr wrap="none">
            <a:spAutoFit/>
          </a:bodyPr>
          <a:lstStyle/>
          <a:p>
            <a:r>
              <a:rPr lang="ru-RU" b="1" dirty="0" err="1">
                <a:latin typeface="Calibri" panose="020F0502020204030204" pitchFamily="34" charset="0"/>
                <a:ea typeface="Calibri" panose="020F0502020204030204" pitchFamily="34" charset="0"/>
              </a:rPr>
              <a:t>computerturn</a:t>
            </a:r>
            <a:endParaRPr lang="ru-RU" dirty="0"/>
          </a:p>
        </p:txBody>
      </p:sp>
      <p:pic>
        <p:nvPicPr>
          <p:cNvPr id="5" name="Image8">
            <a:extLst>
              <a:ext uri="{FF2B5EF4-FFF2-40B4-BE49-F238E27FC236}">
                <a16:creationId xmlns:a16="http://schemas.microsoft.com/office/drawing/2014/main" id="{EB2722A3-0625-454D-BD86-1815B075A11D}"/>
              </a:ext>
            </a:extLst>
          </p:cNvPr>
          <p:cNvPicPr/>
          <p:nvPr/>
        </p:nvPicPr>
        <p:blipFill>
          <a:blip r:embed="rId2"/>
          <a:stretch>
            <a:fillRect/>
          </a:stretch>
        </p:blipFill>
        <p:spPr bwMode="auto">
          <a:xfrm>
            <a:off x="381935" y="978011"/>
            <a:ext cx="5168075" cy="4977516"/>
          </a:xfrm>
          <a:prstGeom prst="rect">
            <a:avLst/>
          </a:prstGeom>
        </p:spPr>
      </p:pic>
      <p:pic>
        <p:nvPicPr>
          <p:cNvPr id="6" name="Image9">
            <a:extLst>
              <a:ext uri="{FF2B5EF4-FFF2-40B4-BE49-F238E27FC236}">
                <a16:creationId xmlns:a16="http://schemas.microsoft.com/office/drawing/2014/main" id="{C3857F77-05AC-4E7E-BAE4-39BF703BB3BB}"/>
              </a:ext>
            </a:extLst>
          </p:cNvPr>
          <p:cNvPicPr/>
          <p:nvPr/>
        </p:nvPicPr>
        <p:blipFill>
          <a:blip r:embed="rId3"/>
          <a:stretch>
            <a:fillRect/>
          </a:stretch>
        </p:blipFill>
        <p:spPr bwMode="auto">
          <a:xfrm>
            <a:off x="5852161" y="2174214"/>
            <a:ext cx="3737112" cy="2700405"/>
          </a:xfrm>
          <a:prstGeom prst="rect">
            <a:avLst/>
          </a:prstGeom>
        </p:spPr>
      </p:pic>
      <p:sp>
        <p:nvSpPr>
          <p:cNvPr id="7" name="Прямоугольник 6">
            <a:extLst>
              <a:ext uri="{FF2B5EF4-FFF2-40B4-BE49-F238E27FC236}">
                <a16:creationId xmlns:a16="http://schemas.microsoft.com/office/drawing/2014/main" id="{22D66DFA-0FAC-40AA-A75B-A8D7F2BE1059}"/>
              </a:ext>
            </a:extLst>
          </p:cNvPr>
          <p:cNvSpPr/>
          <p:nvPr/>
        </p:nvSpPr>
        <p:spPr>
          <a:xfrm>
            <a:off x="5763761" y="5252552"/>
            <a:ext cx="5116914" cy="425501"/>
          </a:xfrm>
          <a:prstGeom prst="rect">
            <a:avLst/>
          </a:prstGeom>
        </p:spPr>
        <p:txBody>
          <a:bodyPr wrap="none">
            <a:spAutoFit/>
          </a:bodyPr>
          <a:lstStyle/>
          <a:p>
            <a:pPr>
              <a:lnSpc>
                <a:spcPct val="115000"/>
              </a:lnSpc>
              <a:spcAft>
                <a:spcPts val="1000"/>
              </a:spcAft>
            </a:pPr>
            <a:r>
              <a:rPr lang="en-US" sz="2000" dirty="0">
                <a:latin typeface="Calibri" panose="020F0502020204030204" pitchFamily="34" charset="0"/>
                <a:ea typeface="Calibri" panose="020F0502020204030204" pitchFamily="34" charset="0"/>
                <a:cs typeface="Calibri" panose="020F0502020204030204" pitchFamily="34" charset="0"/>
              </a:rPr>
              <a:t>If not, the </a:t>
            </a:r>
            <a:r>
              <a:rPr lang="en-US" sz="2000" dirty="0" err="1">
                <a:latin typeface="Calibri" panose="020F0502020204030204" pitchFamily="34" charset="0"/>
                <a:ea typeface="Calibri" panose="020F0502020204030204" pitchFamily="34" charset="0"/>
                <a:cs typeface="Calibri" panose="020F0502020204030204" pitchFamily="34" charset="0"/>
              </a:rPr>
              <a:t>nought</a:t>
            </a:r>
            <a:r>
              <a:rPr lang="en-US" sz="2000" dirty="0">
                <a:latin typeface="Calibri" panose="020F0502020204030204" pitchFamily="34" charset="0"/>
                <a:ea typeface="Calibri" panose="020F0502020204030204" pitchFamily="34" charset="0"/>
                <a:cs typeface="Calibri" panose="020F0502020204030204" pitchFamily="34" charset="0"/>
              </a:rPr>
              <a:t> is placed in the first free cell.</a:t>
            </a:r>
            <a:r>
              <a:rPr lang="ru-RU"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9350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GB" dirty="0"/>
              <a:t>Contents</a:t>
            </a:r>
            <a:endParaRPr lang="ru-RU" dirty="0"/>
          </a:p>
        </p:txBody>
      </p:sp>
      <p:sp>
        <p:nvSpPr>
          <p:cNvPr id="3" name="Объект 2"/>
          <p:cNvSpPr>
            <a:spLocks noGrp="1"/>
          </p:cNvSpPr>
          <p:nvPr>
            <p:ph idx="1"/>
          </p:nvPr>
        </p:nvSpPr>
        <p:spPr/>
        <p:txBody>
          <a:bodyPr rtlCol="0">
            <a:normAutofit/>
          </a:bodyPr>
          <a:lstStyle/>
          <a:p>
            <a:r>
              <a:rPr lang="en-GB" dirty="0">
                <a:latin typeface="Calibri" panose="020F0502020204030204" pitchFamily="34" charset="0"/>
                <a:cs typeface="Calibri" panose="020F0502020204030204" pitchFamily="34" charset="0"/>
              </a:rPr>
              <a:t>Brief Overview</a:t>
            </a:r>
          </a:p>
          <a:p>
            <a:r>
              <a:rPr lang="en-US" dirty="0">
                <a:latin typeface="Calibri" panose="020F0502020204030204" pitchFamily="34" charset="0"/>
                <a:cs typeface="Calibri" panose="020F0502020204030204" pitchFamily="34" charset="0"/>
              </a:rPr>
              <a:t>Hardware</a:t>
            </a:r>
            <a:r>
              <a:rPr lang="ru-R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457200" indent="-457200">
              <a:buFont typeface="+mj-lt"/>
              <a:buAutoNum type="arabicPeriod"/>
            </a:pPr>
            <a:r>
              <a:rPr lang="en-US" dirty="0">
                <a:latin typeface="Calibri" panose="020F0502020204030204" pitchFamily="34" charset="0"/>
                <a:cs typeface="Calibri" panose="020F0502020204030204" pitchFamily="34" charset="0"/>
              </a:rPr>
              <a:t>TTTC</a:t>
            </a:r>
          </a:p>
          <a:p>
            <a:pPr marL="457200" indent="-457200">
              <a:buFont typeface="+mj-lt"/>
              <a:buAutoNum type="arabicPeriod"/>
            </a:pPr>
            <a:r>
              <a:rPr lang="en-US" dirty="0">
                <a:latin typeface="Calibri" panose="020F0502020204030204" pitchFamily="34" charset="0"/>
                <a:cs typeface="Calibri" panose="020F0502020204030204" pitchFamily="34" charset="0"/>
              </a:rPr>
              <a:t>SDR</a:t>
            </a:r>
          </a:p>
          <a:p>
            <a:pPr marL="457200" indent="-457200">
              <a:buFont typeface="+mj-lt"/>
              <a:buAutoNum type="arabicPeriod"/>
            </a:pPr>
            <a:r>
              <a:rPr lang="en-US" dirty="0">
                <a:latin typeface="Calibri" panose="020F0502020204030204" pitchFamily="34" charset="0"/>
                <a:cs typeface="Calibri" panose="020F0502020204030204" pitchFamily="34" charset="0"/>
              </a:rPr>
              <a:t>BPC</a:t>
            </a:r>
          </a:p>
          <a:p>
            <a:pPr marL="457200" indent="-457200">
              <a:buFont typeface="+mj-lt"/>
              <a:buAutoNum type="arabicPeriod"/>
            </a:pPr>
            <a:r>
              <a:rPr lang="en-US" dirty="0">
                <a:latin typeface="Calibri" panose="020F0502020204030204" pitchFamily="34" charset="0"/>
                <a:cs typeface="Calibri" panose="020F0502020204030204" pitchFamily="34" charset="0"/>
              </a:rPr>
              <a:t>GSDD</a:t>
            </a:r>
          </a:p>
          <a:p>
            <a:r>
              <a:rPr lang="en-US" dirty="0">
                <a:latin typeface="Calibri" panose="020F0502020204030204" pitchFamily="34" charset="0"/>
                <a:cs typeface="Calibri" panose="020F0502020204030204" pitchFamily="34" charset="0"/>
              </a:rPr>
              <a:t>Software</a:t>
            </a:r>
          </a:p>
          <a:p>
            <a:pPr marL="0" indent="0">
              <a:buNone/>
            </a:pPr>
            <a:endParaRPr lang="ru-RU" dirty="0"/>
          </a:p>
          <a:p>
            <a:pPr rtl="0"/>
            <a:endParaRPr lang="ru-RU"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7491" y="511805"/>
            <a:ext cx="9601200" cy="1142385"/>
          </a:xfrm>
        </p:spPr>
        <p:txBody>
          <a:bodyPr rtlCol="0"/>
          <a:lstStyle/>
          <a:p>
            <a:r>
              <a:rPr lang="en-GB" dirty="0"/>
              <a:t>Brief Overview</a:t>
            </a:r>
          </a:p>
        </p:txBody>
      </p:sp>
      <p:sp>
        <p:nvSpPr>
          <p:cNvPr id="4" name="Объект 3">
            <a:extLst>
              <a:ext uri="{FF2B5EF4-FFF2-40B4-BE49-F238E27FC236}">
                <a16:creationId xmlns:a16="http://schemas.microsoft.com/office/drawing/2014/main" id="{40675217-0EA8-415C-A8E9-98B54FF12AFD}"/>
              </a:ext>
            </a:extLst>
          </p:cNvPr>
          <p:cNvSpPr>
            <a:spLocks noGrp="1"/>
          </p:cNvSpPr>
          <p:nvPr>
            <p:ph idx="1"/>
          </p:nvPr>
        </p:nvSpPr>
        <p:spPr>
          <a:xfrm>
            <a:off x="182218" y="2118361"/>
            <a:ext cx="5821017" cy="3809999"/>
          </a:xfrm>
        </p:spPr>
        <p:txBody>
          <a:bodyPr/>
          <a:lstStyle/>
          <a:p>
            <a:pPr marL="0" indent="0">
              <a:buNone/>
            </a:pPr>
            <a:r>
              <a:rPr lang="en-US" dirty="0">
                <a:latin typeface="Calibri" panose="020F0502020204030204" pitchFamily="34" charset="0"/>
                <a:cs typeface="Calibri" panose="020F0502020204030204" pitchFamily="34" charset="0"/>
              </a:rPr>
              <a:t>The main task of the project is to develop a 3x3 gamepad, connect it to a Cdm-8 processor and write a program in assembly language to manage the game.</a:t>
            </a:r>
            <a:endParaRPr lang="ru-RU"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Each of the 9 cells on gamepad controls a 4x4 pixel LED display that can  show a cross, a zero, or an empty space. Also, each cell has an input button that the player uses for their turn. The gamepad has chips that are used to connect to the I / O bus of the Cdm-8 processor to control the game.</a:t>
            </a:r>
            <a:endParaRPr lang="ru-RU" dirty="0">
              <a:latin typeface="Calibri" panose="020F0502020204030204" pitchFamily="34" charset="0"/>
              <a:cs typeface="Calibri" panose="020F0502020204030204" pitchFamily="34" charset="0"/>
            </a:endParaRPr>
          </a:p>
        </p:txBody>
      </p:sp>
      <p:sp>
        <p:nvSpPr>
          <p:cNvPr id="7" name="Объект 3">
            <a:extLst>
              <a:ext uri="{FF2B5EF4-FFF2-40B4-BE49-F238E27FC236}">
                <a16:creationId xmlns:a16="http://schemas.microsoft.com/office/drawing/2014/main" id="{3060F9FC-6D02-4957-AF9A-913FB3B36E2F}"/>
              </a:ext>
            </a:extLst>
          </p:cNvPr>
          <p:cNvSpPr txBox="1">
            <a:spLocks/>
          </p:cNvSpPr>
          <p:nvPr/>
        </p:nvSpPr>
        <p:spPr>
          <a:xfrm>
            <a:off x="6290145" y="2118361"/>
            <a:ext cx="582101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endParaRPr lang="ru-RU" dirty="0"/>
          </a:p>
        </p:txBody>
      </p:sp>
      <p:pic>
        <p:nvPicPr>
          <p:cNvPr id="5" name="Рисунок 4">
            <a:extLst>
              <a:ext uri="{FF2B5EF4-FFF2-40B4-BE49-F238E27FC236}">
                <a16:creationId xmlns:a16="http://schemas.microsoft.com/office/drawing/2014/main" id="{A7C650E9-26F9-4D61-A2D6-149A49267407}"/>
              </a:ext>
            </a:extLst>
          </p:cNvPr>
          <p:cNvPicPr>
            <a:picLocks noChangeAspect="1"/>
          </p:cNvPicPr>
          <p:nvPr/>
        </p:nvPicPr>
        <p:blipFill>
          <a:blip r:embed="rId3"/>
          <a:stretch>
            <a:fillRect/>
          </a:stretch>
        </p:blipFill>
        <p:spPr>
          <a:xfrm>
            <a:off x="6071815" y="1200647"/>
            <a:ext cx="5821017" cy="4729183"/>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416" y="561920"/>
            <a:ext cx="7482179" cy="579438"/>
          </a:xfrm>
        </p:spPr>
        <p:txBody>
          <a:bodyPr rtlCol="0">
            <a:normAutofit fontScale="90000"/>
          </a:bodyPr>
          <a:lstStyle/>
          <a:p>
            <a:pPr rtl="0"/>
            <a:r>
              <a:rPr lang="en-US" sz="3600" dirty="0"/>
              <a:t>                                         HARDWARE</a:t>
            </a:r>
            <a:br>
              <a:rPr lang="ru-RU" dirty="0"/>
            </a:br>
            <a:r>
              <a:rPr lang="en-US" dirty="0"/>
              <a:t> TTTC</a:t>
            </a:r>
            <a:endParaRPr lang="ru-RU" dirty="0"/>
          </a:p>
        </p:txBody>
      </p:sp>
      <p:sp>
        <p:nvSpPr>
          <p:cNvPr id="6" name="Объект 5">
            <a:extLst>
              <a:ext uri="{FF2B5EF4-FFF2-40B4-BE49-F238E27FC236}">
                <a16:creationId xmlns:a16="http://schemas.microsoft.com/office/drawing/2014/main" id="{0AF21933-5F07-4C95-86A7-CD1EE3F4B87B}"/>
              </a:ext>
            </a:extLst>
          </p:cNvPr>
          <p:cNvSpPr>
            <a:spLocks noGrp="1"/>
          </p:cNvSpPr>
          <p:nvPr>
            <p:ph sz="half" idx="2"/>
          </p:nvPr>
        </p:nvSpPr>
        <p:spPr>
          <a:xfrm>
            <a:off x="335776" y="1446793"/>
            <a:ext cx="5654041" cy="4269849"/>
          </a:xfrm>
        </p:spPr>
        <p:txBody>
          <a:bodyPr>
            <a:normAutofit/>
          </a:bodyPr>
          <a:lstStyle/>
          <a:p>
            <a:pPr marL="0" indent="0">
              <a:buNone/>
            </a:pPr>
            <a:r>
              <a:rPr lang="en-US" sz="1600" dirty="0">
                <a:latin typeface="Calibri" panose="020F0502020204030204" pitchFamily="34" charset="0"/>
                <a:cs typeface="Calibri" panose="020F0502020204030204" pitchFamily="34" charset="0"/>
              </a:rPr>
              <a:t>TTTC</a:t>
            </a:r>
            <a:r>
              <a:rPr lang="ru-RU"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Tic</a:t>
            </a:r>
            <a:r>
              <a:rPr lang="ru-RU" sz="1600"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Tac</a:t>
            </a:r>
            <a:r>
              <a:rPr lang="ru-RU" sz="1600"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Toe Chip</a:t>
            </a:r>
            <a:r>
              <a:rPr lang="ru-RU" sz="1600" dirty="0">
                <a:latin typeface="Calibri" panose="020F0502020204030204" pitchFamily="34" charset="0"/>
                <a:cs typeface="Calibri" panose="020F0502020204030204" pitchFamily="34" charset="0"/>
              </a:rPr>
              <a:t>) – </a:t>
            </a:r>
            <a:r>
              <a:rPr lang="en-US" sz="1600" dirty="0">
                <a:latin typeface="Calibri" panose="020F0502020204030204" pitchFamily="34" charset="0"/>
                <a:cs typeface="Calibri" panose="020F0502020204030204" pitchFamily="34" charset="0"/>
              </a:rPr>
              <a:t>this is a chip that controls the cell's LED display and the input button.</a:t>
            </a:r>
            <a:endParaRPr lang="ru-RU"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The chip consists of input pins :</a:t>
            </a:r>
            <a:r>
              <a:rPr lang="ru-RU"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vin</a:t>
            </a:r>
            <a:r>
              <a:rPr lang="ru-RU" sz="1600" dirty="0">
                <a:latin typeface="Calibri" panose="020F0502020204030204" pitchFamily="34" charset="0"/>
                <a:cs typeface="Calibri" panose="020F0502020204030204" pitchFamily="34" charset="0"/>
              </a:rPr>
              <a:t>(2)</a:t>
            </a:r>
            <a:r>
              <a:rPr lang="en-US" sz="1600" dirty="0">
                <a:latin typeface="Calibri" panose="020F0502020204030204" pitchFamily="34" charset="0"/>
                <a:cs typeface="Calibri" panose="020F0502020204030204" pitchFamily="34" charset="0"/>
              </a:rPr>
              <a:t>,</a:t>
            </a:r>
            <a:r>
              <a:rPr lang="ru-RU"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hin</a:t>
            </a:r>
            <a:r>
              <a:rPr lang="ru-RU" sz="1600" dirty="0">
                <a:latin typeface="Calibri" panose="020F0502020204030204" pitchFamily="34" charset="0"/>
                <a:cs typeface="Calibri" panose="020F0502020204030204" pitchFamily="34" charset="0"/>
              </a:rPr>
              <a:t>(2)</a:t>
            </a:r>
            <a:r>
              <a:rPr lang="en-US" sz="1600" dirty="0">
                <a:latin typeface="Calibri" panose="020F0502020204030204" pitchFamily="34" charset="0"/>
                <a:cs typeface="Calibri" panose="020F0502020204030204" pitchFamily="34" charset="0"/>
              </a:rPr>
              <a:t> </a:t>
            </a:r>
            <a:r>
              <a:rPr lang="ru-RU" sz="1600" dirty="0">
                <a:latin typeface="Calibri" panose="020F0502020204030204" pitchFamily="34" charset="0"/>
                <a:cs typeface="Calibri" panose="020F0502020204030204" pitchFamily="34" charset="0"/>
              </a:rPr>
              <a:t>и </a:t>
            </a:r>
            <a:r>
              <a:rPr lang="en-US" sz="1600" dirty="0" err="1">
                <a:latin typeface="Calibri" panose="020F0502020204030204" pitchFamily="34" charset="0"/>
                <a:cs typeface="Calibri" panose="020F0502020204030204" pitchFamily="34" charset="0"/>
              </a:rPr>
              <a:t>btn</a:t>
            </a:r>
            <a:r>
              <a:rPr lang="en-US" sz="1600" dirty="0">
                <a:latin typeface="Calibri" panose="020F0502020204030204" pitchFamily="34" charset="0"/>
                <a:cs typeface="Calibri" panose="020F0502020204030204" pitchFamily="34" charset="0"/>
              </a:rPr>
              <a:t>, output pins </a:t>
            </a:r>
            <a:r>
              <a:rPr lang="ru-RU"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vout</a:t>
            </a:r>
            <a:r>
              <a:rPr lang="ru-RU"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hout</a:t>
            </a:r>
            <a:r>
              <a:rPr lang="ru-RU"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L</a:t>
            </a:r>
            <a:r>
              <a:rPr lang="ru-RU" sz="1600" dirty="0">
                <a:latin typeface="Calibri" panose="020F0502020204030204" pitchFamily="34" charset="0"/>
                <a:cs typeface="Calibri" panose="020F0502020204030204" pitchFamily="34" charset="0"/>
              </a:rPr>
              <a:t>0, </a:t>
            </a:r>
            <a:r>
              <a:rPr lang="en-US" sz="1600" dirty="0">
                <a:latin typeface="Calibri" panose="020F0502020204030204" pitchFamily="34" charset="0"/>
                <a:cs typeface="Calibri" panose="020F0502020204030204" pitchFamily="34" charset="0"/>
              </a:rPr>
              <a:t>L</a:t>
            </a:r>
            <a:r>
              <a:rPr lang="ru-RU" sz="1600" dirty="0">
                <a:latin typeface="Calibri" panose="020F0502020204030204" pitchFamily="34" charset="0"/>
                <a:cs typeface="Calibri" panose="020F0502020204030204" pitchFamily="34" charset="0"/>
              </a:rPr>
              <a:t>1, </a:t>
            </a:r>
            <a:r>
              <a:rPr lang="en-US" sz="1600" dirty="0">
                <a:latin typeface="Calibri" panose="020F0502020204030204" pitchFamily="34" charset="0"/>
                <a:cs typeface="Calibri" panose="020F0502020204030204" pitchFamily="34" charset="0"/>
              </a:rPr>
              <a:t>L</a:t>
            </a:r>
            <a:r>
              <a:rPr lang="ru-RU" sz="1600" dirty="0">
                <a:latin typeface="Calibri" panose="020F0502020204030204" pitchFamily="34" charset="0"/>
                <a:cs typeface="Calibri" panose="020F0502020204030204" pitchFamily="34" charset="0"/>
              </a:rPr>
              <a:t>2, </a:t>
            </a:r>
            <a:r>
              <a:rPr lang="en-US" sz="1600" dirty="0">
                <a:latin typeface="Calibri" panose="020F0502020204030204" pitchFamily="34" charset="0"/>
                <a:cs typeface="Calibri" panose="020F0502020204030204" pitchFamily="34" charset="0"/>
              </a:rPr>
              <a:t>L</a:t>
            </a:r>
            <a:r>
              <a:rPr lang="ru-RU" sz="1600" dirty="0">
                <a:latin typeface="Calibri" panose="020F0502020204030204" pitchFamily="34" charset="0"/>
                <a:cs typeface="Calibri" panose="020F0502020204030204" pitchFamily="34" charset="0"/>
              </a:rPr>
              <a:t>3 </a:t>
            </a:r>
            <a:r>
              <a:rPr lang="en-US" sz="1600" dirty="0">
                <a:latin typeface="Calibri" panose="020F0502020204030204" pitchFamily="34" charset="0"/>
                <a:cs typeface="Calibri" panose="020F0502020204030204" pitchFamily="34" charset="0"/>
              </a:rPr>
              <a:t>and</a:t>
            </a:r>
            <a:r>
              <a:rPr lang="ru-RU"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rst</a:t>
            </a:r>
            <a:r>
              <a:rPr lang="ru-RU"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reset</a:t>
            </a:r>
            <a:r>
              <a:rPr lang="ru-RU" sz="1600" dirty="0">
                <a:latin typeface="Calibri" panose="020F0502020204030204" pitchFamily="34" charset="0"/>
                <a:cs typeface="Calibri" panose="020F0502020204030204" pitchFamily="34" charset="0"/>
              </a:rPr>
              <a:t>). </a:t>
            </a:r>
          </a:p>
          <a:p>
            <a:pPr marL="0" indent="0">
              <a:buNone/>
            </a:pPr>
            <a:r>
              <a:rPr lang="en-US" sz="1600" dirty="0">
                <a:latin typeface="Calibri" panose="020F0502020204030204" pitchFamily="34" charset="0"/>
                <a:cs typeface="Calibri" panose="020F0502020204030204" pitchFamily="34" charset="0"/>
              </a:rPr>
              <a:t>The ROM contains four values </a:t>
            </a:r>
            <a:r>
              <a:rPr lang="ru-RU"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s</a:t>
            </a:r>
            <a:r>
              <a:rPr lang="ru-RU" sz="1600" dirty="0">
                <a:latin typeface="Calibri" panose="020F0502020204030204" pitchFamily="34" charset="0"/>
                <a:cs typeface="Calibri" panose="020F0502020204030204" pitchFamily="34" charset="0"/>
              </a:rPr>
              <a:t> [0] = 0000 </a:t>
            </a:r>
            <a:r>
              <a:rPr lang="en-US" sz="1600" dirty="0">
                <a:latin typeface="Calibri" panose="020F0502020204030204" pitchFamily="34" charset="0"/>
                <a:cs typeface="Calibri" panose="020F0502020204030204" pitchFamily="34" charset="0"/>
              </a:rPr>
              <a:t>for blank space</a:t>
            </a:r>
            <a:r>
              <a:rPr lang="ru-RU" sz="1600" dirty="0">
                <a:latin typeface="Calibri" panose="020F0502020204030204" pitchFamily="34" charset="0"/>
                <a:cs typeface="Calibri" panose="020F0502020204030204" pitchFamily="34" charset="0"/>
              </a:rPr>
              <a:t>, s [1] = </a:t>
            </a:r>
            <a:r>
              <a:rPr lang="en-US" sz="1600" dirty="0">
                <a:latin typeface="Calibri" panose="020F0502020204030204" pitchFamily="34" charset="0"/>
                <a:cs typeface="Calibri" panose="020F0502020204030204" pitchFamily="34" charset="0"/>
              </a:rPr>
              <a:t>f</a:t>
            </a:r>
            <a:r>
              <a:rPr lang="ru-RU" sz="1600" dirty="0">
                <a:latin typeface="Calibri" panose="020F0502020204030204" pitchFamily="34" charset="0"/>
                <a:cs typeface="Calibri" panose="020F0502020204030204" pitchFamily="34" charset="0"/>
              </a:rPr>
              <a:t>99</a:t>
            </a:r>
            <a:r>
              <a:rPr lang="en-US" sz="1600" dirty="0">
                <a:latin typeface="Calibri" panose="020F0502020204030204" pitchFamily="34" charset="0"/>
                <a:cs typeface="Calibri" panose="020F0502020204030204" pitchFamily="34" charset="0"/>
              </a:rPr>
              <a:t>f for </a:t>
            </a:r>
            <a:r>
              <a:rPr lang="en-US" sz="1600" dirty="0" err="1">
                <a:latin typeface="Calibri" panose="020F0502020204030204" pitchFamily="34" charset="0"/>
                <a:cs typeface="Calibri" panose="020F0502020204030204" pitchFamily="34" charset="0"/>
              </a:rPr>
              <a:t>nought</a:t>
            </a:r>
            <a:r>
              <a:rPr lang="ru-RU" sz="1600" dirty="0">
                <a:latin typeface="Calibri" panose="020F0502020204030204" pitchFamily="34" charset="0"/>
                <a:cs typeface="Calibri" panose="020F0502020204030204" pitchFamily="34" charset="0"/>
              </a:rPr>
              <a:t>, s [2] = 9429 </a:t>
            </a:r>
            <a:r>
              <a:rPr lang="en-US" sz="1600" dirty="0">
                <a:latin typeface="Calibri" panose="020F0502020204030204" pitchFamily="34" charset="0"/>
                <a:cs typeface="Calibri" panose="020F0502020204030204" pitchFamily="34" charset="0"/>
              </a:rPr>
              <a:t>for cross</a:t>
            </a:r>
            <a:r>
              <a:rPr lang="ru-RU" sz="1600" dirty="0">
                <a:latin typeface="Calibri" panose="020F0502020204030204" pitchFamily="34" charset="0"/>
                <a:cs typeface="Calibri" panose="020F0502020204030204" pitchFamily="34" charset="0"/>
              </a:rPr>
              <a:t>, s [3] = 0000 (</a:t>
            </a:r>
            <a:r>
              <a:rPr lang="en-US" sz="1600" dirty="0">
                <a:latin typeface="Calibri" panose="020F0502020204030204" pitchFamily="34" charset="0"/>
                <a:cs typeface="Calibri" panose="020F0502020204030204" pitchFamily="34" charset="0"/>
              </a:rPr>
              <a:t>isn’t used</a:t>
            </a:r>
            <a:r>
              <a:rPr lang="ru-RU" sz="1600" dirty="0">
                <a:latin typeface="Calibri" panose="020F0502020204030204" pitchFamily="34" charset="0"/>
                <a:cs typeface="Calibri" panose="020F0502020204030204" pitchFamily="34" charset="0"/>
              </a:rPr>
              <a:t>).</a:t>
            </a:r>
          </a:p>
          <a:p>
            <a:pPr marL="0" indent="0">
              <a:buNone/>
            </a:pPr>
            <a:r>
              <a:rPr lang="en-US" sz="1600" dirty="0">
                <a:latin typeface="Calibri" panose="020F0502020204030204" pitchFamily="34" charset="0"/>
                <a:cs typeface="Calibri" panose="020F0502020204030204" pitchFamily="34" charset="0"/>
              </a:rPr>
              <a:t>The 0 bits of vin and </a:t>
            </a:r>
            <a:r>
              <a:rPr lang="en-US" sz="1600" dirty="0" err="1">
                <a:latin typeface="Calibri" panose="020F0502020204030204" pitchFamily="34" charset="0"/>
                <a:cs typeface="Calibri" panose="020F0502020204030204" pitchFamily="34" charset="0"/>
              </a:rPr>
              <a:t>hin</a:t>
            </a:r>
            <a:r>
              <a:rPr lang="en-US" sz="1600" dirty="0">
                <a:latin typeface="Calibri" panose="020F0502020204030204" pitchFamily="34" charset="0"/>
                <a:cs typeface="Calibri" panose="020F0502020204030204" pitchFamily="34" charset="0"/>
              </a:rPr>
              <a:t> represent the display symbol ID (</a:t>
            </a:r>
            <a:r>
              <a:rPr lang="en-US" sz="1600" dirty="0" err="1">
                <a:latin typeface="Calibri" panose="020F0502020204030204" pitchFamily="34" charset="0"/>
                <a:cs typeface="Calibri" panose="020F0502020204030204" pitchFamily="34" charset="0"/>
              </a:rPr>
              <a:t>sym</a:t>
            </a:r>
            <a:r>
              <a:rPr lang="en-US" sz="1600" dirty="0">
                <a:latin typeface="Calibri" panose="020F0502020204030204" pitchFamily="34" charset="0"/>
                <a:cs typeface="Calibri" panose="020F0502020204030204" pitchFamily="34" charset="0"/>
              </a:rPr>
              <a:t> ID). It is fixed in the </a:t>
            </a:r>
            <a:r>
              <a:rPr lang="en-US" sz="1600" dirty="0" err="1">
                <a:latin typeface="Calibri" panose="020F0502020204030204" pitchFamily="34" charset="0"/>
                <a:cs typeface="Calibri" panose="020F0502020204030204" pitchFamily="34" charset="0"/>
              </a:rPr>
              <a:t>sym_reg</a:t>
            </a:r>
            <a:r>
              <a:rPr lang="en-US" sz="1600" dirty="0">
                <a:latin typeface="Calibri" panose="020F0502020204030204" pitchFamily="34" charset="0"/>
                <a:cs typeface="Calibri" panose="020F0502020204030204" pitchFamily="34" charset="0"/>
              </a:rPr>
              <a:t> register when the first bits of vin and </a:t>
            </a:r>
            <a:r>
              <a:rPr lang="en-US" sz="1600" dirty="0" err="1">
                <a:latin typeface="Calibri" panose="020F0502020204030204" pitchFamily="34" charset="0"/>
                <a:cs typeface="Calibri" panose="020F0502020204030204" pitchFamily="34" charset="0"/>
              </a:rPr>
              <a:t>hin</a:t>
            </a:r>
            <a:r>
              <a:rPr lang="en-US" sz="1600" dirty="0">
                <a:latin typeface="Calibri" panose="020F0502020204030204" pitchFamily="34" charset="0"/>
                <a:cs typeface="Calibri" panose="020F0502020204030204" pitchFamily="34" charset="0"/>
              </a:rPr>
              <a:t> are 1. The address in the ROM is the ID of the symbol to display.</a:t>
            </a:r>
          </a:p>
          <a:p>
            <a:pPr marL="0" indent="0">
              <a:buNone/>
            </a:pPr>
            <a:r>
              <a:rPr lang="en-US" sz="1700" dirty="0">
                <a:latin typeface="Calibri" panose="020F0502020204030204" pitchFamily="34" charset="0"/>
                <a:cs typeface="Calibri" panose="020F0502020204030204" pitchFamily="34" charset="0"/>
              </a:rPr>
              <a:t>The image is read from the ROM using this address. Thus, when </a:t>
            </a:r>
            <a:r>
              <a:rPr lang="en-US" sz="1700" dirty="0" err="1">
                <a:latin typeface="Calibri" panose="020F0502020204030204" pitchFamily="34" charset="0"/>
                <a:cs typeface="Calibri" panose="020F0502020204030204" pitchFamily="34" charset="0"/>
              </a:rPr>
              <a:t>sym</a:t>
            </a:r>
            <a:r>
              <a:rPr lang="en-US" sz="1700" dirty="0">
                <a:latin typeface="Calibri" panose="020F0502020204030204" pitchFamily="34" charset="0"/>
                <a:cs typeface="Calibri" panose="020F0502020204030204" pitchFamily="34" charset="0"/>
              </a:rPr>
              <a:t> ID = 00 - an empty space is showed on the display, when </a:t>
            </a:r>
            <a:r>
              <a:rPr lang="en-US" sz="1700" dirty="0" err="1">
                <a:latin typeface="Calibri" panose="020F0502020204030204" pitchFamily="34" charset="0"/>
                <a:cs typeface="Calibri" panose="020F0502020204030204" pitchFamily="34" charset="0"/>
              </a:rPr>
              <a:t>sym</a:t>
            </a:r>
            <a:r>
              <a:rPr lang="en-US" sz="1700" dirty="0">
                <a:latin typeface="Calibri" panose="020F0502020204030204" pitchFamily="34" charset="0"/>
                <a:cs typeface="Calibri" panose="020F0502020204030204" pitchFamily="34" charset="0"/>
              </a:rPr>
              <a:t> ID = 01 - a zero, when </a:t>
            </a:r>
            <a:r>
              <a:rPr lang="en-US" sz="1700" dirty="0" err="1">
                <a:latin typeface="Calibri" panose="020F0502020204030204" pitchFamily="34" charset="0"/>
                <a:cs typeface="Calibri" panose="020F0502020204030204" pitchFamily="34" charset="0"/>
              </a:rPr>
              <a:t>sym</a:t>
            </a:r>
            <a:r>
              <a:rPr lang="en-US" sz="1700" dirty="0">
                <a:latin typeface="Calibri" panose="020F0502020204030204" pitchFamily="34" charset="0"/>
                <a:cs typeface="Calibri" panose="020F0502020204030204" pitchFamily="34" charset="0"/>
              </a:rPr>
              <a:t> ID = 10 - a cross.</a:t>
            </a:r>
            <a:endParaRPr lang="en-US" dirty="0"/>
          </a:p>
          <a:p>
            <a:pPr marL="0" indent="0">
              <a:buNone/>
            </a:pPr>
            <a:endParaRPr lang="ru-RU" dirty="0"/>
          </a:p>
        </p:txBody>
      </p:sp>
      <p:pic>
        <p:nvPicPr>
          <p:cNvPr id="9" name="Рисунок 8">
            <a:extLst>
              <a:ext uri="{FF2B5EF4-FFF2-40B4-BE49-F238E27FC236}">
                <a16:creationId xmlns:a16="http://schemas.microsoft.com/office/drawing/2014/main" id="{A27FAF63-D47D-4BDA-8D79-44F1D2957663}"/>
              </a:ext>
            </a:extLst>
          </p:cNvPr>
          <p:cNvPicPr/>
          <p:nvPr/>
        </p:nvPicPr>
        <p:blipFill>
          <a:blip r:embed="rId3">
            <a:extLst>
              <a:ext uri="{28A0092B-C50C-407E-A947-70E740481C1C}">
                <a14:useLocalDpi xmlns:a14="http://schemas.microsoft.com/office/drawing/2010/main" val="0"/>
              </a:ext>
            </a:extLst>
          </a:blip>
          <a:stretch>
            <a:fillRect/>
          </a:stretch>
        </p:blipFill>
        <p:spPr>
          <a:xfrm>
            <a:off x="6329238" y="1372236"/>
            <a:ext cx="5113020" cy="4418965"/>
          </a:xfrm>
          <a:prstGeom prst="rect">
            <a:avLst/>
          </a:prstGeom>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a:extLst>
              <a:ext uri="{FF2B5EF4-FFF2-40B4-BE49-F238E27FC236}">
                <a16:creationId xmlns:a16="http://schemas.microsoft.com/office/drawing/2014/main" id="{D39AA640-5B99-4D17-ACE3-A00DA68E6066}"/>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325016" y="1232452"/>
            <a:ext cx="2880511" cy="3432998"/>
          </a:xfrm>
          <a:prstGeom prst="rect">
            <a:avLst/>
          </a:prstGeom>
        </p:spPr>
      </p:pic>
      <p:sp>
        <p:nvSpPr>
          <p:cNvPr id="8" name="Прямоугольник 7">
            <a:extLst>
              <a:ext uri="{FF2B5EF4-FFF2-40B4-BE49-F238E27FC236}">
                <a16:creationId xmlns:a16="http://schemas.microsoft.com/office/drawing/2014/main" id="{DD7C7163-C3CA-44AE-ADCA-A49E8C5B97C7}"/>
              </a:ext>
            </a:extLst>
          </p:cNvPr>
          <p:cNvSpPr/>
          <p:nvPr/>
        </p:nvSpPr>
        <p:spPr>
          <a:xfrm>
            <a:off x="630803" y="984548"/>
            <a:ext cx="6096000" cy="4013150"/>
          </a:xfrm>
          <a:prstGeom prst="rect">
            <a:avLst/>
          </a:prstGeom>
        </p:spPr>
        <p:txBody>
          <a:bodyPr>
            <a:spAutoFit/>
          </a:bodyPr>
          <a:lstStyle/>
          <a:p>
            <a:pPr>
              <a:lnSpc>
                <a:spcPct val="115000"/>
              </a:lnSpc>
              <a:spcAft>
                <a:spcPts val="1000"/>
              </a:spcAft>
            </a:pPr>
            <a:r>
              <a:rPr lang="en-US" sz="1600" dirty="0">
                <a:latin typeface="Calibri" panose="020F0502020204030204" pitchFamily="34" charset="0"/>
                <a:ea typeface="Times New Roman" panose="02020603050405020304" pitchFamily="18" charset="0"/>
                <a:cs typeface="Calibri" panose="020F0502020204030204" pitchFamily="34" charset="0"/>
              </a:rPr>
              <a:t>On the North side of the TTTC chip (running East to West) we have a 1-bit pin </a:t>
            </a:r>
            <a:r>
              <a:rPr lang="en-US" sz="1600" dirty="0" err="1">
                <a:latin typeface="Calibri" panose="020F0502020204030204" pitchFamily="34" charset="0"/>
                <a:ea typeface="Times New Roman" panose="02020603050405020304" pitchFamily="18" charset="0"/>
                <a:cs typeface="Calibri" panose="020F0502020204030204" pitchFamily="34" charset="0"/>
              </a:rPr>
              <a:t>hout</a:t>
            </a:r>
            <a:r>
              <a:rPr lang="en-US" sz="1600" dirty="0">
                <a:latin typeface="Calibri" panose="020F0502020204030204" pitchFamily="34" charset="0"/>
                <a:ea typeface="Times New Roman" panose="02020603050405020304" pitchFamily="18" charset="0"/>
                <a:cs typeface="Calibri" panose="020F0502020204030204" pitchFamily="34" charset="0"/>
              </a:rPr>
              <a:t>, and a 2-bit pin </a:t>
            </a:r>
            <a:r>
              <a:rPr lang="en-US" sz="1600" dirty="0" err="1">
                <a:latin typeface="Calibri" panose="020F0502020204030204" pitchFamily="34" charset="0"/>
                <a:ea typeface="Times New Roman" panose="02020603050405020304" pitchFamily="18" charset="0"/>
                <a:cs typeface="Calibri" panose="020F0502020204030204" pitchFamily="34" charset="0"/>
              </a:rPr>
              <a:t>hin</a:t>
            </a:r>
            <a:r>
              <a:rPr lang="en-US" sz="1600" dirty="0">
                <a:latin typeface="Calibri" panose="020F0502020204030204" pitchFamily="34" charset="0"/>
                <a:ea typeface="Times New Roman" panose="02020603050405020304" pitchFamily="18" charset="0"/>
                <a:cs typeface="Calibri" panose="020F0502020204030204" pitchFamily="34" charset="0"/>
              </a:rPr>
              <a:t>. All three bits are connected to the cell’s horizontal bus (</a:t>
            </a:r>
            <a:r>
              <a:rPr lang="en-US" sz="1600" dirty="0" err="1">
                <a:latin typeface="Calibri" panose="020F0502020204030204" pitchFamily="34" charset="0"/>
                <a:ea typeface="Times New Roman" panose="02020603050405020304" pitchFamily="18" charset="0"/>
                <a:cs typeface="Calibri" panose="020F0502020204030204" pitchFamily="34" charset="0"/>
              </a:rPr>
              <a:t>hout</a:t>
            </a:r>
            <a:r>
              <a:rPr lang="en-US" sz="1600" dirty="0">
                <a:latin typeface="Calibri" panose="020F0502020204030204" pitchFamily="34" charset="0"/>
                <a:ea typeface="Times New Roman" panose="02020603050405020304" pitchFamily="18" charset="0"/>
                <a:cs typeface="Calibri" panose="020F0502020204030204" pitchFamily="34" charset="0"/>
              </a:rPr>
              <a:t> to wire 2 and </a:t>
            </a:r>
            <a:r>
              <a:rPr lang="en-US" sz="1600" dirty="0" err="1">
                <a:latin typeface="Calibri" panose="020F0502020204030204" pitchFamily="34" charset="0"/>
                <a:ea typeface="Times New Roman" panose="02020603050405020304" pitchFamily="18" charset="0"/>
                <a:cs typeface="Calibri" panose="020F0502020204030204" pitchFamily="34" charset="0"/>
              </a:rPr>
              <a:t>hin</a:t>
            </a:r>
            <a:r>
              <a:rPr lang="en-US" sz="1600" dirty="0">
                <a:latin typeface="Calibri" panose="020F0502020204030204" pitchFamily="34" charset="0"/>
                <a:ea typeface="Times New Roman" panose="02020603050405020304" pitchFamily="18" charset="0"/>
                <a:cs typeface="Calibri" panose="020F0502020204030204" pitchFamily="34" charset="0"/>
              </a:rPr>
              <a:t> to wires 0 and 1).</a:t>
            </a:r>
            <a:r>
              <a:rPr lang="ru-RU" sz="1600" dirty="0">
                <a:latin typeface="Calibri" panose="020F0502020204030204" pitchFamily="34" charset="0"/>
                <a:ea typeface="Times New Roman" panose="02020603050405020304" pitchFamily="18" charset="0"/>
                <a:cs typeface="Calibri" panose="020F0502020204030204" pitchFamily="34" charset="0"/>
              </a:rPr>
              <a:t>). </a:t>
            </a:r>
            <a:r>
              <a:rPr lang="en-US" sz="1600" dirty="0">
                <a:latin typeface="Calibri" panose="020F0502020204030204" pitchFamily="34" charset="0"/>
                <a:ea typeface="Times New Roman" panose="02020603050405020304" pitchFamily="18" charset="0"/>
                <a:cs typeface="Calibri" panose="020F0502020204030204" pitchFamily="34" charset="0"/>
              </a:rPr>
              <a:t>pin labelled </a:t>
            </a:r>
            <a:r>
              <a:rPr lang="en-US" sz="1600" dirty="0" err="1">
                <a:latin typeface="Calibri" panose="020F0502020204030204" pitchFamily="34" charset="0"/>
                <a:ea typeface="Times New Roman" panose="02020603050405020304" pitchFamily="18" charset="0"/>
                <a:cs typeface="Calibri" panose="020F0502020204030204" pitchFamily="34" charset="0"/>
              </a:rPr>
              <a:t>hout</a:t>
            </a:r>
            <a:r>
              <a:rPr lang="en-US" sz="1600" dirty="0">
                <a:latin typeface="Calibri" panose="020F0502020204030204" pitchFamily="34" charset="0"/>
                <a:ea typeface="Times New Roman" panose="02020603050405020304" pitchFamily="18" charset="0"/>
                <a:cs typeface="Calibri" panose="020F0502020204030204" pitchFamily="34" charset="0"/>
              </a:rPr>
              <a:t> carries output from the TTTC chip, and </a:t>
            </a:r>
            <a:r>
              <a:rPr lang="en-US" sz="1600" dirty="0" err="1">
                <a:latin typeface="Calibri" panose="020F0502020204030204" pitchFamily="34" charset="0"/>
                <a:ea typeface="Times New Roman" panose="02020603050405020304" pitchFamily="18" charset="0"/>
                <a:cs typeface="Calibri" panose="020F0502020204030204" pitchFamily="34" charset="0"/>
              </a:rPr>
              <a:t>hin</a:t>
            </a:r>
            <a:r>
              <a:rPr lang="en-US" sz="1600" dirty="0">
                <a:latin typeface="Calibri" panose="020F0502020204030204" pitchFamily="34" charset="0"/>
                <a:ea typeface="Times New Roman" panose="02020603050405020304" pitchFamily="18" charset="0"/>
                <a:cs typeface="Calibri" panose="020F0502020204030204" pitchFamily="34" charset="0"/>
              </a:rPr>
              <a:t> carries input to the TTTC chip.</a:t>
            </a:r>
            <a:endParaRPr lang="ru-RU" sz="1600" dirty="0">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1000"/>
              </a:spcAft>
            </a:pPr>
            <a:r>
              <a:rPr lang="en-US" sz="1600" dirty="0">
                <a:latin typeface="Calibri" panose="020F0502020204030204" pitchFamily="34" charset="0"/>
                <a:ea typeface="Times New Roman" panose="02020603050405020304" pitchFamily="18" charset="0"/>
                <a:cs typeface="Calibri" panose="020F0502020204030204" pitchFamily="34" charset="0"/>
              </a:rPr>
              <a:t>On the West side of the TTTC chip there is a 2-bit vin and a 1-bit </a:t>
            </a:r>
            <a:r>
              <a:rPr lang="en-US" sz="1600" dirty="0" err="1">
                <a:latin typeface="Calibri" panose="020F0502020204030204" pitchFamily="34" charset="0"/>
                <a:ea typeface="Times New Roman" panose="02020603050405020304" pitchFamily="18" charset="0"/>
                <a:cs typeface="Calibri" panose="020F0502020204030204" pitchFamily="34" charset="0"/>
              </a:rPr>
              <a:t>vout</a:t>
            </a:r>
            <a:r>
              <a:rPr lang="en-US" sz="1600" dirty="0">
                <a:latin typeface="Calibri" panose="020F0502020204030204" pitchFamily="34" charset="0"/>
                <a:ea typeface="Times New Roman" panose="02020603050405020304" pitchFamily="18" charset="0"/>
                <a:cs typeface="Calibri" panose="020F0502020204030204" pitchFamily="34" charset="0"/>
              </a:rPr>
              <a:t>, for connection to the relevant vertical bus. A 4x4 LED matrix display is connected directly to the TTTC chip’s output pins L0, L1, L2, L3 (4 bits each) on its East side. These drive rows 0, 1, 2 and 3 of the matrix respectively, to display a </a:t>
            </a:r>
            <a:r>
              <a:rPr lang="en-US" sz="1600" dirty="0" err="1">
                <a:latin typeface="Calibri" panose="020F0502020204030204" pitchFamily="34" charset="0"/>
                <a:ea typeface="Times New Roman" panose="02020603050405020304" pitchFamily="18" charset="0"/>
                <a:cs typeface="Calibri" panose="020F0502020204030204" pitchFamily="34" charset="0"/>
              </a:rPr>
              <a:t>nought</a:t>
            </a:r>
            <a:r>
              <a:rPr lang="en-US" sz="1600" dirty="0">
                <a:latin typeface="Calibri" panose="020F0502020204030204" pitchFamily="34" charset="0"/>
                <a:ea typeface="Times New Roman" panose="02020603050405020304" pitchFamily="18" charset="0"/>
                <a:cs typeface="Calibri" panose="020F0502020204030204" pitchFamily="34" charset="0"/>
              </a:rPr>
              <a:t>, a cross, or a blank</a:t>
            </a:r>
            <a:endParaRPr lang="ru-RU" sz="1600" dirty="0">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1000"/>
              </a:spcAft>
            </a:pPr>
            <a:r>
              <a:rPr lang="en-US" sz="1600" dirty="0">
                <a:latin typeface="Calibri" panose="020F0502020204030204" pitchFamily="34" charset="0"/>
                <a:ea typeface="Times New Roman" panose="02020603050405020304" pitchFamily="18" charset="0"/>
                <a:cs typeface="Calibri" panose="020F0502020204030204" pitchFamily="34" charset="0"/>
              </a:rPr>
              <a:t>A button is provided for a human to play a cross in the cell. It is connected to a 1-bit input pin on the East side of the TTTC chip, labelled </a:t>
            </a:r>
            <a:r>
              <a:rPr lang="en-US" sz="1600" dirty="0" err="1">
                <a:latin typeface="Calibri" panose="020F0502020204030204" pitchFamily="34" charset="0"/>
                <a:ea typeface="Times New Roman" panose="02020603050405020304" pitchFamily="18" charset="0"/>
                <a:cs typeface="Calibri" panose="020F0502020204030204" pitchFamily="34" charset="0"/>
              </a:rPr>
              <a:t>btn</a:t>
            </a:r>
            <a:r>
              <a:rPr lang="en-US" sz="1600" dirty="0">
                <a:latin typeface="Calibri" panose="020F0502020204030204" pitchFamily="34" charset="0"/>
                <a:ea typeface="Times New Roman" panose="02020603050405020304" pitchFamily="18" charset="0"/>
                <a:cs typeface="Calibri" panose="020F0502020204030204" pitchFamily="34" charset="0"/>
              </a:rPr>
              <a:t>. On the South side there is a </a:t>
            </a:r>
            <a:r>
              <a:rPr lang="en-US" sz="1600" dirty="0" err="1">
                <a:latin typeface="Calibri" panose="020F0502020204030204" pitchFamily="34" charset="0"/>
                <a:ea typeface="Times New Roman" panose="02020603050405020304" pitchFamily="18" charset="0"/>
                <a:cs typeface="Calibri" panose="020F0502020204030204" pitchFamily="34" charset="0"/>
              </a:rPr>
              <a:t>rst</a:t>
            </a:r>
            <a:r>
              <a:rPr lang="en-US" sz="1600" dirty="0">
                <a:latin typeface="Calibri" panose="020F0502020204030204" pitchFamily="34" charset="0"/>
                <a:ea typeface="Times New Roman" panose="02020603050405020304" pitchFamily="18" charset="0"/>
                <a:cs typeface="Calibri" panose="020F0502020204030204" pitchFamily="34" charset="0"/>
              </a:rPr>
              <a:t> tunnel to reset the cell</a:t>
            </a:r>
            <a:r>
              <a:rPr lang="ru-RU" sz="1600" dirty="0">
                <a:latin typeface="Calibri" panose="020F0502020204030204" pitchFamily="34" charset="0"/>
                <a:ea typeface="Times New Roman" panose="02020603050405020304" pitchFamily="18" charset="0"/>
                <a:cs typeface="Calibri" panose="020F0502020204030204" pitchFamily="34" charset="0"/>
              </a:rPr>
              <a:t>.</a:t>
            </a:r>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082" y="0"/>
            <a:ext cx="9601200" cy="1142385"/>
          </a:xfrm>
        </p:spPr>
        <p:txBody>
          <a:bodyPr rtlCol="0">
            <a:normAutofit/>
          </a:bodyPr>
          <a:lstStyle/>
          <a:p>
            <a:pPr rtl="0"/>
            <a:r>
              <a:rPr lang="en-US" sz="2900" dirty="0"/>
              <a:t>SDR</a:t>
            </a:r>
            <a:endParaRPr lang="ru-RU" sz="2900" dirty="0"/>
          </a:p>
        </p:txBody>
      </p:sp>
      <p:sp>
        <p:nvSpPr>
          <p:cNvPr id="4" name="Объект 3"/>
          <p:cNvSpPr>
            <a:spLocks noGrp="1"/>
          </p:cNvSpPr>
          <p:nvPr>
            <p:ph sz="half" idx="2"/>
          </p:nvPr>
        </p:nvSpPr>
        <p:spPr>
          <a:xfrm>
            <a:off x="269681" y="1542872"/>
            <a:ext cx="4580615" cy="4301337"/>
          </a:xfrm>
        </p:spPr>
        <p:txBody>
          <a:bodyPr rtlCol="0">
            <a:normAutofit/>
          </a:bodyPr>
          <a:lstStyle/>
          <a:p>
            <a:pPr marL="0" indent="0">
              <a:buNone/>
            </a:pPr>
            <a:r>
              <a:rPr lang="en-US" sz="1900" dirty="0">
                <a:latin typeface="Calibri" panose="020F0502020204030204" pitchFamily="34" charset="0"/>
                <a:cs typeface="Calibri" panose="020F0502020204030204" pitchFamily="34" charset="0"/>
              </a:rPr>
              <a:t>It is used to convey the ID of a symbol to be displayed on the game pad to the correct TTTC chip controlling a given cell.</a:t>
            </a:r>
          </a:p>
          <a:p>
            <a:pPr marL="0" indent="0">
              <a:buNone/>
            </a:pPr>
            <a:r>
              <a:rPr lang="en-US" sz="1900" dirty="0">
                <a:latin typeface="Calibri" panose="020F0502020204030204" pitchFamily="34" charset="0"/>
                <a:cs typeface="Calibri" panose="020F0502020204030204" pitchFamily="34" charset="0"/>
              </a:rPr>
              <a:t> When the processor needs to write a symbol (</a:t>
            </a:r>
            <a:r>
              <a:rPr lang="en-US" sz="1900" dirty="0" err="1">
                <a:latin typeface="Calibri" panose="020F0502020204030204" pitchFamily="34" charset="0"/>
                <a:cs typeface="Calibri" panose="020F0502020204030204" pitchFamily="34" charset="0"/>
              </a:rPr>
              <a:t>nought</a:t>
            </a:r>
            <a:r>
              <a:rPr lang="en-US" sz="1900" dirty="0">
                <a:latin typeface="Calibri" panose="020F0502020204030204" pitchFamily="34" charset="0"/>
                <a:cs typeface="Calibri" panose="020F0502020204030204" pitchFamily="34" charset="0"/>
              </a:rPr>
              <a:t>, cross or space) into the cell with coordinates </a:t>
            </a:r>
            <a:r>
              <a:rPr lang="en-US" sz="1900" dirty="0" err="1">
                <a:latin typeface="Calibri" panose="020F0502020204030204" pitchFamily="34" charset="0"/>
                <a:cs typeface="Calibri" panose="020F0502020204030204" pitchFamily="34" charset="0"/>
              </a:rPr>
              <a:t>xxyy</a:t>
            </a:r>
            <a:r>
              <a:rPr lang="en-US" sz="1900" dirty="0">
                <a:latin typeface="Calibri" panose="020F0502020204030204" pitchFamily="34" charset="0"/>
                <a:cs typeface="Calibri" panose="020F0502020204030204" pitchFamily="34" charset="0"/>
              </a:rPr>
              <a:t> it must send both a 2-bit symbol ID and the cell address </a:t>
            </a:r>
            <a:r>
              <a:rPr lang="en-US" sz="1900" dirty="0" err="1">
                <a:latin typeface="Calibri" panose="020F0502020204030204" pitchFamily="34" charset="0"/>
                <a:cs typeface="Calibri" panose="020F0502020204030204" pitchFamily="34" charset="0"/>
              </a:rPr>
              <a:t>xxyy</a:t>
            </a:r>
            <a:r>
              <a:rPr lang="en-US" sz="1900" dirty="0">
                <a:latin typeface="Calibri" panose="020F0502020204030204" pitchFamily="34" charset="0"/>
                <a:cs typeface="Calibri" panose="020F0502020204030204" pitchFamily="34" charset="0"/>
              </a:rPr>
              <a:t> to the SDR chip. The cell address is decoded by the SDR chip, and used to select the right horizontal and vertical bus pair for the cell, this routing the symbol ID to the correct TTTC chip.</a:t>
            </a:r>
            <a:endParaRPr lang="ru-RU" sz="1800" dirty="0"/>
          </a:p>
        </p:txBody>
      </p:sp>
      <p:sp>
        <p:nvSpPr>
          <p:cNvPr id="7" name="Прямоугольник 6">
            <a:extLst>
              <a:ext uri="{FF2B5EF4-FFF2-40B4-BE49-F238E27FC236}">
                <a16:creationId xmlns:a16="http://schemas.microsoft.com/office/drawing/2014/main" id="{ED559848-DBB5-4599-8ECC-FE6B7128A746}"/>
              </a:ext>
            </a:extLst>
          </p:cNvPr>
          <p:cNvSpPr/>
          <p:nvPr/>
        </p:nvSpPr>
        <p:spPr>
          <a:xfrm>
            <a:off x="5210754" y="3085425"/>
            <a:ext cx="6096000" cy="1984902"/>
          </a:xfrm>
          <a:prstGeom prst="rect">
            <a:avLst/>
          </a:prstGeom>
        </p:spPr>
        <p:txBody>
          <a:bodyPr>
            <a:spAutoFit/>
          </a:bodyPr>
          <a:lstStyle/>
          <a:p>
            <a:pPr>
              <a:lnSpc>
                <a:spcPct val="115000"/>
              </a:lnSpc>
              <a:spcAft>
                <a:spcPts val="1000"/>
              </a:spcAft>
            </a:pPr>
            <a:r>
              <a:rPr lang="en-US" dirty="0" err="1">
                <a:latin typeface="Calibri" panose="020F0502020204030204" pitchFamily="34" charset="0"/>
                <a:ea typeface="Calibri" panose="020F0502020204030204" pitchFamily="34" charset="0"/>
                <a:cs typeface="Calibri" panose="020F0502020204030204" pitchFamily="34" charset="0"/>
              </a:rPr>
              <a:t>symID</a:t>
            </a:r>
            <a:r>
              <a:rPr lang="en-US" dirty="0">
                <a:latin typeface="Calibri" panose="020F0502020204030204" pitchFamily="34" charset="0"/>
                <a:ea typeface="Calibri" panose="020F0502020204030204" pitchFamily="34" charset="0"/>
                <a:cs typeface="Calibri" panose="020F0502020204030204" pitchFamily="34" charset="0"/>
              </a:rPr>
              <a:t> collects the identity of the symbol to be displayed The XY coordinates are used to route the combination of </a:t>
            </a:r>
            <a:r>
              <a:rPr lang="en-US" dirty="0" err="1">
                <a:latin typeface="Calibri" panose="020F0502020204030204" pitchFamily="34" charset="0"/>
                <a:ea typeface="Calibri" panose="020F0502020204030204" pitchFamily="34" charset="0"/>
                <a:cs typeface="Calibri" panose="020F0502020204030204" pitchFamily="34" charset="0"/>
              </a:rPr>
              <a:t>symID</a:t>
            </a:r>
            <a:r>
              <a:rPr lang="en-US" dirty="0">
                <a:latin typeface="Calibri" panose="020F0502020204030204" pitchFamily="34" charset="0"/>
                <a:ea typeface="Calibri" panose="020F0502020204030204" pitchFamily="34" charset="0"/>
                <a:cs typeface="Calibri" panose="020F0502020204030204" pitchFamily="34" charset="0"/>
              </a:rPr>
              <a:t> and clock pulse to the correct TTTC chip Five TTTC chips will receive a clock pulse, but only one will receive simultaneous clock pulses on both </a:t>
            </a:r>
            <a:r>
              <a:rPr lang="en-US" dirty="0" err="1">
                <a:latin typeface="Calibri" panose="020F0502020204030204" pitchFamily="34" charset="0"/>
                <a:ea typeface="Calibri" panose="020F0502020204030204" pitchFamily="34" charset="0"/>
                <a:cs typeface="Calibri" panose="020F0502020204030204" pitchFamily="34" charset="0"/>
              </a:rPr>
              <a:t>hin</a:t>
            </a:r>
            <a:r>
              <a:rPr lang="en-US" dirty="0">
                <a:latin typeface="Calibri" panose="020F0502020204030204" pitchFamily="34" charset="0"/>
                <a:ea typeface="Calibri" panose="020F0502020204030204" pitchFamily="34" charset="0"/>
                <a:cs typeface="Calibri" panose="020F0502020204030204" pitchFamily="34" charset="0"/>
              </a:rPr>
              <a:t> and vin. This will cause it to latch the ID of the symbol to be displayed</a:t>
            </a:r>
            <a:endParaRPr lang="ru-RU" dirty="0">
              <a:latin typeface="Calibri" panose="020F0502020204030204" pitchFamily="34" charset="0"/>
              <a:ea typeface="Calibri" panose="020F0502020204030204" pitchFamily="34" charset="0"/>
              <a:cs typeface="Calibri" panose="020F0502020204030204" pitchFamily="34" charset="0"/>
            </a:endParaRPr>
          </a:p>
        </p:txBody>
      </p:sp>
      <p:pic>
        <p:nvPicPr>
          <p:cNvPr id="8" name="Рисунок 7">
            <a:extLst>
              <a:ext uri="{FF2B5EF4-FFF2-40B4-BE49-F238E27FC236}">
                <a16:creationId xmlns:a16="http://schemas.microsoft.com/office/drawing/2014/main" id="{A9BDC15B-DEDC-4AB1-A271-D9AD3C87348A}"/>
              </a:ext>
            </a:extLst>
          </p:cNvPr>
          <p:cNvPicPr/>
          <p:nvPr/>
        </p:nvPicPr>
        <p:blipFill>
          <a:blip r:embed="rId3"/>
          <a:stretch>
            <a:fillRect/>
          </a:stretch>
        </p:blipFill>
        <p:spPr bwMode="auto">
          <a:xfrm>
            <a:off x="6894279" y="1142385"/>
            <a:ext cx="1581812" cy="1552091"/>
          </a:xfrm>
          <a:prstGeom prst="rect">
            <a:avLst/>
          </a:prstGeom>
        </p:spPr>
      </p:pic>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17CEF48-A47C-468C-908C-EBD8FADA1BE2}"/>
              </a:ext>
            </a:extLst>
          </p:cNvPr>
          <p:cNvPicPr/>
          <p:nvPr/>
        </p:nvPicPr>
        <p:blipFill>
          <a:blip r:embed="rId3"/>
          <a:stretch>
            <a:fillRect/>
          </a:stretch>
        </p:blipFill>
        <p:spPr bwMode="auto">
          <a:xfrm>
            <a:off x="5414838" y="813200"/>
            <a:ext cx="6624058" cy="4585736"/>
          </a:xfrm>
          <a:prstGeom prst="rect">
            <a:avLst/>
          </a:prstGeom>
        </p:spPr>
      </p:pic>
      <p:sp>
        <p:nvSpPr>
          <p:cNvPr id="6" name="Прямоугольник 5">
            <a:extLst>
              <a:ext uri="{FF2B5EF4-FFF2-40B4-BE49-F238E27FC236}">
                <a16:creationId xmlns:a16="http://schemas.microsoft.com/office/drawing/2014/main" id="{B4337DA2-998C-4628-BCB2-557301D60DCA}"/>
              </a:ext>
            </a:extLst>
          </p:cNvPr>
          <p:cNvSpPr/>
          <p:nvPr/>
        </p:nvSpPr>
        <p:spPr>
          <a:xfrm>
            <a:off x="153104" y="542857"/>
            <a:ext cx="5102087" cy="4661533"/>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Calibri" panose="020F0502020204030204" pitchFamily="34" charset="0"/>
              </a:rPr>
              <a:t>The SDR decodes the XY address as follows</a:t>
            </a:r>
            <a:r>
              <a:rPr lang="ru-RU" dirty="0">
                <a:latin typeface="Calibri" panose="020F0502020204030204" pitchFamily="34" charset="0"/>
                <a:ea typeface="Calibri" panose="020F0502020204030204" pitchFamily="34" charset="0"/>
                <a:cs typeface="Calibri" panose="020F0502020204030204" pitchFamily="34" charset="0"/>
              </a:rPr>
              <a:t>:</a:t>
            </a:r>
          </a:p>
          <a:p>
            <a:pPr>
              <a:lnSpc>
                <a:spcPct val="115000"/>
              </a:lnSpc>
              <a:spcAft>
                <a:spcPts val="1000"/>
              </a:spcAft>
            </a:pPr>
            <a:r>
              <a:rPr lang="en-US" dirty="0">
                <a:latin typeface="Calibri" panose="020F0502020204030204" pitchFamily="34" charset="0"/>
                <a:ea typeface="Calibri" panose="020F0502020204030204" pitchFamily="34" charset="0"/>
                <a:cs typeface="Calibri" panose="020F0502020204030204" pitchFamily="34" charset="0"/>
              </a:rPr>
              <a:t>First, it divides the address into two 2-bit coordinates (</a:t>
            </a:r>
            <a:r>
              <a:rPr lang="en-US" dirty="0" err="1">
                <a:latin typeface="Calibri" panose="020F0502020204030204" pitchFamily="34" charset="0"/>
                <a:ea typeface="Calibri" panose="020F0502020204030204" pitchFamily="34" charset="0"/>
                <a:cs typeface="Calibri" panose="020F0502020204030204" pitchFamily="34" charset="0"/>
              </a:rPr>
              <a:t>xcoord</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ycoord</a:t>
            </a:r>
            <a:r>
              <a:rPr lang="en-US" dirty="0">
                <a:latin typeface="Calibri" panose="020F0502020204030204" pitchFamily="34" charset="0"/>
                <a:ea typeface="Calibri" panose="020F0502020204030204" pitchFamily="34" charset="0"/>
                <a:cs typeface="Calibri" panose="020F0502020204030204" pitchFamily="34" charset="0"/>
              </a:rPr>
              <a:t>). Then the coordinate is sent to the decoder, which, depending on the value of the coordinate, determines which of the decoder outputs will be 1. Then the data from the decoder goes to three control buffers, which, in turn, take a 2-bit value (bit 0 depends on </a:t>
            </a:r>
            <a:r>
              <a:rPr lang="en-US" dirty="0" err="1">
                <a:latin typeface="Calibri" panose="020F0502020204030204" pitchFamily="34" charset="0"/>
                <a:ea typeface="Calibri" panose="020F0502020204030204" pitchFamily="34" charset="0"/>
                <a:cs typeface="Calibri" panose="020F0502020204030204" pitchFamily="34" charset="0"/>
              </a:rPr>
              <a:t>symID</a:t>
            </a:r>
            <a:r>
              <a:rPr lang="en-US" dirty="0">
                <a:latin typeface="Calibri" panose="020F0502020204030204" pitchFamily="34" charset="0"/>
                <a:ea typeface="Calibri" panose="020F0502020204030204" pitchFamily="34" charset="0"/>
                <a:cs typeface="Calibri" panose="020F0502020204030204" pitchFamily="34" charset="0"/>
              </a:rPr>
              <a:t>, and the first one depends on clock) and send this value to the output pins (V0, V1, V2 for </a:t>
            </a:r>
            <a:r>
              <a:rPr lang="en-US" dirty="0" err="1">
                <a:latin typeface="Calibri" panose="020F0502020204030204" pitchFamily="34" charset="0"/>
                <a:ea typeface="Calibri" panose="020F0502020204030204" pitchFamily="34" charset="0"/>
                <a:cs typeface="Calibri" panose="020F0502020204030204" pitchFamily="34" charset="0"/>
              </a:rPr>
              <a:t>ycoord</a:t>
            </a:r>
            <a:r>
              <a:rPr lang="en-US" dirty="0">
                <a:latin typeface="Calibri" panose="020F0502020204030204" pitchFamily="34" charset="0"/>
                <a:ea typeface="Calibri" panose="020F0502020204030204" pitchFamily="34" charset="0"/>
                <a:cs typeface="Calibri" panose="020F0502020204030204" pitchFamily="34" charset="0"/>
              </a:rPr>
              <a:t> and H0, H1, H2 for </a:t>
            </a:r>
            <a:r>
              <a:rPr lang="en-US" dirty="0" err="1">
                <a:latin typeface="Calibri" panose="020F0502020204030204" pitchFamily="34" charset="0"/>
                <a:ea typeface="Calibri" panose="020F0502020204030204" pitchFamily="34" charset="0"/>
                <a:cs typeface="Calibri" panose="020F0502020204030204" pitchFamily="34" charset="0"/>
              </a:rPr>
              <a:t>xcoord</a:t>
            </a:r>
            <a:r>
              <a:rPr lang="en-US" dirty="0">
                <a:latin typeface="Calibri" panose="020F0502020204030204" pitchFamily="34" charset="0"/>
                <a:ea typeface="Calibri" panose="020F0502020204030204" pitchFamily="34" charset="0"/>
                <a:cs typeface="Calibri" panose="020F0502020204030204" pitchFamily="34" charset="0"/>
              </a:rPr>
              <a:t>). Bit 0 of the vertical output depends on bit 0 of </a:t>
            </a:r>
            <a:r>
              <a:rPr lang="en-US" dirty="0" err="1">
                <a:latin typeface="Calibri" panose="020F0502020204030204" pitchFamily="34" charset="0"/>
                <a:ea typeface="Calibri" panose="020F0502020204030204" pitchFamily="34" charset="0"/>
                <a:cs typeface="Calibri" panose="020F0502020204030204" pitchFamily="34" charset="0"/>
              </a:rPr>
              <a:t>symID</a:t>
            </a:r>
            <a:r>
              <a:rPr lang="en-US" dirty="0">
                <a:latin typeface="Calibri" panose="020F0502020204030204" pitchFamily="34" charset="0"/>
                <a:ea typeface="Calibri" panose="020F0502020204030204" pitchFamily="34" charset="0"/>
                <a:cs typeface="Calibri" panose="020F0502020204030204" pitchFamily="34" charset="0"/>
              </a:rPr>
              <a:t>, and bit 1 depends on clock. Bit 0 of the horizontal output depends on bit 1 of </a:t>
            </a:r>
            <a:r>
              <a:rPr lang="en-US" dirty="0" err="1">
                <a:latin typeface="Calibri" panose="020F0502020204030204" pitchFamily="34" charset="0"/>
                <a:ea typeface="Calibri" panose="020F0502020204030204" pitchFamily="34" charset="0"/>
                <a:cs typeface="Calibri" panose="020F0502020204030204" pitchFamily="34" charset="0"/>
              </a:rPr>
              <a:t>symID</a:t>
            </a:r>
            <a:r>
              <a:rPr lang="en-US" dirty="0">
                <a:latin typeface="Calibri" panose="020F0502020204030204" pitchFamily="34" charset="0"/>
                <a:ea typeface="Calibri" panose="020F0502020204030204" pitchFamily="34" charset="0"/>
                <a:cs typeface="Calibri" panose="020F0502020204030204" pitchFamily="34" charset="0"/>
              </a:rPr>
              <a:t>, and bit 1 depends on clock.</a:t>
            </a:r>
            <a:endParaRPr lang="ru-RU"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4D3F3FB-8413-4F04-B497-6354709FCFF9}"/>
              </a:ext>
            </a:extLst>
          </p:cNvPr>
          <p:cNvSpPr>
            <a:spLocks noGrp="1"/>
          </p:cNvSpPr>
          <p:nvPr>
            <p:ph type="title"/>
          </p:nvPr>
        </p:nvSpPr>
        <p:spPr>
          <a:xfrm>
            <a:off x="0" y="90385"/>
            <a:ext cx="9601200" cy="1142385"/>
          </a:xfrm>
        </p:spPr>
        <p:txBody>
          <a:bodyPr/>
          <a:lstStyle/>
          <a:p>
            <a:r>
              <a:rPr lang="en-US" dirty="0"/>
              <a:t>BPC</a:t>
            </a:r>
            <a:endParaRPr lang="ru-RU" dirty="0"/>
          </a:p>
        </p:txBody>
      </p:sp>
      <p:sp>
        <p:nvSpPr>
          <p:cNvPr id="5" name="Объект 4">
            <a:extLst>
              <a:ext uri="{FF2B5EF4-FFF2-40B4-BE49-F238E27FC236}">
                <a16:creationId xmlns:a16="http://schemas.microsoft.com/office/drawing/2014/main" id="{F790EEC3-5DF5-4DCC-B9AD-6D6A752AFAA7}"/>
              </a:ext>
            </a:extLst>
          </p:cNvPr>
          <p:cNvSpPr>
            <a:spLocks noGrp="1"/>
          </p:cNvSpPr>
          <p:nvPr>
            <p:ph idx="1"/>
          </p:nvPr>
        </p:nvSpPr>
        <p:spPr>
          <a:xfrm>
            <a:off x="261730" y="1742662"/>
            <a:ext cx="5415501" cy="3809999"/>
          </a:xfrm>
        </p:spPr>
        <p:txBody>
          <a:bodyPr/>
          <a:lstStyle/>
          <a:p>
            <a:pPr marL="0" indent="0">
              <a:buNone/>
            </a:pPr>
            <a:r>
              <a:rPr lang="en-US" dirty="0">
                <a:latin typeface="Calibri" panose="020F0502020204030204" pitchFamily="34" charset="0"/>
                <a:cs typeface="Calibri" panose="020F0502020204030204" pitchFamily="34" charset="0"/>
              </a:rPr>
              <a:t>Its job is to capture and hold the address of the cell in which the most recent button press occurred. This data may then be read by the processor.</a:t>
            </a:r>
            <a:endParaRPr lang="ru-RU"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The BPC chip latches the grid address of the cell containing the last button that was pressed. Each of the pins H0, H1, H2 and V0, V1, V2 is connected to bit 2 on one of the six buses. The BPC chip is not connected to bits 0 and 1.</a:t>
            </a:r>
            <a:endParaRPr lang="ru-RU" dirty="0">
              <a:latin typeface="Calibri" panose="020F0502020204030204" pitchFamily="34" charset="0"/>
              <a:cs typeface="Calibri" panose="020F0502020204030204" pitchFamily="34" charset="0"/>
            </a:endParaRPr>
          </a:p>
        </p:txBody>
      </p:sp>
      <p:pic>
        <p:nvPicPr>
          <p:cNvPr id="9" name="Рисунок 8">
            <a:extLst>
              <a:ext uri="{FF2B5EF4-FFF2-40B4-BE49-F238E27FC236}">
                <a16:creationId xmlns:a16="http://schemas.microsoft.com/office/drawing/2014/main" id="{7A4AE61E-8D8F-4270-9A06-9D3A3817B181}"/>
              </a:ext>
            </a:extLst>
          </p:cNvPr>
          <p:cNvPicPr/>
          <p:nvPr/>
        </p:nvPicPr>
        <p:blipFill>
          <a:blip r:embed="rId3"/>
          <a:stretch>
            <a:fillRect/>
          </a:stretch>
        </p:blipFill>
        <p:spPr bwMode="auto">
          <a:xfrm>
            <a:off x="7906248" y="1837249"/>
            <a:ext cx="1794342" cy="2297430"/>
          </a:xfrm>
          <a:prstGeom prst="rect">
            <a:avLst/>
          </a:prstGeom>
        </p:spPr>
      </p:pic>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298488A-94F7-43FF-B325-3C6C9DA2A98E}"/>
              </a:ext>
            </a:extLst>
          </p:cNvPr>
          <p:cNvSpPr>
            <a:spLocks noGrp="1"/>
          </p:cNvSpPr>
          <p:nvPr>
            <p:ph idx="1"/>
          </p:nvPr>
        </p:nvSpPr>
        <p:spPr>
          <a:xfrm>
            <a:off x="254443" y="500933"/>
            <a:ext cx="5359178" cy="5290268"/>
          </a:xfrm>
        </p:spPr>
        <p:txBody>
          <a:bodyPr>
            <a:normAutofit/>
          </a:bodyPr>
          <a:lstStyle/>
          <a:p>
            <a:pPr marL="0" indent="0">
              <a:buNone/>
            </a:pPr>
            <a:r>
              <a:rPr lang="en-US" dirty="0">
                <a:latin typeface="Calibri" panose="020F0502020204030204" pitchFamily="34" charset="0"/>
                <a:cs typeface="Calibri" panose="020F0502020204030204" pitchFamily="34" charset="0"/>
              </a:rPr>
              <a:t>BPC</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has input pins </a:t>
            </a:r>
            <a:r>
              <a:rPr lang="ru-RU" dirty="0">
                <a:latin typeface="Calibri" panose="020F0502020204030204" pitchFamily="34" charset="0"/>
                <a:cs typeface="Calibri" panose="020F0502020204030204" pitchFamily="34" charset="0"/>
              </a:rPr>
              <a:t>H0, H1, H2, V0, V1, V2</a:t>
            </a:r>
            <a:r>
              <a:rPr lang="en-US" dirty="0">
                <a:latin typeface="Calibri" panose="020F0502020204030204" pitchFamily="34" charset="0"/>
                <a:cs typeface="Calibri" panose="020F0502020204030204" pitchFamily="34" charset="0"/>
              </a:rPr>
              <a:t> and </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enable</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output pins</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ready</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XY</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There are also matching registers, which in the case of floating values will change them to zero. Using the bit selectors, we convert the input pins</a:t>
            </a:r>
            <a:r>
              <a:rPr lang="ru-RU"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example, if V0 = 1, then coordinate </a:t>
            </a:r>
            <a:r>
              <a:rPr lang="en-US" dirty="0" err="1">
                <a:latin typeface="Calibri" panose="020F0502020204030204" pitchFamily="34" charset="0"/>
                <a:cs typeface="Calibri" panose="020F0502020204030204" pitchFamily="34" charset="0"/>
              </a:rPr>
              <a:t>yy</a:t>
            </a:r>
            <a:r>
              <a:rPr lang="en-US" dirty="0">
                <a:latin typeface="Calibri" panose="020F0502020204030204" pitchFamily="34" charset="0"/>
                <a:cs typeface="Calibri" panose="020F0502020204030204" pitchFamily="34" charset="0"/>
              </a:rPr>
              <a:t> = 00, if V1 = 1, then coordinate </a:t>
            </a:r>
            <a:r>
              <a:rPr lang="en-US" dirty="0" err="1">
                <a:latin typeface="Calibri" panose="020F0502020204030204" pitchFamily="34" charset="0"/>
                <a:cs typeface="Calibri" panose="020F0502020204030204" pitchFamily="34" charset="0"/>
              </a:rPr>
              <a:t>yy</a:t>
            </a:r>
            <a:r>
              <a:rPr lang="en-US" dirty="0">
                <a:latin typeface="Calibri" panose="020F0502020204030204" pitchFamily="34" charset="0"/>
                <a:cs typeface="Calibri" panose="020F0502020204030204" pitchFamily="34" charset="0"/>
              </a:rPr>
              <a:t> = 01, if V2 = 1, then coordinate </a:t>
            </a:r>
            <a:r>
              <a:rPr lang="en-US" dirty="0" err="1">
                <a:latin typeface="Calibri" panose="020F0502020204030204" pitchFamily="34" charset="0"/>
                <a:cs typeface="Calibri" panose="020F0502020204030204" pitchFamily="34" charset="0"/>
              </a:rPr>
              <a:t>yy</a:t>
            </a:r>
            <a:r>
              <a:rPr lang="en-US" dirty="0">
                <a:latin typeface="Calibri" panose="020F0502020204030204" pitchFamily="34" charset="0"/>
                <a:cs typeface="Calibri" panose="020F0502020204030204" pitchFamily="34" charset="0"/>
              </a:rPr>
              <a:t> = 10. Same with xx.</a:t>
            </a:r>
          </a:p>
          <a:p>
            <a:pPr marL="0" indent="0">
              <a:buNone/>
            </a:pPr>
            <a:r>
              <a:rPr lang="en-US" dirty="0">
                <a:latin typeface="Calibri" panose="020F0502020204030204" pitchFamily="34" charset="0"/>
                <a:cs typeface="Calibri" panose="020F0502020204030204" pitchFamily="34" charset="0"/>
              </a:rPr>
              <a:t>Then, if the button was pressed, the xx and </a:t>
            </a:r>
            <a:r>
              <a:rPr lang="en-US" dirty="0" err="1">
                <a:latin typeface="Calibri" panose="020F0502020204030204" pitchFamily="34" charset="0"/>
                <a:cs typeface="Calibri" panose="020F0502020204030204" pitchFamily="34" charset="0"/>
              </a:rPr>
              <a:t>yy</a:t>
            </a:r>
            <a:r>
              <a:rPr lang="en-US" dirty="0">
                <a:latin typeface="Calibri" panose="020F0502020204030204" pitchFamily="34" charset="0"/>
                <a:cs typeface="Calibri" panose="020F0502020204030204" pitchFamily="34" charset="0"/>
              </a:rPr>
              <a:t> coordinates are directed to the output pin XY. So cell 1 in the gamepad has address 0 (0000), cell </a:t>
            </a:r>
            <a:r>
              <a:rPr lang="ru-RU" dirty="0">
                <a:latin typeface="Calibri" panose="020F0502020204030204" pitchFamily="34" charset="0"/>
                <a:cs typeface="Calibri" panose="020F0502020204030204" pitchFamily="34" charset="0"/>
              </a:rPr>
              <a:t>2 – 1 (0001), 3 – 2 (0010), 4 – 4 (0100), 5 – 5 (0101), 6 – 6 (0110), 7 – 8 (1000), 8 – 9 (1001), 9 – </a:t>
            </a:r>
            <a:r>
              <a:rPr lang="en-US" dirty="0">
                <a:latin typeface="Calibri" panose="020F0502020204030204" pitchFamily="34" charset="0"/>
                <a:cs typeface="Calibri" panose="020F0502020204030204" pitchFamily="34" charset="0"/>
              </a:rPr>
              <a:t>a</a:t>
            </a:r>
            <a:r>
              <a:rPr lang="ru-RU" dirty="0">
                <a:latin typeface="Calibri" panose="020F0502020204030204" pitchFamily="34" charset="0"/>
                <a:cs typeface="Calibri" panose="020F0502020204030204" pitchFamily="34" charset="0"/>
              </a:rPr>
              <a:t> (1010)</a:t>
            </a:r>
          </a:p>
          <a:p>
            <a:pPr marL="0" indent="0">
              <a:buNone/>
            </a:pPr>
            <a:r>
              <a:rPr lang="en-US" dirty="0">
                <a:latin typeface="Calibri" panose="020F0502020204030204" pitchFamily="34" charset="0"/>
                <a:cs typeface="Calibri" panose="020F0502020204030204" pitchFamily="34" charset="0"/>
              </a:rPr>
              <a:t>When the button is pressed, the ready output pin is 1 (only if at least one of the pins H0, H1, H2 and at least one of V0, V1, V2 are equal to 1)</a:t>
            </a:r>
            <a:endParaRPr lang="ru-RU" dirty="0"/>
          </a:p>
        </p:txBody>
      </p:sp>
      <p:pic>
        <p:nvPicPr>
          <p:cNvPr id="4" name="Рисунок 3">
            <a:extLst>
              <a:ext uri="{FF2B5EF4-FFF2-40B4-BE49-F238E27FC236}">
                <a16:creationId xmlns:a16="http://schemas.microsoft.com/office/drawing/2014/main" id="{EC500AA6-54A4-407A-9B54-BF6F89407E74}"/>
              </a:ext>
            </a:extLst>
          </p:cNvPr>
          <p:cNvPicPr/>
          <p:nvPr/>
        </p:nvPicPr>
        <p:blipFill>
          <a:blip r:embed="rId2"/>
          <a:stretch>
            <a:fillRect/>
          </a:stretch>
        </p:blipFill>
        <p:spPr bwMode="auto">
          <a:xfrm>
            <a:off x="5677233" y="596348"/>
            <a:ext cx="6082748" cy="4937483"/>
          </a:xfrm>
          <a:prstGeom prst="rect">
            <a:avLst/>
          </a:prstGeom>
        </p:spPr>
      </p:pic>
    </p:spTree>
    <p:extLst>
      <p:ext uri="{BB962C8B-B14F-4D97-AF65-F5344CB8AC3E}">
        <p14:creationId xmlns:p14="http://schemas.microsoft.com/office/powerpoint/2010/main" val="12327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Ромбовидная сетка, 16 х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2_TF03031015.potx" id="{0A727C4B-544D-4288-9BF7-2D6FAFA96F04}" vid="{F53E4634-F5A1-4F7B-A57E-D4ECF71AE968}"/>
    </a:ext>
  </a:extLst>
</a:theme>
</file>

<file path=ppt/theme/theme2.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Деловая презентация с ромбовидной сеткой (широкоэкранный формат)</Template>
  <TotalTime>296</TotalTime>
  <Words>1612</Words>
  <Application>Microsoft Office PowerPoint</Application>
  <PresentationFormat>Широкоэкранный</PresentationFormat>
  <Paragraphs>67</Paragraphs>
  <Slides>15</Slides>
  <Notes>8</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15</vt:i4>
      </vt:variant>
    </vt:vector>
  </HeadingPairs>
  <TitlesOfParts>
    <vt:vector size="18" baseType="lpstr">
      <vt:lpstr>Arial</vt:lpstr>
      <vt:lpstr>Calibri</vt:lpstr>
      <vt:lpstr>Ромбовидная сетка, 16 х 9</vt:lpstr>
      <vt:lpstr>The Game of Noughts and Crosses</vt:lpstr>
      <vt:lpstr>Contents</vt:lpstr>
      <vt:lpstr>Brief Overview</vt:lpstr>
      <vt:lpstr>                                         HARDWARE  TTTC</vt:lpstr>
      <vt:lpstr>Презентация PowerPoint</vt:lpstr>
      <vt:lpstr>SDR</vt:lpstr>
      <vt:lpstr>Презентация PowerPoint</vt:lpstr>
      <vt:lpstr>BPC</vt:lpstr>
      <vt:lpstr>Презентация PowerPoint</vt:lpstr>
      <vt:lpstr>GSDD</vt:lpstr>
      <vt:lpstr>                             SOFTWARE</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Game of Noughts and Crosses</dc:title>
  <dc:creator>nurdolotovasabina02@mail.ru</dc:creator>
  <cp:lastModifiedBy>nurdolotovasabina02@mail.ru</cp:lastModifiedBy>
  <cp:revision>22</cp:revision>
  <dcterms:created xsi:type="dcterms:W3CDTF">2021-05-21T20:29:47Z</dcterms:created>
  <dcterms:modified xsi:type="dcterms:W3CDTF">2021-05-22T05:23:37Z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