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61" r:id="rId2"/>
    <p:sldId id="257" r:id="rId3"/>
    <p:sldId id="262" r:id="rId4"/>
    <p:sldId id="263" r:id="rId5"/>
    <p:sldId id="264" r:id="rId6"/>
    <p:sldId id="266" r:id="rId7"/>
    <p:sldId id="267" r:id="rId8"/>
    <p:sldId id="268" r:id="rId9"/>
    <p:sldId id="271" r:id="rId10"/>
    <p:sldId id="272" r:id="rId11"/>
    <p:sldId id="273" r:id="rId12"/>
    <p:sldId id="274" r:id="rId13"/>
    <p:sldId id="275" r:id="rId14"/>
    <p:sldId id="276" r:id="rId15"/>
    <p:sldId id="277" r:id="rId16"/>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706" autoAdjust="0"/>
  </p:normalViewPr>
  <p:slideViewPr>
    <p:cSldViewPr snapToGrid="0">
      <p:cViewPr varScale="1">
        <p:scale>
          <a:sx n="96" d="100"/>
          <a:sy n="96" d="100"/>
        </p:scale>
        <p:origin x="86" y="173"/>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05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dirty="0"/>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BADECFF-C1E6-41B7-861F-BE2B26CDAB05}" type="datetime1">
              <a:rPr lang="ru-RU" smtClean="0"/>
              <a:t>22.05.2021</a:t>
            </a:fld>
            <a:endParaRPr lang="ru-RU"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dirty="0"/>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ru-RU" smtClean="0"/>
              <a:t>‹#›</a:t>
            </a:fld>
            <a:endParaRPr lang="ru-RU"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F848B8F-24F3-4766-A59C-71045DA4FEF0}" type="datetime1">
              <a:rPr lang="ru-RU" smtClean="0"/>
              <a:t>22.05.2021</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dirty="0"/>
          </a:p>
        </p:txBody>
      </p:sp>
      <p:sp>
        <p:nvSpPr>
          <p:cNvPr id="5" name="Заметки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ru-RU" dirty="0"/>
              <a:t>Щелкните, чтобы изменить стили текста образца слайда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869989-EB00-4EE7-BCB5-25BDC5BB29F8}" type="slidenum">
              <a:rPr lang="ru-RU" smtClean="0"/>
              <a:t>‹#›</a:t>
            </a:fld>
            <a:endParaRPr lang="ru-RU"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rtl="0"/>
            <a:fld id="{82869989-EB00-4EE7-BCB5-25BDC5BB29F8}" type="slidenum">
              <a:rPr lang="ru-RU" smtClean="0"/>
              <a:t>1</a:t>
            </a:fld>
            <a:endParaRPr lang="ru-RU" dirty="0"/>
          </a:p>
        </p:txBody>
      </p:sp>
    </p:spTree>
    <p:extLst>
      <p:ext uri="{BB962C8B-B14F-4D97-AF65-F5344CB8AC3E}">
        <p14:creationId xmlns:p14="http://schemas.microsoft.com/office/powerpoint/2010/main" val="3805584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10"/>
          </p:nvPr>
        </p:nvSpPr>
        <p:spPr/>
        <p:txBody>
          <a:bodyPr rtlCol="0"/>
          <a:lstStyle/>
          <a:p>
            <a:pPr rtl="0"/>
            <a:fld id="{82869989-EB00-4EE7-BCB5-25BDC5BB29F8}" type="slidenum">
              <a:rPr lang="ru-RU" smtClean="0"/>
              <a:t>2</a:t>
            </a:fld>
            <a:endParaRPr lang="ru-RU" dirty="0"/>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rtl="0"/>
            <a:fld id="{82869989-EB00-4EE7-BCB5-25BDC5BB29F8}" type="slidenum">
              <a:rPr lang="ru-RU" smtClean="0"/>
              <a:t>3</a:t>
            </a:fld>
            <a:endParaRPr lang="ru-RU" dirty="0"/>
          </a:p>
        </p:txBody>
      </p:sp>
    </p:spTree>
    <p:extLst>
      <p:ext uri="{BB962C8B-B14F-4D97-AF65-F5344CB8AC3E}">
        <p14:creationId xmlns:p14="http://schemas.microsoft.com/office/powerpoint/2010/main" val="61843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rtl="0"/>
            <a:fld id="{82869989-EB00-4EE7-BCB5-25BDC5BB29F8}" type="slidenum">
              <a:rPr lang="ru-RU" smtClean="0"/>
              <a:t>4</a:t>
            </a:fld>
            <a:endParaRPr lang="ru-RU" dirty="0"/>
          </a:p>
        </p:txBody>
      </p:sp>
    </p:spTree>
    <p:extLst>
      <p:ext uri="{BB962C8B-B14F-4D97-AF65-F5344CB8AC3E}">
        <p14:creationId xmlns:p14="http://schemas.microsoft.com/office/powerpoint/2010/main" val="756096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rtl="0"/>
            <a:fld id="{82869989-EB00-4EE7-BCB5-25BDC5BB29F8}" type="slidenum">
              <a:rPr lang="ru-RU" smtClean="0"/>
              <a:t>5</a:t>
            </a:fld>
            <a:endParaRPr lang="ru-RU" dirty="0"/>
          </a:p>
        </p:txBody>
      </p:sp>
    </p:spTree>
    <p:extLst>
      <p:ext uri="{BB962C8B-B14F-4D97-AF65-F5344CB8AC3E}">
        <p14:creationId xmlns:p14="http://schemas.microsoft.com/office/powerpoint/2010/main" val="4007546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rtl="0"/>
            <a:fld id="{82869989-EB00-4EE7-BCB5-25BDC5BB29F8}" type="slidenum">
              <a:rPr lang="ru-RU" smtClean="0"/>
              <a:t>6</a:t>
            </a:fld>
            <a:endParaRPr lang="ru-RU" dirty="0"/>
          </a:p>
        </p:txBody>
      </p:sp>
    </p:spTree>
    <p:extLst>
      <p:ext uri="{BB962C8B-B14F-4D97-AF65-F5344CB8AC3E}">
        <p14:creationId xmlns:p14="http://schemas.microsoft.com/office/powerpoint/2010/main" val="3631217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rtl="0"/>
            <a:fld id="{82869989-EB00-4EE7-BCB5-25BDC5BB29F8}" type="slidenum">
              <a:rPr lang="ru-RU" smtClean="0"/>
              <a:t>7</a:t>
            </a:fld>
            <a:endParaRPr lang="ru-RU" dirty="0"/>
          </a:p>
        </p:txBody>
      </p:sp>
    </p:spTree>
    <p:extLst>
      <p:ext uri="{BB962C8B-B14F-4D97-AF65-F5344CB8AC3E}">
        <p14:creationId xmlns:p14="http://schemas.microsoft.com/office/powerpoint/2010/main" val="1788424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rtl="0"/>
            <a:fld id="{82869989-EB00-4EE7-BCB5-25BDC5BB29F8}" type="slidenum">
              <a:rPr lang="ru-RU" smtClean="0"/>
              <a:t>8</a:t>
            </a:fld>
            <a:endParaRPr lang="ru-RU" dirty="0"/>
          </a:p>
        </p:txBody>
      </p:sp>
    </p:spTree>
    <p:extLst>
      <p:ext uri="{BB962C8B-B14F-4D97-AF65-F5344CB8AC3E}">
        <p14:creationId xmlns:p14="http://schemas.microsoft.com/office/powerpoint/2010/main" val="4185698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5" name="Группа 4"/>
          <p:cNvGrpSpPr/>
          <p:nvPr userDrawn="1"/>
        </p:nvGrpSpPr>
        <p:grpSpPr bwMode="hidden">
          <a:xfrm>
            <a:off x="-1" y="0"/>
            <a:ext cx="12192002" cy="6858000"/>
            <a:chOff x="-1" y="0"/>
            <a:chExt cx="12192002" cy="6858000"/>
          </a:xfrm>
        </p:grpSpPr>
        <p:cxnSp>
          <p:nvCxnSpPr>
            <p:cNvPr id="6" name="Прямая соединительная линия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Группа 22"/>
            <p:cNvGrpSpPr/>
            <p:nvPr userDrawn="1"/>
          </p:nvGrpSpPr>
          <p:grpSpPr bwMode="hidden">
            <a:xfrm>
              <a:off x="-1" y="0"/>
              <a:ext cx="12192001" cy="6858000"/>
              <a:chOff x="-1" y="0"/>
              <a:chExt cx="12192001" cy="6858000"/>
            </a:xfrm>
          </p:grpSpPr>
          <p:cxnSp>
            <p:nvCxnSpPr>
              <p:cNvPr id="41" name="Прямая соединительная линия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Группа 45"/>
              <p:cNvGrpSpPr/>
              <p:nvPr/>
            </p:nvGrpSpPr>
            <p:grpSpPr bwMode="hidden">
              <a:xfrm>
                <a:off x="6327885" y="0"/>
                <a:ext cx="5864115" cy="5898673"/>
                <a:chOff x="6327885" y="0"/>
                <a:chExt cx="5864115" cy="5898673"/>
              </a:xfrm>
            </p:grpSpPr>
            <p:cxnSp>
              <p:nvCxnSpPr>
                <p:cNvPr id="52" name="Прямая соединительная линия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Прямая соединительная линия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Прямая соединительная линия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Прямая соединительная линия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Прямая соединительная линия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Прямая соединительная линия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Прямая соединительная линия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Группа 23"/>
            <p:cNvGrpSpPr/>
            <p:nvPr userDrawn="1"/>
          </p:nvGrpSpPr>
          <p:grpSpPr bwMode="hidden">
            <a:xfrm flipH="1">
              <a:off x="0" y="0"/>
              <a:ext cx="12192001" cy="6858000"/>
              <a:chOff x="-1" y="0"/>
              <a:chExt cx="12192001" cy="6858000"/>
            </a:xfrm>
          </p:grpSpPr>
          <p:cxnSp>
            <p:nvCxnSpPr>
              <p:cNvPr id="25" name="Прямая соединительная линия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Группа 29"/>
              <p:cNvGrpSpPr/>
              <p:nvPr/>
            </p:nvGrpSpPr>
            <p:grpSpPr bwMode="hidden">
              <a:xfrm>
                <a:off x="6327885" y="0"/>
                <a:ext cx="5864115" cy="5898673"/>
                <a:chOff x="6327885" y="0"/>
                <a:chExt cx="5864115" cy="5898673"/>
              </a:xfrm>
            </p:grpSpPr>
            <p:cxnSp>
              <p:nvCxnSpPr>
                <p:cNvPr id="36" name="Прямая соединительная линия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Прямая соединительная линия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Заголовок 1"/>
          <p:cNvSpPr>
            <a:spLocks noGrp="1"/>
          </p:cNvSpPr>
          <p:nvPr>
            <p:ph type="ctrTitle"/>
          </p:nvPr>
        </p:nvSpPr>
        <p:spPr>
          <a:xfrm>
            <a:off x="1293845" y="1909346"/>
            <a:ext cx="9604310" cy="3383280"/>
          </a:xfrm>
        </p:spPr>
        <p:txBody>
          <a:bodyPr rtlCol="0" anchor="b">
            <a:normAutofit/>
          </a:bodyPr>
          <a:lstStyle>
            <a:lvl1pPr algn="l">
              <a:lnSpc>
                <a:spcPct val="76000"/>
              </a:lnSpc>
              <a:defRPr sz="8000" cap="none" baseline="0">
                <a:solidFill>
                  <a:schemeClr val="tx1"/>
                </a:solidFill>
              </a:defRPr>
            </a:lvl1pPr>
          </a:lstStyle>
          <a:p>
            <a:pPr rtl="0"/>
            <a:r>
              <a:rPr lang="ru-RU"/>
              <a:t>Образец заголовка</a:t>
            </a:r>
            <a:endParaRPr lang="ru-RU" dirty="0"/>
          </a:p>
        </p:txBody>
      </p:sp>
      <p:sp>
        <p:nvSpPr>
          <p:cNvPr id="3" name="Подзаголовок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a:t>Образец подзаголовка</a:t>
            </a:r>
            <a:endParaRPr lang="ru-RU" dirty="0"/>
          </a:p>
        </p:txBody>
      </p:sp>
      <p:cxnSp>
        <p:nvCxnSpPr>
          <p:cNvPr id="58" name="Прямая соединительная линия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3" name="Вертикальный текст 2"/>
          <p:cNvSpPr>
            <a:spLocks noGrp="1"/>
          </p:cNvSpPr>
          <p:nvPr>
            <p:ph type="body" orient="vert" idx="1"/>
          </p:nvPr>
        </p:nvSpPr>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Нижний колонтитул 4"/>
          <p:cNvSpPr>
            <a:spLocks noGrp="1"/>
          </p:cNvSpPr>
          <p:nvPr>
            <p:ph type="ftr" sz="quarter" idx="11"/>
          </p:nvPr>
        </p:nvSpPr>
        <p:spPr/>
        <p:txBody>
          <a:bodyPr rtlCol="0"/>
          <a:lstStyle/>
          <a:p>
            <a:pPr rtl="0"/>
            <a:r>
              <a:rPr lang="ru-RU" dirty="0"/>
              <a:t>Добавить нижний колонтитул</a:t>
            </a:r>
          </a:p>
        </p:txBody>
      </p:sp>
      <p:sp>
        <p:nvSpPr>
          <p:cNvPr id="4" name="Дата 3"/>
          <p:cNvSpPr>
            <a:spLocks noGrp="1"/>
          </p:cNvSpPr>
          <p:nvPr>
            <p:ph type="dt" sz="half" idx="10"/>
          </p:nvPr>
        </p:nvSpPr>
        <p:spPr/>
        <p:txBody>
          <a:bodyPr rtlCol="0"/>
          <a:lstStyle/>
          <a:p>
            <a:pPr rtl="0"/>
            <a:fld id="{21D30A75-6773-4051-8E3B-50DEBD5B27F5}" type="datetime1">
              <a:rPr lang="ru-RU" smtClean="0"/>
              <a:t>22.05.2021</a:t>
            </a:fld>
            <a:endParaRPr lang="ru-RU" dirty="0"/>
          </a:p>
        </p:txBody>
      </p:sp>
      <p:sp>
        <p:nvSpPr>
          <p:cNvPr id="6" name="Номер слайда 5"/>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9209314" y="489856"/>
            <a:ext cx="1687286" cy="5301343"/>
          </a:xfrm>
        </p:spPr>
        <p:txBody>
          <a:bodyPr vert="eaVert" rtlCol="0"/>
          <a:lstStyle/>
          <a:p>
            <a:pPr rtl="0"/>
            <a:r>
              <a:rPr lang="ru-RU"/>
              <a:t>Образец заголовка</a:t>
            </a:r>
            <a:endParaRPr lang="ru-RU" dirty="0"/>
          </a:p>
        </p:txBody>
      </p:sp>
      <p:sp>
        <p:nvSpPr>
          <p:cNvPr id="3" name="Вертикальный текст 2"/>
          <p:cNvSpPr>
            <a:spLocks noGrp="1"/>
          </p:cNvSpPr>
          <p:nvPr>
            <p:ph type="body" orient="vert" idx="1"/>
          </p:nvPr>
        </p:nvSpPr>
        <p:spPr>
          <a:xfrm>
            <a:off x="1295399" y="489856"/>
            <a:ext cx="7587344" cy="5301343"/>
          </a:xfrm>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Нижний колонтитул 4"/>
          <p:cNvSpPr>
            <a:spLocks noGrp="1"/>
          </p:cNvSpPr>
          <p:nvPr>
            <p:ph type="ftr" sz="quarter" idx="11"/>
          </p:nvPr>
        </p:nvSpPr>
        <p:spPr/>
        <p:txBody>
          <a:bodyPr rtlCol="0"/>
          <a:lstStyle/>
          <a:p>
            <a:pPr rtl="0"/>
            <a:r>
              <a:rPr lang="ru-RU" dirty="0"/>
              <a:t>Добавить нижний колонтитул</a:t>
            </a:r>
          </a:p>
        </p:txBody>
      </p:sp>
      <p:sp>
        <p:nvSpPr>
          <p:cNvPr id="4" name="Дата 3"/>
          <p:cNvSpPr>
            <a:spLocks noGrp="1"/>
          </p:cNvSpPr>
          <p:nvPr>
            <p:ph type="dt" sz="half" idx="10"/>
          </p:nvPr>
        </p:nvSpPr>
        <p:spPr/>
        <p:txBody>
          <a:bodyPr rtlCol="0"/>
          <a:lstStyle/>
          <a:p>
            <a:pPr rtl="0"/>
            <a:fld id="{D7928C6E-EC50-49F1-B95C-FD73C1D14895}" type="datetime1">
              <a:rPr lang="ru-RU" smtClean="0"/>
              <a:t>22.05.2021</a:t>
            </a:fld>
            <a:endParaRPr lang="ru-RU" dirty="0"/>
          </a:p>
        </p:txBody>
      </p:sp>
      <p:sp>
        <p:nvSpPr>
          <p:cNvPr id="6" name="Номер слайда 5"/>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3" name="Объект 2"/>
          <p:cNvSpPr>
            <a:spLocks noGrp="1"/>
          </p:cNvSpPr>
          <p:nvPr>
            <p:ph idx="1"/>
          </p:nvPr>
        </p:nvSpPr>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Нижний колонтитул 4"/>
          <p:cNvSpPr>
            <a:spLocks noGrp="1"/>
          </p:cNvSpPr>
          <p:nvPr>
            <p:ph type="ftr" sz="quarter" idx="11"/>
          </p:nvPr>
        </p:nvSpPr>
        <p:spPr/>
        <p:txBody>
          <a:bodyPr rtlCol="0"/>
          <a:lstStyle/>
          <a:p>
            <a:pPr rtl="0"/>
            <a:r>
              <a:rPr lang="ru-RU" dirty="0"/>
              <a:t>Добавить нижний колонтитул</a:t>
            </a:r>
          </a:p>
        </p:txBody>
      </p:sp>
      <p:sp>
        <p:nvSpPr>
          <p:cNvPr id="4" name="Дата 3"/>
          <p:cNvSpPr>
            <a:spLocks noGrp="1"/>
          </p:cNvSpPr>
          <p:nvPr>
            <p:ph type="dt" sz="half" idx="10"/>
          </p:nvPr>
        </p:nvSpPr>
        <p:spPr/>
        <p:txBody>
          <a:bodyPr rtlCol="0"/>
          <a:lstStyle/>
          <a:p>
            <a:pPr rtl="0"/>
            <a:fld id="{A29ED9D4-4098-4CD3-A9A7-C343301264F2}" type="datetime1">
              <a:rPr lang="ru-RU" smtClean="0"/>
              <a:t>22.05.2021</a:t>
            </a:fld>
            <a:endParaRPr lang="ru-RU" dirty="0"/>
          </a:p>
        </p:txBody>
      </p:sp>
      <p:sp>
        <p:nvSpPr>
          <p:cNvPr id="6" name="Номер слайда 5"/>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Группа 6"/>
          <p:cNvGrpSpPr/>
          <p:nvPr userDrawn="1"/>
        </p:nvGrpSpPr>
        <p:grpSpPr bwMode="hidden">
          <a:xfrm>
            <a:off x="-1" y="0"/>
            <a:ext cx="12192002" cy="6858000"/>
            <a:chOff x="-1" y="0"/>
            <a:chExt cx="12192002" cy="6858000"/>
          </a:xfrm>
        </p:grpSpPr>
        <p:cxnSp>
          <p:nvCxnSpPr>
            <p:cNvPr id="8" name="Прямая соединительная линия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Группа 23"/>
            <p:cNvGrpSpPr/>
            <p:nvPr userDrawn="1"/>
          </p:nvGrpSpPr>
          <p:grpSpPr bwMode="hidden">
            <a:xfrm>
              <a:off x="-1" y="0"/>
              <a:ext cx="12192001" cy="6858000"/>
              <a:chOff x="-1" y="0"/>
              <a:chExt cx="12192001" cy="6858000"/>
            </a:xfrm>
          </p:grpSpPr>
          <p:cxnSp>
            <p:nvCxnSpPr>
              <p:cNvPr id="42" name="Прямая соединительная линия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Группа 46"/>
              <p:cNvGrpSpPr/>
              <p:nvPr/>
            </p:nvGrpSpPr>
            <p:grpSpPr bwMode="hidden">
              <a:xfrm>
                <a:off x="6327885" y="0"/>
                <a:ext cx="5864115" cy="5898673"/>
                <a:chOff x="6327885" y="0"/>
                <a:chExt cx="5864115" cy="5898673"/>
              </a:xfrm>
            </p:grpSpPr>
            <p:cxnSp>
              <p:nvCxnSpPr>
                <p:cNvPr id="53" name="Прямая соединительная линия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Прямая соединительная линия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Прямая соединительная линия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Прямая соединительная линия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Прямая соединительная линия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Группа 24"/>
            <p:cNvGrpSpPr/>
            <p:nvPr userDrawn="1"/>
          </p:nvGrpSpPr>
          <p:grpSpPr bwMode="hidden">
            <a:xfrm flipH="1">
              <a:off x="0" y="0"/>
              <a:ext cx="12192001" cy="6858000"/>
              <a:chOff x="-1" y="0"/>
              <a:chExt cx="12192001" cy="6858000"/>
            </a:xfrm>
          </p:grpSpPr>
          <p:cxnSp>
            <p:nvCxnSpPr>
              <p:cNvPr id="26" name="Прямая соединительная линия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Группа 30"/>
              <p:cNvGrpSpPr/>
              <p:nvPr/>
            </p:nvGrpSpPr>
            <p:grpSpPr bwMode="hidden">
              <a:xfrm>
                <a:off x="6327885" y="0"/>
                <a:ext cx="5864115" cy="5898673"/>
                <a:chOff x="6327885" y="0"/>
                <a:chExt cx="5864115" cy="5898673"/>
              </a:xfrm>
            </p:grpSpPr>
            <p:cxnSp>
              <p:nvCxnSpPr>
                <p:cNvPr id="37" name="Прямая соединительная линия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Прямая соединительная линия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Заголовок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ru-RU"/>
              <a:t>Образец заголовка</a:t>
            </a:r>
            <a:endParaRPr lang="ru-RU" dirty="0"/>
          </a:p>
        </p:txBody>
      </p:sp>
      <p:sp>
        <p:nvSpPr>
          <p:cNvPr id="3" name="Текст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ru-RU"/>
              <a:t>Образец текста</a:t>
            </a:r>
          </a:p>
        </p:txBody>
      </p:sp>
      <p:cxnSp>
        <p:nvCxnSpPr>
          <p:cNvPr id="58" name="Прямая соединительная линия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3" name="Объект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Объект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6" name="Нижний колонтитул 5"/>
          <p:cNvSpPr>
            <a:spLocks noGrp="1"/>
          </p:cNvSpPr>
          <p:nvPr>
            <p:ph type="ftr" sz="quarter" idx="11"/>
          </p:nvPr>
        </p:nvSpPr>
        <p:spPr/>
        <p:txBody>
          <a:bodyPr rtlCol="0"/>
          <a:lstStyle/>
          <a:p>
            <a:pPr rtl="0"/>
            <a:r>
              <a:rPr lang="ru-RU" dirty="0"/>
              <a:t>Добавить нижний колонтитул</a:t>
            </a:r>
          </a:p>
        </p:txBody>
      </p:sp>
      <p:sp>
        <p:nvSpPr>
          <p:cNvPr id="5" name="Дата 4"/>
          <p:cNvSpPr>
            <a:spLocks noGrp="1"/>
          </p:cNvSpPr>
          <p:nvPr>
            <p:ph type="dt" sz="half" idx="10"/>
          </p:nvPr>
        </p:nvSpPr>
        <p:spPr/>
        <p:txBody>
          <a:bodyPr rtlCol="0"/>
          <a:lstStyle/>
          <a:p>
            <a:pPr rtl="0"/>
            <a:fld id="{687FFE1D-B4BF-42B3-9799-021BB66D51E4}" type="datetime1">
              <a:rPr lang="ru-RU" smtClean="0"/>
              <a:t>22.05.2021</a:t>
            </a:fld>
            <a:endParaRPr lang="ru-RU" dirty="0"/>
          </a:p>
        </p:txBody>
      </p:sp>
      <p:sp>
        <p:nvSpPr>
          <p:cNvPr id="7" name="Номер слайда 6"/>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3" name="Текст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4" name="Объект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Текст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6" name="Объект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8" name="Нижний колонтитул 7"/>
          <p:cNvSpPr>
            <a:spLocks noGrp="1"/>
          </p:cNvSpPr>
          <p:nvPr>
            <p:ph type="ftr" sz="quarter" idx="11"/>
          </p:nvPr>
        </p:nvSpPr>
        <p:spPr/>
        <p:txBody>
          <a:bodyPr rtlCol="0"/>
          <a:lstStyle/>
          <a:p>
            <a:pPr rtl="0"/>
            <a:r>
              <a:rPr lang="ru-RU" dirty="0"/>
              <a:t>Добавить нижний колонтитул</a:t>
            </a:r>
          </a:p>
        </p:txBody>
      </p:sp>
      <p:sp>
        <p:nvSpPr>
          <p:cNvPr id="7" name="Дата 6"/>
          <p:cNvSpPr>
            <a:spLocks noGrp="1"/>
          </p:cNvSpPr>
          <p:nvPr>
            <p:ph type="dt" sz="half" idx="10"/>
          </p:nvPr>
        </p:nvSpPr>
        <p:spPr/>
        <p:txBody>
          <a:bodyPr rtlCol="0"/>
          <a:lstStyle/>
          <a:p>
            <a:pPr rtl="0"/>
            <a:fld id="{433AC169-0119-4659-9B73-547F9C11A152}" type="datetime1">
              <a:rPr lang="ru-RU" smtClean="0"/>
              <a:t>22.05.2021</a:t>
            </a:fld>
            <a:endParaRPr lang="ru-RU" dirty="0"/>
          </a:p>
        </p:txBody>
      </p:sp>
      <p:sp>
        <p:nvSpPr>
          <p:cNvPr id="9" name="Номер слайда 8"/>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4" name="Нижний колонтитул 3"/>
          <p:cNvSpPr>
            <a:spLocks noGrp="1"/>
          </p:cNvSpPr>
          <p:nvPr>
            <p:ph type="ftr" sz="quarter" idx="11"/>
          </p:nvPr>
        </p:nvSpPr>
        <p:spPr/>
        <p:txBody>
          <a:bodyPr rtlCol="0"/>
          <a:lstStyle/>
          <a:p>
            <a:pPr rtl="0"/>
            <a:r>
              <a:rPr lang="ru-RU" dirty="0"/>
              <a:t>Добавить нижний колонтитул</a:t>
            </a:r>
          </a:p>
        </p:txBody>
      </p:sp>
      <p:sp>
        <p:nvSpPr>
          <p:cNvPr id="3" name="Дата 2"/>
          <p:cNvSpPr>
            <a:spLocks noGrp="1"/>
          </p:cNvSpPr>
          <p:nvPr>
            <p:ph type="dt" sz="half" idx="10"/>
          </p:nvPr>
        </p:nvSpPr>
        <p:spPr/>
        <p:txBody>
          <a:bodyPr rtlCol="0"/>
          <a:lstStyle/>
          <a:p>
            <a:pPr rtl="0"/>
            <a:fld id="{88FE940F-5E05-43A4-90CE-E7C7653F1C67}" type="datetime1">
              <a:rPr lang="ru-RU" smtClean="0"/>
              <a:t>22.05.2021</a:t>
            </a:fld>
            <a:endParaRPr lang="ru-RU" dirty="0"/>
          </a:p>
        </p:txBody>
      </p:sp>
      <p:sp>
        <p:nvSpPr>
          <p:cNvPr id="5" name="Номер слайда 4"/>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grpSp>
        <p:nvGrpSpPr>
          <p:cNvPr id="161" name="Группа 160"/>
          <p:cNvGrpSpPr/>
          <p:nvPr userDrawn="1"/>
        </p:nvGrpSpPr>
        <p:grpSpPr bwMode="hidden">
          <a:xfrm>
            <a:off x="-1" y="0"/>
            <a:ext cx="12192002" cy="6858000"/>
            <a:chOff x="-1" y="0"/>
            <a:chExt cx="12192002" cy="6858000"/>
          </a:xfrm>
        </p:grpSpPr>
        <p:cxnSp>
          <p:nvCxnSpPr>
            <p:cNvPr id="162" name="Прямая соединительная линия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Прямая соединительная линия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Прямая соединительная линия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Прямая соединительная линия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Прямая соединительная линия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Прямая соединительная линия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Прямая соединительная линия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Прямая соединительная линия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Прямая соединительная линия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Прямая соединительная линия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Прямая соединительная линия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Прямая соединительная линия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Прямая соединительная линия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Прямая соединительная линия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Прямая соединительная линия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Прямая соединительная линия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Группа 177"/>
            <p:cNvGrpSpPr/>
            <p:nvPr userDrawn="1"/>
          </p:nvGrpSpPr>
          <p:grpSpPr bwMode="hidden">
            <a:xfrm>
              <a:off x="-1" y="0"/>
              <a:ext cx="12192001" cy="6858000"/>
              <a:chOff x="-1" y="0"/>
              <a:chExt cx="12192001" cy="6858000"/>
            </a:xfrm>
          </p:grpSpPr>
          <p:cxnSp>
            <p:nvCxnSpPr>
              <p:cNvPr id="196" name="Прямая соединительная линия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Прямая соединительная линия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Прямая соединительная линия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Прямая соединительная линия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Прямая соединительная линия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Группа 200"/>
              <p:cNvGrpSpPr/>
              <p:nvPr/>
            </p:nvGrpSpPr>
            <p:grpSpPr bwMode="hidden">
              <a:xfrm>
                <a:off x="6327885" y="0"/>
                <a:ext cx="5864115" cy="5898673"/>
                <a:chOff x="6327885" y="0"/>
                <a:chExt cx="5864115" cy="5898673"/>
              </a:xfrm>
            </p:grpSpPr>
            <p:cxnSp>
              <p:nvCxnSpPr>
                <p:cNvPr id="207" name="Прямая соединительная линия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Прямая соединительная линия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Прямая соединительная линия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Прямая соединительная линия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Прямая соединительная линия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Прямая соединительная линия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Прямая соединительная линия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Прямая соединительная линия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Прямая соединительная линия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Прямая соединительная линия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Группа 178"/>
            <p:cNvGrpSpPr/>
            <p:nvPr userDrawn="1"/>
          </p:nvGrpSpPr>
          <p:grpSpPr bwMode="hidden">
            <a:xfrm flipH="1">
              <a:off x="0" y="0"/>
              <a:ext cx="12192001" cy="6858000"/>
              <a:chOff x="-1" y="0"/>
              <a:chExt cx="12192001" cy="6858000"/>
            </a:xfrm>
          </p:grpSpPr>
          <p:cxnSp>
            <p:nvCxnSpPr>
              <p:cNvPr id="180" name="Прямая соединительная линия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Прямая соединительная линия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Прямая соединительная линия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Прямая соединительная линия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Прямая соединительная линия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Группа 184"/>
              <p:cNvGrpSpPr/>
              <p:nvPr/>
            </p:nvGrpSpPr>
            <p:grpSpPr bwMode="hidden">
              <a:xfrm>
                <a:off x="6327885" y="0"/>
                <a:ext cx="5864115" cy="5898673"/>
                <a:chOff x="6327885" y="0"/>
                <a:chExt cx="5864115" cy="5898673"/>
              </a:xfrm>
            </p:grpSpPr>
            <p:cxnSp>
              <p:nvCxnSpPr>
                <p:cNvPr id="191" name="Прямая соединительная линия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Прямая соединительная линия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Прямая соединительная линия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Прямая соединительная линия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Прямая соединительная линия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Прямая соединительная линия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Прямая соединительная линия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Прямая соединительная линия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Прямая соединительная линия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Прямая соединительная линия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Нижний колонтитул 212"/>
          <p:cNvSpPr>
            <a:spLocks noGrp="1"/>
          </p:cNvSpPr>
          <p:nvPr>
            <p:ph type="ftr" sz="quarter" idx="11"/>
          </p:nvPr>
        </p:nvSpPr>
        <p:spPr/>
        <p:txBody>
          <a:bodyPr rtlCol="0"/>
          <a:lstStyle/>
          <a:p>
            <a:pPr rtl="0"/>
            <a:r>
              <a:rPr lang="ru-RU" dirty="0"/>
              <a:t>Добавить нижний колонтитул</a:t>
            </a:r>
          </a:p>
        </p:txBody>
      </p:sp>
      <p:sp>
        <p:nvSpPr>
          <p:cNvPr id="212" name="Дата 211"/>
          <p:cNvSpPr>
            <a:spLocks noGrp="1"/>
          </p:cNvSpPr>
          <p:nvPr>
            <p:ph type="dt" sz="half" idx="10"/>
          </p:nvPr>
        </p:nvSpPr>
        <p:spPr/>
        <p:txBody>
          <a:bodyPr rtlCol="0"/>
          <a:lstStyle/>
          <a:p>
            <a:pPr rtl="0"/>
            <a:fld id="{CA01554F-F072-4658-949A-7A94F490DB04}" type="datetime1">
              <a:rPr lang="ru-RU" smtClean="0"/>
              <a:t>22.05.2021</a:t>
            </a:fld>
            <a:endParaRPr lang="ru-RU" dirty="0"/>
          </a:p>
        </p:txBody>
      </p:sp>
      <p:sp>
        <p:nvSpPr>
          <p:cNvPr id="214" name="Номер слайда 213"/>
          <p:cNvSpPr>
            <a:spLocks noGrp="1"/>
          </p:cNvSpPr>
          <p:nvPr>
            <p:ph type="sldNum" sz="quarter" idx="12"/>
          </p:nvPr>
        </p:nvSpPr>
        <p:spPr/>
        <p:txBody>
          <a:bodyPr rtlCol="0"/>
          <a:lstStyle/>
          <a:p>
            <a:pPr rtl="0"/>
            <a:fld id="{E31375A4-56A4-47D6-9801-1991572033F7}" type="slidenum">
              <a:rPr lang="ru-RU" smtClean="0"/>
              <a:pPr/>
              <a:t>‹#›</a:t>
            </a:fld>
            <a:endParaRPr lang="ru-RU"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Группа 8"/>
          <p:cNvGrpSpPr/>
          <p:nvPr userDrawn="1"/>
        </p:nvGrpSpPr>
        <p:grpSpPr bwMode="hidden">
          <a:xfrm>
            <a:off x="-1" y="0"/>
            <a:ext cx="12192002" cy="6858000"/>
            <a:chOff x="-1" y="0"/>
            <a:chExt cx="12192002" cy="6858000"/>
          </a:xfrm>
        </p:grpSpPr>
        <p:cxnSp>
          <p:nvCxnSpPr>
            <p:cNvPr id="10" name="Прямая соединительная линия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Группа 25"/>
            <p:cNvGrpSpPr/>
            <p:nvPr userDrawn="1"/>
          </p:nvGrpSpPr>
          <p:grpSpPr bwMode="hidden">
            <a:xfrm>
              <a:off x="-1" y="0"/>
              <a:ext cx="12192001" cy="6858000"/>
              <a:chOff x="-1" y="0"/>
              <a:chExt cx="12192001" cy="6858000"/>
            </a:xfrm>
          </p:grpSpPr>
          <p:cxnSp>
            <p:nvCxnSpPr>
              <p:cNvPr id="44" name="Прямая соединительная линия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Прямая соединительная линия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Прямая соединительная линия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Группа 48"/>
              <p:cNvGrpSpPr/>
              <p:nvPr/>
            </p:nvGrpSpPr>
            <p:grpSpPr bwMode="hidden">
              <a:xfrm>
                <a:off x="6327885" y="0"/>
                <a:ext cx="5864115" cy="5898673"/>
                <a:chOff x="6327885" y="0"/>
                <a:chExt cx="5864115" cy="5898673"/>
              </a:xfrm>
            </p:grpSpPr>
            <p:cxnSp>
              <p:nvCxnSpPr>
                <p:cNvPr id="55" name="Прямая соединительная линия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Прямая соединительная линия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Прямая соединительная линия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Прямая соединительная линия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Прямая соединительная линия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Прямая соединительная линия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Группа 26"/>
            <p:cNvGrpSpPr/>
            <p:nvPr userDrawn="1"/>
          </p:nvGrpSpPr>
          <p:grpSpPr bwMode="hidden">
            <a:xfrm flipH="1">
              <a:off x="0" y="0"/>
              <a:ext cx="12192001" cy="6858000"/>
              <a:chOff x="-1" y="0"/>
              <a:chExt cx="12192001" cy="6858000"/>
            </a:xfrm>
          </p:grpSpPr>
          <p:cxnSp>
            <p:nvCxnSpPr>
              <p:cNvPr id="28" name="Прямая соединительная линия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Группа 32"/>
              <p:cNvGrpSpPr/>
              <p:nvPr/>
            </p:nvGrpSpPr>
            <p:grpSpPr bwMode="hidden">
              <a:xfrm>
                <a:off x="6327885" y="0"/>
                <a:ext cx="5864115" cy="5898673"/>
                <a:chOff x="6327885" y="0"/>
                <a:chExt cx="5864115" cy="5898673"/>
              </a:xfrm>
            </p:grpSpPr>
            <p:cxnSp>
              <p:nvCxnSpPr>
                <p:cNvPr id="39" name="Прямая соединительная линия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Прямая соединительная линия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Прямоугольник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2" name="Заголовок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ru-RU"/>
              <a:t>Образец заголовка</a:t>
            </a:r>
            <a:endParaRPr lang="ru-RU" dirty="0"/>
          </a:p>
        </p:txBody>
      </p:sp>
      <p:sp>
        <p:nvSpPr>
          <p:cNvPr id="3" name="Объект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Текст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a:t>Образец текста</a:t>
            </a:r>
          </a:p>
        </p:txBody>
      </p:sp>
      <p:cxnSp>
        <p:nvCxnSpPr>
          <p:cNvPr id="60" name="Прямая соединительная линия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Нижний колонтитул 5"/>
          <p:cNvSpPr>
            <a:spLocks noGrp="1"/>
          </p:cNvSpPr>
          <p:nvPr>
            <p:ph type="ftr" sz="quarter" idx="11"/>
          </p:nvPr>
        </p:nvSpPr>
        <p:spPr/>
        <p:txBody>
          <a:bodyPr rtlCol="0"/>
          <a:lstStyle/>
          <a:p>
            <a:pPr rtl="0"/>
            <a:r>
              <a:rPr lang="ru-RU" dirty="0"/>
              <a:t>Добавить нижний колонтитул</a:t>
            </a:r>
          </a:p>
        </p:txBody>
      </p:sp>
      <p:sp>
        <p:nvSpPr>
          <p:cNvPr id="5" name="Дата 4"/>
          <p:cNvSpPr>
            <a:spLocks noGrp="1"/>
          </p:cNvSpPr>
          <p:nvPr>
            <p:ph type="dt" sz="half" idx="10"/>
          </p:nvPr>
        </p:nvSpPr>
        <p:spPr/>
        <p:txBody>
          <a:bodyPr rtlCol="0"/>
          <a:lstStyle>
            <a:lvl1pPr>
              <a:defRPr>
                <a:solidFill>
                  <a:schemeClr val="bg1"/>
                </a:solidFill>
              </a:defRPr>
            </a:lvl1pPr>
          </a:lstStyle>
          <a:p>
            <a:pPr rtl="0"/>
            <a:fld id="{3B0BFD1E-E11D-434C-9F87-0B5F0A29CFEC}" type="datetime1">
              <a:rPr lang="ru-RU" smtClean="0"/>
              <a:t>22.05.2021</a:t>
            </a:fld>
            <a:endParaRPr lang="ru-RU" dirty="0"/>
          </a:p>
        </p:txBody>
      </p:sp>
      <p:sp>
        <p:nvSpPr>
          <p:cNvPr id="8" name="Номер слайда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ru-RU" smtClean="0"/>
              <a:pPr/>
              <a:t>‹#›</a:t>
            </a:fld>
            <a:endParaRPr lang="ru-RU"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Группа 7"/>
          <p:cNvGrpSpPr/>
          <p:nvPr/>
        </p:nvGrpSpPr>
        <p:grpSpPr bwMode="hidden">
          <a:xfrm>
            <a:off x="-1" y="0"/>
            <a:ext cx="12192002" cy="6858000"/>
            <a:chOff x="-1" y="0"/>
            <a:chExt cx="12192002" cy="6858000"/>
          </a:xfrm>
        </p:grpSpPr>
        <p:cxnSp>
          <p:nvCxnSpPr>
            <p:cNvPr id="9" name="Прямая соединительная линия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Группа 24"/>
            <p:cNvGrpSpPr/>
            <p:nvPr/>
          </p:nvGrpSpPr>
          <p:grpSpPr bwMode="hidden">
            <a:xfrm>
              <a:off x="-1" y="0"/>
              <a:ext cx="12192001" cy="6858000"/>
              <a:chOff x="-1" y="0"/>
              <a:chExt cx="12192001" cy="6858000"/>
            </a:xfrm>
          </p:grpSpPr>
          <p:cxnSp>
            <p:nvCxnSpPr>
              <p:cNvPr id="43" name="Прямая соединительная линия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Прямая соединительная линия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Группа 47"/>
              <p:cNvGrpSpPr/>
              <p:nvPr/>
            </p:nvGrpSpPr>
            <p:grpSpPr bwMode="hidden">
              <a:xfrm>
                <a:off x="6327885" y="0"/>
                <a:ext cx="5864115" cy="5898673"/>
                <a:chOff x="6327885" y="0"/>
                <a:chExt cx="5864115" cy="5898673"/>
              </a:xfrm>
            </p:grpSpPr>
            <p:cxnSp>
              <p:nvCxnSpPr>
                <p:cNvPr id="54" name="Прямая соединительная линия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Прямая соединительная линия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Прямая соединительная линия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Прямая соединительная линия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Прямая соединительная линия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Группа 25"/>
            <p:cNvGrpSpPr/>
            <p:nvPr/>
          </p:nvGrpSpPr>
          <p:grpSpPr bwMode="hidden">
            <a:xfrm flipH="1">
              <a:off x="0" y="0"/>
              <a:ext cx="12192001" cy="6858000"/>
              <a:chOff x="-1" y="0"/>
              <a:chExt cx="12192001" cy="6858000"/>
            </a:xfrm>
          </p:grpSpPr>
          <p:cxnSp>
            <p:nvCxnSpPr>
              <p:cNvPr id="27" name="Прямая соединительная линия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Группа 31"/>
              <p:cNvGrpSpPr/>
              <p:nvPr/>
            </p:nvGrpSpPr>
            <p:grpSpPr bwMode="hidden">
              <a:xfrm>
                <a:off x="6327885" y="0"/>
                <a:ext cx="5864115" cy="5898673"/>
                <a:chOff x="6327885" y="0"/>
                <a:chExt cx="5864115" cy="5898673"/>
              </a:xfrm>
            </p:grpSpPr>
            <p:cxnSp>
              <p:nvCxnSpPr>
                <p:cNvPr id="38" name="Прямая соединительная линия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Прямая соединительная линия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Прямоугольник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cxnSp>
        <p:nvCxnSpPr>
          <p:cNvPr id="59" name="Прямая соединительная линия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Заголовок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ru-RU"/>
              <a:t>Образец заголовка</a:t>
            </a:r>
            <a:endParaRPr lang="ru-RU" dirty="0"/>
          </a:p>
        </p:txBody>
      </p:sp>
      <p:sp>
        <p:nvSpPr>
          <p:cNvPr id="3" name="Рисунок 2" descr="Пустой заполнитель, вместо которого можно добавить изображение. Щелкните заполнитель и выберите изображение, которое необходимо добавить."/>
          <p:cNvSpPr>
            <a:spLocks noGrp="1"/>
          </p:cNvSpPr>
          <p:nvPr>
            <p:ph type="pic" idx="1" hasCustomPrompt="1"/>
          </p:nvPr>
        </p:nvSpPr>
        <p:spPr>
          <a:xfrm>
            <a:off x="4412" y="-159"/>
            <a:ext cx="7315200" cy="6858000"/>
          </a:xfrm>
        </p:spPr>
        <p:txBody>
          <a:bodyPr tIns="457200" rtlCol="0">
            <a:normAutofit/>
          </a:bodyPr>
          <a:lstStyle>
            <a:lvl1pPr marL="0" indent="0" algn="ctr" rtl="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dirty="0"/>
              <a:t>Щелкните значок, чтобы добавить фото</a:t>
            </a:r>
          </a:p>
        </p:txBody>
      </p:sp>
      <p:sp>
        <p:nvSpPr>
          <p:cNvPr id="4" name="Текст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a:t>Образец текста</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Группа 95"/>
          <p:cNvGrpSpPr/>
          <p:nvPr userDrawn="1"/>
        </p:nvGrpSpPr>
        <p:grpSpPr bwMode="hidden">
          <a:xfrm>
            <a:off x="-1" y="-195943"/>
            <a:ext cx="12192002" cy="6858000"/>
            <a:chOff x="-1" y="0"/>
            <a:chExt cx="12192002" cy="6858000"/>
          </a:xfrm>
        </p:grpSpPr>
        <p:cxnSp>
          <p:nvCxnSpPr>
            <p:cNvPr id="97" name="Прямая соединительная линия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Прямая соединительная линия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Прямая соединительная линия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Прямая соединительная линия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Прямая соединительная линия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Прямая соединительная линия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Прямая соединительная линия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Прямая соединительная линия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Прямая соединительная линия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Прямая соединительная линия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Прямая соединительная линия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Прямая соединительная линия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Прямая соединительная линия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Прямая соединительная линия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Прямая соединительная линия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Прямая соединительная линия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Группа 112"/>
            <p:cNvGrpSpPr/>
            <p:nvPr userDrawn="1"/>
          </p:nvGrpSpPr>
          <p:grpSpPr bwMode="hidden">
            <a:xfrm>
              <a:off x="-1" y="0"/>
              <a:ext cx="12192001" cy="6858000"/>
              <a:chOff x="-1" y="0"/>
              <a:chExt cx="12192001" cy="6858000"/>
            </a:xfrm>
          </p:grpSpPr>
          <p:cxnSp>
            <p:nvCxnSpPr>
              <p:cNvPr id="131" name="Прямая соединительная линия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Прямая соединительная линия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Прямая соединительная линия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Прямая соединительная линия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Группа 135"/>
              <p:cNvGrpSpPr/>
              <p:nvPr/>
            </p:nvGrpSpPr>
            <p:grpSpPr bwMode="hidden">
              <a:xfrm>
                <a:off x="6327885" y="0"/>
                <a:ext cx="5864115" cy="5898673"/>
                <a:chOff x="6327885" y="0"/>
                <a:chExt cx="5864115" cy="5898673"/>
              </a:xfrm>
            </p:grpSpPr>
            <p:cxnSp>
              <p:nvCxnSpPr>
                <p:cNvPr id="142" name="Прямая соединительная линия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Прямая соединительная линия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Прямая соединительная линия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Прямая соединительная линия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Прямая соединительная линия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Прямая соединительная линия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Прямая соединительная линия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Прямая соединительная линия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Прямая соединительная линия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Прямая соединительная линия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Группа 113"/>
            <p:cNvGrpSpPr/>
            <p:nvPr userDrawn="1"/>
          </p:nvGrpSpPr>
          <p:grpSpPr bwMode="hidden">
            <a:xfrm flipH="1">
              <a:off x="0" y="0"/>
              <a:ext cx="12192001" cy="6858000"/>
              <a:chOff x="-1" y="0"/>
              <a:chExt cx="12192001" cy="6858000"/>
            </a:xfrm>
          </p:grpSpPr>
          <p:cxnSp>
            <p:nvCxnSpPr>
              <p:cNvPr id="115" name="Прямая соединительная линия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Прямая соединительная линия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Прямая соединительная линия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Прямая соединительная линия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Прямая соединительная линия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Группа 119"/>
              <p:cNvGrpSpPr/>
              <p:nvPr/>
            </p:nvGrpSpPr>
            <p:grpSpPr bwMode="hidden">
              <a:xfrm>
                <a:off x="6327885" y="0"/>
                <a:ext cx="5864115" cy="5898673"/>
                <a:chOff x="6327885" y="0"/>
                <a:chExt cx="5864115" cy="5898673"/>
              </a:xfrm>
            </p:grpSpPr>
            <p:cxnSp>
              <p:nvCxnSpPr>
                <p:cNvPr id="126" name="Прямая соединительная линия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Прямая соединительная линия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Прямая соединительная линия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Прямая соединительная линия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Прямая соединительная линия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Прямая соединительная линия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Прямая соединительная линия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Прямая соединительная линия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Прямая соединительная линия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Прямая соединительная линия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Заголовок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ru-RU" dirty="0"/>
              <a:t>Образец заголовка</a:t>
            </a:r>
          </a:p>
        </p:txBody>
      </p:sp>
      <p:sp>
        <p:nvSpPr>
          <p:cNvPr id="3" name="Текст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ru-RU" dirty="0"/>
              <a:t>Щелкните, чтобы изменить стили текста образца слайда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cxnSp>
        <p:nvCxnSpPr>
          <p:cNvPr id="148" name="Прямая соединительная линия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Нижний колонтитул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ru-RU" dirty="0"/>
              <a:t>Добавить нижний колонтитул</a:t>
            </a:r>
          </a:p>
        </p:txBody>
      </p:sp>
      <p:sp>
        <p:nvSpPr>
          <p:cNvPr id="4" name="Дата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99137652-B7E4-4AE8-853E-9803CAFAAF7E}" type="datetime1">
              <a:rPr lang="ru-RU" smtClean="0"/>
              <a:t>22.05.2021</a:t>
            </a:fld>
            <a:endParaRPr lang="ru-RU" dirty="0"/>
          </a:p>
        </p:txBody>
      </p:sp>
      <p:sp>
        <p:nvSpPr>
          <p:cNvPr id="6" name="Номер слайда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31375A4-56A4-47D6-9801-1991572033F7}" type="slidenum">
              <a:rPr lang="ru-RU" smtClean="0"/>
              <a:pPr/>
              <a:t>‹#›</a:t>
            </a:fld>
            <a:endParaRPr lang="ru-RU"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293845" y="1106265"/>
            <a:ext cx="9604310" cy="3383280"/>
          </a:xfrm>
        </p:spPr>
        <p:txBody>
          <a:bodyPr rtlCol="0">
            <a:normAutofit/>
          </a:bodyPr>
          <a:lstStyle/>
          <a:p>
            <a:pPr algn="ctr"/>
            <a:r>
              <a:rPr lang="en-GB" sz="6600" b="0" dirty="0"/>
              <a:t>The Game of Noughts and Crosses</a:t>
            </a:r>
            <a:endParaRPr lang="ru-RU" sz="6600" b="0" dirty="0"/>
          </a:p>
        </p:txBody>
      </p:sp>
      <p:sp>
        <p:nvSpPr>
          <p:cNvPr id="3" name="Подзаголовок 2"/>
          <p:cNvSpPr>
            <a:spLocks noGrp="1"/>
          </p:cNvSpPr>
          <p:nvPr>
            <p:ph type="subTitle" idx="1"/>
          </p:nvPr>
        </p:nvSpPr>
        <p:spPr/>
        <p:txBody>
          <a:bodyPr rtlCol="0"/>
          <a:lstStyle/>
          <a:p>
            <a:pPr rtl="0"/>
            <a:r>
              <a:rPr lang="en-US" dirty="0" err="1">
                <a:latin typeface="Calibri" panose="020F0502020204030204" pitchFamily="34" charset="0"/>
                <a:cs typeface="Calibri" panose="020F0502020204030204" pitchFamily="34" charset="0"/>
              </a:rPr>
              <a:t>Derunets</a:t>
            </a:r>
            <a:r>
              <a:rPr lang="en-US" dirty="0">
                <a:latin typeface="Calibri" panose="020F0502020204030204" pitchFamily="34" charset="0"/>
                <a:cs typeface="Calibri" panose="020F0502020204030204" pitchFamily="34" charset="0"/>
              </a:rPr>
              <a:t> Roman &amp; </a:t>
            </a:r>
            <a:r>
              <a:rPr lang="en-US" dirty="0" err="1">
                <a:latin typeface="Calibri" panose="020F0502020204030204" pitchFamily="34" charset="0"/>
                <a:cs typeface="Calibri" panose="020F0502020204030204" pitchFamily="34" charset="0"/>
              </a:rPr>
              <a:t>Nurdolotova</a:t>
            </a:r>
            <a:r>
              <a:rPr lang="en-US" dirty="0">
                <a:latin typeface="Calibri" panose="020F0502020204030204" pitchFamily="34" charset="0"/>
                <a:cs typeface="Calibri" panose="020F0502020204030204" pitchFamily="34" charset="0"/>
              </a:rPr>
              <a:t> Sabina</a:t>
            </a:r>
            <a:endParaRPr lang="ru-RU" dirty="0">
              <a:latin typeface="Calibri" panose="020F0502020204030204" pitchFamily="34" charset="0"/>
              <a:cs typeface="Calibri" panose="020F0502020204030204" pitchFamily="34" charset="0"/>
            </a:endParaRPr>
          </a:p>
        </p:txBody>
      </p:sp>
      <p:sp>
        <p:nvSpPr>
          <p:cNvPr id="4" name="Прямоугольник 3">
            <a:extLst>
              <a:ext uri="{FF2B5EF4-FFF2-40B4-BE49-F238E27FC236}">
                <a16:creationId xmlns:a16="http://schemas.microsoft.com/office/drawing/2014/main" id="{E2ADB511-9519-4248-AB02-9BA93881B500}"/>
              </a:ext>
            </a:extLst>
          </p:cNvPr>
          <p:cNvSpPr/>
          <p:nvPr/>
        </p:nvSpPr>
        <p:spPr>
          <a:xfrm>
            <a:off x="4603805" y="1672805"/>
            <a:ext cx="2560320" cy="523220"/>
          </a:xfrm>
          <a:prstGeom prst="rect">
            <a:avLst/>
          </a:prstGeom>
        </p:spPr>
        <p:txBody>
          <a:bodyPr wrap="square">
            <a:spAutoFit/>
          </a:bodyPr>
          <a:lstStyle/>
          <a:p>
            <a:pPr algn="ctr"/>
            <a:r>
              <a:rPr lang="en-GB" sz="2800" dirty="0">
                <a:latin typeface="+mj-lt"/>
                <a:cs typeface="Times New Roman" panose="02020603050405020304" pitchFamily="18" charset="0"/>
              </a:rPr>
              <a:t>Team</a:t>
            </a:r>
            <a:r>
              <a:rPr lang="en-GB" sz="2800" dirty="0">
                <a:latin typeface="Calibri" panose="020F0502020204030204" pitchFamily="34" charset="0"/>
                <a:cs typeface="Times New Roman" panose="02020603050405020304" pitchFamily="18" charset="0"/>
              </a:rPr>
              <a:t> project</a:t>
            </a:r>
            <a:endParaRPr lang="ru-RU" sz="2800"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707656-51E6-488D-8E1B-BE678BF26593}"/>
              </a:ext>
            </a:extLst>
          </p:cNvPr>
          <p:cNvSpPr>
            <a:spLocks noGrp="1"/>
          </p:cNvSpPr>
          <p:nvPr>
            <p:ph type="title"/>
          </p:nvPr>
        </p:nvSpPr>
        <p:spPr>
          <a:xfrm>
            <a:off x="0" y="66531"/>
            <a:ext cx="9601200" cy="1142385"/>
          </a:xfrm>
        </p:spPr>
        <p:txBody>
          <a:bodyPr/>
          <a:lstStyle/>
          <a:p>
            <a:r>
              <a:rPr lang="en-US" dirty="0"/>
              <a:t>GSDD</a:t>
            </a:r>
            <a:endParaRPr lang="ru-RU" dirty="0"/>
          </a:p>
        </p:txBody>
      </p:sp>
      <p:sp>
        <p:nvSpPr>
          <p:cNvPr id="3" name="Объект 2">
            <a:extLst>
              <a:ext uri="{FF2B5EF4-FFF2-40B4-BE49-F238E27FC236}">
                <a16:creationId xmlns:a16="http://schemas.microsoft.com/office/drawing/2014/main" id="{8CE4B664-787C-4B25-9E11-98B8CBBBF58F}"/>
              </a:ext>
            </a:extLst>
          </p:cNvPr>
          <p:cNvSpPr>
            <a:spLocks noGrp="1"/>
          </p:cNvSpPr>
          <p:nvPr>
            <p:ph idx="1"/>
          </p:nvPr>
        </p:nvSpPr>
        <p:spPr>
          <a:xfrm>
            <a:off x="150413" y="1265584"/>
            <a:ext cx="6703611" cy="4697894"/>
          </a:xfrm>
        </p:spPr>
        <p:txBody>
          <a:bodyPr>
            <a:normAutofit fontScale="92500" lnSpcReduction="20000"/>
          </a:bodyPr>
          <a:lstStyle/>
          <a:p>
            <a:pPr marL="0" indent="0">
              <a:buNone/>
            </a:pPr>
            <a:r>
              <a:rPr lang="en-US" dirty="0">
                <a:latin typeface="Calibri" panose="020F0502020204030204" pitchFamily="34" charset="0"/>
                <a:cs typeface="Calibri" panose="020F0502020204030204" pitchFamily="34" charset="0"/>
              </a:rPr>
              <a:t>GSDD</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Game State Display Driver</a:t>
            </a:r>
            <a:r>
              <a:rPr lang="ru-RU" dirty="0">
                <a:latin typeface="Calibri" panose="020F0502020204030204" pitchFamily="34" charset="0"/>
                <a:cs typeface="Calibri" panose="020F0502020204030204" pitchFamily="34" charset="0"/>
              </a:rPr>
              <a:t>) – чип, определяющий победу, поражение или ничью, когда игра закончилась, и управляет соответствующими светодиодами.</a:t>
            </a:r>
          </a:p>
          <a:p>
            <a:pPr marL="0" indent="0">
              <a:buNone/>
            </a:pPr>
            <a:r>
              <a:rPr lang="en-US" dirty="0">
                <a:latin typeface="Calibri" panose="020F0502020204030204" pitchFamily="34" charset="0"/>
                <a:cs typeface="Calibri" panose="020F0502020204030204" pitchFamily="34" charset="0"/>
              </a:rPr>
              <a:t>GSDD</a:t>
            </a:r>
            <a:r>
              <a:rPr lang="ru-RU" dirty="0">
                <a:latin typeface="Calibri" panose="020F0502020204030204" pitchFamily="34" charset="0"/>
                <a:cs typeface="Calibri" panose="020F0502020204030204" pitchFamily="34" charset="0"/>
              </a:rPr>
              <a:t> принимает 6 и 7 биты из </a:t>
            </a:r>
            <a:r>
              <a:rPr lang="en-US" dirty="0">
                <a:latin typeface="Calibri" panose="020F0502020204030204" pitchFamily="34" charset="0"/>
                <a:cs typeface="Calibri" panose="020F0502020204030204" pitchFamily="34" charset="0"/>
              </a:rPr>
              <a:t>I</a:t>
            </a:r>
            <a:r>
              <a:rPr lang="ru-RU"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Odat</a:t>
            </a:r>
            <a:r>
              <a:rPr lang="ru-RU" dirty="0">
                <a:latin typeface="Calibri" panose="020F0502020204030204" pitchFamily="34" charset="0"/>
                <a:cs typeface="Calibri" panose="020F0502020204030204" pitchFamily="34" charset="0"/>
              </a:rPr>
              <a:t>. Изначально оба бита устанавливаются нулями. В последний ход процессор выводит 2-битный сигнал на эти два провода, который определяет, какой из светодиодов должен быть зажжен.</a:t>
            </a:r>
          </a:p>
          <a:p>
            <a:pPr marL="0" indent="0">
              <a:buNone/>
            </a:pPr>
            <a:r>
              <a:rPr lang="en-US" dirty="0">
                <a:latin typeface="Calibri" panose="020F0502020204030204" pitchFamily="34" charset="0"/>
                <a:cs typeface="Calibri" panose="020F0502020204030204" pitchFamily="34" charset="0"/>
              </a:rPr>
              <a:t>GSDD</a:t>
            </a:r>
            <a:r>
              <a:rPr lang="ru-RU" dirty="0">
                <a:latin typeface="Calibri" panose="020F0502020204030204" pitchFamily="34" charset="0"/>
                <a:cs typeface="Calibri" panose="020F0502020204030204" pitchFamily="34" charset="0"/>
              </a:rPr>
              <a:t> имеет 2-битный входной контакт </a:t>
            </a:r>
            <a:r>
              <a:rPr lang="en-US" dirty="0">
                <a:latin typeface="Calibri" panose="020F0502020204030204" pitchFamily="34" charset="0"/>
                <a:cs typeface="Calibri" panose="020F0502020204030204" pitchFamily="34" charset="0"/>
              </a:rPr>
              <a:t>score</a:t>
            </a:r>
            <a:r>
              <a:rPr lang="ru-RU" dirty="0">
                <a:latin typeface="Calibri" panose="020F0502020204030204" pitchFamily="34" charset="0"/>
                <a:cs typeface="Calibri" panose="020F0502020204030204" pitchFamily="34" charset="0"/>
              </a:rPr>
              <a:t> и 1-битный </a:t>
            </a:r>
            <a:r>
              <a:rPr lang="en-US" dirty="0">
                <a:latin typeface="Calibri" panose="020F0502020204030204" pitchFamily="34" charset="0"/>
                <a:cs typeface="Calibri" panose="020F0502020204030204" pitchFamily="34" charset="0"/>
              </a:rPr>
              <a:t>clock</a:t>
            </a:r>
            <a:r>
              <a:rPr lang="ru-RU" dirty="0">
                <a:latin typeface="Calibri" panose="020F0502020204030204" pitchFamily="34" charset="0"/>
                <a:cs typeface="Calibri" panose="020F0502020204030204" pitchFamily="34" charset="0"/>
              </a:rPr>
              <a:t>, три выходных контакта: </a:t>
            </a:r>
            <a:r>
              <a:rPr lang="en-US" dirty="0">
                <a:latin typeface="Calibri" panose="020F0502020204030204" pitchFamily="34" charset="0"/>
                <a:cs typeface="Calibri" panose="020F0502020204030204" pitchFamily="34" charset="0"/>
              </a:rPr>
              <a:t>win</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lose</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draw</a:t>
            </a:r>
            <a:r>
              <a:rPr lang="ru-RU" dirty="0">
                <a:latin typeface="Calibri" panose="020F0502020204030204" pitchFamily="34" charset="0"/>
                <a:cs typeface="Calibri" panose="020F0502020204030204" pitchFamily="34" charset="0"/>
              </a:rPr>
              <a:t>, 2-битный регистр </a:t>
            </a:r>
            <a:r>
              <a:rPr lang="en-US" dirty="0">
                <a:latin typeface="Calibri" panose="020F0502020204030204" pitchFamily="34" charset="0"/>
                <a:cs typeface="Calibri" panose="020F0502020204030204" pitchFamily="34" charset="0"/>
              </a:rPr>
              <a:t>state</a:t>
            </a:r>
            <a:r>
              <a:rPr lang="ru-RU" dirty="0">
                <a:latin typeface="Calibri" panose="020F0502020204030204" pitchFamily="34" charset="0"/>
                <a:cs typeface="Calibri" panose="020F0502020204030204" pitchFamily="34" charset="0"/>
              </a:rPr>
              <a:t> и </a:t>
            </a:r>
            <a:r>
              <a:rPr lang="en-US" dirty="0">
                <a:latin typeface="Calibri" panose="020F0502020204030204" pitchFamily="34" charset="0"/>
                <a:cs typeface="Calibri" panose="020F0502020204030204" pitchFamily="34" charset="0"/>
              </a:rPr>
              <a:t>reset</a:t>
            </a:r>
            <a:r>
              <a:rPr lang="ru-RU" dirty="0">
                <a:latin typeface="Calibri" panose="020F0502020204030204" pitchFamily="34" charset="0"/>
                <a:cs typeface="Calibri" panose="020F0502020204030204" pitchFamily="34" charset="0"/>
              </a:rPr>
              <a:t> (для обнуления).</a:t>
            </a:r>
          </a:p>
          <a:p>
            <a:pPr marL="0" indent="0">
              <a:buNone/>
            </a:pPr>
            <a:r>
              <a:rPr lang="ru-RU" dirty="0">
                <a:latin typeface="Calibri" panose="020F0502020204030204" pitchFamily="34" charset="0"/>
                <a:cs typeface="Calibri" panose="020F0502020204030204" pitchFamily="34" charset="0"/>
              </a:rPr>
              <a:t>Когда </a:t>
            </a:r>
            <a:r>
              <a:rPr lang="en-US" dirty="0">
                <a:latin typeface="Calibri" panose="020F0502020204030204" pitchFamily="34" charset="0"/>
                <a:cs typeface="Calibri" panose="020F0502020204030204" pitchFamily="34" charset="0"/>
              </a:rPr>
              <a:t>score</a:t>
            </a:r>
            <a:r>
              <a:rPr lang="ru-RU" dirty="0">
                <a:latin typeface="Calibri" panose="020F0502020204030204" pitchFamily="34" charset="0"/>
                <a:cs typeface="Calibri" panose="020F0502020204030204" pitchFamily="34" charset="0"/>
              </a:rPr>
              <a:t> = 01, статус игры </a:t>
            </a:r>
            <a:r>
              <a:rPr lang="en-US" dirty="0">
                <a:latin typeface="Calibri" panose="020F0502020204030204" pitchFamily="34" charset="0"/>
                <a:cs typeface="Calibri" panose="020F0502020204030204" pitchFamily="34" charset="0"/>
              </a:rPr>
              <a:t>win</a:t>
            </a:r>
            <a:r>
              <a:rPr lang="ru-RU" dirty="0">
                <a:latin typeface="Calibri" panose="020F0502020204030204" pitchFamily="34" charset="0"/>
                <a:cs typeface="Calibri" panose="020F0502020204030204" pitchFamily="34" charset="0"/>
              </a:rPr>
              <a:t> (для компьютерного игрока) и загорается красный светодиод (поражение для человека)</a:t>
            </a:r>
          </a:p>
          <a:p>
            <a:pPr marL="0" indent="0">
              <a:buNone/>
            </a:pPr>
            <a:r>
              <a:rPr lang="ru-RU" dirty="0">
                <a:latin typeface="Calibri" panose="020F0502020204030204" pitchFamily="34" charset="0"/>
                <a:cs typeface="Calibri" panose="020F0502020204030204" pitchFamily="34" charset="0"/>
              </a:rPr>
              <a:t>Когда </a:t>
            </a:r>
            <a:r>
              <a:rPr lang="en-US" dirty="0">
                <a:latin typeface="Calibri" panose="020F0502020204030204" pitchFamily="34" charset="0"/>
                <a:cs typeface="Calibri" panose="020F0502020204030204" pitchFamily="34" charset="0"/>
              </a:rPr>
              <a:t>score</a:t>
            </a:r>
            <a:r>
              <a:rPr lang="ru-RU" dirty="0">
                <a:latin typeface="Calibri" panose="020F0502020204030204" pitchFamily="34" charset="0"/>
                <a:cs typeface="Calibri" panose="020F0502020204030204" pitchFamily="34" charset="0"/>
              </a:rPr>
              <a:t> = 10, статус игры </a:t>
            </a:r>
            <a:r>
              <a:rPr lang="en-US" dirty="0">
                <a:latin typeface="Calibri" panose="020F0502020204030204" pitchFamily="34" charset="0"/>
                <a:cs typeface="Calibri" panose="020F0502020204030204" pitchFamily="34" charset="0"/>
              </a:rPr>
              <a:t>lose</a:t>
            </a:r>
            <a:r>
              <a:rPr lang="ru-RU" dirty="0">
                <a:latin typeface="Calibri" panose="020F0502020204030204" pitchFamily="34" charset="0"/>
                <a:cs typeface="Calibri" panose="020F0502020204030204" pitchFamily="34" charset="0"/>
              </a:rPr>
              <a:t> и загорается зеленый светодиод</a:t>
            </a:r>
          </a:p>
          <a:p>
            <a:pPr marL="0" indent="0">
              <a:buNone/>
            </a:pPr>
            <a:r>
              <a:rPr lang="ru-RU" dirty="0">
                <a:latin typeface="Calibri" panose="020F0502020204030204" pitchFamily="34" charset="0"/>
                <a:cs typeface="Calibri" panose="020F0502020204030204" pitchFamily="34" charset="0"/>
              </a:rPr>
              <a:t>Когда </a:t>
            </a:r>
            <a:r>
              <a:rPr lang="en-US" dirty="0">
                <a:latin typeface="Calibri" panose="020F0502020204030204" pitchFamily="34" charset="0"/>
                <a:cs typeface="Calibri" panose="020F0502020204030204" pitchFamily="34" charset="0"/>
              </a:rPr>
              <a:t>score</a:t>
            </a:r>
            <a:r>
              <a:rPr lang="ru-RU" dirty="0">
                <a:latin typeface="Calibri" panose="020F0502020204030204" pitchFamily="34" charset="0"/>
                <a:cs typeface="Calibri" panose="020F0502020204030204" pitchFamily="34" charset="0"/>
              </a:rPr>
              <a:t> = 11, статус игры </a:t>
            </a:r>
            <a:r>
              <a:rPr lang="en-US" dirty="0">
                <a:latin typeface="Calibri" panose="020F0502020204030204" pitchFamily="34" charset="0"/>
                <a:cs typeface="Calibri" panose="020F0502020204030204" pitchFamily="34" charset="0"/>
              </a:rPr>
              <a:t>draw</a:t>
            </a:r>
            <a:r>
              <a:rPr lang="ru-RU" dirty="0">
                <a:latin typeface="Calibri" panose="020F0502020204030204" pitchFamily="34" charset="0"/>
                <a:cs typeface="Calibri" panose="020F0502020204030204" pitchFamily="34" charset="0"/>
              </a:rPr>
              <a:t> и загорается желтый светодиод</a:t>
            </a:r>
          </a:p>
          <a:p>
            <a:endParaRPr lang="ru-RU" dirty="0"/>
          </a:p>
        </p:txBody>
      </p:sp>
      <p:pic>
        <p:nvPicPr>
          <p:cNvPr id="4" name="Рисунок 3">
            <a:extLst>
              <a:ext uri="{FF2B5EF4-FFF2-40B4-BE49-F238E27FC236}">
                <a16:creationId xmlns:a16="http://schemas.microsoft.com/office/drawing/2014/main" id="{80D83900-D591-4ACC-9EDE-8FC05029C1D3}"/>
              </a:ext>
            </a:extLst>
          </p:cNvPr>
          <p:cNvPicPr/>
          <p:nvPr/>
        </p:nvPicPr>
        <p:blipFill>
          <a:blip r:embed="rId2"/>
          <a:stretch>
            <a:fillRect/>
          </a:stretch>
        </p:blipFill>
        <p:spPr bwMode="auto">
          <a:xfrm>
            <a:off x="7744528" y="2175398"/>
            <a:ext cx="3256529" cy="3788080"/>
          </a:xfrm>
          <a:prstGeom prst="rect">
            <a:avLst/>
          </a:prstGeom>
        </p:spPr>
      </p:pic>
      <p:pic>
        <p:nvPicPr>
          <p:cNvPr id="5" name="Рисунок 4">
            <a:extLst>
              <a:ext uri="{FF2B5EF4-FFF2-40B4-BE49-F238E27FC236}">
                <a16:creationId xmlns:a16="http://schemas.microsoft.com/office/drawing/2014/main" id="{30A57823-6F4E-48B9-824D-2DA729547040}"/>
              </a:ext>
            </a:extLst>
          </p:cNvPr>
          <p:cNvPicPr/>
          <p:nvPr/>
        </p:nvPicPr>
        <p:blipFill>
          <a:blip r:embed="rId3"/>
          <a:stretch>
            <a:fillRect/>
          </a:stretch>
        </p:blipFill>
        <p:spPr bwMode="auto">
          <a:xfrm>
            <a:off x="8054712" y="485016"/>
            <a:ext cx="2429510" cy="1447800"/>
          </a:xfrm>
          <a:prstGeom prst="rect">
            <a:avLst/>
          </a:prstGeom>
        </p:spPr>
      </p:pic>
    </p:spTree>
    <p:extLst>
      <p:ext uri="{BB962C8B-B14F-4D97-AF65-F5344CB8AC3E}">
        <p14:creationId xmlns:p14="http://schemas.microsoft.com/office/powerpoint/2010/main" val="2574030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E81D84-895F-4155-A562-495CEE1B1C3D}"/>
              </a:ext>
            </a:extLst>
          </p:cNvPr>
          <p:cNvSpPr>
            <a:spLocks noGrp="1"/>
          </p:cNvSpPr>
          <p:nvPr>
            <p:ph type="title"/>
          </p:nvPr>
        </p:nvSpPr>
        <p:spPr>
          <a:xfrm>
            <a:off x="1382864" y="-132252"/>
            <a:ext cx="9601200" cy="1142385"/>
          </a:xfrm>
        </p:spPr>
        <p:txBody>
          <a:bodyPr/>
          <a:lstStyle/>
          <a:p>
            <a:r>
              <a:rPr lang="en-US" dirty="0"/>
              <a:t>                             SOFTWARE</a:t>
            </a:r>
            <a:endParaRPr lang="ru-RU" dirty="0"/>
          </a:p>
        </p:txBody>
      </p:sp>
      <p:sp>
        <p:nvSpPr>
          <p:cNvPr id="3" name="Объект 2">
            <a:extLst>
              <a:ext uri="{FF2B5EF4-FFF2-40B4-BE49-F238E27FC236}">
                <a16:creationId xmlns:a16="http://schemas.microsoft.com/office/drawing/2014/main" id="{2B752393-BD85-40B8-9B47-E701D9A3D6D9}"/>
              </a:ext>
            </a:extLst>
          </p:cNvPr>
          <p:cNvSpPr>
            <a:spLocks noGrp="1"/>
          </p:cNvSpPr>
          <p:nvPr>
            <p:ph idx="1"/>
          </p:nvPr>
        </p:nvSpPr>
        <p:spPr>
          <a:xfrm>
            <a:off x="6951758" y="2144202"/>
            <a:ext cx="4800600" cy="3809999"/>
          </a:xfrm>
        </p:spPr>
        <p:txBody>
          <a:bodyPr>
            <a:normAutofit/>
          </a:bodyPr>
          <a:lstStyle/>
          <a:p>
            <a:pPr marL="0" indent="0">
              <a:buNone/>
            </a:pPr>
            <a:r>
              <a:rPr lang="ru-RU" sz="1800" dirty="0">
                <a:latin typeface="Calibri" panose="020F0502020204030204" pitchFamily="34" charset="0"/>
                <a:cs typeface="Calibri" panose="020F0502020204030204" pitchFamily="34" charset="0"/>
              </a:rPr>
              <a:t>В памяти выделяется </a:t>
            </a:r>
            <a:r>
              <a:rPr lang="ru-RU" sz="1800" dirty="0" err="1">
                <a:latin typeface="Calibri" panose="020F0502020204030204" pitchFamily="34" charset="0"/>
                <a:cs typeface="Calibri" panose="020F0502020204030204" pitchFamily="34" charset="0"/>
              </a:rPr>
              <a:t>arr</a:t>
            </a:r>
            <a:r>
              <a:rPr lang="ru-RU" sz="1800" dirty="0">
                <a:latin typeface="Calibri" panose="020F0502020204030204" pitchFamily="34" charset="0"/>
                <a:cs typeface="Calibri" panose="020F0502020204030204" pitchFamily="34" charset="0"/>
              </a:rPr>
              <a:t> под локальные данные игры, чтобы хранить информацию, где находятся крестики и нолики,</a:t>
            </a:r>
            <a:br>
              <a:rPr lang="ru-RU" sz="1800" dirty="0">
                <a:latin typeface="Calibri" panose="020F0502020204030204" pitchFamily="34" charset="0"/>
                <a:cs typeface="Calibri" panose="020F0502020204030204" pitchFamily="34" charset="0"/>
              </a:rPr>
            </a:br>
            <a:r>
              <a:rPr lang="ru-RU" sz="1800" dirty="0">
                <a:latin typeface="Calibri" panose="020F0502020204030204" pitchFamily="34" charset="0"/>
                <a:cs typeface="Calibri" panose="020F0502020204030204" pitchFamily="34" charset="0"/>
              </a:rPr>
              <a:t>и </a:t>
            </a:r>
            <a:r>
              <a:rPr lang="ru-RU" sz="1800" dirty="0" err="1">
                <a:latin typeface="Calibri" panose="020F0502020204030204" pitchFamily="34" charset="0"/>
                <a:cs typeface="Calibri" panose="020F0502020204030204" pitchFamily="34" charset="0"/>
              </a:rPr>
              <a:t>table</a:t>
            </a:r>
            <a:r>
              <a:rPr lang="ru-RU" sz="1800" dirty="0">
                <a:latin typeface="Calibri" panose="020F0502020204030204" pitchFamily="34" charset="0"/>
                <a:cs typeface="Calibri" panose="020F0502020204030204" pitchFamily="34" charset="0"/>
              </a:rPr>
              <a:t> под указатели на строки, столбцы и диагонали, чтобы можно было удобно по ним перемещаться циклом </a:t>
            </a:r>
          </a:p>
        </p:txBody>
      </p:sp>
      <p:pic>
        <p:nvPicPr>
          <p:cNvPr id="4" name="Image1">
            <a:extLst>
              <a:ext uri="{FF2B5EF4-FFF2-40B4-BE49-F238E27FC236}">
                <a16:creationId xmlns:a16="http://schemas.microsoft.com/office/drawing/2014/main" id="{74C84D0C-F411-4493-A3AB-CBBD4AB0712B}"/>
              </a:ext>
            </a:extLst>
          </p:cNvPr>
          <p:cNvPicPr/>
          <p:nvPr/>
        </p:nvPicPr>
        <p:blipFill>
          <a:blip r:embed="rId2"/>
          <a:stretch>
            <a:fillRect/>
          </a:stretch>
        </p:blipFill>
        <p:spPr bwMode="auto">
          <a:xfrm>
            <a:off x="97403" y="1524000"/>
            <a:ext cx="6247738" cy="2634532"/>
          </a:xfrm>
          <a:prstGeom prst="rect">
            <a:avLst/>
          </a:prstGeom>
        </p:spPr>
      </p:pic>
    </p:spTree>
    <p:extLst>
      <p:ext uri="{BB962C8B-B14F-4D97-AF65-F5344CB8AC3E}">
        <p14:creationId xmlns:p14="http://schemas.microsoft.com/office/powerpoint/2010/main" val="324459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
            <a:extLst>
              <a:ext uri="{FF2B5EF4-FFF2-40B4-BE49-F238E27FC236}">
                <a16:creationId xmlns:a16="http://schemas.microsoft.com/office/drawing/2014/main" id="{EF788E6F-2715-4EDD-A20C-9AB2667CFD6A}"/>
              </a:ext>
            </a:extLst>
          </p:cNvPr>
          <p:cNvPicPr>
            <a:picLocks noGrp="1"/>
          </p:cNvPicPr>
          <p:nvPr>
            <p:ph idx="1"/>
          </p:nvPr>
        </p:nvPicPr>
        <p:blipFill>
          <a:blip r:embed="rId2"/>
          <a:stretch>
            <a:fillRect/>
          </a:stretch>
        </p:blipFill>
        <p:spPr bwMode="auto">
          <a:xfrm>
            <a:off x="121920" y="898497"/>
            <a:ext cx="6697815" cy="3029447"/>
          </a:xfrm>
          <a:prstGeom prst="rect">
            <a:avLst/>
          </a:prstGeom>
        </p:spPr>
      </p:pic>
      <p:sp>
        <p:nvSpPr>
          <p:cNvPr id="5" name="Прямоугольник 4">
            <a:extLst>
              <a:ext uri="{FF2B5EF4-FFF2-40B4-BE49-F238E27FC236}">
                <a16:creationId xmlns:a16="http://schemas.microsoft.com/office/drawing/2014/main" id="{6F1EE7D3-D02C-4903-BD89-1B47AAC243AE}"/>
              </a:ext>
            </a:extLst>
          </p:cNvPr>
          <p:cNvSpPr/>
          <p:nvPr/>
        </p:nvSpPr>
        <p:spPr>
          <a:xfrm>
            <a:off x="7084612" y="805877"/>
            <a:ext cx="4985468" cy="1754326"/>
          </a:xfrm>
          <a:prstGeom prst="rect">
            <a:avLst/>
          </a:prstGeom>
        </p:spPr>
        <p:txBody>
          <a:bodyPr wrap="square">
            <a:spAutoFit/>
          </a:bodyPr>
          <a:lstStyle/>
          <a:p>
            <a:r>
              <a:rPr lang="ru-RU" dirty="0">
                <a:solidFill>
                  <a:srgbClr val="000000"/>
                </a:solidFill>
                <a:latin typeface="Calibri" panose="020F0502020204030204" pitchFamily="34" charset="0"/>
                <a:cs typeface="Calibri" panose="020F0502020204030204" pitchFamily="34" charset="0"/>
              </a:rPr>
              <a:t>Считывает данные из схемы, которые передаёт BPC при нажатии кнопки, сохраняет локально значение крестика и переводит данные в формат, который принимает SDR (первые 2 бита -</a:t>
            </a:r>
            <a:r>
              <a:rPr lang="ru-RU" dirty="0" err="1">
                <a:solidFill>
                  <a:srgbClr val="000000"/>
                </a:solidFill>
                <a:latin typeface="Calibri" panose="020F0502020204030204" pitchFamily="34" charset="0"/>
                <a:cs typeface="Calibri" panose="020F0502020204030204" pitchFamily="34" charset="0"/>
              </a:rPr>
              <a:t>symID</a:t>
            </a:r>
            <a:r>
              <a:rPr lang="ru-RU" dirty="0">
                <a:solidFill>
                  <a:srgbClr val="000000"/>
                </a:solidFill>
                <a:latin typeface="Calibri" panose="020F0502020204030204" pitchFamily="34" charset="0"/>
                <a:cs typeface="Calibri" panose="020F0502020204030204" pitchFamily="34" charset="0"/>
              </a:rPr>
              <a:t>, следующие 4 — координаты, биты под GSDD пока нулевые</a:t>
            </a:r>
            <a:endParaRPr lang="ru-RU" dirty="0">
              <a:latin typeface="Calibri" panose="020F0502020204030204" pitchFamily="34" charset="0"/>
              <a:cs typeface="Calibri" panose="020F0502020204030204" pitchFamily="34" charset="0"/>
            </a:endParaRPr>
          </a:p>
        </p:txBody>
      </p:sp>
      <p:pic>
        <p:nvPicPr>
          <p:cNvPr id="6" name="Image7">
            <a:extLst>
              <a:ext uri="{FF2B5EF4-FFF2-40B4-BE49-F238E27FC236}">
                <a16:creationId xmlns:a16="http://schemas.microsoft.com/office/drawing/2014/main" id="{CB80B4AF-801E-4A60-A8C0-A9F7C4A8AC61}"/>
              </a:ext>
            </a:extLst>
          </p:cNvPr>
          <p:cNvPicPr/>
          <p:nvPr/>
        </p:nvPicPr>
        <p:blipFill>
          <a:blip r:embed="rId3"/>
          <a:stretch>
            <a:fillRect/>
          </a:stretch>
        </p:blipFill>
        <p:spPr bwMode="auto">
          <a:xfrm>
            <a:off x="121920" y="4615071"/>
            <a:ext cx="5179489" cy="1142385"/>
          </a:xfrm>
          <a:prstGeom prst="rect">
            <a:avLst/>
          </a:prstGeom>
        </p:spPr>
      </p:pic>
      <p:sp>
        <p:nvSpPr>
          <p:cNvPr id="8" name="Прямоугольник 7">
            <a:extLst>
              <a:ext uri="{FF2B5EF4-FFF2-40B4-BE49-F238E27FC236}">
                <a16:creationId xmlns:a16="http://schemas.microsoft.com/office/drawing/2014/main" id="{4E4B8BB2-E2E6-41BD-AE4C-AB6F2DE6FFD3}"/>
              </a:ext>
            </a:extLst>
          </p:cNvPr>
          <p:cNvSpPr/>
          <p:nvPr/>
        </p:nvSpPr>
        <p:spPr>
          <a:xfrm>
            <a:off x="5544710" y="4262135"/>
            <a:ext cx="6096000" cy="923330"/>
          </a:xfrm>
          <a:prstGeom prst="rect">
            <a:avLst/>
          </a:prstGeom>
        </p:spPr>
        <p:txBody>
          <a:bodyPr>
            <a:spAutoFit/>
          </a:bodyPr>
          <a:lstStyle/>
          <a:p>
            <a:r>
              <a:rPr lang="ru-RU" dirty="0">
                <a:latin typeface="Calibri" panose="020F0502020204030204" pitchFamily="34" charset="0"/>
                <a:cs typeface="Calibri" panose="020F0502020204030204" pitchFamily="34" charset="0"/>
              </a:rPr>
              <a:t>счётчик поставленных на игровое поле объектов, чтобы упростить проверку условия ничьей. Хранится по адресу 0x03</a:t>
            </a:r>
          </a:p>
        </p:txBody>
      </p:sp>
      <p:sp>
        <p:nvSpPr>
          <p:cNvPr id="9" name="Прямоугольник 8">
            <a:extLst>
              <a:ext uri="{FF2B5EF4-FFF2-40B4-BE49-F238E27FC236}">
                <a16:creationId xmlns:a16="http://schemas.microsoft.com/office/drawing/2014/main" id="{F73D0742-BC7B-437B-91D8-C1CEB3C00959}"/>
              </a:ext>
            </a:extLst>
          </p:cNvPr>
          <p:cNvSpPr/>
          <p:nvPr/>
        </p:nvSpPr>
        <p:spPr>
          <a:xfrm>
            <a:off x="121920" y="4086841"/>
            <a:ext cx="1569660" cy="369332"/>
          </a:xfrm>
          <a:prstGeom prst="rect">
            <a:avLst/>
          </a:prstGeom>
        </p:spPr>
        <p:txBody>
          <a:bodyPr wrap="none">
            <a:spAutoFit/>
          </a:bodyPr>
          <a:lstStyle/>
          <a:p>
            <a:r>
              <a:rPr lang="en-US" b="1" dirty="0" err="1"/>
              <a:t>drawcounter</a:t>
            </a:r>
            <a:endParaRPr lang="ru-RU" b="1" dirty="0"/>
          </a:p>
        </p:txBody>
      </p:sp>
      <p:sp>
        <p:nvSpPr>
          <p:cNvPr id="10" name="Прямоугольник 9">
            <a:extLst>
              <a:ext uri="{FF2B5EF4-FFF2-40B4-BE49-F238E27FC236}">
                <a16:creationId xmlns:a16="http://schemas.microsoft.com/office/drawing/2014/main" id="{04471891-4EC3-43BE-A401-049461ABAFDC}"/>
              </a:ext>
            </a:extLst>
          </p:cNvPr>
          <p:cNvSpPr/>
          <p:nvPr/>
        </p:nvSpPr>
        <p:spPr>
          <a:xfrm>
            <a:off x="121920" y="370268"/>
            <a:ext cx="1313180" cy="369332"/>
          </a:xfrm>
          <a:prstGeom prst="rect">
            <a:avLst/>
          </a:prstGeom>
        </p:spPr>
        <p:txBody>
          <a:bodyPr wrap="none">
            <a:spAutoFit/>
          </a:bodyPr>
          <a:lstStyle/>
          <a:p>
            <a:r>
              <a:rPr lang="en-US" b="1" dirty="0" err="1"/>
              <a:t>playerturn</a:t>
            </a:r>
            <a:endParaRPr lang="ru-RU" b="1" dirty="0"/>
          </a:p>
        </p:txBody>
      </p:sp>
    </p:spTree>
    <p:extLst>
      <p:ext uri="{BB962C8B-B14F-4D97-AF65-F5344CB8AC3E}">
        <p14:creationId xmlns:p14="http://schemas.microsoft.com/office/powerpoint/2010/main" val="382035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5">
            <a:extLst>
              <a:ext uri="{FF2B5EF4-FFF2-40B4-BE49-F238E27FC236}">
                <a16:creationId xmlns:a16="http://schemas.microsoft.com/office/drawing/2014/main" id="{E5B87FCD-31B1-4BF7-939F-4452DC95895B}"/>
              </a:ext>
            </a:extLst>
          </p:cNvPr>
          <p:cNvSpPr>
            <a:spLocks noGrp="1"/>
          </p:cNvSpPr>
          <p:nvPr>
            <p:ph idx="1"/>
          </p:nvPr>
        </p:nvSpPr>
        <p:spPr>
          <a:xfrm>
            <a:off x="6464410" y="1726759"/>
            <a:ext cx="3319007" cy="3809999"/>
          </a:xfrm>
        </p:spPr>
        <p:txBody>
          <a:bodyPr/>
          <a:lstStyle/>
          <a:p>
            <a:pPr marL="0" indent="0">
              <a:buNone/>
            </a:pPr>
            <a:r>
              <a:rPr lang="ru-RU" sz="1800" dirty="0">
                <a:latin typeface="Calibri" panose="020F0502020204030204" pitchFamily="34" charset="0"/>
                <a:cs typeface="Calibri" panose="020F0502020204030204" pitchFamily="34" charset="0"/>
              </a:rPr>
              <a:t>Проходит по таблице и проверяет наличие трёх крестиков или ноликов в строке, столбце или на диагонали, переходя при выполнении условий к </a:t>
            </a:r>
            <a:r>
              <a:rPr lang="ru-RU" sz="1800" dirty="0" err="1">
                <a:latin typeface="Calibri" panose="020F0502020204030204" pitchFamily="34" charset="0"/>
                <a:cs typeface="Calibri" panose="020F0502020204030204" pitchFamily="34" charset="0"/>
              </a:rPr>
              <a:t>lose</a:t>
            </a:r>
            <a:r>
              <a:rPr lang="ru-RU" sz="1800" dirty="0">
                <a:latin typeface="Calibri" panose="020F0502020204030204" pitchFamily="34" charset="0"/>
                <a:cs typeface="Calibri" panose="020F0502020204030204" pitchFamily="34" charset="0"/>
              </a:rPr>
              <a:t> или </a:t>
            </a:r>
            <a:r>
              <a:rPr lang="ru-RU" sz="1800" dirty="0" err="1">
                <a:latin typeface="Calibri" panose="020F0502020204030204" pitchFamily="34" charset="0"/>
                <a:cs typeface="Calibri" panose="020F0502020204030204" pitchFamily="34" charset="0"/>
              </a:rPr>
              <a:t>win</a:t>
            </a:r>
            <a:r>
              <a:rPr lang="ru-RU" sz="1800" dirty="0">
                <a:latin typeface="Calibri" panose="020F0502020204030204" pitchFamily="34" charset="0"/>
                <a:cs typeface="Calibri" panose="020F0502020204030204" pitchFamily="34" charset="0"/>
              </a:rPr>
              <a:t>. Если указанные условия не выполнены, то смотрит на счётчик объектов, если он равен 9, то переходит к </a:t>
            </a:r>
            <a:r>
              <a:rPr lang="ru-RU" sz="1800" dirty="0" err="1">
                <a:latin typeface="Calibri" panose="020F0502020204030204" pitchFamily="34" charset="0"/>
                <a:cs typeface="Calibri" panose="020F0502020204030204" pitchFamily="34" charset="0"/>
              </a:rPr>
              <a:t>draw</a:t>
            </a:r>
            <a:endParaRPr lang="ru-RU" sz="1800" dirty="0">
              <a:latin typeface="Calibri" panose="020F0502020204030204" pitchFamily="34" charset="0"/>
              <a:cs typeface="Calibri" panose="020F0502020204030204" pitchFamily="34" charset="0"/>
            </a:endParaRPr>
          </a:p>
          <a:p>
            <a:endParaRPr lang="ru-RU" dirty="0"/>
          </a:p>
        </p:txBody>
      </p:sp>
      <p:pic>
        <p:nvPicPr>
          <p:cNvPr id="7" name="Image3">
            <a:extLst>
              <a:ext uri="{FF2B5EF4-FFF2-40B4-BE49-F238E27FC236}">
                <a16:creationId xmlns:a16="http://schemas.microsoft.com/office/drawing/2014/main" id="{B88330FC-5A33-4194-B2FC-C1BAFF537DEE}"/>
              </a:ext>
            </a:extLst>
          </p:cNvPr>
          <p:cNvPicPr/>
          <p:nvPr/>
        </p:nvPicPr>
        <p:blipFill>
          <a:blip r:embed="rId2"/>
          <a:stretch>
            <a:fillRect/>
          </a:stretch>
        </p:blipFill>
        <p:spPr bwMode="auto">
          <a:xfrm>
            <a:off x="357809" y="1174805"/>
            <a:ext cx="5128591" cy="4508390"/>
          </a:xfrm>
          <a:prstGeom prst="rect">
            <a:avLst/>
          </a:prstGeom>
        </p:spPr>
      </p:pic>
      <p:sp>
        <p:nvSpPr>
          <p:cNvPr id="8" name="Прямоугольник 7">
            <a:extLst>
              <a:ext uri="{FF2B5EF4-FFF2-40B4-BE49-F238E27FC236}">
                <a16:creationId xmlns:a16="http://schemas.microsoft.com/office/drawing/2014/main" id="{024111E0-B832-4607-B1F6-432AA9B9546E}"/>
              </a:ext>
            </a:extLst>
          </p:cNvPr>
          <p:cNvSpPr/>
          <p:nvPr/>
        </p:nvSpPr>
        <p:spPr>
          <a:xfrm>
            <a:off x="253710" y="644257"/>
            <a:ext cx="1077539" cy="369332"/>
          </a:xfrm>
          <a:prstGeom prst="rect">
            <a:avLst/>
          </a:prstGeom>
        </p:spPr>
        <p:txBody>
          <a:bodyPr wrap="none">
            <a:spAutoFit/>
          </a:bodyPr>
          <a:lstStyle/>
          <a:p>
            <a:r>
              <a:rPr lang="ru-RU" b="1" dirty="0" err="1">
                <a:latin typeface="Calibri" panose="020F0502020204030204" pitchFamily="34" charset="0"/>
                <a:ea typeface="Calibri" panose="020F0502020204030204" pitchFamily="34" charset="0"/>
              </a:rPr>
              <a:t>wincheck</a:t>
            </a:r>
            <a:endParaRPr lang="ru-RU" dirty="0"/>
          </a:p>
        </p:txBody>
      </p:sp>
    </p:spTree>
    <p:extLst>
      <p:ext uri="{BB962C8B-B14F-4D97-AF65-F5344CB8AC3E}">
        <p14:creationId xmlns:p14="http://schemas.microsoft.com/office/powerpoint/2010/main" val="252764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1E41A91-69DF-4F65-AA42-76917E87CB96}"/>
              </a:ext>
            </a:extLst>
          </p:cNvPr>
          <p:cNvSpPr>
            <a:spLocks noGrp="1"/>
          </p:cNvSpPr>
          <p:nvPr>
            <p:ph idx="1"/>
          </p:nvPr>
        </p:nvSpPr>
        <p:spPr>
          <a:xfrm>
            <a:off x="7704812" y="2951260"/>
            <a:ext cx="3597303" cy="3809999"/>
          </a:xfrm>
        </p:spPr>
        <p:txBody>
          <a:bodyPr/>
          <a:lstStyle/>
          <a:p>
            <a:pPr marL="0" indent="0">
              <a:buNone/>
            </a:pPr>
            <a:r>
              <a:rPr lang="ru-RU" sz="1800" dirty="0">
                <a:latin typeface="Calibri" panose="020F0502020204030204" pitchFamily="34" charset="0"/>
                <a:cs typeface="Calibri" panose="020F0502020204030204" pitchFamily="34" charset="0"/>
              </a:rPr>
              <a:t>устанавливают 6 и</a:t>
            </a:r>
            <a:r>
              <a:rPr lang="en-US" sz="1800" dirty="0">
                <a:latin typeface="Calibri" panose="020F0502020204030204" pitchFamily="34" charset="0"/>
                <a:cs typeface="Calibri" panose="020F0502020204030204" pitchFamily="34" charset="0"/>
              </a:rPr>
              <a:t> </a:t>
            </a:r>
            <a:r>
              <a:rPr lang="ru-RU" sz="1800" dirty="0">
                <a:latin typeface="Calibri" panose="020F0502020204030204" pitchFamily="34" charset="0"/>
                <a:cs typeface="Calibri" panose="020F0502020204030204" pitchFamily="34" charset="0"/>
              </a:rPr>
              <a:t>7 биты, которые обрабатывает GSDD чип, чтобы загорелся нужный светодиод, вызывает команду остановки </a:t>
            </a:r>
            <a:r>
              <a:rPr lang="ru-RU" sz="1800" dirty="0" err="1">
                <a:latin typeface="Calibri" panose="020F0502020204030204" pitchFamily="34" charset="0"/>
                <a:cs typeface="Calibri" panose="020F0502020204030204" pitchFamily="34" charset="0"/>
              </a:rPr>
              <a:t>halt</a:t>
            </a:r>
            <a:endParaRPr lang="ru-RU" sz="1800" dirty="0">
              <a:latin typeface="Calibri" panose="020F0502020204030204" pitchFamily="34" charset="0"/>
              <a:cs typeface="Calibri" panose="020F0502020204030204" pitchFamily="34" charset="0"/>
            </a:endParaRPr>
          </a:p>
          <a:p>
            <a:endParaRPr lang="ru-RU" dirty="0"/>
          </a:p>
        </p:txBody>
      </p:sp>
      <p:sp>
        <p:nvSpPr>
          <p:cNvPr id="4" name="Прямоугольник 3">
            <a:extLst>
              <a:ext uri="{FF2B5EF4-FFF2-40B4-BE49-F238E27FC236}">
                <a16:creationId xmlns:a16="http://schemas.microsoft.com/office/drawing/2014/main" id="{AB95475B-CDD5-47AD-9A61-DD7E6D3A0C6E}"/>
              </a:ext>
            </a:extLst>
          </p:cNvPr>
          <p:cNvSpPr/>
          <p:nvPr/>
        </p:nvSpPr>
        <p:spPr>
          <a:xfrm>
            <a:off x="250038" y="448029"/>
            <a:ext cx="1657377" cy="392159"/>
          </a:xfrm>
          <a:prstGeom prst="rect">
            <a:avLst/>
          </a:prstGeom>
        </p:spPr>
        <p:txBody>
          <a:bodyPr wrap="none">
            <a:spAutoFit/>
          </a:bodyPr>
          <a:lstStyle/>
          <a:p>
            <a:pPr>
              <a:lnSpc>
                <a:spcPct val="115000"/>
              </a:lnSpc>
              <a:spcAft>
                <a:spcPts val="1000"/>
              </a:spcAft>
            </a:pPr>
            <a:r>
              <a:rPr lang="ru-RU" b="1" dirty="0" err="1">
                <a:latin typeface="Calibri" panose="020F0502020204030204" pitchFamily="34" charset="0"/>
                <a:ea typeface="Calibri" panose="020F0502020204030204" pitchFamily="34" charset="0"/>
                <a:cs typeface="Calibri" panose="020F0502020204030204" pitchFamily="34" charset="0"/>
              </a:rPr>
              <a:t>lose</a:t>
            </a:r>
            <a:r>
              <a:rPr lang="ru-RU" b="1" dirty="0">
                <a:latin typeface="Calibri" panose="020F0502020204030204" pitchFamily="34" charset="0"/>
                <a:ea typeface="Calibri" panose="020F0502020204030204" pitchFamily="34" charset="0"/>
                <a:cs typeface="Calibri" panose="020F0502020204030204" pitchFamily="34" charset="0"/>
              </a:rPr>
              <a:t>/</a:t>
            </a:r>
            <a:r>
              <a:rPr lang="ru-RU" b="1" dirty="0" err="1">
                <a:latin typeface="Calibri" panose="020F0502020204030204" pitchFamily="34" charset="0"/>
                <a:ea typeface="Calibri" panose="020F0502020204030204" pitchFamily="34" charset="0"/>
                <a:cs typeface="Calibri" panose="020F0502020204030204" pitchFamily="34" charset="0"/>
              </a:rPr>
              <a:t>win</a:t>
            </a:r>
            <a:r>
              <a:rPr lang="ru-RU" b="1" dirty="0">
                <a:latin typeface="Calibri" panose="020F0502020204030204" pitchFamily="34" charset="0"/>
                <a:ea typeface="Calibri" panose="020F0502020204030204" pitchFamily="34" charset="0"/>
                <a:cs typeface="Calibri" panose="020F0502020204030204" pitchFamily="34" charset="0"/>
              </a:rPr>
              <a:t>/</a:t>
            </a:r>
            <a:r>
              <a:rPr lang="ru-RU" b="1" dirty="0" err="1">
                <a:latin typeface="Calibri" panose="020F0502020204030204" pitchFamily="34" charset="0"/>
                <a:ea typeface="Calibri" panose="020F0502020204030204" pitchFamily="34" charset="0"/>
                <a:cs typeface="Calibri" panose="020F0502020204030204" pitchFamily="34" charset="0"/>
              </a:rPr>
              <a:t>draw</a:t>
            </a:r>
            <a:r>
              <a:rPr lang="ru-RU" b="1" dirty="0">
                <a:latin typeface="Calibri" panose="020F0502020204030204" pitchFamily="34" charset="0"/>
                <a:ea typeface="Calibri" panose="020F0502020204030204" pitchFamily="34" charset="0"/>
                <a:cs typeface="Calibri" panose="020F0502020204030204" pitchFamily="34" charset="0"/>
              </a:rPr>
              <a:t> </a:t>
            </a:r>
            <a:endParaRPr lang="ru-RU" dirty="0">
              <a:latin typeface="Calibri" panose="020F0502020204030204" pitchFamily="34" charset="0"/>
              <a:ea typeface="Calibri" panose="020F0502020204030204" pitchFamily="34" charset="0"/>
              <a:cs typeface="Calibri" panose="020F0502020204030204" pitchFamily="34" charset="0"/>
            </a:endParaRPr>
          </a:p>
        </p:txBody>
      </p:sp>
      <p:pic>
        <p:nvPicPr>
          <p:cNvPr id="4098" name="Image6">
            <a:extLst>
              <a:ext uri="{FF2B5EF4-FFF2-40B4-BE49-F238E27FC236}">
                <a16:creationId xmlns:a16="http://schemas.microsoft.com/office/drawing/2014/main" id="{9641D401-7DA5-4A59-B690-05A35554BC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3508" y="3496933"/>
            <a:ext cx="1587577" cy="1612978"/>
          </a:xfrm>
          <a:prstGeom prst="rect">
            <a:avLst/>
          </a:prstGeom>
          <a:noFill/>
          <a:extLst>
            <a:ext uri="{909E8E84-426E-40DD-AFC4-6F175D3DCCD1}">
              <a14:hiddenFill xmlns:a14="http://schemas.microsoft.com/office/drawing/2010/main">
                <a:solidFill>
                  <a:srgbClr val="FFFFFF"/>
                </a:solidFill>
              </a14:hiddenFill>
            </a:ext>
          </a:extLst>
        </p:spPr>
      </p:pic>
      <p:pic>
        <p:nvPicPr>
          <p:cNvPr id="4097" name="Image5">
            <a:extLst>
              <a:ext uri="{FF2B5EF4-FFF2-40B4-BE49-F238E27FC236}">
                <a16:creationId xmlns:a16="http://schemas.microsoft.com/office/drawing/2014/main" id="{1219E7FD-517F-4FCE-A507-346C9413C4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525" y="3496933"/>
            <a:ext cx="3300092" cy="1544194"/>
          </a:xfrm>
          <a:prstGeom prst="rect">
            <a:avLst/>
          </a:prstGeom>
          <a:noFill/>
          <a:extLst>
            <a:ext uri="{909E8E84-426E-40DD-AFC4-6F175D3DCCD1}">
              <a14:hiddenFill xmlns:a14="http://schemas.microsoft.com/office/drawing/2010/main">
                <a:solidFill>
                  <a:srgbClr val="FFFFFF"/>
                </a:solidFill>
              </a14:hiddenFill>
            </a:ext>
          </a:extLst>
        </p:spPr>
      </p:pic>
      <p:pic>
        <p:nvPicPr>
          <p:cNvPr id="4099" name="Image4">
            <a:extLst>
              <a:ext uri="{FF2B5EF4-FFF2-40B4-BE49-F238E27FC236}">
                <a16:creationId xmlns:a16="http://schemas.microsoft.com/office/drawing/2014/main" id="{DC49A064-5B76-4C1B-A3FF-83C60D204D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525" y="1202123"/>
            <a:ext cx="6979378" cy="167241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25AD06B-D5F9-4805-940A-4FE69214A126}"/>
              </a:ext>
            </a:extLst>
          </p:cNvPr>
          <p:cNvSpPr>
            <a:spLocks noChangeArrowheads="1"/>
          </p:cNvSpPr>
          <p:nvPr/>
        </p:nvSpPr>
        <p:spPr bwMode="auto">
          <a:xfrm>
            <a:off x="250038" y="342284"/>
            <a:ext cx="223138"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zh-CN" sz="11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Calibri" panose="020F0502020204030204" pitchFamily="34" charset="0"/>
              </a:rPr>
              <a:t> </a:t>
            </a:r>
            <a:endParaRPr kumimoji="0" lang="ru-RU" altLang="zh-CN"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zh-CN"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7A614E91-3590-4561-B6C0-1870A59B3CA6}"/>
              </a:ext>
            </a:extLst>
          </p:cNvPr>
          <p:cNvSpPr>
            <a:spLocks noChangeArrowheads="1"/>
          </p:cNvSpPr>
          <p:nvPr/>
        </p:nvSpPr>
        <p:spPr bwMode="auto">
          <a:xfrm>
            <a:off x="250038" y="8401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 name="Rectangle 6">
            <a:extLst>
              <a:ext uri="{FF2B5EF4-FFF2-40B4-BE49-F238E27FC236}">
                <a16:creationId xmlns:a16="http://schemas.microsoft.com/office/drawing/2014/main" id="{F0453B7B-7204-41B8-9B73-AFE550AF7C47}"/>
              </a:ext>
            </a:extLst>
          </p:cNvPr>
          <p:cNvSpPr>
            <a:spLocks noChangeArrowheads="1"/>
          </p:cNvSpPr>
          <p:nvPr/>
        </p:nvSpPr>
        <p:spPr bwMode="auto">
          <a:xfrm>
            <a:off x="250038" y="8401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Tree>
    <p:extLst>
      <p:ext uri="{BB962C8B-B14F-4D97-AF65-F5344CB8AC3E}">
        <p14:creationId xmlns:p14="http://schemas.microsoft.com/office/powerpoint/2010/main" val="1541832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030F4F4-90FA-4646-A386-BF5DB5B4BD7C}"/>
              </a:ext>
            </a:extLst>
          </p:cNvPr>
          <p:cNvSpPr>
            <a:spLocks noGrp="1"/>
          </p:cNvSpPr>
          <p:nvPr>
            <p:ph idx="1"/>
          </p:nvPr>
        </p:nvSpPr>
        <p:spPr>
          <a:xfrm>
            <a:off x="5724005" y="566530"/>
            <a:ext cx="4710485" cy="1512268"/>
          </a:xfrm>
        </p:spPr>
        <p:txBody>
          <a:bodyPr>
            <a:normAutofit/>
          </a:bodyPr>
          <a:lstStyle/>
          <a:p>
            <a:pPr marL="0" indent="0">
              <a:buNone/>
            </a:pPr>
            <a:r>
              <a:rPr lang="ru-RU" sz="1600" dirty="0">
                <a:latin typeface="Calibri" panose="020F0502020204030204" pitchFamily="34" charset="0"/>
                <a:cs typeface="Calibri" panose="020F0502020204030204" pitchFamily="34" charset="0"/>
              </a:rPr>
              <a:t>Алгоритм компьютерного игрока при движении проверяет, есть ли два одинаковых объекта в первых двух элементах строки/столбца/диагонали, если такое встречается, то третьим элементом ставится нолик</a:t>
            </a:r>
          </a:p>
        </p:txBody>
      </p:sp>
      <p:sp>
        <p:nvSpPr>
          <p:cNvPr id="4" name="Прямоугольник 3">
            <a:extLst>
              <a:ext uri="{FF2B5EF4-FFF2-40B4-BE49-F238E27FC236}">
                <a16:creationId xmlns:a16="http://schemas.microsoft.com/office/drawing/2014/main" id="{E916E22F-F782-4EA3-AF92-C157178EA01E}"/>
              </a:ext>
            </a:extLst>
          </p:cNvPr>
          <p:cNvSpPr/>
          <p:nvPr/>
        </p:nvSpPr>
        <p:spPr>
          <a:xfrm>
            <a:off x="381936" y="381864"/>
            <a:ext cx="1520801" cy="369332"/>
          </a:xfrm>
          <a:prstGeom prst="rect">
            <a:avLst/>
          </a:prstGeom>
        </p:spPr>
        <p:txBody>
          <a:bodyPr wrap="none">
            <a:spAutoFit/>
          </a:bodyPr>
          <a:lstStyle/>
          <a:p>
            <a:r>
              <a:rPr lang="ru-RU" b="1" dirty="0" err="1">
                <a:latin typeface="Calibri" panose="020F0502020204030204" pitchFamily="34" charset="0"/>
                <a:ea typeface="Calibri" panose="020F0502020204030204" pitchFamily="34" charset="0"/>
              </a:rPr>
              <a:t>computerturn</a:t>
            </a:r>
            <a:endParaRPr lang="ru-RU" dirty="0"/>
          </a:p>
        </p:txBody>
      </p:sp>
      <p:pic>
        <p:nvPicPr>
          <p:cNvPr id="5" name="Image8">
            <a:extLst>
              <a:ext uri="{FF2B5EF4-FFF2-40B4-BE49-F238E27FC236}">
                <a16:creationId xmlns:a16="http://schemas.microsoft.com/office/drawing/2014/main" id="{EB2722A3-0625-454D-BD86-1815B075A11D}"/>
              </a:ext>
            </a:extLst>
          </p:cNvPr>
          <p:cNvPicPr/>
          <p:nvPr/>
        </p:nvPicPr>
        <p:blipFill>
          <a:blip r:embed="rId2"/>
          <a:stretch>
            <a:fillRect/>
          </a:stretch>
        </p:blipFill>
        <p:spPr bwMode="auto">
          <a:xfrm>
            <a:off x="381935" y="978011"/>
            <a:ext cx="5168075" cy="4977516"/>
          </a:xfrm>
          <a:prstGeom prst="rect">
            <a:avLst/>
          </a:prstGeom>
        </p:spPr>
      </p:pic>
      <p:pic>
        <p:nvPicPr>
          <p:cNvPr id="6" name="Image9">
            <a:extLst>
              <a:ext uri="{FF2B5EF4-FFF2-40B4-BE49-F238E27FC236}">
                <a16:creationId xmlns:a16="http://schemas.microsoft.com/office/drawing/2014/main" id="{C3857F77-05AC-4E7E-BAE4-39BF703BB3BB}"/>
              </a:ext>
            </a:extLst>
          </p:cNvPr>
          <p:cNvPicPr/>
          <p:nvPr/>
        </p:nvPicPr>
        <p:blipFill>
          <a:blip r:embed="rId3"/>
          <a:stretch>
            <a:fillRect/>
          </a:stretch>
        </p:blipFill>
        <p:spPr bwMode="auto">
          <a:xfrm>
            <a:off x="5852161" y="2174214"/>
            <a:ext cx="3737112" cy="2700405"/>
          </a:xfrm>
          <a:prstGeom prst="rect">
            <a:avLst/>
          </a:prstGeom>
        </p:spPr>
      </p:pic>
      <p:sp>
        <p:nvSpPr>
          <p:cNvPr id="7" name="Прямоугольник 6">
            <a:extLst>
              <a:ext uri="{FF2B5EF4-FFF2-40B4-BE49-F238E27FC236}">
                <a16:creationId xmlns:a16="http://schemas.microsoft.com/office/drawing/2014/main" id="{22D66DFA-0FAC-40AA-A75B-A8D7F2BE1059}"/>
              </a:ext>
            </a:extLst>
          </p:cNvPr>
          <p:cNvSpPr/>
          <p:nvPr/>
        </p:nvSpPr>
        <p:spPr>
          <a:xfrm>
            <a:off x="5763761" y="5252552"/>
            <a:ext cx="5107937" cy="392159"/>
          </a:xfrm>
          <a:prstGeom prst="rect">
            <a:avLst/>
          </a:prstGeom>
        </p:spPr>
        <p:txBody>
          <a:bodyPr wrap="none">
            <a:spAutoFit/>
          </a:bodyPr>
          <a:lstStyle/>
          <a:p>
            <a:pPr>
              <a:lnSpc>
                <a:spcPct val="115000"/>
              </a:lnSpc>
              <a:spcAft>
                <a:spcPts val="1000"/>
              </a:spcAft>
            </a:pPr>
            <a:r>
              <a:rPr lang="ru-RU" sz="1600" dirty="0">
                <a:latin typeface="Calibri" panose="020F0502020204030204" pitchFamily="34" charset="0"/>
                <a:ea typeface="Calibri" panose="020F0502020204030204" pitchFamily="34" charset="0"/>
                <a:cs typeface="Calibri" panose="020F0502020204030204" pitchFamily="34" charset="0"/>
              </a:rPr>
              <a:t>Если нет, то нолик ставится в первую свободную ячейку</a:t>
            </a:r>
            <a:r>
              <a:rPr lang="ru-RU"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79350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r>
              <a:rPr lang="en-GB" dirty="0"/>
              <a:t>Contents</a:t>
            </a:r>
            <a:endParaRPr lang="ru-RU" dirty="0"/>
          </a:p>
        </p:txBody>
      </p:sp>
      <p:sp>
        <p:nvSpPr>
          <p:cNvPr id="3" name="Объект 2"/>
          <p:cNvSpPr>
            <a:spLocks noGrp="1"/>
          </p:cNvSpPr>
          <p:nvPr>
            <p:ph idx="1"/>
          </p:nvPr>
        </p:nvSpPr>
        <p:spPr/>
        <p:txBody>
          <a:bodyPr rtlCol="0">
            <a:normAutofit/>
          </a:bodyPr>
          <a:lstStyle/>
          <a:p>
            <a:r>
              <a:rPr lang="en-GB" dirty="0">
                <a:latin typeface="Calibri" panose="020F0502020204030204" pitchFamily="34" charset="0"/>
                <a:cs typeface="Calibri" panose="020F0502020204030204" pitchFamily="34" charset="0"/>
              </a:rPr>
              <a:t>Brief Overview</a:t>
            </a:r>
          </a:p>
          <a:p>
            <a:r>
              <a:rPr lang="en-US" dirty="0">
                <a:latin typeface="Calibri" panose="020F0502020204030204" pitchFamily="34" charset="0"/>
                <a:cs typeface="Calibri" panose="020F0502020204030204" pitchFamily="34" charset="0"/>
              </a:rPr>
              <a:t>Hardware</a:t>
            </a:r>
            <a:r>
              <a:rPr lang="ru-RU"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marL="457200" indent="-457200">
              <a:buFont typeface="+mj-lt"/>
              <a:buAutoNum type="arabicPeriod"/>
            </a:pPr>
            <a:r>
              <a:rPr lang="en-US" dirty="0">
                <a:latin typeface="Calibri" panose="020F0502020204030204" pitchFamily="34" charset="0"/>
                <a:cs typeface="Calibri" panose="020F0502020204030204" pitchFamily="34" charset="0"/>
              </a:rPr>
              <a:t>TTTC</a:t>
            </a:r>
          </a:p>
          <a:p>
            <a:pPr marL="457200" indent="-457200">
              <a:buFont typeface="+mj-lt"/>
              <a:buAutoNum type="arabicPeriod"/>
            </a:pPr>
            <a:r>
              <a:rPr lang="en-US" dirty="0">
                <a:latin typeface="Calibri" panose="020F0502020204030204" pitchFamily="34" charset="0"/>
                <a:cs typeface="Calibri" panose="020F0502020204030204" pitchFamily="34" charset="0"/>
              </a:rPr>
              <a:t>SDR</a:t>
            </a:r>
          </a:p>
          <a:p>
            <a:pPr marL="457200" indent="-457200">
              <a:buFont typeface="+mj-lt"/>
              <a:buAutoNum type="arabicPeriod"/>
            </a:pPr>
            <a:r>
              <a:rPr lang="en-US" dirty="0">
                <a:latin typeface="Calibri" panose="020F0502020204030204" pitchFamily="34" charset="0"/>
                <a:cs typeface="Calibri" panose="020F0502020204030204" pitchFamily="34" charset="0"/>
              </a:rPr>
              <a:t>BPC</a:t>
            </a:r>
          </a:p>
          <a:p>
            <a:pPr marL="457200" indent="-457200">
              <a:buFont typeface="+mj-lt"/>
              <a:buAutoNum type="arabicPeriod"/>
            </a:pPr>
            <a:r>
              <a:rPr lang="en-US" dirty="0">
                <a:latin typeface="Calibri" panose="020F0502020204030204" pitchFamily="34" charset="0"/>
                <a:cs typeface="Calibri" panose="020F0502020204030204" pitchFamily="34" charset="0"/>
              </a:rPr>
              <a:t>GSDD</a:t>
            </a:r>
          </a:p>
          <a:p>
            <a:r>
              <a:rPr lang="en-US" dirty="0">
                <a:latin typeface="Calibri" panose="020F0502020204030204" pitchFamily="34" charset="0"/>
                <a:cs typeface="Calibri" panose="020F0502020204030204" pitchFamily="34" charset="0"/>
              </a:rPr>
              <a:t>Software</a:t>
            </a:r>
          </a:p>
          <a:p>
            <a:pPr marL="0" indent="0">
              <a:buNone/>
            </a:pPr>
            <a:endParaRPr lang="ru-RU" dirty="0"/>
          </a:p>
          <a:p>
            <a:pPr rtl="0"/>
            <a:endParaRPr lang="ru-RU"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7491" y="511805"/>
            <a:ext cx="9601200" cy="1142385"/>
          </a:xfrm>
        </p:spPr>
        <p:txBody>
          <a:bodyPr rtlCol="0"/>
          <a:lstStyle/>
          <a:p>
            <a:r>
              <a:rPr lang="en-GB" dirty="0"/>
              <a:t>Brief Overview</a:t>
            </a:r>
          </a:p>
        </p:txBody>
      </p:sp>
      <p:sp>
        <p:nvSpPr>
          <p:cNvPr id="4" name="Объект 3">
            <a:extLst>
              <a:ext uri="{FF2B5EF4-FFF2-40B4-BE49-F238E27FC236}">
                <a16:creationId xmlns:a16="http://schemas.microsoft.com/office/drawing/2014/main" id="{40675217-0EA8-415C-A8E9-98B54FF12AFD}"/>
              </a:ext>
            </a:extLst>
          </p:cNvPr>
          <p:cNvSpPr>
            <a:spLocks noGrp="1"/>
          </p:cNvSpPr>
          <p:nvPr>
            <p:ph idx="1"/>
          </p:nvPr>
        </p:nvSpPr>
        <p:spPr>
          <a:xfrm>
            <a:off x="182218" y="2118361"/>
            <a:ext cx="5821017" cy="3809999"/>
          </a:xfrm>
        </p:spPr>
        <p:txBody>
          <a:bodyPr/>
          <a:lstStyle/>
          <a:p>
            <a:pPr marL="0" indent="0">
              <a:buNone/>
            </a:pPr>
            <a:r>
              <a:rPr lang="ru-RU" dirty="0">
                <a:latin typeface="Calibri" panose="020F0502020204030204" pitchFamily="34" charset="0"/>
                <a:cs typeface="Calibri" panose="020F0502020204030204" pitchFamily="34" charset="0"/>
              </a:rPr>
              <a:t>Основная задача проекта - это разработать геймпад 3х3, подключить его к С</a:t>
            </a:r>
            <a:r>
              <a:rPr lang="en-US" dirty="0">
                <a:latin typeface="Calibri" panose="020F0502020204030204" pitchFamily="34" charset="0"/>
                <a:cs typeface="Calibri" panose="020F0502020204030204" pitchFamily="34" charset="0"/>
              </a:rPr>
              <a:t>dm</a:t>
            </a:r>
            <a:r>
              <a:rPr lang="ru-RU" dirty="0">
                <a:latin typeface="Calibri" panose="020F0502020204030204" pitchFamily="34" charset="0"/>
                <a:cs typeface="Calibri" panose="020F0502020204030204" pitchFamily="34" charset="0"/>
              </a:rPr>
              <a:t>-8 и написать программу на языке ассемблера для управления игрой. </a:t>
            </a:r>
          </a:p>
          <a:p>
            <a:pPr marL="0" indent="0">
              <a:buNone/>
            </a:pPr>
            <a:r>
              <a:rPr lang="ru-RU" dirty="0">
                <a:latin typeface="Calibri" panose="020F0502020204030204" pitchFamily="34" charset="0"/>
                <a:cs typeface="Calibri" panose="020F0502020204030204" pitchFamily="34" charset="0"/>
              </a:rPr>
              <a:t>Каждая из 9 ячеек геймпада управляет светодиодом размером 4х4 пикселей, который может отображать крестик, нолик или пустое место. Также каждая ячейка имеет кнопку ввода, которую использует игрок для своего хода. Геймпад имеет чипы, которые используются для подключения к шине ввода-вывода </a:t>
            </a:r>
            <a:r>
              <a:rPr lang="en-US" dirty="0" err="1">
                <a:latin typeface="Calibri" panose="020F0502020204030204" pitchFamily="34" charset="0"/>
                <a:cs typeface="Calibri" panose="020F0502020204030204" pitchFamily="34" charset="0"/>
              </a:rPr>
              <a:t>Cdm</a:t>
            </a:r>
            <a:r>
              <a:rPr lang="ru-RU" dirty="0">
                <a:latin typeface="Calibri" panose="020F0502020204030204" pitchFamily="34" charset="0"/>
                <a:cs typeface="Calibri" panose="020F0502020204030204" pitchFamily="34" charset="0"/>
              </a:rPr>
              <a:t>-8 процессора для контроля игры. </a:t>
            </a:r>
          </a:p>
          <a:p>
            <a:pPr marL="0" indent="0">
              <a:buNone/>
            </a:pPr>
            <a:endParaRPr lang="ru-RU" dirty="0"/>
          </a:p>
        </p:txBody>
      </p:sp>
      <p:sp>
        <p:nvSpPr>
          <p:cNvPr id="7" name="Объект 3">
            <a:extLst>
              <a:ext uri="{FF2B5EF4-FFF2-40B4-BE49-F238E27FC236}">
                <a16:creationId xmlns:a16="http://schemas.microsoft.com/office/drawing/2014/main" id="{3060F9FC-6D02-4957-AF9A-913FB3B36E2F}"/>
              </a:ext>
            </a:extLst>
          </p:cNvPr>
          <p:cNvSpPr txBox="1">
            <a:spLocks/>
          </p:cNvSpPr>
          <p:nvPr/>
        </p:nvSpPr>
        <p:spPr>
          <a:xfrm>
            <a:off x="6290145" y="2118361"/>
            <a:ext cx="5821017" cy="3809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Font typeface="Arial" pitchFamily="34" charset="0"/>
              <a:buNone/>
            </a:pPr>
            <a:endParaRPr lang="ru-RU" dirty="0"/>
          </a:p>
        </p:txBody>
      </p:sp>
      <p:pic>
        <p:nvPicPr>
          <p:cNvPr id="5" name="Рисунок 4">
            <a:extLst>
              <a:ext uri="{FF2B5EF4-FFF2-40B4-BE49-F238E27FC236}">
                <a16:creationId xmlns:a16="http://schemas.microsoft.com/office/drawing/2014/main" id="{A7C650E9-26F9-4D61-A2D6-149A49267407}"/>
              </a:ext>
            </a:extLst>
          </p:cNvPr>
          <p:cNvPicPr>
            <a:picLocks noChangeAspect="1"/>
          </p:cNvPicPr>
          <p:nvPr/>
        </p:nvPicPr>
        <p:blipFill>
          <a:blip r:embed="rId3"/>
          <a:stretch>
            <a:fillRect/>
          </a:stretch>
        </p:blipFill>
        <p:spPr>
          <a:xfrm>
            <a:off x="6071815" y="1200647"/>
            <a:ext cx="5821017" cy="4729183"/>
          </a:xfrm>
          <a:prstGeom prst="rect">
            <a:avLst/>
          </a:prstGeom>
        </p:spPr>
      </p:pic>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5416" y="561920"/>
            <a:ext cx="7482179" cy="579438"/>
          </a:xfrm>
        </p:spPr>
        <p:txBody>
          <a:bodyPr rtlCol="0">
            <a:normAutofit fontScale="90000"/>
          </a:bodyPr>
          <a:lstStyle/>
          <a:p>
            <a:pPr rtl="0"/>
            <a:r>
              <a:rPr lang="en-US" sz="3600" dirty="0"/>
              <a:t>                                         HARDWARE</a:t>
            </a:r>
            <a:br>
              <a:rPr lang="ru-RU" dirty="0"/>
            </a:br>
            <a:r>
              <a:rPr lang="en-US" dirty="0"/>
              <a:t> TTTC</a:t>
            </a:r>
            <a:endParaRPr lang="ru-RU" dirty="0"/>
          </a:p>
        </p:txBody>
      </p:sp>
      <p:sp>
        <p:nvSpPr>
          <p:cNvPr id="6" name="Объект 5">
            <a:extLst>
              <a:ext uri="{FF2B5EF4-FFF2-40B4-BE49-F238E27FC236}">
                <a16:creationId xmlns:a16="http://schemas.microsoft.com/office/drawing/2014/main" id="{0AF21933-5F07-4C95-86A7-CD1EE3F4B87B}"/>
              </a:ext>
            </a:extLst>
          </p:cNvPr>
          <p:cNvSpPr>
            <a:spLocks noGrp="1"/>
          </p:cNvSpPr>
          <p:nvPr>
            <p:ph sz="half" idx="2"/>
          </p:nvPr>
        </p:nvSpPr>
        <p:spPr>
          <a:xfrm>
            <a:off x="335776" y="1446793"/>
            <a:ext cx="5654041" cy="4269849"/>
          </a:xfrm>
        </p:spPr>
        <p:txBody>
          <a:bodyPr>
            <a:normAutofit lnSpcReduction="10000"/>
          </a:bodyPr>
          <a:lstStyle/>
          <a:p>
            <a:pPr marL="0" indent="0">
              <a:buNone/>
            </a:pPr>
            <a:r>
              <a:rPr lang="en-US" sz="1600" dirty="0">
                <a:latin typeface="Calibri" panose="020F0502020204030204" pitchFamily="34" charset="0"/>
                <a:cs typeface="Calibri" panose="020F0502020204030204" pitchFamily="34" charset="0"/>
              </a:rPr>
              <a:t>TTTC</a:t>
            </a:r>
            <a:r>
              <a:rPr lang="ru-RU" sz="16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Tic</a:t>
            </a:r>
            <a:r>
              <a:rPr lang="ru-RU" sz="1600" dirty="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Tac</a:t>
            </a:r>
            <a:r>
              <a:rPr lang="ru-RU" sz="1600" dirty="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Toe Chip</a:t>
            </a:r>
            <a:r>
              <a:rPr lang="ru-RU" sz="1600" dirty="0">
                <a:latin typeface="Calibri" panose="020F0502020204030204" pitchFamily="34" charset="0"/>
                <a:cs typeface="Calibri" panose="020F0502020204030204" pitchFamily="34" charset="0"/>
              </a:rPr>
              <a:t>) – это микросхема, контролирующая светодиодный дисплей ячейки и кнопку для ввода. </a:t>
            </a:r>
          </a:p>
          <a:p>
            <a:pPr marL="0" indent="0">
              <a:buNone/>
            </a:pPr>
            <a:r>
              <a:rPr lang="ru-RU" sz="1600" dirty="0">
                <a:latin typeface="Calibri" panose="020F0502020204030204" pitchFamily="34" charset="0"/>
                <a:cs typeface="Calibri" panose="020F0502020204030204" pitchFamily="34" charset="0"/>
              </a:rPr>
              <a:t>Микросхема состоит из входных контактов</a:t>
            </a:r>
            <a:r>
              <a:rPr lang="en-US" sz="1600" dirty="0">
                <a:latin typeface="Calibri" panose="020F0502020204030204" pitchFamily="34" charset="0"/>
                <a:cs typeface="Calibri" panose="020F0502020204030204" pitchFamily="34" charset="0"/>
              </a:rPr>
              <a:t>:</a:t>
            </a:r>
            <a:r>
              <a:rPr lang="ru-RU" sz="16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vin</a:t>
            </a:r>
            <a:r>
              <a:rPr lang="ru-RU" sz="1600" dirty="0">
                <a:latin typeface="Calibri" panose="020F0502020204030204" pitchFamily="34" charset="0"/>
                <a:cs typeface="Calibri" panose="020F0502020204030204" pitchFamily="34" charset="0"/>
              </a:rPr>
              <a:t>(2)</a:t>
            </a:r>
            <a:r>
              <a:rPr lang="en-US" sz="1600" dirty="0">
                <a:latin typeface="Calibri" panose="020F0502020204030204" pitchFamily="34" charset="0"/>
                <a:cs typeface="Calibri" panose="020F0502020204030204" pitchFamily="34" charset="0"/>
              </a:rPr>
              <a:t>,</a:t>
            </a:r>
            <a:r>
              <a:rPr lang="ru-RU"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hin</a:t>
            </a:r>
            <a:r>
              <a:rPr lang="ru-RU" sz="1600" dirty="0">
                <a:latin typeface="Calibri" panose="020F0502020204030204" pitchFamily="34" charset="0"/>
                <a:cs typeface="Calibri" panose="020F0502020204030204" pitchFamily="34" charset="0"/>
              </a:rPr>
              <a:t>(2)</a:t>
            </a:r>
            <a:r>
              <a:rPr lang="en-US" sz="1600" dirty="0">
                <a:latin typeface="Calibri" panose="020F0502020204030204" pitchFamily="34" charset="0"/>
                <a:cs typeface="Calibri" panose="020F0502020204030204" pitchFamily="34" charset="0"/>
              </a:rPr>
              <a:t> </a:t>
            </a:r>
            <a:r>
              <a:rPr lang="ru-RU" sz="1600" dirty="0">
                <a:latin typeface="Calibri" panose="020F0502020204030204" pitchFamily="34" charset="0"/>
                <a:cs typeface="Calibri" panose="020F0502020204030204" pitchFamily="34" charset="0"/>
              </a:rPr>
              <a:t>и </a:t>
            </a:r>
            <a:r>
              <a:rPr lang="en-US" sz="1600" dirty="0" err="1">
                <a:latin typeface="Calibri" panose="020F0502020204030204" pitchFamily="34" charset="0"/>
                <a:cs typeface="Calibri" panose="020F0502020204030204" pitchFamily="34" charset="0"/>
              </a:rPr>
              <a:t>btn</a:t>
            </a:r>
            <a:r>
              <a:rPr lang="ru-RU" sz="1600" dirty="0">
                <a:latin typeface="Calibri" panose="020F0502020204030204" pitchFamily="34" charset="0"/>
                <a:cs typeface="Calibri" panose="020F0502020204030204" pitchFamily="34" charset="0"/>
              </a:rPr>
              <a:t>, выходных контактов: </a:t>
            </a:r>
            <a:r>
              <a:rPr lang="en-US" sz="1600" dirty="0" err="1">
                <a:latin typeface="Calibri" panose="020F0502020204030204" pitchFamily="34" charset="0"/>
                <a:cs typeface="Calibri" panose="020F0502020204030204" pitchFamily="34" charset="0"/>
              </a:rPr>
              <a:t>vout</a:t>
            </a:r>
            <a:r>
              <a:rPr lang="ru-RU"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hout</a:t>
            </a:r>
            <a:r>
              <a:rPr lang="ru-RU" sz="16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L</a:t>
            </a:r>
            <a:r>
              <a:rPr lang="ru-RU" sz="1600" dirty="0">
                <a:latin typeface="Calibri" panose="020F0502020204030204" pitchFamily="34" charset="0"/>
                <a:cs typeface="Calibri" panose="020F0502020204030204" pitchFamily="34" charset="0"/>
              </a:rPr>
              <a:t>0, </a:t>
            </a:r>
            <a:r>
              <a:rPr lang="en-US" sz="1600" dirty="0">
                <a:latin typeface="Calibri" panose="020F0502020204030204" pitchFamily="34" charset="0"/>
                <a:cs typeface="Calibri" panose="020F0502020204030204" pitchFamily="34" charset="0"/>
              </a:rPr>
              <a:t>L</a:t>
            </a:r>
            <a:r>
              <a:rPr lang="ru-RU" sz="1600" dirty="0">
                <a:latin typeface="Calibri" panose="020F0502020204030204" pitchFamily="34" charset="0"/>
                <a:cs typeface="Calibri" panose="020F0502020204030204" pitchFamily="34" charset="0"/>
              </a:rPr>
              <a:t>1, </a:t>
            </a:r>
            <a:r>
              <a:rPr lang="en-US" sz="1600" dirty="0">
                <a:latin typeface="Calibri" panose="020F0502020204030204" pitchFamily="34" charset="0"/>
                <a:cs typeface="Calibri" panose="020F0502020204030204" pitchFamily="34" charset="0"/>
              </a:rPr>
              <a:t>L</a:t>
            </a:r>
            <a:r>
              <a:rPr lang="ru-RU" sz="1600" dirty="0">
                <a:latin typeface="Calibri" panose="020F0502020204030204" pitchFamily="34" charset="0"/>
                <a:cs typeface="Calibri" panose="020F0502020204030204" pitchFamily="34" charset="0"/>
              </a:rPr>
              <a:t>2, </a:t>
            </a:r>
            <a:r>
              <a:rPr lang="en-US" sz="1600" dirty="0">
                <a:latin typeface="Calibri" panose="020F0502020204030204" pitchFamily="34" charset="0"/>
                <a:cs typeface="Calibri" panose="020F0502020204030204" pitchFamily="34" charset="0"/>
              </a:rPr>
              <a:t>L</a:t>
            </a:r>
            <a:r>
              <a:rPr lang="ru-RU" sz="1600" dirty="0">
                <a:latin typeface="Calibri" panose="020F0502020204030204" pitchFamily="34" charset="0"/>
                <a:cs typeface="Calibri" panose="020F0502020204030204" pitchFamily="34" charset="0"/>
              </a:rPr>
              <a:t>3 и </a:t>
            </a:r>
            <a:r>
              <a:rPr lang="en-US" sz="1600" dirty="0" err="1">
                <a:latin typeface="Calibri" panose="020F0502020204030204" pitchFamily="34" charset="0"/>
                <a:cs typeface="Calibri" panose="020F0502020204030204" pitchFamily="34" charset="0"/>
              </a:rPr>
              <a:t>rst</a:t>
            </a:r>
            <a:r>
              <a:rPr lang="ru-RU" sz="1600" dirty="0">
                <a:latin typeface="Calibri" panose="020F0502020204030204" pitchFamily="34" charset="0"/>
                <a:cs typeface="Calibri" panose="020F0502020204030204" pitchFamily="34" charset="0"/>
              </a:rPr>
              <a:t> (для обнуления). </a:t>
            </a:r>
          </a:p>
          <a:p>
            <a:pPr marL="0" indent="0">
              <a:buNone/>
            </a:pPr>
            <a:r>
              <a:rPr lang="ru-RU" sz="1600" dirty="0">
                <a:latin typeface="Calibri" panose="020F0502020204030204" pitchFamily="34" charset="0"/>
                <a:cs typeface="Calibri" panose="020F0502020204030204" pitchFamily="34" charset="0"/>
              </a:rPr>
              <a:t>ПЗУ содержит четыре значения:  </a:t>
            </a:r>
            <a:r>
              <a:rPr lang="en-US" sz="1600" dirty="0">
                <a:latin typeface="Calibri" panose="020F0502020204030204" pitchFamily="34" charset="0"/>
                <a:cs typeface="Calibri" panose="020F0502020204030204" pitchFamily="34" charset="0"/>
              </a:rPr>
              <a:t>s</a:t>
            </a:r>
            <a:r>
              <a:rPr lang="ru-RU" sz="1600" dirty="0">
                <a:latin typeface="Calibri" panose="020F0502020204030204" pitchFamily="34" charset="0"/>
                <a:cs typeface="Calibri" panose="020F0502020204030204" pitchFamily="34" charset="0"/>
              </a:rPr>
              <a:t> [0] = 0000 для пустого места, s [1] = </a:t>
            </a:r>
            <a:r>
              <a:rPr lang="en-US" sz="1600" dirty="0">
                <a:latin typeface="Calibri" panose="020F0502020204030204" pitchFamily="34" charset="0"/>
                <a:cs typeface="Calibri" panose="020F0502020204030204" pitchFamily="34" charset="0"/>
              </a:rPr>
              <a:t>f</a:t>
            </a:r>
            <a:r>
              <a:rPr lang="ru-RU" sz="1600" dirty="0">
                <a:latin typeface="Calibri" panose="020F0502020204030204" pitchFamily="34" charset="0"/>
                <a:cs typeface="Calibri" panose="020F0502020204030204" pitchFamily="34" charset="0"/>
              </a:rPr>
              <a:t>99</a:t>
            </a:r>
            <a:r>
              <a:rPr lang="en-US" sz="1600" dirty="0">
                <a:latin typeface="Calibri" panose="020F0502020204030204" pitchFamily="34" charset="0"/>
                <a:cs typeface="Calibri" panose="020F0502020204030204" pitchFamily="34" charset="0"/>
              </a:rPr>
              <a:t>f </a:t>
            </a:r>
            <a:r>
              <a:rPr lang="ru-RU" sz="1600" dirty="0">
                <a:latin typeface="Calibri" panose="020F0502020204030204" pitchFamily="34" charset="0"/>
                <a:cs typeface="Calibri" panose="020F0502020204030204" pitchFamily="34" charset="0"/>
              </a:rPr>
              <a:t>для нолика, s [2] = 9429 для крестика, s [3] = 0000 (не используется).</a:t>
            </a:r>
          </a:p>
          <a:p>
            <a:pPr marL="0" indent="0">
              <a:buNone/>
            </a:pPr>
            <a:r>
              <a:rPr lang="ru-RU" sz="1600" dirty="0">
                <a:latin typeface="Calibri" panose="020F0502020204030204" pitchFamily="34" charset="0"/>
                <a:cs typeface="Calibri" panose="020F0502020204030204" pitchFamily="34" charset="0"/>
              </a:rPr>
              <a:t>Нулевые биты </a:t>
            </a:r>
            <a:r>
              <a:rPr lang="en-US" sz="1600" dirty="0">
                <a:latin typeface="Calibri" panose="020F0502020204030204" pitchFamily="34" charset="0"/>
                <a:cs typeface="Calibri" panose="020F0502020204030204" pitchFamily="34" charset="0"/>
              </a:rPr>
              <a:t>vin </a:t>
            </a:r>
            <a:r>
              <a:rPr lang="ru-RU" sz="1600" dirty="0">
                <a:latin typeface="Calibri" panose="020F0502020204030204" pitchFamily="34" charset="0"/>
                <a:cs typeface="Calibri" panose="020F0502020204030204" pitchFamily="34" charset="0"/>
              </a:rPr>
              <a:t>и </a:t>
            </a:r>
            <a:r>
              <a:rPr lang="en-US" sz="1600" dirty="0" err="1">
                <a:latin typeface="Calibri" panose="020F0502020204030204" pitchFamily="34" charset="0"/>
                <a:cs typeface="Calibri" panose="020F0502020204030204" pitchFamily="34" charset="0"/>
              </a:rPr>
              <a:t>hin</a:t>
            </a:r>
            <a:r>
              <a:rPr lang="en-US" sz="1600" dirty="0">
                <a:latin typeface="Calibri" panose="020F0502020204030204" pitchFamily="34" charset="0"/>
                <a:cs typeface="Calibri" panose="020F0502020204030204" pitchFamily="34" charset="0"/>
              </a:rPr>
              <a:t> </a:t>
            </a:r>
            <a:r>
              <a:rPr lang="ru-RU" sz="1600" dirty="0">
                <a:latin typeface="Calibri" panose="020F0502020204030204" pitchFamily="34" charset="0"/>
                <a:cs typeface="Calibri" panose="020F0502020204030204" pitchFamily="34" charset="0"/>
              </a:rPr>
              <a:t>представляют идентификатор отображаемого символа (</a:t>
            </a:r>
            <a:r>
              <a:rPr lang="en-US" sz="1600" dirty="0" err="1">
                <a:latin typeface="Calibri" panose="020F0502020204030204" pitchFamily="34" charset="0"/>
                <a:cs typeface="Calibri" panose="020F0502020204030204" pitchFamily="34" charset="0"/>
              </a:rPr>
              <a:t>sym</a:t>
            </a:r>
            <a:r>
              <a:rPr lang="en-US" sz="1600" dirty="0">
                <a:latin typeface="Calibri" panose="020F0502020204030204" pitchFamily="34" charset="0"/>
                <a:cs typeface="Calibri" panose="020F0502020204030204" pitchFamily="34" charset="0"/>
              </a:rPr>
              <a:t> ID</a:t>
            </a:r>
            <a:r>
              <a:rPr lang="ru-RU" sz="1600" dirty="0">
                <a:latin typeface="Calibri" panose="020F0502020204030204" pitchFamily="34" charset="0"/>
                <a:cs typeface="Calibri" panose="020F0502020204030204" pitchFamily="34" charset="0"/>
              </a:rPr>
              <a:t>). Он фиксируется в регистре </a:t>
            </a:r>
            <a:r>
              <a:rPr lang="en-US" sz="1600" dirty="0" err="1">
                <a:latin typeface="Calibri" panose="020F0502020204030204" pitchFamily="34" charset="0"/>
                <a:cs typeface="Calibri" panose="020F0502020204030204" pitchFamily="34" charset="0"/>
              </a:rPr>
              <a:t>sym</a:t>
            </a:r>
            <a:r>
              <a:rPr lang="ru-RU" sz="1600" dirty="0">
                <a:latin typeface="Calibri" panose="020F0502020204030204" pitchFamily="34" charset="0"/>
                <a:cs typeface="Calibri" panose="020F0502020204030204" pitchFamily="34" charset="0"/>
              </a:rPr>
              <a:t>_</a:t>
            </a:r>
            <a:r>
              <a:rPr lang="en-US" sz="1600" dirty="0">
                <a:latin typeface="Calibri" panose="020F0502020204030204" pitchFamily="34" charset="0"/>
                <a:cs typeface="Calibri" panose="020F0502020204030204" pitchFamily="34" charset="0"/>
              </a:rPr>
              <a:t>reg</a:t>
            </a:r>
            <a:r>
              <a:rPr lang="ru-RU" sz="1600" dirty="0">
                <a:latin typeface="Calibri" panose="020F0502020204030204" pitchFamily="34" charset="0"/>
                <a:cs typeface="Calibri" panose="020F0502020204030204" pitchFamily="34" charset="0"/>
              </a:rPr>
              <a:t>, когда первые биты </a:t>
            </a:r>
            <a:r>
              <a:rPr lang="en-US" sz="1600" dirty="0">
                <a:latin typeface="Calibri" panose="020F0502020204030204" pitchFamily="34" charset="0"/>
                <a:cs typeface="Calibri" panose="020F0502020204030204" pitchFamily="34" charset="0"/>
              </a:rPr>
              <a:t>vin </a:t>
            </a:r>
            <a:r>
              <a:rPr lang="ru-RU" sz="1600" dirty="0">
                <a:latin typeface="Calibri" panose="020F0502020204030204" pitchFamily="34" charset="0"/>
                <a:cs typeface="Calibri" panose="020F0502020204030204" pitchFamily="34" charset="0"/>
              </a:rPr>
              <a:t>и </a:t>
            </a:r>
            <a:r>
              <a:rPr lang="en-US" sz="1600" dirty="0" err="1">
                <a:latin typeface="Calibri" panose="020F0502020204030204" pitchFamily="34" charset="0"/>
                <a:cs typeface="Calibri" panose="020F0502020204030204" pitchFamily="34" charset="0"/>
              </a:rPr>
              <a:t>hin</a:t>
            </a:r>
            <a:r>
              <a:rPr lang="en-US" sz="1600" dirty="0">
                <a:latin typeface="Calibri" panose="020F0502020204030204" pitchFamily="34" charset="0"/>
                <a:cs typeface="Calibri" panose="020F0502020204030204" pitchFamily="34" charset="0"/>
              </a:rPr>
              <a:t> </a:t>
            </a:r>
            <a:r>
              <a:rPr lang="ru-RU" sz="1600" dirty="0">
                <a:latin typeface="Calibri" panose="020F0502020204030204" pitchFamily="34" charset="0"/>
                <a:cs typeface="Calibri" panose="020F0502020204030204" pitchFamily="34" charset="0"/>
              </a:rPr>
              <a:t>равны 1.   Адрес в ПЗУ - это идентификатор символа для отображения.</a:t>
            </a:r>
          </a:p>
          <a:p>
            <a:pPr marL="0" indent="0">
              <a:buNone/>
            </a:pPr>
            <a:r>
              <a:rPr lang="ru-RU" sz="1700" dirty="0">
                <a:latin typeface="Calibri" panose="020F0502020204030204" pitchFamily="34" charset="0"/>
                <a:cs typeface="Calibri" panose="020F0502020204030204" pitchFamily="34" charset="0"/>
              </a:rPr>
              <a:t>Изображение  считывается из ПЗУ с использованием этого адреса. Таким образом при </a:t>
            </a:r>
            <a:r>
              <a:rPr lang="en-US" sz="1700" dirty="0" err="1">
                <a:latin typeface="Calibri" panose="020F0502020204030204" pitchFamily="34" charset="0"/>
                <a:cs typeface="Calibri" panose="020F0502020204030204" pitchFamily="34" charset="0"/>
              </a:rPr>
              <a:t>sym</a:t>
            </a:r>
            <a:r>
              <a:rPr lang="en-US" sz="1700" dirty="0">
                <a:latin typeface="Calibri" panose="020F0502020204030204" pitchFamily="34" charset="0"/>
                <a:cs typeface="Calibri" panose="020F0502020204030204" pitchFamily="34" charset="0"/>
              </a:rPr>
              <a:t> ID</a:t>
            </a:r>
            <a:r>
              <a:rPr lang="ru-RU" sz="1700" dirty="0">
                <a:latin typeface="Calibri" panose="020F0502020204030204" pitchFamily="34" charset="0"/>
                <a:cs typeface="Calibri" panose="020F0502020204030204" pitchFamily="34" charset="0"/>
              </a:rPr>
              <a:t> = 00 – на дисплее отображается пустое место, при </a:t>
            </a:r>
            <a:r>
              <a:rPr lang="en-US" sz="1700" dirty="0" err="1">
                <a:latin typeface="Calibri" panose="020F0502020204030204" pitchFamily="34" charset="0"/>
                <a:cs typeface="Calibri" panose="020F0502020204030204" pitchFamily="34" charset="0"/>
              </a:rPr>
              <a:t>sym</a:t>
            </a:r>
            <a:r>
              <a:rPr lang="en-US" sz="1700" dirty="0">
                <a:latin typeface="Calibri" panose="020F0502020204030204" pitchFamily="34" charset="0"/>
                <a:cs typeface="Calibri" panose="020F0502020204030204" pitchFamily="34" charset="0"/>
              </a:rPr>
              <a:t> ID</a:t>
            </a:r>
            <a:r>
              <a:rPr lang="ru-RU" sz="1700" dirty="0">
                <a:latin typeface="Calibri" panose="020F0502020204030204" pitchFamily="34" charset="0"/>
                <a:cs typeface="Calibri" panose="020F0502020204030204" pitchFamily="34" charset="0"/>
              </a:rPr>
              <a:t> = 01 – нолик, при </a:t>
            </a:r>
            <a:r>
              <a:rPr lang="en-US" sz="1700" dirty="0" err="1">
                <a:latin typeface="Calibri" panose="020F0502020204030204" pitchFamily="34" charset="0"/>
                <a:cs typeface="Calibri" panose="020F0502020204030204" pitchFamily="34" charset="0"/>
              </a:rPr>
              <a:t>sym</a:t>
            </a:r>
            <a:r>
              <a:rPr lang="en-US" sz="1700" dirty="0">
                <a:latin typeface="Calibri" panose="020F0502020204030204" pitchFamily="34" charset="0"/>
                <a:cs typeface="Calibri" panose="020F0502020204030204" pitchFamily="34" charset="0"/>
              </a:rPr>
              <a:t> ID</a:t>
            </a:r>
            <a:r>
              <a:rPr lang="ru-RU" sz="1700" dirty="0">
                <a:latin typeface="Calibri" panose="020F0502020204030204" pitchFamily="34" charset="0"/>
                <a:cs typeface="Calibri" panose="020F0502020204030204" pitchFamily="34" charset="0"/>
              </a:rPr>
              <a:t> = 10 – крестик.</a:t>
            </a:r>
          </a:p>
          <a:p>
            <a:pPr marL="0" indent="0">
              <a:buNone/>
            </a:pPr>
            <a:endParaRPr lang="en-US" dirty="0"/>
          </a:p>
          <a:p>
            <a:pPr marL="0" indent="0">
              <a:buNone/>
            </a:pPr>
            <a:endParaRPr lang="ru-RU" dirty="0"/>
          </a:p>
        </p:txBody>
      </p:sp>
      <p:pic>
        <p:nvPicPr>
          <p:cNvPr id="9" name="Рисунок 8">
            <a:extLst>
              <a:ext uri="{FF2B5EF4-FFF2-40B4-BE49-F238E27FC236}">
                <a16:creationId xmlns:a16="http://schemas.microsoft.com/office/drawing/2014/main" id="{A27FAF63-D47D-4BDA-8D79-44F1D2957663}"/>
              </a:ext>
            </a:extLst>
          </p:cNvPr>
          <p:cNvPicPr/>
          <p:nvPr/>
        </p:nvPicPr>
        <p:blipFill>
          <a:blip r:embed="rId3">
            <a:extLst>
              <a:ext uri="{28A0092B-C50C-407E-A947-70E740481C1C}">
                <a14:useLocalDpi xmlns:a14="http://schemas.microsoft.com/office/drawing/2010/main" val="0"/>
              </a:ext>
            </a:extLst>
          </a:blip>
          <a:stretch>
            <a:fillRect/>
          </a:stretch>
        </p:blipFill>
        <p:spPr>
          <a:xfrm>
            <a:off x="6329238" y="1372236"/>
            <a:ext cx="5113020" cy="4418965"/>
          </a:xfrm>
          <a:prstGeom prst="rect">
            <a:avLst/>
          </a:prstGeom>
        </p:spPr>
      </p:pic>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Объект 6">
            <a:extLst>
              <a:ext uri="{FF2B5EF4-FFF2-40B4-BE49-F238E27FC236}">
                <a16:creationId xmlns:a16="http://schemas.microsoft.com/office/drawing/2014/main" id="{D39AA640-5B99-4D17-ACE3-A00DA68E6066}"/>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325016" y="1232452"/>
            <a:ext cx="2880511" cy="3432998"/>
          </a:xfrm>
          <a:prstGeom prst="rect">
            <a:avLst/>
          </a:prstGeom>
        </p:spPr>
      </p:pic>
      <p:sp>
        <p:nvSpPr>
          <p:cNvPr id="8" name="Прямоугольник 7">
            <a:extLst>
              <a:ext uri="{FF2B5EF4-FFF2-40B4-BE49-F238E27FC236}">
                <a16:creationId xmlns:a16="http://schemas.microsoft.com/office/drawing/2014/main" id="{DD7C7163-C3CA-44AE-ADCA-A49E8C5B97C7}"/>
              </a:ext>
            </a:extLst>
          </p:cNvPr>
          <p:cNvSpPr/>
          <p:nvPr/>
        </p:nvSpPr>
        <p:spPr>
          <a:xfrm>
            <a:off x="630803" y="1017205"/>
            <a:ext cx="6096000" cy="4990853"/>
          </a:xfrm>
          <a:prstGeom prst="rect">
            <a:avLst/>
          </a:prstGeom>
        </p:spPr>
        <p:txBody>
          <a:bodyPr>
            <a:spAutoFit/>
          </a:bodyPr>
          <a:lstStyle/>
          <a:p>
            <a:pPr>
              <a:lnSpc>
                <a:spcPct val="115000"/>
              </a:lnSpc>
              <a:spcAft>
                <a:spcPts val="1000"/>
              </a:spcAft>
            </a:pPr>
            <a:r>
              <a:rPr lang="ru-RU" sz="1600" dirty="0">
                <a:latin typeface="Calibri" panose="020F0502020204030204" pitchFamily="34" charset="0"/>
                <a:ea typeface="Times New Roman" panose="02020603050405020304" pitchFamily="18" charset="0"/>
                <a:cs typeface="Calibri" panose="020F0502020204030204" pitchFamily="34" charset="0"/>
              </a:rPr>
              <a:t>На северной части чипа 1-битный контакт </a:t>
            </a:r>
            <a:r>
              <a:rPr lang="en-US" sz="1600" dirty="0" err="1">
                <a:latin typeface="Calibri" panose="020F0502020204030204" pitchFamily="34" charset="0"/>
                <a:ea typeface="Times New Roman" panose="02020603050405020304" pitchFamily="18" charset="0"/>
                <a:cs typeface="Calibri" panose="020F0502020204030204" pitchFamily="34" charset="0"/>
              </a:rPr>
              <a:t>hout</a:t>
            </a:r>
            <a:r>
              <a:rPr lang="en-US" sz="1600" dirty="0">
                <a:latin typeface="Calibri" panose="020F0502020204030204" pitchFamily="34" charset="0"/>
                <a:ea typeface="Times New Roman" panose="02020603050405020304" pitchFamily="18" charset="0"/>
                <a:cs typeface="Calibri" panose="020F0502020204030204" pitchFamily="34" charset="0"/>
              </a:rPr>
              <a:t> </a:t>
            </a:r>
            <a:r>
              <a:rPr lang="ru-RU" sz="1600" dirty="0">
                <a:latin typeface="Calibri" panose="020F0502020204030204" pitchFamily="34" charset="0"/>
                <a:ea typeface="Times New Roman" panose="02020603050405020304" pitchFamily="18" charset="0"/>
                <a:cs typeface="Calibri" panose="020F0502020204030204" pitchFamily="34" charset="0"/>
              </a:rPr>
              <a:t>и 2-битный </a:t>
            </a:r>
            <a:r>
              <a:rPr lang="en-US" sz="1600" dirty="0" err="1">
                <a:latin typeface="Calibri" panose="020F0502020204030204" pitchFamily="34" charset="0"/>
                <a:ea typeface="Times New Roman" panose="02020603050405020304" pitchFamily="18" charset="0"/>
                <a:cs typeface="Calibri" panose="020F0502020204030204" pitchFamily="34" charset="0"/>
              </a:rPr>
              <a:t>hin</a:t>
            </a:r>
            <a:r>
              <a:rPr lang="ru-RU" sz="1600" dirty="0">
                <a:latin typeface="Calibri" panose="020F0502020204030204" pitchFamily="34" charset="0"/>
                <a:ea typeface="Times New Roman" panose="02020603050405020304" pitchFamily="18" charset="0"/>
                <a:cs typeface="Calibri" panose="020F0502020204030204" pitchFamily="34" charset="0"/>
              </a:rPr>
              <a:t>. Все эти три бита подключены к горизонтальной шине ячейки (</a:t>
            </a:r>
            <a:r>
              <a:rPr lang="ru-RU" sz="1600" dirty="0" err="1">
                <a:latin typeface="Calibri" panose="020F0502020204030204" pitchFamily="34" charset="0"/>
                <a:ea typeface="Times New Roman" panose="02020603050405020304" pitchFamily="18" charset="0"/>
                <a:cs typeface="Calibri" panose="020F0502020204030204" pitchFamily="34" charset="0"/>
              </a:rPr>
              <a:t>hout</a:t>
            </a:r>
            <a:r>
              <a:rPr lang="ru-RU" sz="1600" dirty="0">
                <a:latin typeface="Calibri" panose="020F0502020204030204" pitchFamily="34" charset="0"/>
                <a:ea typeface="Times New Roman" panose="02020603050405020304" pitchFamily="18" charset="0"/>
                <a:cs typeface="Calibri" panose="020F0502020204030204" pitchFamily="34" charset="0"/>
              </a:rPr>
              <a:t> к проводу 2 и </a:t>
            </a:r>
            <a:r>
              <a:rPr lang="ru-RU" sz="1600" dirty="0" err="1">
                <a:latin typeface="Calibri" panose="020F0502020204030204" pitchFamily="34" charset="0"/>
                <a:ea typeface="Times New Roman" panose="02020603050405020304" pitchFamily="18" charset="0"/>
                <a:cs typeface="Calibri" panose="020F0502020204030204" pitchFamily="34" charset="0"/>
              </a:rPr>
              <a:t>hin</a:t>
            </a:r>
            <a:r>
              <a:rPr lang="ru-RU" sz="1600" dirty="0">
                <a:latin typeface="Calibri" panose="020F0502020204030204" pitchFamily="34" charset="0"/>
                <a:ea typeface="Times New Roman" panose="02020603050405020304" pitchFamily="18" charset="0"/>
                <a:cs typeface="Calibri" panose="020F0502020204030204" pitchFamily="34" charset="0"/>
              </a:rPr>
              <a:t> к проводам 0 и 1). Контакт </a:t>
            </a:r>
            <a:r>
              <a:rPr lang="en-US" sz="1600" dirty="0" err="1">
                <a:latin typeface="Calibri" panose="020F0502020204030204" pitchFamily="34" charset="0"/>
                <a:ea typeface="Times New Roman" panose="02020603050405020304" pitchFamily="18" charset="0"/>
                <a:cs typeface="Calibri" panose="020F0502020204030204" pitchFamily="34" charset="0"/>
              </a:rPr>
              <a:t>hout</a:t>
            </a:r>
            <a:r>
              <a:rPr lang="en-US" sz="1600" dirty="0">
                <a:latin typeface="Calibri" panose="020F0502020204030204" pitchFamily="34" charset="0"/>
                <a:ea typeface="Times New Roman" panose="02020603050405020304" pitchFamily="18" charset="0"/>
                <a:cs typeface="Calibri" panose="020F0502020204030204" pitchFamily="34" charset="0"/>
              </a:rPr>
              <a:t> </a:t>
            </a:r>
            <a:r>
              <a:rPr lang="ru-RU" sz="1600" dirty="0">
                <a:latin typeface="Calibri" panose="020F0502020204030204" pitchFamily="34" charset="0"/>
                <a:ea typeface="Times New Roman" panose="02020603050405020304" pitchFamily="18" charset="0"/>
                <a:cs typeface="Calibri" panose="020F0502020204030204" pitchFamily="34" charset="0"/>
              </a:rPr>
              <a:t>переносит выходные данные с чипа </a:t>
            </a:r>
            <a:r>
              <a:rPr lang="en-US" sz="1600" dirty="0">
                <a:latin typeface="Calibri" panose="020F0502020204030204" pitchFamily="34" charset="0"/>
                <a:ea typeface="Times New Roman" panose="02020603050405020304" pitchFamily="18" charset="0"/>
                <a:cs typeface="Calibri" panose="020F0502020204030204" pitchFamily="34" charset="0"/>
              </a:rPr>
              <a:t>TTTC</a:t>
            </a:r>
            <a:r>
              <a:rPr lang="ru-RU" sz="1600" dirty="0">
                <a:latin typeface="Calibri" panose="020F0502020204030204" pitchFamily="34" charset="0"/>
                <a:ea typeface="Times New Roman" panose="02020603050405020304" pitchFamily="18" charset="0"/>
                <a:cs typeface="Calibri" panose="020F0502020204030204" pitchFamily="34" charset="0"/>
              </a:rPr>
              <a:t>, а </a:t>
            </a:r>
            <a:r>
              <a:rPr lang="en-US" sz="1600" dirty="0" err="1">
                <a:latin typeface="Calibri" panose="020F0502020204030204" pitchFamily="34" charset="0"/>
                <a:ea typeface="Times New Roman" panose="02020603050405020304" pitchFamily="18" charset="0"/>
                <a:cs typeface="Calibri" panose="020F0502020204030204" pitchFamily="34" charset="0"/>
              </a:rPr>
              <a:t>hin</a:t>
            </a:r>
            <a:r>
              <a:rPr lang="en-US" sz="1600" dirty="0">
                <a:latin typeface="Calibri" panose="020F0502020204030204" pitchFamily="34" charset="0"/>
                <a:ea typeface="Times New Roman" panose="02020603050405020304" pitchFamily="18" charset="0"/>
                <a:cs typeface="Calibri" panose="020F0502020204030204" pitchFamily="34" charset="0"/>
              </a:rPr>
              <a:t> </a:t>
            </a:r>
            <a:r>
              <a:rPr lang="ru-RU" sz="1600" dirty="0">
                <a:latin typeface="Calibri" panose="020F0502020204030204" pitchFamily="34" charset="0"/>
                <a:ea typeface="Times New Roman" panose="02020603050405020304" pitchFamily="18" charset="0"/>
                <a:cs typeface="Calibri" panose="020F0502020204030204" pitchFamily="34" charset="0"/>
              </a:rPr>
              <a:t>переносит входные данные к чипу </a:t>
            </a:r>
            <a:r>
              <a:rPr lang="en-US" sz="1600" dirty="0">
                <a:latin typeface="Calibri" panose="020F0502020204030204" pitchFamily="34" charset="0"/>
                <a:ea typeface="Times New Roman" panose="02020603050405020304" pitchFamily="18" charset="0"/>
                <a:cs typeface="Calibri" panose="020F0502020204030204" pitchFamily="34" charset="0"/>
              </a:rPr>
              <a:t>TTTC</a:t>
            </a:r>
            <a:r>
              <a:rPr lang="ru-RU" sz="1600" dirty="0">
                <a:latin typeface="Calibri" panose="020F0502020204030204" pitchFamily="34" charset="0"/>
                <a:ea typeface="Times New Roman" panose="02020603050405020304" pitchFamily="18" charset="0"/>
                <a:cs typeface="Calibri" panose="020F0502020204030204" pitchFamily="34" charset="0"/>
              </a:rPr>
              <a:t>.</a:t>
            </a:r>
          </a:p>
          <a:p>
            <a:pPr>
              <a:lnSpc>
                <a:spcPct val="115000"/>
              </a:lnSpc>
              <a:spcAft>
                <a:spcPts val="1000"/>
              </a:spcAft>
            </a:pPr>
            <a:r>
              <a:rPr lang="ru-RU" sz="1600" dirty="0">
                <a:latin typeface="Calibri" panose="020F0502020204030204" pitchFamily="34" charset="0"/>
                <a:ea typeface="Times New Roman" panose="02020603050405020304" pitchFamily="18" charset="0"/>
                <a:cs typeface="Calibri" panose="020F0502020204030204" pitchFamily="34" charset="0"/>
              </a:rPr>
              <a:t>На западной стороне 2-битный </a:t>
            </a:r>
            <a:r>
              <a:rPr lang="ru-RU" sz="1600" dirty="0" err="1">
                <a:latin typeface="Calibri" panose="020F0502020204030204" pitchFamily="34" charset="0"/>
                <a:ea typeface="Times New Roman" panose="02020603050405020304" pitchFamily="18" charset="0"/>
                <a:cs typeface="Calibri" panose="020F0502020204030204" pitchFamily="34" charset="0"/>
              </a:rPr>
              <a:t>vin</a:t>
            </a:r>
            <a:r>
              <a:rPr lang="ru-RU" sz="1600" dirty="0">
                <a:latin typeface="Calibri" panose="020F0502020204030204" pitchFamily="34" charset="0"/>
                <a:ea typeface="Times New Roman" panose="02020603050405020304" pitchFamily="18" charset="0"/>
                <a:cs typeface="Calibri" panose="020F0502020204030204" pitchFamily="34" charset="0"/>
              </a:rPr>
              <a:t> и 1-битный </a:t>
            </a:r>
            <a:r>
              <a:rPr lang="ru-RU" sz="1600" dirty="0" err="1">
                <a:latin typeface="Calibri" panose="020F0502020204030204" pitchFamily="34" charset="0"/>
                <a:ea typeface="Times New Roman" panose="02020603050405020304" pitchFamily="18" charset="0"/>
                <a:cs typeface="Calibri" panose="020F0502020204030204" pitchFamily="34" charset="0"/>
              </a:rPr>
              <a:t>vout</a:t>
            </a:r>
            <a:r>
              <a:rPr lang="ru-RU" sz="1600" dirty="0">
                <a:latin typeface="Calibri" panose="020F0502020204030204" pitchFamily="34" charset="0"/>
                <a:ea typeface="Times New Roman" panose="02020603050405020304" pitchFamily="18" charset="0"/>
                <a:cs typeface="Calibri" panose="020F0502020204030204" pitchFamily="34" charset="0"/>
              </a:rPr>
              <a:t> для подключения к соответствующей вертикальной шине.</a:t>
            </a:r>
          </a:p>
          <a:p>
            <a:pPr>
              <a:lnSpc>
                <a:spcPct val="115000"/>
              </a:lnSpc>
              <a:spcAft>
                <a:spcPts val="1000"/>
              </a:spcAft>
            </a:pPr>
            <a:r>
              <a:rPr lang="ru-RU" sz="1600" dirty="0">
                <a:latin typeface="Calibri" panose="020F0502020204030204" pitchFamily="34" charset="0"/>
                <a:ea typeface="Times New Roman" panose="02020603050405020304" pitchFamily="18" charset="0"/>
                <a:cs typeface="Calibri" panose="020F0502020204030204" pitchFamily="34" charset="0"/>
              </a:rPr>
              <a:t>Светодиодный матричный дисплей 4x4 подключен непосредственно к выходным контактам  TTTС  L0, L1,L2, L3 (по 4 бита каждый) на его восточной стороне. Они управляют строками 0, 1, 2 и 3 матрицы соответственно, чтобы отображать ноль, крест или пробел.</a:t>
            </a:r>
          </a:p>
          <a:p>
            <a:pPr>
              <a:lnSpc>
                <a:spcPct val="115000"/>
              </a:lnSpc>
              <a:spcAft>
                <a:spcPts val="1000"/>
              </a:spcAft>
            </a:pPr>
            <a:r>
              <a:rPr lang="ru-RU" sz="1600" dirty="0">
                <a:latin typeface="Calibri" panose="020F0502020204030204" pitchFamily="34" charset="0"/>
                <a:ea typeface="Times New Roman" panose="02020603050405020304" pitchFamily="18" charset="0"/>
                <a:cs typeface="Calibri" panose="020F0502020204030204" pitchFamily="34" charset="0"/>
              </a:rPr>
              <a:t>Также предусмотрена кнопка (</a:t>
            </a:r>
            <a:r>
              <a:rPr lang="en-US" sz="1600" dirty="0" err="1">
                <a:latin typeface="Calibri" panose="020F0502020204030204" pitchFamily="34" charset="0"/>
                <a:ea typeface="Times New Roman" panose="02020603050405020304" pitchFamily="18" charset="0"/>
                <a:cs typeface="Calibri" panose="020F0502020204030204" pitchFamily="34" charset="0"/>
              </a:rPr>
              <a:t>btn</a:t>
            </a:r>
            <a:r>
              <a:rPr lang="ru-RU" sz="1600" dirty="0">
                <a:latin typeface="Calibri" panose="020F0502020204030204" pitchFamily="34" charset="0"/>
                <a:ea typeface="Times New Roman" panose="02020603050405020304" pitchFamily="18" charset="0"/>
                <a:cs typeface="Calibri" panose="020F0502020204030204" pitchFamily="34" charset="0"/>
              </a:rPr>
              <a:t>), чтобы человек играл крестиком в ячейке. Она подключена к 1-битному входному контакту на восточной стороне </a:t>
            </a:r>
            <a:r>
              <a:rPr lang="en-US" sz="1600" dirty="0">
                <a:latin typeface="Calibri" panose="020F0502020204030204" pitchFamily="34" charset="0"/>
                <a:ea typeface="Times New Roman" panose="02020603050405020304" pitchFamily="18" charset="0"/>
                <a:cs typeface="Calibri" panose="020F0502020204030204" pitchFamily="34" charset="0"/>
              </a:rPr>
              <a:t>TTTC</a:t>
            </a:r>
            <a:r>
              <a:rPr lang="ru-RU" sz="1600" dirty="0">
                <a:latin typeface="Calibri" panose="020F0502020204030204" pitchFamily="34" charset="0"/>
                <a:ea typeface="Times New Roman" panose="02020603050405020304" pitchFamily="18" charset="0"/>
                <a:cs typeface="Calibri" panose="020F0502020204030204" pitchFamily="34" charset="0"/>
              </a:rPr>
              <a:t>. На южной стороне тоннель </a:t>
            </a:r>
            <a:r>
              <a:rPr lang="en-US" sz="1600" dirty="0" err="1">
                <a:latin typeface="Calibri" panose="020F0502020204030204" pitchFamily="34" charset="0"/>
                <a:ea typeface="Times New Roman" panose="02020603050405020304" pitchFamily="18" charset="0"/>
                <a:cs typeface="Calibri" panose="020F0502020204030204" pitchFamily="34" charset="0"/>
              </a:rPr>
              <a:t>rst</a:t>
            </a:r>
            <a:r>
              <a:rPr lang="en-US" sz="1600" dirty="0">
                <a:latin typeface="Calibri" panose="020F0502020204030204" pitchFamily="34" charset="0"/>
                <a:ea typeface="Times New Roman" panose="02020603050405020304" pitchFamily="18" charset="0"/>
                <a:cs typeface="Calibri" panose="020F0502020204030204" pitchFamily="34" charset="0"/>
              </a:rPr>
              <a:t> </a:t>
            </a:r>
            <a:r>
              <a:rPr lang="ru-RU" sz="1600" dirty="0">
                <a:latin typeface="Calibri" panose="020F0502020204030204" pitchFamily="34" charset="0"/>
                <a:ea typeface="Times New Roman" panose="02020603050405020304" pitchFamily="18" charset="0"/>
                <a:cs typeface="Calibri" panose="020F0502020204030204" pitchFamily="34" charset="0"/>
              </a:rPr>
              <a:t>для обнуления ячейки.</a:t>
            </a:r>
          </a:p>
        </p:txBody>
      </p:sp>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1082" y="0"/>
            <a:ext cx="9601200" cy="1142385"/>
          </a:xfrm>
        </p:spPr>
        <p:txBody>
          <a:bodyPr rtlCol="0">
            <a:normAutofit/>
          </a:bodyPr>
          <a:lstStyle/>
          <a:p>
            <a:pPr rtl="0"/>
            <a:r>
              <a:rPr lang="en-US" sz="2900" dirty="0"/>
              <a:t>SDR</a:t>
            </a:r>
            <a:endParaRPr lang="ru-RU" sz="2900" dirty="0"/>
          </a:p>
        </p:txBody>
      </p:sp>
      <p:sp>
        <p:nvSpPr>
          <p:cNvPr id="4" name="Объект 3"/>
          <p:cNvSpPr>
            <a:spLocks noGrp="1"/>
          </p:cNvSpPr>
          <p:nvPr>
            <p:ph sz="half" idx="2"/>
          </p:nvPr>
        </p:nvSpPr>
        <p:spPr>
          <a:xfrm>
            <a:off x="269681" y="1542872"/>
            <a:ext cx="4580615" cy="4301337"/>
          </a:xfrm>
        </p:spPr>
        <p:txBody>
          <a:bodyPr rtlCol="0">
            <a:normAutofit lnSpcReduction="10000"/>
          </a:bodyPr>
          <a:lstStyle/>
          <a:p>
            <a:pPr marL="0" indent="0">
              <a:buNone/>
            </a:pPr>
            <a:r>
              <a:rPr lang="ru-RU" sz="1900" dirty="0">
                <a:latin typeface="Calibri" panose="020F0502020204030204" pitchFamily="34" charset="0"/>
                <a:cs typeface="Calibri" panose="020F0502020204030204" pitchFamily="34" charset="0"/>
              </a:rPr>
              <a:t>Чип SDR используется для передачи идентификатора символа, который будет отображаться на игровой панели, на правильный чип TTTC, управляющий данной ячейкой.</a:t>
            </a:r>
            <a:endParaRPr lang="en-US" sz="1900" dirty="0">
              <a:latin typeface="Calibri" panose="020F0502020204030204" pitchFamily="34" charset="0"/>
              <a:cs typeface="Calibri" panose="020F0502020204030204" pitchFamily="34" charset="0"/>
            </a:endParaRPr>
          </a:p>
          <a:p>
            <a:pPr marL="0" indent="0">
              <a:buNone/>
            </a:pPr>
            <a:r>
              <a:rPr lang="ru-RU" sz="1900" dirty="0">
                <a:latin typeface="Calibri" panose="020F0502020204030204" pitchFamily="34" charset="0"/>
                <a:cs typeface="Calibri" panose="020F0502020204030204" pitchFamily="34" charset="0"/>
              </a:rPr>
              <a:t>Когда процессору необходимо записать символ в ячейку с координатами </a:t>
            </a:r>
            <a:r>
              <a:rPr lang="ru-RU" sz="1900" dirty="0" err="1">
                <a:latin typeface="Calibri" panose="020F0502020204030204" pitchFamily="34" charset="0"/>
                <a:cs typeface="Calibri" panose="020F0502020204030204" pitchFamily="34" charset="0"/>
              </a:rPr>
              <a:t>xxyy</a:t>
            </a:r>
            <a:r>
              <a:rPr lang="ru-RU" sz="1900" dirty="0">
                <a:latin typeface="Calibri" panose="020F0502020204030204" pitchFamily="34" charset="0"/>
                <a:cs typeface="Calibri" panose="020F0502020204030204" pitchFamily="34" charset="0"/>
              </a:rPr>
              <a:t>, он должен отправить как 2-битный идентификатор символа, так и адрес ячейки </a:t>
            </a:r>
            <a:r>
              <a:rPr lang="ru-RU" sz="1900" dirty="0" err="1">
                <a:latin typeface="Calibri" panose="020F0502020204030204" pitchFamily="34" charset="0"/>
                <a:cs typeface="Calibri" panose="020F0502020204030204" pitchFamily="34" charset="0"/>
              </a:rPr>
              <a:t>xxyy</a:t>
            </a:r>
            <a:r>
              <a:rPr lang="ru-RU" sz="1900" dirty="0">
                <a:latin typeface="Calibri" panose="020F0502020204030204" pitchFamily="34" charset="0"/>
                <a:cs typeface="Calibri" panose="020F0502020204030204" pitchFamily="34" charset="0"/>
              </a:rPr>
              <a:t> на микросхему SDR. Адрес ячейки декодируется чипом SDR и используется для выбора правильной пары горизонтальной и вертикальной шин для ячейки, при этом идентификатор символа направляется на правильный чип TTTC.</a:t>
            </a:r>
            <a:endParaRPr lang="en-US" sz="1900" dirty="0">
              <a:latin typeface="Calibri" panose="020F0502020204030204" pitchFamily="34" charset="0"/>
              <a:cs typeface="Calibri" panose="020F0502020204030204" pitchFamily="34" charset="0"/>
            </a:endParaRPr>
          </a:p>
          <a:p>
            <a:pPr marL="0" indent="0">
              <a:buNone/>
            </a:pPr>
            <a:endParaRPr lang="ru-RU" sz="1800" dirty="0"/>
          </a:p>
        </p:txBody>
      </p:sp>
      <p:sp>
        <p:nvSpPr>
          <p:cNvPr id="7" name="Прямоугольник 6">
            <a:extLst>
              <a:ext uri="{FF2B5EF4-FFF2-40B4-BE49-F238E27FC236}">
                <a16:creationId xmlns:a16="http://schemas.microsoft.com/office/drawing/2014/main" id="{ED559848-DBB5-4599-8ECC-FE6B7128A746}"/>
              </a:ext>
            </a:extLst>
          </p:cNvPr>
          <p:cNvSpPr/>
          <p:nvPr/>
        </p:nvSpPr>
        <p:spPr>
          <a:xfrm>
            <a:off x="5210754" y="3085425"/>
            <a:ext cx="6096000" cy="2303451"/>
          </a:xfrm>
          <a:prstGeom prst="rect">
            <a:avLst/>
          </a:prstGeom>
        </p:spPr>
        <p:txBody>
          <a:bodyPr>
            <a:spAutoFit/>
          </a:bodyPr>
          <a:lstStyle/>
          <a:p>
            <a:pPr>
              <a:lnSpc>
                <a:spcPct val="115000"/>
              </a:lnSpc>
              <a:spcAft>
                <a:spcPts val="1000"/>
              </a:spcAft>
            </a:pPr>
            <a:r>
              <a:rPr lang="ru-RU" dirty="0" err="1">
                <a:latin typeface="Calibri" panose="020F0502020204030204" pitchFamily="34" charset="0"/>
                <a:ea typeface="Calibri" panose="020F0502020204030204" pitchFamily="34" charset="0"/>
                <a:cs typeface="Calibri" panose="020F0502020204030204" pitchFamily="34" charset="0"/>
              </a:rPr>
              <a:t>symID</a:t>
            </a:r>
            <a:r>
              <a:rPr lang="ru-RU" dirty="0">
                <a:latin typeface="Calibri" panose="020F0502020204030204" pitchFamily="34" charset="0"/>
                <a:ea typeface="Calibri" panose="020F0502020204030204" pitchFamily="34" charset="0"/>
                <a:cs typeface="Calibri" panose="020F0502020204030204" pitchFamily="34" charset="0"/>
              </a:rPr>
              <a:t> - идентификатор отображаемого символа. Координаты XY используются для направления комбинации </a:t>
            </a:r>
            <a:r>
              <a:rPr lang="ru-RU" dirty="0" err="1">
                <a:latin typeface="Calibri" panose="020F0502020204030204" pitchFamily="34" charset="0"/>
                <a:ea typeface="Calibri" panose="020F0502020204030204" pitchFamily="34" charset="0"/>
                <a:cs typeface="Calibri" panose="020F0502020204030204" pitchFamily="34" charset="0"/>
              </a:rPr>
              <a:t>symID</a:t>
            </a:r>
            <a:r>
              <a:rPr lang="ru-RU" dirty="0">
                <a:latin typeface="Calibri" panose="020F0502020204030204" pitchFamily="34" charset="0"/>
                <a:ea typeface="Calibri" panose="020F0502020204030204" pitchFamily="34" charset="0"/>
                <a:cs typeface="Calibri" panose="020F0502020204030204" pitchFamily="34" charset="0"/>
              </a:rPr>
              <a:t> и тактового импульса на правильный чип TTTC. Пять чипов TTTC получат тактовый импульс, но только один получит одновременные тактовые импульсы как на </a:t>
            </a:r>
            <a:r>
              <a:rPr lang="ru-RU" dirty="0" err="1">
                <a:latin typeface="Calibri" panose="020F0502020204030204" pitchFamily="34" charset="0"/>
                <a:ea typeface="Calibri" panose="020F0502020204030204" pitchFamily="34" charset="0"/>
                <a:cs typeface="Calibri" panose="020F0502020204030204" pitchFamily="34" charset="0"/>
              </a:rPr>
              <a:t>hin</a:t>
            </a:r>
            <a:r>
              <a:rPr lang="ru-RU" dirty="0">
                <a:latin typeface="Calibri" panose="020F0502020204030204" pitchFamily="34" charset="0"/>
                <a:ea typeface="Calibri" panose="020F0502020204030204" pitchFamily="34" charset="0"/>
                <a:cs typeface="Calibri" panose="020F0502020204030204" pitchFamily="34" charset="0"/>
              </a:rPr>
              <a:t>, так и на </a:t>
            </a:r>
            <a:r>
              <a:rPr lang="ru-RU" dirty="0" err="1">
                <a:latin typeface="Calibri" panose="020F0502020204030204" pitchFamily="34" charset="0"/>
                <a:ea typeface="Calibri" panose="020F0502020204030204" pitchFamily="34" charset="0"/>
                <a:cs typeface="Calibri" panose="020F0502020204030204" pitchFamily="34" charset="0"/>
              </a:rPr>
              <a:t>vin</a:t>
            </a:r>
            <a:r>
              <a:rPr lang="ru-RU" dirty="0">
                <a:latin typeface="Calibri" panose="020F0502020204030204" pitchFamily="34" charset="0"/>
                <a:ea typeface="Calibri" panose="020F0502020204030204" pitchFamily="34" charset="0"/>
                <a:cs typeface="Calibri" panose="020F0502020204030204" pitchFamily="34" charset="0"/>
              </a:rPr>
              <a:t>. Это приведет к тому, что он зафиксирует идентификатор отображаемого символа.</a:t>
            </a:r>
          </a:p>
        </p:txBody>
      </p:sp>
      <p:pic>
        <p:nvPicPr>
          <p:cNvPr id="8" name="Рисунок 7">
            <a:extLst>
              <a:ext uri="{FF2B5EF4-FFF2-40B4-BE49-F238E27FC236}">
                <a16:creationId xmlns:a16="http://schemas.microsoft.com/office/drawing/2014/main" id="{A9BDC15B-DEDC-4AB1-A271-D9AD3C87348A}"/>
              </a:ext>
            </a:extLst>
          </p:cNvPr>
          <p:cNvPicPr/>
          <p:nvPr/>
        </p:nvPicPr>
        <p:blipFill>
          <a:blip r:embed="rId3"/>
          <a:stretch>
            <a:fillRect/>
          </a:stretch>
        </p:blipFill>
        <p:spPr bwMode="auto">
          <a:xfrm>
            <a:off x="6894279" y="1142385"/>
            <a:ext cx="1581812" cy="1552091"/>
          </a:xfrm>
          <a:prstGeom prst="rect">
            <a:avLst/>
          </a:prstGeom>
        </p:spPr>
      </p:pic>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717CEF48-A47C-468C-908C-EBD8FADA1BE2}"/>
              </a:ext>
            </a:extLst>
          </p:cNvPr>
          <p:cNvPicPr/>
          <p:nvPr/>
        </p:nvPicPr>
        <p:blipFill>
          <a:blip r:embed="rId3"/>
          <a:stretch>
            <a:fillRect/>
          </a:stretch>
        </p:blipFill>
        <p:spPr bwMode="auto">
          <a:xfrm>
            <a:off x="5414838" y="813200"/>
            <a:ext cx="6624058" cy="4585736"/>
          </a:xfrm>
          <a:prstGeom prst="rect">
            <a:avLst/>
          </a:prstGeom>
        </p:spPr>
      </p:pic>
      <p:sp>
        <p:nvSpPr>
          <p:cNvPr id="6" name="Прямоугольник 5">
            <a:extLst>
              <a:ext uri="{FF2B5EF4-FFF2-40B4-BE49-F238E27FC236}">
                <a16:creationId xmlns:a16="http://schemas.microsoft.com/office/drawing/2014/main" id="{B4337DA2-998C-4628-BCB2-557301D60DCA}"/>
              </a:ext>
            </a:extLst>
          </p:cNvPr>
          <p:cNvSpPr/>
          <p:nvPr/>
        </p:nvSpPr>
        <p:spPr>
          <a:xfrm>
            <a:off x="153104" y="542857"/>
            <a:ext cx="5102087" cy="4980081"/>
          </a:xfrm>
          <a:prstGeom prst="rect">
            <a:avLst/>
          </a:prstGeom>
        </p:spPr>
        <p:txBody>
          <a:bodyPr wrap="square">
            <a:spAutoFit/>
          </a:bodyPr>
          <a:lstStyle/>
          <a:p>
            <a:pPr>
              <a:lnSpc>
                <a:spcPct val="115000"/>
              </a:lnSpc>
              <a:spcAft>
                <a:spcPts val="1000"/>
              </a:spcAft>
            </a:pPr>
            <a:r>
              <a:rPr lang="en-US" dirty="0">
                <a:latin typeface="Calibri" panose="020F0502020204030204" pitchFamily="34" charset="0"/>
                <a:ea typeface="Calibri" panose="020F0502020204030204" pitchFamily="34" charset="0"/>
                <a:cs typeface="Calibri" panose="020F0502020204030204" pitchFamily="34" charset="0"/>
              </a:rPr>
              <a:t>SDR</a:t>
            </a:r>
            <a:r>
              <a:rPr lang="ru-RU" dirty="0">
                <a:latin typeface="Calibri" panose="020F0502020204030204" pitchFamily="34" charset="0"/>
                <a:ea typeface="Calibri" panose="020F0502020204030204" pitchFamily="34" charset="0"/>
                <a:cs typeface="Calibri" panose="020F0502020204030204" pitchFamily="34" charset="0"/>
              </a:rPr>
              <a:t> декодирует адрес </a:t>
            </a:r>
            <a:r>
              <a:rPr lang="en-US" dirty="0">
                <a:latin typeface="Calibri" panose="020F0502020204030204" pitchFamily="34" charset="0"/>
                <a:ea typeface="Calibri" panose="020F0502020204030204" pitchFamily="34" charset="0"/>
                <a:cs typeface="Calibri" panose="020F0502020204030204" pitchFamily="34" charset="0"/>
              </a:rPr>
              <a:t>XY</a:t>
            </a:r>
            <a:r>
              <a:rPr lang="ru-RU" dirty="0">
                <a:latin typeface="Calibri" panose="020F0502020204030204" pitchFamily="34" charset="0"/>
                <a:ea typeface="Calibri" panose="020F0502020204030204" pitchFamily="34" charset="0"/>
                <a:cs typeface="Calibri" panose="020F0502020204030204" pitchFamily="34" charset="0"/>
              </a:rPr>
              <a:t> следующим образом:</a:t>
            </a:r>
          </a:p>
          <a:p>
            <a:pPr>
              <a:lnSpc>
                <a:spcPct val="115000"/>
              </a:lnSpc>
              <a:spcAft>
                <a:spcPts val="1000"/>
              </a:spcAft>
            </a:pPr>
            <a:r>
              <a:rPr lang="ru-RU" dirty="0">
                <a:latin typeface="Calibri" panose="020F0502020204030204" pitchFamily="34" charset="0"/>
                <a:ea typeface="Calibri" panose="020F0502020204030204" pitchFamily="34" charset="0"/>
                <a:cs typeface="Calibri" panose="020F0502020204030204" pitchFamily="34" charset="0"/>
              </a:rPr>
              <a:t>Сначала разделяет адрес на две 2-битные координаты (</a:t>
            </a:r>
            <a:r>
              <a:rPr lang="en-US" dirty="0" err="1">
                <a:latin typeface="Calibri" panose="020F0502020204030204" pitchFamily="34" charset="0"/>
                <a:ea typeface="Calibri" panose="020F0502020204030204" pitchFamily="34" charset="0"/>
                <a:cs typeface="Calibri" panose="020F0502020204030204" pitchFamily="34" charset="0"/>
              </a:rPr>
              <a:t>xcoord</a:t>
            </a:r>
            <a:r>
              <a:rPr lang="ru-RU" dirty="0">
                <a:latin typeface="Calibri" panose="020F0502020204030204" pitchFamily="34" charset="0"/>
                <a:ea typeface="Calibri" panose="020F0502020204030204" pitchFamily="34" charset="0"/>
                <a:cs typeface="Calibri" panose="020F0502020204030204" pitchFamily="34" charset="0"/>
              </a:rPr>
              <a:t> и </a:t>
            </a:r>
            <a:r>
              <a:rPr lang="en-US" dirty="0" err="1">
                <a:latin typeface="Calibri" panose="020F0502020204030204" pitchFamily="34" charset="0"/>
                <a:ea typeface="Calibri" panose="020F0502020204030204" pitchFamily="34" charset="0"/>
                <a:cs typeface="Calibri" panose="020F0502020204030204" pitchFamily="34" charset="0"/>
              </a:rPr>
              <a:t>ycoord</a:t>
            </a:r>
            <a:r>
              <a:rPr lang="ru-RU" dirty="0">
                <a:latin typeface="Calibri" panose="020F0502020204030204" pitchFamily="34" charset="0"/>
                <a:ea typeface="Calibri" panose="020F0502020204030204" pitchFamily="34" charset="0"/>
                <a:cs typeface="Calibri" panose="020F0502020204030204" pitchFamily="34" charset="0"/>
              </a:rPr>
              <a:t>). Затем координата направляется к декодеру, который в зависимости от значения координаты, определяет на каком из выходов декодера будет 1. Далее данные с декодера идут к трем управляющим буферам, которые, в свою очередь, принимают 2-битное значение (бит</a:t>
            </a:r>
            <a:r>
              <a:rPr lang="en-US" dirty="0">
                <a:latin typeface="Calibri" panose="020F0502020204030204" pitchFamily="34" charset="0"/>
                <a:ea typeface="Calibri" panose="020F0502020204030204" pitchFamily="34" charset="0"/>
                <a:cs typeface="Calibri" panose="020F0502020204030204" pitchFamily="34" charset="0"/>
              </a:rPr>
              <a:t> 0</a:t>
            </a:r>
            <a:r>
              <a:rPr lang="ru-RU" dirty="0">
                <a:latin typeface="Calibri" panose="020F0502020204030204" pitchFamily="34" charset="0"/>
                <a:ea typeface="Calibri" panose="020F0502020204030204" pitchFamily="34" charset="0"/>
                <a:cs typeface="Calibri" panose="020F0502020204030204" pitchFamily="34" charset="0"/>
              </a:rPr>
              <a:t> зависит от </a:t>
            </a:r>
            <a:r>
              <a:rPr lang="en-US" dirty="0" err="1">
                <a:latin typeface="Calibri" panose="020F0502020204030204" pitchFamily="34" charset="0"/>
                <a:ea typeface="Calibri" panose="020F0502020204030204" pitchFamily="34" charset="0"/>
                <a:cs typeface="Calibri" panose="020F0502020204030204" pitchFamily="34" charset="0"/>
              </a:rPr>
              <a:t>symID</a:t>
            </a:r>
            <a:r>
              <a:rPr lang="ru-RU" dirty="0">
                <a:latin typeface="Calibri" panose="020F0502020204030204" pitchFamily="34" charset="0"/>
                <a:ea typeface="Calibri" panose="020F0502020204030204" pitchFamily="34" charset="0"/>
                <a:cs typeface="Calibri" panose="020F0502020204030204" pitchFamily="34" charset="0"/>
              </a:rPr>
              <a:t>, а первый – от </a:t>
            </a:r>
            <a:r>
              <a:rPr lang="en-US" dirty="0">
                <a:latin typeface="Calibri" panose="020F0502020204030204" pitchFamily="34" charset="0"/>
                <a:ea typeface="Calibri" panose="020F0502020204030204" pitchFamily="34" charset="0"/>
                <a:cs typeface="Calibri" panose="020F0502020204030204" pitchFamily="34" charset="0"/>
              </a:rPr>
              <a:t>clock</a:t>
            </a:r>
            <a:r>
              <a:rPr lang="ru-RU" dirty="0">
                <a:latin typeface="Calibri" panose="020F0502020204030204" pitchFamily="34" charset="0"/>
                <a:ea typeface="Calibri" panose="020F0502020204030204" pitchFamily="34" charset="0"/>
                <a:cs typeface="Calibri" panose="020F0502020204030204" pitchFamily="34" charset="0"/>
              </a:rPr>
              <a:t>) и направляют это значение к выходным контактам (</a:t>
            </a:r>
            <a:r>
              <a:rPr lang="en-US" dirty="0">
                <a:latin typeface="Calibri" panose="020F0502020204030204" pitchFamily="34" charset="0"/>
                <a:ea typeface="Calibri" panose="020F0502020204030204" pitchFamily="34" charset="0"/>
                <a:cs typeface="Calibri" panose="020F0502020204030204" pitchFamily="34" charset="0"/>
              </a:rPr>
              <a:t>V</a:t>
            </a:r>
            <a:r>
              <a:rPr lang="ru-RU" dirty="0">
                <a:latin typeface="Calibri" panose="020F0502020204030204" pitchFamily="34" charset="0"/>
                <a:ea typeface="Calibri" panose="020F0502020204030204" pitchFamily="34" charset="0"/>
                <a:cs typeface="Calibri" panose="020F0502020204030204" pitchFamily="34" charset="0"/>
              </a:rPr>
              <a:t>0, </a:t>
            </a:r>
            <a:r>
              <a:rPr lang="en-US" dirty="0">
                <a:latin typeface="Calibri" panose="020F0502020204030204" pitchFamily="34" charset="0"/>
                <a:ea typeface="Calibri" panose="020F0502020204030204" pitchFamily="34" charset="0"/>
                <a:cs typeface="Calibri" panose="020F0502020204030204" pitchFamily="34" charset="0"/>
              </a:rPr>
              <a:t>V</a:t>
            </a:r>
            <a:r>
              <a:rPr lang="ru-RU" dirty="0">
                <a:latin typeface="Calibri" panose="020F0502020204030204" pitchFamily="34" charset="0"/>
                <a:ea typeface="Calibri" panose="020F0502020204030204" pitchFamily="34" charset="0"/>
                <a:cs typeface="Calibri" panose="020F0502020204030204" pitchFamily="34" charset="0"/>
              </a:rPr>
              <a:t>1, </a:t>
            </a:r>
            <a:r>
              <a:rPr lang="en-US" dirty="0">
                <a:latin typeface="Calibri" panose="020F0502020204030204" pitchFamily="34" charset="0"/>
                <a:ea typeface="Calibri" panose="020F0502020204030204" pitchFamily="34" charset="0"/>
                <a:cs typeface="Calibri" panose="020F0502020204030204" pitchFamily="34" charset="0"/>
              </a:rPr>
              <a:t>V</a:t>
            </a:r>
            <a:r>
              <a:rPr lang="ru-RU" dirty="0">
                <a:latin typeface="Calibri" panose="020F0502020204030204" pitchFamily="34" charset="0"/>
                <a:ea typeface="Calibri" panose="020F0502020204030204" pitchFamily="34" charset="0"/>
                <a:cs typeface="Calibri" panose="020F0502020204030204" pitchFamily="34" charset="0"/>
              </a:rPr>
              <a:t>2 для </a:t>
            </a:r>
            <a:r>
              <a:rPr lang="en-US" dirty="0" err="1">
                <a:latin typeface="Calibri" panose="020F0502020204030204" pitchFamily="34" charset="0"/>
                <a:ea typeface="Calibri" panose="020F0502020204030204" pitchFamily="34" charset="0"/>
                <a:cs typeface="Calibri" panose="020F0502020204030204" pitchFamily="34" charset="0"/>
              </a:rPr>
              <a:t>ycoord</a:t>
            </a:r>
            <a:r>
              <a:rPr lang="ru-RU" dirty="0">
                <a:latin typeface="Calibri" panose="020F0502020204030204" pitchFamily="34" charset="0"/>
                <a:ea typeface="Calibri" panose="020F0502020204030204" pitchFamily="34" charset="0"/>
                <a:cs typeface="Calibri" panose="020F0502020204030204" pitchFamily="34" charset="0"/>
              </a:rPr>
              <a:t> и </a:t>
            </a:r>
            <a:r>
              <a:rPr lang="en-US" dirty="0">
                <a:latin typeface="Calibri" panose="020F0502020204030204" pitchFamily="34" charset="0"/>
                <a:ea typeface="Calibri" panose="020F0502020204030204" pitchFamily="34" charset="0"/>
                <a:cs typeface="Calibri" panose="020F0502020204030204" pitchFamily="34" charset="0"/>
              </a:rPr>
              <a:t>H</a:t>
            </a:r>
            <a:r>
              <a:rPr lang="ru-RU" dirty="0">
                <a:latin typeface="Calibri" panose="020F0502020204030204" pitchFamily="34" charset="0"/>
                <a:ea typeface="Calibri" panose="020F0502020204030204" pitchFamily="34" charset="0"/>
                <a:cs typeface="Calibri" panose="020F0502020204030204" pitchFamily="34" charset="0"/>
              </a:rPr>
              <a:t>0, </a:t>
            </a:r>
            <a:r>
              <a:rPr lang="en-US" dirty="0">
                <a:latin typeface="Calibri" panose="020F0502020204030204" pitchFamily="34" charset="0"/>
                <a:ea typeface="Calibri" panose="020F0502020204030204" pitchFamily="34" charset="0"/>
                <a:cs typeface="Calibri" panose="020F0502020204030204" pitchFamily="34" charset="0"/>
              </a:rPr>
              <a:t>H</a:t>
            </a:r>
            <a:r>
              <a:rPr lang="ru-RU" dirty="0">
                <a:latin typeface="Calibri" panose="020F0502020204030204" pitchFamily="34" charset="0"/>
                <a:ea typeface="Calibri" panose="020F0502020204030204" pitchFamily="34" charset="0"/>
                <a:cs typeface="Calibri" panose="020F0502020204030204" pitchFamily="34" charset="0"/>
              </a:rPr>
              <a:t>1, </a:t>
            </a:r>
            <a:r>
              <a:rPr lang="en-US" dirty="0">
                <a:latin typeface="Calibri" panose="020F0502020204030204" pitchFamily="34" charset="0"/>
                <a:ea typeface="Calibri" panose="020F0502020204030204" pitchFamily="34" charset="0"/>
                <a:cs typeface="Calibri" panose="020F0502020204030204" pitchFamily="34" charset="0"/>
              </a:rPr>
              <a:t>H</a:t>
            </a:r>
            <a:r>
              <a:rPr lang="ru-RU" dirty="0">
                <a:latin typeface="Calibri" panose="020F0502020204030204" pitchFamily="34" charset="0"/>
                <a:ea typeface="Calibri" panose="020F0502020204030204" pitchFamily="34" charset="0"/>
                <a:cs typeface="Calibri" panose="020F0502020204030204" pitchFamily="34" charset="0"/>
              </a:rPr>
              <a:t>2 для </a:t>
            </a:r>
            <a:r>
              <a:rPr lang="en-US" dirty="0" err="1">
                <a:latin typeface="Calibri" panose="020F0502020204030204" pitchFamily="34" charset="0"/>
                <a:ea typeface="Calibri" panose="020F0502020204030204" pitchFamily="34" charset="0"/>
                <a:cs typeface="Calibri" panose="020F0502020204030204" pitchFamily="34" charset="0"/>
              </a:rPr>
              <a:t>xcoord</a:t>
            </a:r>
            <a:r>
              <a:rPr lang="ru-RU" dirty="0">
                <a:latin typeface="Calibri" panose="020F0502020204030204" pitchFamily="34" charset="0"/>
                <a:ea typeface="Calibri" panose="020F0502020204030204" pitchFamily="34" charset="0"/>
                <a:cs typeface="Calibri" panose="020F0502020204030204" pitchFamily="34" charset="0"/>
              </a:rPr>
              <a:t>). Бит 0 вертикального выхода зависит от бита 0 </a:t>
            </a:r>
            <a:r>
              <a:rPr lang="en-US" dirty="0" err="1">
                <a:latin typeface="Calibri" panose="020F0502020204030204" pitchFamily="34" charset="0"/>
                <a:ea typeface="Calibri" panose="020F0502020204030204" pitchFamily="34" charset="0"/>
                <a:cs typeface="Calibri" panose="020F0502020204030204" pitchFamily="34" charset="0"/>
              </a:rPr>
              <a:t>symID</a:t>
            </a:r>
            <a:r>
              <a:rPr lang="ru-RU" dirty="0">
                <a:latin typeface="Calibri" panose="020F0502020204030204" pitchFamily="34" charset="0"/>
                <a:ea typeface="Calibri" panose="020F0502020204030204" pitchFamily="34" charset="0"/>
                <a:cs typeface="Calibri" panose="020F0502020204030204" pitchFamily="34" charset="0"/>
              </a:rPr>
              <a:t>, а бит 1 зависит от </a:t>
            </a:r>
            <a:r>
              <a:rPr lang="en-US" dirty="0">
                <a:latin typeface="Calibri" panose="020F0502020204030204" pitchFamily="34" charset="0"/>
                <a:ea typeface="Calibri" panose="020F0502020204030204" pitchFamily="34" charset="0"/>
                <a:cs typeface="Calibri" panose="020F0502020204030204" pitchFamily="34" charset="0"/>
              </a:rPr>
              <a:t>clock</a:t>
            </a:r>
            <a:r>
              <a:rPr lang="ru-RU" dirty="0">
                <a:latin typeface="Calibri" panose="020F0502020204030204" pitchFamily="34" charset="0"/>
                <a:ea typeface="Calibri" panose="020F0502020204030204" pitchFamily="34" charset="0"/>
                <a:cs typeface="Calibri" panose="020F0502020204030204" pitchFamily="34" charset="0"/>
              </a:rPr>
              <a:t>. Бит 0 горизонтального выхода зависит от бита 1 </a:t>
            </a:r>
            <a:r>
              <a:rPr lang="en-US" dirty="0" err="1">
                <a:latin typeface="Calibri" panose="020F0502020204030204" pitchFamily="34" charset="0"/>
                <a:ea typeface="Calibri" panose="020F0502020204030204" pitchFamily="34" charset="0"/>
                <a:cs typeface="Calibri" panose="020F0502020204030204" pitchFamily="34" charset="0"/>
              </a:rPr>
              <a:t>symID</a:t>
            </a:r>
            <a:r>
              <a:rPr lang="ru-RU" dirty="0">
                <a:latin typeface="Calibri" panose="020F0502020204030204" pitchFamily="34" charset="0"/>
                <a:ea typeface="Calibri" panose="020F0502020204030204" pitchFamily="34" charset="0"/>
                <a:cs typeface="Calibri" panose="020F0502020204030204" pitchFamily="34" charset="0"/>
              </a:rPr>
              <a:t>, а бит 1 зависит от </a:t>
            </a:r>
            <a:r>
              <a:rPr lang="en-US" dirty="0">
                <a:latin typeface="Calibri" panose="020F0502020204030204" pitchFamily="34" charset="0"/>
                <a:ea typeface="Calibri" panose="020F0502020204030204" pitchFamily="34" charset="0"/>
                <a:cs typeface="Calibri" panose="020F0502020204030204" pitchFamily="34" charset="0"/>
              </a:rPr>
              <a:t>clock</a:t>
            </a:r>
            <a:r>
              <a:rPr lang="ru-RU"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54D3F3FB-8413-4F04-B497-6354709FCFF9}"/>
              </a:ext>
            </a:extLst>
          </p:cNvPr>
          <p:cNvSpPr>
            <a:spLocks noGrp="1"/>
          </p:cNvSpPr>
          <p:nvPr>
            <p:ph type="title"/>
          </p:nvPr>
        </p:nvSpPr>
        <p:spPr>
          <a:xfrm>
            <a:off x="0" y="90385"/>
            <a:ext cx="9601200" cy="1142385"/>
          </a:xfrm>
        </p:spPr>
        <p:txBody>
          <a:bodyPr/>
          <a:lstStyle/>
          <a:p>
            <a:r>
              <a:rPr lang="en-US" dirty="0"/>
              <a:t>BPC</a:t>
            </a:r>
            <a:endParaRPr lang="ru-RU" dirty="0"/>
          </a:p>
        </p:txBody>
      </p:sp>
      <p:sp>
        <p:nvSpPr>
          <p:cNvPr id="5" name="Объект 4">
            <a:extLst>
              <a:ext uri="{FF2B5EF4-FFF2-40B4-BE49-F238E27FC236}">
                <a16:creationId xmlns:a16="http://schemas.microsoft.com/office/drawing/2014/main" id="{F790EEC3-5DF5-4DCC-B9AD-6D6A752AFAA7}"/>
              </a:ext>
            </a:extLst>
          </p:cNvPr>
          <p:cNvSpPr>
            <a:spLocks noGrp="1"/>
          </p:cNvSpPr>
          <p:nvPr>
            <p:ph idx="1"/>
          </p:nvPr>
        </p:nvSpPr>
        <p:spPr>
          <a:xfrm>
            <a:off x="261730" y="1742662"/>
            <a:ext cx="5415501" cy="3809999"/>
          </a:xfrm>
        </p:spPr>
        <p:txBody>
          <a:bodyPr/>
          <a:lstStyle/>
          <a:p>
            <a:pPr marL="0" indent="0">
              <a:buNone/>
            </a:pPr>
            <a:r>
              <a:rPr lang="ru-RU" dirty="0">
                <a:latin typeface="Calibri" panose="020F0502020204030204" pitchFamily="34" charset="0"/>
                <a:cs typeface="Calibri" panose="020F0502020204030204" pitchFamily="34" charset="0"/>
              </a:rPr>
              <a:t>Задача </a:t>
            </a:r>
            <a:r>
              <a:rPr lang="en-US" dirty="0">
                <a:latin typeface="Calibri" panose="020F0502020204030204" pitchFamily="34" charset="0"/>
                <a:cs typeface="Calibri" panose="020F0502020204030204" pitchFamily="34" charset="0"/>
              </a:rPr>
              <a:t>BPC</a:t>
            </a:r>
            <a:r>
              <a:rPr lang="ru-RU" dirty="0">
                <a:latin typeface="Calibri" panose="020F0502020204030204" pitchFamily="34" charset="0"/>
                <a:cs typeface="Calibri" panose="020F0502020204030204" pitchFamily="34" charset="0"/>
              </a:rPr>
              <a:t> – захватить и удерживать адрес ячейки, в которой произошло последнее нажатие кнопки. Затем адрес передается процессору.</a:t>
            </a:r>
          </a:p>
          <a:p>
            <a:pPr marL="0" indent="0">
              <a:buNone/>
            </a:pPr>
            <a:r>
              <a:rPr lang="ru-RU" dirty="0">
                <a:latin typeface="Calibri" panose="020F0502020204030204" pitchFamily="34" charset="0"/>
                <a:cs typeface="Calibri" panose="020F0502020204030204" pitchFamily="34" charset="0"/>
              </a:rPr>
              <a:t>Чип BPC фиксирует адрес сетки ячейки, содержащей последнюю нажатую кнопку. Каждый из контактов H0, H1, H2 и V0, V1, V2 подключен к биту 2 на одной из шести шин. Чип BPC не подключен к битам 0 и 1</a:t>
            </a:r>
          </a:p>
        </p:txBody>
      </p:sp>
      <p:pic>
        <p:nvPicPr>
          <p:cNvPr id="9" name="Рисунок 8">
            <a:extLst>
              <a:ext uri="{FF2B5EF4-FFF2-40B4-BE49-F238E27FC236}">
                <a16:creationId xmlns:a16="http://schemas.microsoft.com/office/drawing/2014/main" id="{7A4AE61E-8D8F-4270-9A06-9D3A3817B181}"/>
              </a:ext>
            </a:extLst>
          </p:cNvPr>
          <p:cNvPicPr/>
          <p:nvPr/>
        </p:nvPicPr>
        <p:blipFill>
          <a:blip r:embed="rId3"/>
          <a:stretch>
            <a:fillRect/>
          </a:stretch>
        </p:blipFill>
        <p:spPr bwMode="auto">
          <a:xfrm>
            <a:off x="7906248" y="1837249"/>
            <a:ext cx="1794342" cy="2297430"/>
          </a:xfrm>
          <a:prstGeom prst="rect">
            <a:avLst/>
          </a:prstGeom>
        </p:spPr>
      </p:pic>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298488A-94F7-43FF-B325-3C6C9DA2A98E}"/>
              </a:ext>
            </a:extLst>
          </p:cNvPr>
          <p:cNvSpPr>
            <a:spLocks noGrp="1"/>
          </p:cNvSpPr>
          <p:nvPr>
            <p:ph idx="1"/>
          </p:nvPr>
        </p:nvSpPr>
        <p:spPr>
          <a:xfrm>
            <a:off x="254443" y="500933"/>
            <a:ext cx="5359178" cy="5290268"/>
          </a:xfrm>
        </p:spPr>
        <p:txBody>
          <a:bodyPr>
            <a:normAutofit lnSpcReduction="10000"/>
          </a:bodyPr>
          <a:lstStyle/>
          <a:p>
            <a:pPr marL="0" indent="0">
              <a:buNone/>
            </a:pPr>
            <a:r>
              <a:rPr lang="en-US" dirty="0">
                <a:latin typeface="Calibri" panose="020F0502020204030204" pitchFamily="34" charset="0"/>
                <a:cs typeface="Calibri" panose="020F0502020204030204" pitchFamily="34" charset="0"/>
              </a:rPr>
              <a:t>BPC</a:t>
            </a:r>
            <a:r>
              <a:rPr lang="ru-RU" dirty="0">
                <a:latin typeface="Calibri" panose="020F0502020204030204" pitchFamily="34" charset="0"/>
                <a:cs typeface="Calibri" panose="020F0502020204030204" pitchFamily="34" charset="0"/>
              </a:rPr>
              <a:t> имеет входные контакты H0, H1, H2, V0, V1, V2 и </a:t>
            </a:r>
            <a:r>
              <a:rPr lang="en-US" dirty="0">
                <a:latin typeface="Calibri" panose="020F0502020204030204" pitchFamily="34" charset="0"/>
                <a:cs typeface="Calibri" panose="020F0502020204030204" pitchFamily="34" charset="0"/>
              </a:rPr>
              <a:t>enable</a:t>
            </a:r>
            <a:r>
              <a:rPr lang="ru-RU" dirty="0">
                <a:latin typeface="Calibri" panose="020F0502020204030204" pitchFamily="34" charset="0"/>
                <a:cs typeface="Calibri" panose="020F0502020204030204" pitchFamily="34" charset="0"/>
              </a:rPr>
              <a:t> и выходные </a:t>
            </a:r>
            <a:r>
              <a:rPr lang="en-US" dirty="0">
                <a:latin typeface="Calibri" panose="020F0502020204030204" pitchFamily="34" charset="0"/>
                <a:cs typeface="Calibri" panose="020F0502020204030204" pitchFamily="34" charset="0"/>
              </a:rPr>
              <a:t>ready</a:t>
            </a:r>
            <a:r>
              <a:rPr lang="ru-RU" dirty="0">
                <a:latin typeface="Calibri" panose="020F0502020204030204" pitchFamily="34" charset="0"/>
                <a:cs typeface="Calibri" panose="020F0502020204030204" pitchFamily="34" charset="0"/>
              </a:rPr>
              <a:t> и </a:t>
            </a:r>
            <a:r>
              <a:rPr lang="en-US" dirty="0">
                <a:latin typeface="Calibri" panose="020F0502020204030204" pitchFamily="34" charset="0"/>
                <a:cs typeface="Calibri" panose="020F0502020204030204" pitchFamily="34" charset="0"/>
              </a:rPr>
              <a:t>XY</a:t>
            </a:r>
            <a:r>
              <a:rPr lang="ru-RU" dirty="0">
                <a:latin typeface="Calibri" panose="020F0502020204030204" pitchFamily="34" charset="0"/>
                <a:cs typeface="Calibri" panose="020F0502020204030204" pitchFamily="34" charset="0"/>
              </a:rPr>
              <a:t>. Также есть согласующие регистры, которые в случае плавающих значений поменяют их на ноль. С помощью селекторов битов преобразуем входные контакты, т.е. если </a:t>
            </a:r>
            <a:r>
              <a:rPr lang="en-US" dirty="0">
                <a:latin typeface="Calibri" panose="020F0502020204030204" pitchFamily="34" charset="0"/>
                <a:cs typeface="Calibri" panose="020F0502020204030204" pitchFamily="34" charset="0"/>
              </a:rPr>
              <a:t>V</a:t>
            </a:r>
            <a:r>
              <a:rPr lang="ru-RU" dirty="0">
                <a:latin typeface="Calibri" panose="020F0502020204030204" pitchFamily="34" charset="0"/>
                <a:cs typeface="Calibri" panose="020F0502020204030204" pitchFamily="34" charset="0"/>
              </a:rPr>
              <a:t>0 = 1, тогда координата </a:t>
            </a:r>
            <a:r>
              <a:rPr lang="en-US" dirty="0" err="1">
                <a:latin typeface="Calibri" panose="020F0502020204030204" pitchFamily="34" charset="0"/>
                <a:cs typeface="Calibri" panose="020F0502020204030204" pitchFamily="34" charset="0"/>
              </a:rPr>
              <a:t>yy</a:t>
            </a:r>
            <a:r>
              <a:rPr lang="ru-RU" dirty="0">
                <a:latin typeface="Calibri" panose="020F0502020204030204" pitchFamily="34" charset="0"/>
                <a:cs typeface="Calibri" panose="020F0502020204030204" pitchFamily="34" charset="0"/>
              </a:rPr>
              <a:t> = 00, </a:t>
            </a:r>
            <a:r>
              <a:rPr lang="en-US" dirty="0">
                <a:latin typeface="Calibri" panose="020F0502020204030204" pitchFamily="34" charset="0"/>
                <a:cs typeface="Calibri" panose="020F0502020204030204" pitchFamily="34" charset="0"/>
              </a:rPr>
              <a:t>V</a:t>
            </a:r>
            <a:r>
              <a:rPr lang="ru-RU" dirty="0">
                <a:latin typeface="Calibri" panose="020F0502020204030204" pitchFamily="34" charset="0"/>
                <a:cs typeface="Calibri" panose="020F0502020204030204" pitchFamily="34" charset="0"/>
              </a:rPr>
              <a:t>1 = 1, тогда координата </a:t>
            </a:r>
            <a:r>
              <a:rPr lang="en-US" dirty="0" err="1">
                <a:latin typeface="Calibri" panose="020F0502020204030204" pitchFamily="34" charset="0"/>
                <a:cs typeface="Calibri" panose="020F0502020204030204" pitchFamily="34" charset="0"/>
              </a:rPr>
              <a:t>yy</a:t>
            </a:r>
            <a:r>
              <a:rPr lang="ru-RU" dirty="0">
                <a:latin typeface="Calibri" panose="020F0502020204030204" pitchFamily="34" charset="0"/>
                <a:cs typeface="Calibri" panose="020F0502020204030204" pitchFamily="34" charset="0"/>
              </a:rPr>
              <a:t> = 01, </a:t>
            </a:r>
            <a:r>
              <a:rPr lang="en-US" dirty="0">
                <a:latin typeface="Calibri" panose="020F0502020204030204" pitchFamily="34" charset="0"/>
                <a:cs typeface="Calibri" panose="020F0502020204030204" pitchFamily="34" charset="0"/>
              </a:rPr>
              <a:t>V</a:t>
            </a:r>
            <a:r>
              <a:rPr lang="ru-RU" dirty="0">
                <a:latin typeface="Calibri" panose="020F0502020204030204" pitchFamily="34" charset="0"/>
                <a:cs typeface="Calibri" panose="020F0502020204030204" pitchFamily="34" charset="0"/>
              </a:rPr>
              <a:t>2 = 1, тогда координата </a:t>
            </a:r>
            <a:r>
              <a:rPr lang="en-US" dirty="0" err="1">
                <a:latin typeface="Calibri" panose="020F0502020204030204" pitchFamily="34" charset="0"/>
                <a:cs typeface="Calibri" panose="020F0502020204030204" pitchFamily="34" charset="0"/>
              </a:rPr>
              <a:t>yy</a:t>
            </a:r>
            <a:r>
              <a:rPr lang="ru-RU" dirty="0">
                <a:latin typeface="Calibri" panose="020F0502020204030204" pitchFamily="34" charset="0"/>
                <a:cs typeface="Calibri" panose="020F0502020204030204" pitchFamily="34" charset="0"/>
              </a:rPr>
              <a:t> = 10. </a:t>
            </a:r>
            <a:endParaRPr lang="en-US" dirty="0">
              <a:latin typeface="Calibri" panose="020F0502020204030204" pitchFamily="34" charset="0"/>
              <a:cs typeface="Calibri" panose="020F0502020204030204" pitchFamily="34" charset="0"/>
            </a:endParaRPr>
          </a:p>
          <a:p>
            <a:pPr marL="0" indent="0">
              <a:buNone/>
            </a:pPr>
            <a:r>
              <a:rPr lang="ru-RU" dirty="0">
                <a:latin typeface="Calibri" panose="020F0502020204030204" pitchFamily="34" charset="0"/>
                <a:cs typeface="Calibri" panose="020F0502020204030204" pitchFamily="34" charset="0"/>
              </a:rPr>
              <a:t>Затем, если кнопка была нажата, координаты </a:t>
            </a:r>
            <a:r>
              <a:rPr lang="en-US" dirty="0">
                <a:latin typeface="Calibri" panose="020F0502020204030204" pitchFamily="34" charset="0"/>
                <a:cs typeface="Calibri" panose="020F0502020204030204" pitchFamily="34" charset="0"/>
              </a:rPr>
              <a:t>xx</a:t>
            </a:r>
            <a:r>
              <a:rPr lang="ru-RU" dirty="0">
                <a:latin typeface="Calibri" panose="020F0502020204030204" pitchFamily="34" charset="0"/>
                <a:cs typeface="Calibri" panose="020F0502020204030204" pitchFamily="34" charset="0"/>
              </a:rPr>
              <a:t> и </a:t>
            </a:r>
            <a:r>
              <a:rPr lang="en-US" dirty="0" err="1">
                <a:latin typeface="Calibri" panose="020F0502020204030204" pitchFamily="34" charset="0"/>
                <a:cs typeface="Calibri" panose="020F0502020204030204" pitchFamily="34" charset="0"/>
              </a:rPr>
              <a:t>yy</a:t>
            </a:r>
            <a:r>
              <a:rPr lang="ru-RU" dirty="0">
                <a:latin typeface="Calibri" panose="020F0502020204030204" pitchFamily="34" charset="0"/>
                <a:cs typeface="Calibri" panose="020F0502020204030204" pitchFamily="34" charset="0"/>
              </a:rPr>
              <a:t> направляются к выходному контакту </a:t>
            </a:r>
            <a:r>
              <a:rPr lang="en-US" dirty="0">
                <a:latin typeface="Calibri" panose="020F0502020204030204" pitchFamily="34" charset="0"/>
                <a:cs typeface="Calibri" panose="020F0502020204030204" pitchFamily="34" charset="0"/>
              </a:rPr>
              <a:t>XY</a:t>
            </a:r>
            <a:r>
              <a:rPr lang="ru-RU" dirty="0">
                <a:latin typeface="Calibri" panose="020F0502020204030204" pitchFamily="34" charset="0"/>
                <a:cs typeface="Calibri" panose="020F0502020204030204" pitchFamily="34" charset="0"/>
              </a:rPr>
              <a:t>.Таким образом, ячейка 1 в геймпаде имеет адрес 0 (0000), ячейка 2 – 1 (0001), 3 – 2 (0010), 4 – 4 (0100), 5 – 5 (0101), 6 – 6 (0110), 7 – 8 (1000), 8 – 9 (1001), 9 – </a:t>
            </a:r>
            <a:r>
              <a:rPr lang="en-US" dirty="0">
                <a:latin typeface="Calibri" panose="020F0502020204030204" pitchFamily="34" charset="0"/>
                <a:cs typeface="Calibri" panose="020F0502020204030204" pitchFamily="34" charset="0"/>
              </a:rPr>
              <a:t>a</a:t>
            </a:r>
            <a:r>
              <a:rPr lang="ru-RU" dirty="0">
                <a:latin typeface="Calibri" panose="020F0502020204030204" pitchFamily="34" charset="0"/>
                <a:cs typeface="Calibri" panose="020F0502020204030204" pitchFamily="34" charset="0"/>
              </a:rPr>
              <a:t> (1010)</a:t>
            </a:r>
          </a:p>
          <a:p>
            <a:pPr marL="0" indent="0">
              <a:buNone/>
            </a:pPr>
            <a:r>
              <a:rPr lang="ru-RU" dirty="0">
                <a:latin typeface="Calibri" panose="020F0502020204030204" pitchFamily="34" charset="0"/>
                <a:cs typeface="Calibri" panose="020F0502020204030204" pitchFamily="34" charset="0"/>
              </a:rPr>
              <a:t>Когда кнопка нажата, выходной контакт </a:t>
            </a:r>
            <a:r>
              <a:rPr lang="en-US" dirty="0">
                <a:latin typeface="Calibri" panose="020F0502020204030204" pitchFamily="34" charset="0"/>
                <a:cs typeface="Calibri" panose="020F0502020204030204" pitchFamily="34" charset="0"/>
              </a:rPr>
              <a:t>ready</a:t>
            </a:r>
            <a:r>
              <a:rPr lang="ru-RU" dirty="0">
                <a:latin typeface="Calibri" panose="020F0502020204030204" pitchFamily="34" charset="0"/>
                <a:cs typeface="Calibri" panose="020F0502020204030204" pitchFamily="34" charset="0"/>
              </a:rPr>
              <a:t> равен 1 (только в случае, когда хотя бы один из контактов H0, H1, H2 и хотя бы один из V0, V1, V2 будут равны 1) </a:t>
            </a:r>
          </a:p>
          <a:p>
            <a:endParaRPr lang="ru-RU" dirty="0"/>
          </a:p>
        </p:txBody>
      </p:sp>
      <p:pic>
        <p:nvPicPr>
          <p:cNvPr id="4" name="Рисунок 3">
            <a:extLst>
              <a:ext uri="{FF2B5EF4-FFF2-40B4-BE49-F238E27FC236}">
                <a16:creationId xmlns:a16="http://schemas.microsoft.com/office/drawing/2014/main" id="{EC500AA6-54A4-407A-9B54-BF6F89407E74}"/>
              </a:ext>
            </a:extLst>
          </p:cNvPr>
          <p:cNvPicPr/>
          <p:nvPr/>
        </p:nvPicPr>
        <p:blipFill>
          <a:blip r:embed="rId2"/>
          <a:stretch>
            <a:fillRect/>
          </a:stretch>
        </p:blipFill>
        <p:spPr bwMode="auto">
          <a:xfrm>
            <a:off x="5677233" y="596348"/>
            <a:ext cx="6082748" cy="4937483"/>
          </a:xfrm>
          <a:prstGeom prst="rect">
            <a:avLst/>
          </a:prstGeom>
        </p:spPr>
      </p:pic>
    </p:spTree>
    <p:extLst>
      <p:ext uri="{BB962C8B-B14F-4D97-AF65-F5344CB8AC3E}">
        <p14:creationId xmlns:p14="http://schemas.microsoft.com/office/powerpoint/2010/main" val="12327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Ромбовидная сетка, 16 х 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42_TF03031015.potx" id="{0A727C4B-544D-4288-9BF7-2D6FAFA96F04}" vid="{F53E4634-F5A1-4F7B-A57E-D4ECF71AE968}"/>
    </a:ext>
  </a:extLst>
</a:theme>
</file>

<file path=ppt/theme/theme2.xml><?xml version="1.0" encoding="utf-8"?>
<a:theme xmlns:a="http://schemas.openxmlformats.org/drawingml/2006/main" name="Тема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Деловая презентация с ромбовидной сеткой (широкоэкранный формат)</Template>
  <TotalTime>297</TotalTime>
  <Words>1356</Words>
  <Application>Microsoft Office PowerPoint</Application>
  <PresentationFormat>Широкоэкранный</PresentationFormat>
  <Paragraphs>65</Paragraphs>
  <Slides>15</Slides>
  <Notes>8</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15</vt:i4>
      </vt:variant>
    </vt:vector>
  </HeadingPairs>
  <TitlesOfParts>
    <vt:vector size="18" baseType="lpstr">
      <vt:lpstr>Arial</vt:lpstr>
      <vt:lpstr>Calibri</vt:lpstr>
      <vt:lpstr>Ромбовидная сетка, 16 х 9</vt:lpstr>
      <vt:lpstr>The Game of Noughts and Crosses</vt:lpstr>
      <vt:lpstr>Contents</vt:lpstr>
      <vt:lpstr>Brief Overview</vt:lpstr>
      <vt:lpstr>                                         HARDWARE  TTTC</vt:lpstr>
      <vt:lpstr>Презентация PowerPoint</vt:lpstr>
      <vt:lpstr>SDR</vt:lpstr>
      <vt:lpstr>Презентация PowerPoint</vt:lpstr>
      <vt:lpstr>BPC</vt:lpstr>
      <vt:lpstr>Презентация PowerPoint</vt:lpstr>
      <vt:lpstr>GSDD</vt:lpstr>
      <vt:lpstr>                             SOFTWARE</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Game of Noughts and Crosses</dc:title>
  <dc:creator>nurdolotovasabina02@mail.ru</dc:creator>
  <cp:lastModifiedBy>nurdolotovasabina02@mail.ru</cp:lastModifiedBy>
  <cp:revision>12</cp:revision>
  <dcterms:created xsi:type="dcterms:W3CDTF">2021-05-21T20:29:47Z</dcterms:created>
  <dcterms:modified xsi:type="dcterms:W3CDTF">2021-05-22T05:23:51Z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