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7"/>
  </p:notesMasterIdLst>
  <p:handoutMasterIdLst>
    <p:handoutMasterId r:id="rId48"/>
  </p:handoutMasterIdLst>
  <p:sldIdLst>
    <p:sldId id="296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8" r:id="rId34"/>
    <p:sldId id="309" r:id="rId35"/>
    <p:sldId id="282" r:id="rId36"/>
    <p:sldId id="283" r:id="rId37"/>
    <p:sldId id="284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7CBD7-9CE9-79A1-B79B-B5EB7082F44E}" v="351" dt="2025-04-29T17:50:43.579"/>
    <p1510:client id="{53AB286F-FFCD-8F96-D0EA-A1E08FC1E934}" v="3" dt="2025-04-29T18:11:48.532"/>
    <p1510:client id="{71BD7C8A-D004-C58F-E250-8DB5B3A8FF68}" v="266" dt="2025-04-29T19:25:10.014"/>
    <p1510:client id="{C980E091-4572-2CBC-C578-65DEB5E76F9A}" v="9" dt="2025-04-29T19:16:26.709"/>
    <p1510:client id="{F9901E25-CD5B-6048-936A-322E11DB4CB3}" v="221" dt="2025-04-29T19:30:18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61"/>
  </p:normalViewPr>
  <p:slideViewPr>
    <p:cSldViewPr snapToGrid="0">
      <p:cViewPr varScale="1">
        <p:scale>
          <a:sx n="114" d="100"/>
          <a:sy n="114" d="100"/>
        </p:scale>
        <p:origin x="496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GB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ssaara1/data-analytics-project.git" TargetMode="External"/><Relationship Id="rId2" Type="http://schemas.openxmlformats.org/officeDocument/2006/relationships/hyperlink" Target="https://github.com/ssaara1/data-analytics-project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github.com/ssaara1/data-analytics-project.git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9E46AF3-3F27-DD90-1379-AF44B5476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222" y="63807"/>
            <a:ext cx="10357803" cy="1656294"/>
          </a:xfrm>
        </p:spPr>
      </p:pic>
      <p:pic>
        <p:nvPicPr>
          <p:cNvPr id="8" name="Picture 7" descr="Blue letters on a black background&#10;&#10;AI-generated content may be incorrect.">
            <a:extLst>
              <a:ext uri="{FF2B5EF4-FFF2-40B4-BE49-F238E27FC236}">
                <a16:creationId xmlns:a16="http://schemas.microsoft.com/office/drawing/2014/main" id="{891342C3-0E54-710B-636A-4FB461CB1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914" y="1181528"/>
            <a:ext cx="12179302" cy="1068491"/>
          </a:xfrm>
          <a:prstGeom prst="rect">
            <a:avLst/>
          </a:prstGeom>
        </p:spPr>
      </p:pic>
      <p:pic>
        <p:nvPicPr>
          <p:cNvPr id="9" name="Picture 8" descr="A black background with blue numbers&#10;&#10;AI-generated content may be incorrect.">
            <a:extLst>
              <a:ext uri="{FF2B5EF4-FFF2-40B4-BE49-F238E27FC236}">
                <a16:creationId xmlns:a16="http://schemas.microsoft.com/office/drawing/2014/main" id="{32ED87EF-E97D-8014-72D6-8F9FDDE43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210" y="3411915"/>
            <a:ext cx="12179302" cy="274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4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C95DEB-30CE-C9DA-82AA-F486F5737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0331"/>
              </p:ext>
            </p:extLst>
          </p:nvPr>
        </p:nvGraphicFramePr>
        <p:xfrm>
          <a:off x="2184346" y="1711992"/>
          <a:ext cx="7677056" cy="25857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19264">
                  <a:extLst>
                    <a:ext uri="{9D8B030D-6E8A-4147-A177-3AD203B41FA5}">
                      <a16:colId xmlns:a16="http://schemas.microsoft.com/office/drawing/2014/main" val="510745821"/>
                    </a:ext>
                  </a:extLst>
                </a:gridCol>
                <a:gridCol w="1919264">
                  <a:extLst>
                    <a:ext uri="{9D8B030D-6E8A-4147-A177-3AD203B41FA5}">
                      <a16:colId xmlns:a16="http://schemas.microsoft.com/office/drawing/2014/main" val="3994333188"/>
                    </a:ext>
                  </a:extLst>
                </a:gridCol>
                <a:gridCol w="1919264">
                  <a:extLst>
                    <a:ext uri="{9D8B030D-6E8A-4147-A177-3AD203B41FA5}">
                      <a16:colId xmlns:a16="http://schemas.microsoft.com/office/drawing/2014/main" val="147685789"/>
                    </a:ext>
                  </a:extLst>
                </a:gridCol>
                <a:gridCol w="1919264">
                  <a:extLst>
                    <a:ext uri="{9D8B030D-6E8A-4147-A177-3AD203B41FA5}">
                      <a16:colId xmlns:a16="http://schemas.microsoft.com/office/drawing/2014/main" val="3965301080"/>
                    </a:ext>
                  </a:extLst>
                </a:gridCol>
              </a:tblGrid>
              <a:tr h="3693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Statistic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Reading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Writing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Math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62532"/>
                  </a:ext>
                </a:extLst>
              </a:tr>
              <a:tr h="36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Average (Mean)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69.17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68.05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66.09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5145"/>
                  </a:ext>
                </a:extLst>
              </a:tr>
              <a:tr h="36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Standard Deviation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14.60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15.20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15.16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835928"/>
                  </a:ext>
                </a:extLst>
              </a:tr>
              <a:tr h="36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Range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83 (17–100)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90 (10–100)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100 (0–100)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446386"/>
                  </a:ext>
                </a:extLst>
              </a:tr>
              <a:tr h="36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IQR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21.25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20.0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42869"/>
                  </a:ext>
                </a:extLst>
              </a:tr>
              <a:tr h="36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Skewness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-0.26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427998"/>
                  </a:ext>
                </a:extLst>
              </a:tr>
              <a:tr h="36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Kurtosis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-0.07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—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554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D84397-758B-EF44-77A3-002CF3FA83EE}"/>
              </a:ext>
            </a:extLst>
          </p:cNvPr>
          <p:cNvSpPr txBox="1"/>
          <p:nvPr/>
        </p:nvSpPr>
        <p:spPr>
          <a:xfrm>
            <a:off x="2184810" y="890633"/>
            <a:ext cx="633305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Full Dataset (1000 Students) for Reading, Writing, and Math scores:</a:t>
            </a:r>
          </a:p>
        </p:txBody>
      </p:sp>
    </p:spTree>
    <p:extLst>
      <p:ext uri="{BB962C8B-B14F-4D97-AF65-F5344CB8AC3E}">
        <p14:creationId xmlns:p14="http://schemas.microsoft.com/office/powerpoint/2010/main" val="2472474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0FAF-D272-7AB6-7F97-C7B58FEE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0" cap="all" spc="75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CLO2/ Visualize Dependent Variable Using Python Charts</a:t>
            </a:r>
            <a:br>
              <a:rPr lang="en-GB" sz="1800" b="1" kern="0" cap="all" spc="75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03BC69-9758-5599-5F84-2BF91A44C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95" r="12108" b="283"/>
          <a:stretch/>
        </p:blipFill>
        <p:spPr>
          <a:xfrm>
            <a:off x="5630111" y="1454100"/>
            <a:ext cx="6332948" cy="392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E179E4-35DF-3EC0-7153-0FEE2C2EA343}"/>
              </a:ext>
            </a:extLst>
          </p:cNvPr>
          <p:cNvSpPr txBox="1"/>
          <p:nvPr/>
        </p:nvSpPr>
        <p:spPr>
          <a:xfrm>
            <a:off x="551147" y="1825130"/>
            <a:ext cx="5410200" cy="28271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tabLst>
                <a:tab pos="3307715" algn="l"/>
              </a:tabLst>
            </a:pPr>
            <a:r>
              <a:rPr lang="en-US" sz="1600">
                <a:solidFill>
                  <a:srgbClr val="0070C0"/>
                </a:solidFill>
                <a:latin typeface="Calibri"/>
                <a:ea typeface="Times New Roman" panose="02020603050405020304" pitchFamily="18" charset="0"/>
                <a:cs typeface="Arial"/>
              </a:rPr>
              <a:t>Heat map: Students by Gender and Parental Education</a:t>
            </a:r>
            <a:endParaRPr lang="en-GB" sz="1600">
              <a:solidFill>
                <a:srgbClr val="FFFFFF"/>
              </a:solidFill>
              <a:latin typeface="Calibri"/>
              <a:ea typeface="Times New Roman" panose="02020603050405020304" pitchFamily="18" charset="0"/>
              <a:cs typeface="Arial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3307715" algn="l"/>
              </a:tabLst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students have parents with "some college" or "associate’s degree" education.</a:t>
            </a:r>
            <a:endParaRPr lang="en-GB" sz="1600">
              <a:solidFill>
                <a:srgbClr val="FFFFFF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3307715" algn="l"/>
              </a:tabLst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Female students slightly outnumber male students in most parental education categories.</a:t>
            </a:r>
            <a:endParaRPr lang="en-GB" sz="1600">
              <a:solidFill>
                <a:srgbClr val="FFFFFF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3307715" algn="l"/>
              </a:tabLst>
            </a:pPr>
            <a:r>
              <a:rPr lang="en-US" sz="1600">
                <a:solidFill>
                  <a:srgbClr val="FFFF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chart helps us easily see demographic patterns and where the largest student groups are.</a:t>
            </a:r>
            <a:endParaRPr lang="en-GB" sz="1600">
              <a:solidFill>
                <a:srgbClr val="FFFFFF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3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1C43-9C32-3DC5-12F2-4B341066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SCATTER PLOT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F37DFD-FE29-E2F0-7ACA-396FFA466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4188" y="1696545"/>
            <a:ext cx="5078677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-304165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tabLst>
                <a:tab pos="3307715" algn="l"/>
              </a:tabLst>
            </a:pPr>
            <a:r>
              <a:rPr lang="en-US" sz="1800">
                <a:solidFill>
                  <a:srgbClr val="0070C0"/>
                </a:solidFill>
                <a:cs typeface="Arial"/>
              </a:rPr>
              <a:t>Scatter Plot: Math Score vs Reading Score</a:t>
            </a:r>
            <a:endParaRPr lang="en-GB" sz="1800">
              <a:solidFill>
                <a:srgbClr val="FFFFFF"/>
              </a:solidFill>
              <a:cs typeface="Arial"/>
            </a:endParaRPr>
          </a:p>
          <a:p>
            <a:pPr marL="0" indent="-304165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None/>
              <a:tabLst>
                <a:tab pos="3307715" algn="l"/>
              </a:tabLst>
            </a:pPr>
            <a:r>
              <a:rPr lang="en-US" sz="1800">
                <a:solidFill>
                  <a:srgbClr val="FFFFFF"/>
                </a:solidFill>
                <a:cs typeface="Arial"/>
              </a:rPr>
              <a:t>The scatter plot comparing math scores and reading scores.</a:t>
            </a:r>
            <a:endParaRPr lang="en-GB" sz="1800">
              <a:solidFill>
                <a:srgbClr val="FFFFFF"/>
              </a:solidFill>
              <a:cs typeface="Arial"/>
            </a:endParaRPr>
          </a:p>
          <a:p>
            <a:pPr marL="342900" indent="-342900">
              <a:lnSpc>
                <a:spcPct val="114999"/>
              </a:lnSpc>
              <a:spcBef>
                <a:spcPts val="1000"/>
              </a:spcBef>
              <a:buFont typeface="Symbol" panose="05050102010706020507" pitchFamily="18" charset="2"/>
              <a:buChar char=""/>
              <a:tabLst>
                <a:tab pos="3307715" algn="l"/>
              </a:tabLst>
            </a:pPr>
            <a:r>
              <a:rPr lang="en-US" sz="1800">
                <a:solidFill>
                  <a:srgbClr val="FFFFFF"/>
                </a:solidFill>
                <a:cs typeface="Arial"/>
              </a:rPr>
              <a:t>Each dot represents a student’s math and reading scores.</a:t>
            </a:r>
            <a:endParaRPr lang="en-GB" sz="1800">
              <a:solidFill>
                <a:srgbClr val="FFFFFF"/>
              </a:solidFill>
              <a:cs typeface="Arial"/>
            </a:endParaRPr>
          </a:p>
          <a:p>
            <a:pPr marL="342900" indent="-342900">
              <a:lnSpc>
                <a:spcPct val="114999"/>
              </a:lnSpc>
              <a:buFont typeface="Symbol" panose="05050102010706020507" pitchFamily="18" charset="2"/>
              <a:buChar char=""/>
              <a:tabLst>
                <a:tab pos="3307715" algn="l"/>
              </a:tabLst>
            </a:pPr>
            <a:r>
              <a:rPr lang="en-US" sz="1800">
                <a:solidFill>
                  <a:srgbClr val="FFFFFF"/>
                </a:solidFill>
                <a:cs typeface="Arial"/>
              </a:rPr>
              <a:t>There is a strong positive relationship: students who score high in math usually score high in reading too.</a:t>
            </a:r>
            <a:endParaRPr lang="en-GB" sz="1800">
              <a:solidFill>
                <a:srgbClr val="FFFFFF"/>
              </a:solidFill>
              <a:cs typeface="Arial"/>
            </a:endParaRPr>
          </a:p>
          <a:p>
            <a:pPr marL="0" indent="-304165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tabLst>
                <a:tab pos="3307715" algn="l"/>
              </a:tabLst>
            </a:pPr>
            <a:endParaRPr lang="en-GB" sz="1800">
              <a:solidFill>
                <a:srgbClr val="FFFFFF"/>
              </a:solidFill>
              <a:ea typeface="Calibri"/>
              <a:cs typeface="Arial"/>
            </a:endParaRPr>
          </a:p>
          <a:p>
            <a:pPr marL="304165" indent="-304165">
              <a:tabLst>
                <a:tab pos="3307715" algn="l"/>
              </a:tabLst>
            </a:pPr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4" name="Content Placeholder 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3DDC15AB-35F7-374D-E2FD-B8E5D7D21C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39" r="308" b="217"/>
          <a:stretch/>
        </p:blipFill>
        <p:spPr>
          <a:xfrm>
            <a:off x="1015786" y="1696544"/>
            <a:ext cx="5063161" cy="37456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48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40DD-6ADB-3BED-DEE9-ECB59BB9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b="1" cap="all" spc="75">
                <a:effectLst/>
              </a:rPr>
              <a:t>BOXPLOT</a:t>
            </a:r>
            <a:br>
              <a:rPr lang="en-GB" b="1" cap="all" spc="75">
                <a:effectLst/>
              </a:rPr>
            </a:b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9AE8F6-30B3-0279-7E86-8CDC38FEB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2542" y="1200450"/>
            <a:ext cx="5078677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marR="0" indent="-304165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tabLst>
                <a:tab pos="3307715" algn="l"/>
              </a:tabLst>
            </a:pPr>
            <a:r>
              <a:rPr lang="en-US" sz="1800">
                <a:solidFill>
                  <a:srgbClr val="0070C0"/>
                </a:solidFill>
                <a:effectLst/>
                <a:latin typeface="Calibri"/>
                <a:ea typeface="Times New Roman" panose="02020603050405020304" pitchFamily="18" charset="0"/>
                <a:cs typeface="Arial"/>
              </a:rPr>
              <a:t>BOX Plot of writing Score</a:t>
            </a:r>
            <a:endParaRPr lang="en-GB" sz="1800">
              <a:effectLst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buFont typeface="Symbol" panose="05050102010706020507" pitchFamily="18" charset="2"/>
              <a:buChar char=""/>
              <a:tabLst>
                <a:tab pos="3307715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students scored between 60 and 80.</a:t>
            </a: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3307715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middle line inside the box shows the median score, which is around 70.</a:t>
            </a: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3307715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 are a few outliers (points far from the rest) on the lower end, meaning some students scored much lower than the others.</a:t>
            </a: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3307715" algn="l"/>
              </a:tabLst>
            </a:pPr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Arial"/>
              </a:rPr>
              <a:t>The plot also shows the overall range of scores, from about 20 to 100.</a:t>
            </a:r>
            <a:endParaRPr lang="en-GB" sz="1800">
              <a:effectLst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304165" marR="0" lvl="0" indent="-304165">
              <a:tabLst>
                <a:tab pos="3307715" algn="l"/>
              </a:tabLst>
            </a:pPr>
            <a:endParaRPr lang="en-US">
              <a:effectLst/>
              <a:latin typeface="Calibri" panose="020F0502020204030204" pitchFamily="34" charset="0"/>
              <a:ea typeface="Calibri"/>
              <a:cs typeface="Calibri"/>
            </a:endParaRPr>
          </a:p>
        </p:txBody>
      </p:sp>
      <p:pic>
        <p:nvPicPr>
          <p:cNvPr id="4" name="Content Placeholder 3" descr="A screen shot of a graph&#10;&#10;AI-generated content may be incorrect.">
            <a:extLst>
              <a:ext uri="{FF2B5EF4-FFF2-40B4-BE49-F238E27FC236}">
                <a16:creationId xmlns:a16="http://schemas.microsoft.com/office/drawing/2014/main" id="{6C8E9F58-93BF-289B-43B7-D797C15FF4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3" r="-5224" b="234"/>
          <a:stretch/>
        </p:blipFill>
        <p:spPr>
          <a:xfrm>
            <a:off x="6746833" y="1489839"/>
            <a:ext cx="5293260" cy="4163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969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9972-8068-C072-66A8-D4BD63C8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HISTOGRAM: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12089C-9832-10A9-E8BE-7C36B12D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4188" y="1696545"/>
            <a:ext cx="5078677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marR="0" indent="-304165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tabLst>
                <a:tab pos="3307715" algn="l"/>
              </a:tabLst>
            </a:pPr>
            <a:r>
              <a:rPr lang="en-US" sz="1800">
                <a:solidFill>
                  <a:srgbClr val="0070C0"/>
                </a:solidFill>
                <a:effectLst/>
                <a:latin typeface="Calibri"/>
                <a:ea typeface="Times New Roman" panose="02020603050405020304" pitchFamily="18" charset="0"/>
                <a:cs typeface="Arial"/>
              </a:rPr>
              <a:t>Histogram of Reading Scores</a:t>
            </a:r>
            <a:endParaRPr lang="en-GB" sz="1800">
              <a:effectLst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3307715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students scored between 60 and 80.</a:t>
            </a: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3307715" algn="l"/>
              </a:tabLst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smaller number of students scored below 40 or above 90.</a:t>
            </a: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3307715" algn="l"/>
              </a:tabLst>
            </a:pPr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Arial"/>
              </a:rPr>
              <a:t>The highest bar is between 70 and 80, meaning many students scored in this range</a:t>
            </a:r>
            <a:r>
              <a:rPr lang="en-US" sz="1800">
                <a:latin typeface="Calibri"/>
                <a:ea typeface="Times New Roman" panose="02020603050405020304" pitchFamily="18" charset="0"/>
                <a:cs typeface="Arial"/>
              </a:rPr>
              <a:t>.</a:t>
            </a: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08940" marR="0" lvl="0" indent="-304165" algn="just">
              <a:lnSpc>
                <a:spcPct val="115000"/>
              </a:lnSpc>
              <a:spcBef>
                <a:spcPts val="1000"/>
              </a:spcBef>
              <a:buNone/>
              <a:tabLst>
                <a:tab pos="457200" algn="l"/>
                <a:tab pos="3307715" algn="l"/>
              </a:tabLst>
            </a:pP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08940" marR="0" indent="-304165" algn="just">
              <a:lnSpc>
                <a:spcPct val="115000"/>
              </a:lnSpc>
              <a:spcAft>
                <a:spcPts val="1000"/>
              </a:spcAft>
              <a:tabLst>
                <a:tab pos="180340" algn="r"/>
                <a:tab pos="4572000" algn="l"/>
              </a:tabLst>
            </a:pP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04165" marR="0" indent="-304165">
              <a:tabLst>
                <a:tab pos="180340" algn="r"/>
                <a:tab pos="4572000" algn="l"/>
              </a:tabLst>
            </a:pPr>
            <a:endParaRPr lang="en-US">
              <a:effectLst/>
              <a:latin typeface="Calibri" panose="020F0502020204030204" pitchFamily="34" charset="0"/>
              <a:ea typeface="Calibri"/>
              <a:cs typeface="Calibri"/>
            </a:endParaRPr>
          </a:p>
        </p:txBody>
      </p:sp>
      <p:pic>
        <p:nvPicPr>
          <p:cNvPr id="4" name="Content Placeholder 3" descr="A screen shot of a graph&#10;&#10;AI-generated content may be incorrect.">
            <a:extLst>
              <a:ext uri="{FF2B5EF4-FFF2-40B4-BE49-F238E27FC236}">
                <a16:creationId xmlns:a16="http://schemas.microsoft.com/office/drawing/2014/main" id="{BC4F6BBC-A01C-C72C-FD71-F5EB1A239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2" r="2444" b="234"/>
          <a:stretch/>
        </p:blipFill>
        <p:spPr>
          <a:xfrm>
            <a:off x="703425" y="1696545"/>
            <a:ext cx="5387386" cy="39857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984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AF67-E1C1-5FDB-FE3B-B9DC24DA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sz="2500" b="1" kern="0" cap="all" spc="75">
                <a:effectLst/>
              </a:rPr>
              <a:t>CLO2/ Perform Hypothesis Test for Correlation Between Variables</a:t>
            </a:r>
            <a:br>
              <a:rPr lang="en-GB" sz="2500" b="1" kern="0" cap="all" spc="75">
                <a:effectLst/>
              </a:rPr>
            </a:br>
            <a:endParaRPr lang="en-GB" sz="25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0389DF-875E-246E-E193-EB37AAAB8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419" y="4166681"/>
            <a:ext cx="10828712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Calibri"/>
              </a:rPr>
              <a:t>The Pearson's correlation test was performed to examine the relationship between reading and writing scores. The correlation coefficient (r) was found to be 0.9546, which indicates a very strong positive linear relationship between the two variables. Since the p-value is 0.0000, which is less than 0.05, we reject the null hypothesis. This means the relationship between readings and writing scores is statistically significant.</a:t>
            </a:r>
            <a:r>
              <a:rPr lang="en-US" sz="1800">
                <a:latin typeface="Calibri"/>
                <a:ea typeface="Times New Roman" panose="02020603050405020304" pitchFamily="18" charset="0"/>
                <a:cs typeface="Calibri"/>
              </a:rPr>
              <a:t> </a:t>
            </a:r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Calibri"/>
              </a:rPr>
              <a:t> </a:t>
            </a:r>
            <a:endParaRPr lang="en-GB" sz="1800">
              <a:effectLst/>
              <a:latin typeface="Calibri"/>
              <a:ea typeface="Times New Roman" panose="02020603050405020304" pitchFamily="18" charset="0"/>
              <a:cs typeface="Calibri"/>
            </a:endParaRP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70C7EBA-D138-2A3E-49E6-94DC1293E2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83" r="-2875" b="-352"/>
          <a:stretch/>
        </p:blipFill>
        <p:spPr>
          <a:xfrm>
            <a:off x="1088115" y="1702434"/>
            <a:ext cx="10818179" cy="17450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594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2517-4496-F101-5B06-B8A520BE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SPEARMAN: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EA159A-339C-646E-5387-706C0A306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38839" y="2006604"/>
            <a:ext cx="8845942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Arial"/>
              </a:rPr>
              <a:t>The Spearman's correlation test was used to assess the </a:t>
            </a:r>
            <a:r>
              <a:rPr lang="en-US" sz="1800">
                <a:latin typeface="Calibri"/>
                <a:ea typeface="Times New Roman" panose="02020603050405020304" pitchFamily="18" charset="0"/>
                <a:cs typeface="Arial"/>
              </a:rPr>
              <a:t>relationship</a:t>
            </a:r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Arial"/>
              </a:rPr>
              <a:t> between reading and writing scores. The correlation coefficient (r) was 0.9490, indicating a strong </a:t>
            </a:r>
            <a:r>
              <a:rPr lang="en-US" sz="1800">
                <a:latin typeface="Calibri"/>
                <a:ea typeface="Times New Roman" panose="02020603050405020304" pitchFamily="18" charset="0"/>
                <a:cs typeface="Arial"/>
              </a:rPr>
              <a:t>positive relationship</a:t>
            </a:r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Arial"/>
              </a:rPr>
              <a:t>. The p-value of 0.0000 is less than 0.05, so we reject the null hypothesis. This means there is a statistically significant correlation between reading and writing scores. </a:t>
            </a:r>
            <a:endParaRPr lang="en-US" sz="1800">
              <a:latin typeface="Times New Roman"/>
              <a:ea typeface="Calibri"/>
              <a:cs typeface="Calibri"/>
            </a:endParaRPr>
          </a:p>
        </p:txBody>
      </p:sp>
      <p:pic>
        <p:nvPicPr>
          <p:cNvPr id="4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DB1023D-148F-2E86-79A2-403C347542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4" t="70748" r="909" b="-340"/>
          <a:stretch/>
        </p:blipFill>
        <p:spPr>
          <a:xfrm>
            <a:off x="965407" y="3809283"/>
            <a:ext cx="10885451" cy="1911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610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4910-BA55-A5B5-160B-C5C0DF87F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205" y="481343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CHI-SQUARE: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3032DF-93D1-B3CB-8A25-5AF3712BD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57" y="2264986"/>
            <a:ext cx="5078677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Arial"/>
              </a:rPr>
              <a:t>The Chi-square test was conducted to determine if there is an association between the parental level of education and the test preparation course.</a:t>
            </a:r>
            <a:endParaRPr lang="en-GB" sz="1800">
              <a:latin typeface="Calibri"/>
              <a:ea typeface="Times New Roman" panose="02020603050405020304" pitchFamily="18" charset="0"/>
              <a:cs typeface="Arial"/>
            </a:endParaRPr>
          </a:p>
          <a:p>
            <a:pPr marL="304165" indent="-304165"/>
            <a:r>
              <a:rPr lang="en-US" sz="1800">
                <a:latin typeface="Calibri"/>
                <a:ea typeface="Times New Roman" panose="02020603050405020304" pitchFamily="18" charset="0"/>
                <a:cs typeface="Arial"/>
              </a:rPr>
              <a:t> </a:t>
            </a:r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Arial"/>
              </a:rPr>
              <a:t>The p-value of 0.089 is greater than 0.05, so we fail to reject the null hypothesis. This means that there is no statistically significant association between parental education level and whether a student completed the test preparation course.</a:t>
            </a:r>
          </a:p>
          <a:p>
            <a:pPr marL="304165" indent="-304165"/>
            <a:endParaRPr lang="en-US">
              <a:ea typeface="Calibri"/>
              <a:cs typeface="Calibri"/>
            </a:endParaRPr>
          </a:p>
        </p:txBody>
      </p:sp>
      <p:pic>
        <p:nvPicPr>
          <p:cNvPr id="4" name="Content Placeholder 3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27C97271-4D30-8BD6-92CC-C63821CD12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93" t="81171" r="65405"/>
          <a:stretch/>
        </p:blipFill>
        <p:spPr>
          <a:xfrm>
            <a:off x="5838857" y="2366120"/>
            <a:ext cx="6178400" cy="1244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784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61E8-DE47-7319-4C8F-528221CF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b="1" kern="0" cap="all" spc="75">
                <a:effectLst/>
              </a:rPr>
              <a:t>Assess Dependent Variable Performance Using One-Sample T-Test</a:t>
            </a:r>
            <a:r>
              <a:rPr lang="en-GB" b="1" kern="0" cap="all" spc="75"/>
              <a:t>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1A43-3A93-C447-8AEA-9EC731DDD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6222" y="1489736"/>
            <a:ext cx="10546951" cy="447575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marR="0" indent="-304165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b="1" cap="all" spc="75">
                <a:effectLst/>
              </a:rPr>
              <a:t>Shapiro-Wilk test</a:t>
            </a:r>
            <a:r>
              <a:rPr lang="en-US" b="1" cap="all" spc="75"/>
              <a:t>:</a:t>
            </a:r>
            <a:br>
              <a:rPr lang="en-US" b="1" cap="all" spc="75"/>
            </a:b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aramond" panose="02020404030301010803" pitchFamily="18" charset="0"/>
              </a:rPr>
              <a:t>The mean writing score of all students is 68.05.</a:t>
            </a: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-304165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Garamond" panose="02020404030301010803" pitchFamily="18" charset="0"/>
              </a:rPr>
              <a:t>The Shapiro-Wilk test showed that the writing scores are not normally distributed (because the p-value &lt; 0.05).</a:t>
            </a:r>
            <a:endParaRPr lang="en-GB" sz="1800">
              <a:effectLst/>
              <a:latin typeface="Calibri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04165" marR="0" indent="-304165"/>
            <a:endParaRPr lang="en-GB" b="1" cap="all" spc="75">
              <a:effectLst/>
              <a:latin typeface="Calibri" panose="020F0502020204030204" pitchFamily="34" charset="0"/>
              <a:ea typeface="Calibri"/>
              <a:cs typeface="Calibri"/>
            </a:endParaRPr>
          </a:p>
          <a:p>
            <a:pPr marL="304165" indent="-304165"/>
            <a:endParaRPr lang="en-GB">
              <a:effectLst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C418B-CBA3-FE34-E33C-F8C31F79D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9" r="-1437"/>
          <a:stretch/>
        </p:blipFill>
        <p:spPr>
          <a:xfrm>
            <a:off x="2531957" y="3701859"/>
            <a:ext cx="7520566" cy="17850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706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1DE5-C702-0B5F-0B22-A6CEDDAC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ONE-SAMPLE T-TEST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C45FDA5-C52B-575D-B676-F03A0EF31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696442"/>
            <a:ext cx="9503387" cy="447575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-304165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</a:rPr>
              <a:t>However, since the sample size is large (518 students), we can still continue with the One-Sample T-Test based on the Central Limit Theorem.</a:t>
            </a:r>
            <a:endParaRPr lang="en-GB" sz="1900">
              <a:latin typeface="Calibri"/>
              <a:ea typeface="Calibri"/>
              <a:cs typeface="Calibri"/>
            </a:endParaRPr>
          </a:p>
          <a:p>
            <a:pPr marL="0" indent="-304165">
              <a:lnSpc>
                <a:spcPct val="114999"/>
              </a:lnSpc>
              <a:spcBef>
                <a:spcPts val="1000"/>
              </a:spcBef>
              <a:spcAft>
                <a:spcPts val="1000"/>
              </a:spcAft>
              <a:buFont typeface="Arial"/>
              <a:buChar char="•"/>
            </a:pPr>
            <a:r>
              <a:rPr lang="en-US" sz="1900">
                <a:latin typeface="Calibri"/>
                <a:ea typeface="Calibri"/>
                <a:cs typeface="Calibri"/>
              </a:rPr>
              <a:t>Meaning: Even though the data is not perfectly normal, a large sample makes the t-test results trustworthy and reliable.</a:t>
            </a:r>
            <a:endParaRPr lang="en-US"/>
          </a:p>
          <a:p>
            <a:pPr marL="0" marR="0" indent="-304165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Garamond" panose="02020404030301010803" pitchFamily="18" charset="0"/>
              </a:rPr>
              <a:t>Since the p-value is less than 0.05, we reject the null hypothesis.</a:t>
            </a:r>
            <a:endParaRPr lang="en-GB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-304165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effectLst/>
                <a:latin typeface="Calibri"/>
                <a:ea typeface="Times New Roman" panose="02020603050405020304" pitchFamily="18" charset="0"/>
                <a:cs typeface="Garamond" panose="02020404030301010803" pitchFamily="18" charset="0"/>
              </a:rPr>
              <a:t>The average writing score of female students is significantly different from the average writing score of all students.</a:t>
            </a:r>
            <a:endParaRPr lang="en-GB" sz="1800">
              <a:effectLst/>
              <a:latin typeface="Calibri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B8B4CC85-8045-B26A-4227-394A0CCA5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8" t="64019" r="31830" b="234"/>
          <a:stretch/>
        </p:blipFill>
        <p:spPr>
          <a:xfrm>
            <a:off x="5448474" y="4714452"/>
            <a:ext cx="4737762" cy="15962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575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CLO1:</a:t>
            </a:r>
            <a:br>
              <a:rPr lang="en-US"/>
            </a:b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2" y="1284128"/>
            <a:ext cx="10777335" cy="408294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buNone/>
            </a:pPr>
            <a:r>
              <a:rPr lang="en-US" b="1"/>
              <a:t>Data Understanding and Tools</a:t>
            </a:r>
            <a:endParaRPr lang="en-US">
              <a:ea typeface="Calibri"/>
              <a:cs typeface="Calibri"/>
            </a:endParaRPr>
          </a:p>
          <a:p>
            <a:pPr marL="304165" indent="-304165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Purpose of Data </a:t>
            </a:r>
            <a:r>
              <a:rPr lang="en-US" sz="1800" b="1">
                <a:effectLst/>
                <a:ea typeface="+mn-lt"/>
                <a:cs typeface="+mn-lt"/>
              </a:rPr>
              <a:t>Analysis</a:t>
            </a:r>
            <a:r>
              <a:rPr lang="en-US" sz="1800">
                <a:effectLst/>
                <a:ea typeface="+mn-lt"/>
                <a:cs typeface="+mn-lt"/>
              </a:rPr>
              <a:t>: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>
                <a:effectLst/>
                <a:ea typeface="+mn-lt"/>
                <a:cs typeface="+mn-lt"/>
              </a:rPr>
              <a:t>The </a:t>
            </a:r>
            <a:r>
              <a:rPr lang="en-US" sz="1800">
                <a:ea typeface="+mn-lt"/>
                <a:cs typeface="+mn-lt"/>
              </a:rPr>
              <a:t>main </a:t>
            </a:r>
            <a:r>
              <a:rPr lang="en-US" sz="1800">
                <a:effectLst/>
                <a:ea typeface="+mn-lt"/>
                <a:cs typeface="+mn-lt"/>
              </a:rPr>
              <a:t>goal is to understand </a:t>
            </a:r>
            <a:r>
              <a:rPr lang="en-US" sz="1800">
                <a:ea typeface="+mn-lt"/>
                <a:cs typeface="+mn-lt"/>
              </a:rPr>
              <a:t>student </a:t>
            </a:r>
            <a:r>
              <a:rPr lang="en-US" sz="1800">
                <a:effectLst/>
                <a:ea typeface="+mn-lt"/>
                <a:cs typeface="+mn-lt"/>
              </a:rPr>
              <a:t>performance </a:t>
            </a:r>
            <a:r>
              <a:rPr lang="en-US" sz="1800">
                <a:ea typeface="+mn-lt"/>
                <a:cs typeface="+mn-lt"/>
              </a:rPr>
              <a:t>by analyzing factors like </a:t>
            </a:r>
            <a:r>
              <a:rPr lang="en-US" sz="1800">
                <a:effectLst/>
                <a:ea typeface="+mn-lt"/>
                <a:cs typeface="+mn-lt"/>
              </a:rPr>
              <a:t>scores, gender, and </a:t>
            </a:r>
            <a:r>
              <a:rPr lang="en-US" sz="1800">
                <a:ea typeface="+mn-lt"/>
                <a:cs typeface="+mn-lt"/>
              </a:rPr>
              <a:t>education level</a:t>
            </a:r>
            <a:r>
              <a:rPr lang="en-US" sz="1800">
                <a:effectLst/>
                <a:ea typeface="+mn-lt"/>
                <a:cs typeface="+mn-lt"/>
              </a:rPr>
              <a:t>. </a:t>
            </a:r>
            <a:r>
              <a:rPr lang="en-US" sz="1800">
                <a:ea typeface="+mn-lt"/>
                <a:cs typeface="+mn-lt"/>
              </a:rPr>
              <a:t>This helps identify </a:t>
            </a:r>
            <a:r>
              <a:rPr lang="en-US" sz="1800">
                <a:effectLst/>
                <a:ea typeface="+mn-lt"/>
                <a:cs typeface="+mn-lt"/>
              </a:rPr>
              <a:t>patterns and relationships</a:t>
            </a:r>
            <a:r>
              <a:rPr lang="en-US" sz="1800">
                <a:ea typeface="+mn-lt"/>
                <a:cs typeface="+mn-lt"/>
              </a:rPr>
              <a:t>,</a:t>
            </a:r>
            <a:r>
              <a:rPr lang="en-US" sz="1800">
                <a:effectLst/>
                <a:ea typeface="+mn-lt"/>
                <a:cs typeface="+mn-lt"/>
              </a:rPr>
              <a:t> predict future </a:t>
            </a:r>
            <a:r>
              <a:rPr lang="en-US" sz="1800">
                <a:ea typeface="+mn-lt"/>
                <a:cs typeface="+mn-lt"/>
              </a:rPr>
              <a:t>outcomes</a:t>
            </a:r>
            <a:r>
              <a:rPr lang="en-US" sz="1800">
                <a:effectLst/>
                <a:ea typeface="+mn-lt"/>
                <a:cs typeface="+mn-lt"/>
              </a:rPr>
              <a:t>, and </a:t>
            </a:r>
            <a:r>
              <a:rPr lang="en-US" sz="1800">
                <a:ea typeface="+mn-lt"/>
                <a:cs typeface="+mn-lt"/>
              </a:rPr>
              <a:t>support </a:t>
            </a:r>
            <a:r>
              <a:rPr lang="en-US" sz="1800">
                <a:effectLst/>
                <a:ea typeface="+mn-lt"/>
                <a:cs typeface="+mn-lt"/>
              </a:rPr>
              <a:t>students </a:t>
            </a:r>
            <a:r>
              <a:rPr lang="en-US" sz="1800">
                <a:ea typeface="+mn-lt"/>
                <a:cs typeface="+mn-lt"/>
              </a:rPr>
              <a:t>needing </a:t>
            </a:r>
            <a:r>
              <a:rPr lang="en-US" sz="1800">
                <a:effectLst/>
                <a:ea typeface="+mn-lt"/>
                <a:cs typeface="+mn-lt"/>
              </a:rPr>
              <a:t>help.</a:t>
            </a:r>
            <a:endParaRPr lang="en-GB">
              <a:ea typeface="+mn-lt"/>
              <a:cs typeface="+mn-lt"/>
            </a:endParaRPr>
          </a:p>
          <a:p>
            <a:pPr marL="304165" indent="-304165">
              <a:buFont typeface="Arial"/>
            </a:pPr>
            <a:r>
              <a:rPr lang="en-US" sz="1800" b="1">
                <a:effectLst/>
                <a:ea typeface="+mn-lt"/>
                <a:cs typeface="+mn-lt"/>
              </a:rPr>
              <a:t>Programming </a:t>
            </a:r>
            <a:r>
              <a:rPr lang="en-US" sz="1800" b="1">
                <a:ea typeface="+mn-lt"/>
                <a:cs typeface="+mn-lt"/>
              </a:rPr>
              <a:t>Justification</a:t>
            </a:r>
            <a:r>
              <a:rPr lang="en-US" sz="1800">
                <a:ea typeface="+mn-lt"/>
                <a:cs typeface="+mn-lt"/>
              </a:rPr>
              <a:t>: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>
                <a:effectLst/>
                <a:ea typeface="+mn-lt"/>
                <a:cs typeface="+mn-lt"/>
              </a:rPr>
              <a:t>Python was </a:t>
            </a:r>
            <a:r>
              <a:rPr lang="en-US" sz="1800">
                <a:ea typeface="+mn-lt"/>
                <a:cs typeface="+mn-lt"/>
              </a:rPr>
              <a:t>chosen </a:t>
            </a:r>
            <a:r>
              <a:rPr lang="en-US" sz="1800">
                <a:effectLst/>
                <a:ea typeface="+mn-lt"/>
                <a:cs typeface="+mn-lt"/>
              </a:rPr>
              <a:t>for </a:t>
            </a:r>
            <a:r>
              <a:rPr lang="en-US" sz="1800">
                <a:ea typeface="+mn-lt"/>
                <a:cs typeface="+mn-lt"/>
              </a:rPr>
              <a:t>its simplicity </a:t>
            </a:r>
            <a:r>
              <a:rPr lang="en-US" sz="1800">
                <a:effectLst/>
                <a:ea typeface="+mn-lt"/>
                <a:cs typeface="+mn-lt"/>
              </a:rPr>
              <a:t>and </a:t>
            </a:r>
            <a:r>
              <a:rPr lang="en-US" sz="1800">
                <a:ea typeface="+mn-lt"/>
                <a:cs typeface="+mn-lt"/>
              </a:rPr>
              <a:t>powerful </a:t>
            </a:r>
            <a:r>
              <a:rPr lang="en-US" sz="1800">
                <a:effectLst/>
                <a:ea typeface="+mn-lt"/>
                <a:cs typeface="+mn-lt"/>
              </a:rPr>
              <a:t>libraries</a:t>
            </a:r>
            <a:r>
              <a:rPr lang="en-US" sz="1800">
                <a:ea typeface="+mn-lt"/>
                <a:cs typeface="+mn-lt"/>
              </a:rPr>
              <a:t>.</a:t>
            </a:r>
            <a:endParaRPr lang="en-GB"/>
          </a:p>
          <a:p>
            <a:pPr marL="894715" lvl="1" indent="-285750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Pandas</a:t>
            </a:r>
            <a:r>
              <a:rPr lang="en-US" sz="1800">
                <a:effectLst/>
                <a:ea typeface="+mn-lt"/>
                <a:cs typeface="+mn-lt"/>
              </a:rPr>
              <a:t>: </a:t>
            </a:r>
            <a:r>
              <a:rPr lang="en-US" sz="1800">
                <a:ea typeface="+mn-lt"/>
                <a:cs typeface="+mn-lt"/>
              </a:rPr>
              <a:t>for organizing </a:t>
            </a:r>
            <a:r>
              <a:rPr lang="en-US" sz="1800">
                <a:effectLst/>
                <a:ea typeface="+mn-lt"/>
                <a:cs typeface="+mn-lt"/>
              </a:rPr>
              <a:t>and </a:t>
            </a:r>
            <a:r>
              <a:rPr lang="en-US" sz="1800">
                <a:ea typeface="+mn-lt"/>
                <a:cs typeface="+mn-lt"/>
              </a:rPr>
              <a:t>analyzing </a:t>
            </a:r>
            <a:r>
              <a:rPr lang="en-US" sz="1800">
                <a:effectLst/>
                <a:ea typeface="+mn-lt"/>
                <a:cs typeface="+mn-lt"/>
              </a:rPr>
              <a:t>data</a:t>
            </a:r>
            <a:endParaRPr lang="en-GB">
              <a:ea typeface="+mn-lt"/>
              <a:cs typeface="+mn-lt"/>
            </a:endParaRPr>
          </a:p>
          <a:p>
            <a:pPr marL="894715" lvl="1" indent="-285750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Seaborn/</a:t>
            </a:r>
            <a:r>
              <a:rPr lang="en-US" sz="1800" b="1">
                <a:effectLst/>
                <a:ea typeface="+mn-lt"/>
                <a:cs typeface="+mn-lt"/>
              </a:rPr>
              <a:t>Matplotlib</a:t>
            </a:r>
            <a:r>
              <a:rPr lang="en-US" sz="1800">
                <a:effectLst/>
                <a:ea typeface="+mn-lt"/>
                <a:cs typeface="+mn-lt"/>
              </a:rPr>
              <a:t>: </a:t>
            </a:r>
            <a:r>
              <a:rPr lang="en-US" sz="1800">
                <a:ea typeface="+mn-lt"/>
                <a:cs typeface="+mn-lt"/>
              </a:rPr>
              <a:t>for clear, visual </a:t>
            </a:r>
            <a:r>
              <a:rPr lang="en-US" sz="1800">
                <a:effectLst/>
                <a:ea typeface="+mn-lt"/>
                <a:cs typeface="+mn-lt"/>
              </a:rPr>
              <a:t>graphs</a:t>
            </a:r>
            <a:endParaRPr lang="en-GB">
              <a:ea typeface="+mn-lt"/>
              <a:cs typeface="+mn-lt"/>
            </a:endParaRPr>
          </a:p>
          <a:p>
            <a:pPr marL="894715" lvl="1" indent="-285750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Scikit-learn</a:t>
            </a:r>
            <a:r>
              <a:rPr lang="en-US" sz="1800">
                <a:effectLst/>
                <a:ea typeface="+mn-lt"/>
                <a:cs typeface="+mn-lt"/>
              </a:rPr>
              <a:t>: </a:t>
            </a:r>
            <a:r>
              <a:rPr lang="en-US" sz="1800">
                <a:ea typeface="+mn-lt"/>
                <a:cs typeface="+mn-lt"/>
              </a:rPr>
              <a:t>for applying </a:t>
            </a:r>
            <a:r>
              <a:rPr lang="en-US" sz="1800">
                <a:effectLst/>
                <a:ea typeface="+mn-lt"/>
                <a:cs typeface="+mn-lt"/>
              </a:rPr>
              <a:t>machine learning models</a:t>
            </a:r>
            <a:br>
              <a:rPr lang="en-US" sz="1800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Python’s popularity</a:t>
            </a:r>
            <a:r>
              <a:rPr lang="en-US" sz="1800">
                <a:effectLst/>
                <a:ea typeface="+mn-lt"/>
                <a:cs typeface="+mn-lt"/>
              </a:rPr>
              <a:t> in </a:t>
            </a:r>
            <a:r>
              <a:rPr lang="en-US" sz="1800">
                <a:ea typeface="+mn-lt"/>
                <a:cs typeface="+mn-lt"/>
              </a:rPr>
              <a:t>real-world </a:t>
            </a:r>
            <a:r>
              <a:rPr lang="en-US" sz="1800">
                <a:effectLst/>
                <a:ea typeface="+mn-lt"/>
                <a:cs typeface="+mn-lt"/>
              </a:rPr>
              <a:t>data science </a:t>
            </a:r>
            <a:r>
              <a:rPr lang="en-US" sz="1800">
                <a:ea typeface="+mn-lt"/>
                <a:cs typeface="+mn-lt"/>
              </a:rPr>
              <a:t>makes </a:t>
            </a:r>
            <a:r>
              <a:rPr lang="en-US" sz="1800">
                <a:effectLst/>
                <a:ea typeface="+mn-lt"/>
                <a:cs typeface="+mn-lt"/>
              </a:rPr>
              <a:t>it </a:t>
            </a:r>
            <a:r>
              <a:rPr lang="en-US" sz="1800">
                <a:ea typeface="+mn-lt"/>
                <a:cs typeface="+mn-lt"/>
              </a:rPr>
              <a:t>ideal for this educational analysis</a:t>
            </a:r>
            <a:r>
              <a:rPr lang="en-US" sz="1800">
                <a:effectLst/>
                <a:ea typeface="+mn-lt"/>
                <a:cs typeface="+mn-lt"/>
              </a:rPr>
              <a:t>.</a:t>
            </a:r>
            <a:endParaRPr lang="en-GB"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094-9243-9EAA-42C7-55ACFF7D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98022"/>
            <a:ext cx="10360501" cy="1223963"/>
          </a:xfrm>
        </p:spPr>
        <p:txBody>
          <a:bodyPr>
            <a:noAutofit/>
          </a:bodyPr>
          <a:lstStyle/>
          <a:p>
            <a:r>
              <a:rPr lang="en-US" sz="2400" b="1" kern="0" cap="all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CLO3/ Build, Train, Develop and Evaluate using Simple Regression for chosen dataset</a:t>
            </a:r>
            <a:br>
              <a:rPr lang="en-GB" sz="2400" b="1" kern="0" cap="all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95F63-A8A8-69E8-11E9-8EA8AF693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4" y="1859428"/>
            <a:ext cx="3486932" cy="446532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 scores are from [72, 90, 95, 57, 78] on the simple linear regression, while writing scores are 74 to 75 on the same scale. higher writing scores tend to correlate with higher reading scores, showing a generally positive trend. The data is suitable for simple regression analysis since this points to a possible linear relationship.</a:t>
            </a:r>
            <a:endParaRPr lang="en-GB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8C391-D8AA-51D6-0E1A-D38885174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61" r="62946"/>
          <a:stretch/>
        </p:blipFill>
        <p:spPr>
          <a:xfrm>
            <a:off x="5445022" y="1821985"/>
            <a:ext cx="4728613" cy="20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B9D8-144B-CB8D-D116-9AB6692E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86871"/>
            <a:ext cx="10360501" cy="1223963"/>
          </a:xfrm>
        </p:spPr>
        <p:txBody>
          <a:bodyPr>
            <a:normAutofit/>
          </a:bodyPr>
          <a:lstStyle/>
          <a:p>
            <a:r>
              <a:rPr lang="en-US" sz="2400" b="1" cap="all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WRITING SCORE FROM READING SCORE</a:t>
            </a:r>
            <a:br>
              <a:rPr lang="en-GB" sz="24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8D8C-D222-E67E-3832-54F0CED8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38147" y="1706880"/>
            <a:ext cx="10241238" cy="158273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predicts writing scores based on reading scores using a Simple Linear Regression model. After training, it predicts the test set's writing scores, displaying the first five predictions for the reading scores [72, 73, 46, 62, 78] and the writing scores [70.69, 71.68, 44.85, 60.75, 76.65]. For a reading score of 88, the model also predicts a writing score of about 86.59.</a:t>
            </a:r>
            <a:endParaRPr lang="en-GB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5A66D5-A5F2-E790-48B6-B17938002D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01" r="22128"/>
          <a:stretch/>
        </p:blipFill>
        <p:spPr>
          <a:xfrm>
            <a:off x="1338147" y="3193293"/>
            <a:ext cx="8561461" cy="18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1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A6BA-FCFE-CB57-CF97-8C2A185A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586871"/>
            <a:ext cx="10360501" cy="1223963"/>
          </a:xfrm>
        </p:spPr>
        <p:txBody>
          <a:bodyPr>
            <a:normAutofit/>
          </a:bodyPr>
          <a:lstStyle/>
          <a:p>
            <a:r>
              <a:rPr lang="en-US" sz="2400" b="1" cap="all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 vs. Writing Scores Visualization (Training Set)</a:t>
            </a:r>
            <a:br>
              <a:rPr lang="en-GB" sz="24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6EF75-2AD1-BD96-0EAA-33800A0F4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8883" y="1606519"/>
            <a:ext cx="3100493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1800">
                <a:latin typeface="Calibri"/>
                <a:ea typeface="Calibri"/>
                <a:cs typeface="Calibri"/>
              </a:rPr>
              <a:t>The relationship between the training dataset's writing and reading scores is displayed by the code.</a:t>
            </a:r>
            <a:r>
              <a:rPr lang="en-US" sz="1800">
                <a:effectLst/>
                <a:latin typeface="Calibri"/>
                <a:ea typeface="Calibri"/>
                <a:cs typeface="Calibri"/>
              </a:rPr>
              <a:t> It adds a blue regression line on top of a scatter plot with red dots representing individual data points. greater reading scores usually correlate with greater writing scores, according to the graph, suggesting a strong predictive relationship.</a:t>
            </a:r>
            <a:endParaRPr lang="en-GB" sz="1800">
              <a:effectLst/>
              <a:latin typeface="MS Mincho"/>
              <a:ea typeface="MS Mincho"/>
              <a:cs typeface="Arial"/>
            </a:endParaRPr>
          </a:p>
          <a:p>
            <a:pPr marL="304165" indent="-304165"/>
            <a:endParaRPr lang="en-US">
              <a:ea typeface="Calibri"/>
              <a:cs typeface="Calibr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5A4EA-330D-B3B0-819F-D9FE22970E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53" r="17358"/>
          <a:stretch/>
        </p:blipFill>
        <p:spPr>
          <a:xfrm>
            <a:off x="5144429" y="1606518"/>
            <a:ext cx="6004689" cy="431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7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1C1C-A597-BA23-78FA-BF53AD64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sz="3100" b="1" cap="all" spc="75">
                <a:effectLst/>
              </a:rPr>
              <a:t>Reading vs. Writing Scores Visualization (Test Set)</a:t>
            </a:r>
            <a:br>
              <a:rPr lang="en-GB" sz="3100" b="1" cap="all" spc="75">
                <a:effectLst/>
              </a:rPr>
            </a:br>
            <a:endParaRPr lang="en-US" sz="31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8798FD1-9DB5-CFCA-AAB2-BCCABFA5D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3386571" cy="446532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1800">
                <a:effectLst/>
                <a:latin typeface="Calibri"/>
                <a:ea typeface="MS Mincho"/>
                <a:cs typeface="Arial"/>
              </a:rPr>
              <a:t>The individual test data points are represented by yellow dots in the scatter plot that is generated (</a:t>
            </a:r>
            <a:r>
              <a:rPr lang="en-US" sz="1800" err="1">
                <a:effectLst/>
                <a:latin typeface="Calibri"/>
                <a:ea typeface="MS Mincho"/>
                <a:cs typeface="Arial"/>
              </a:rPr>
              <a:t>X_test</a:t>
            </a:r>
            <a:r>
              <a:rPr lang="en-US" sz="1800">
                <a:effectLst/>
                <a:latin typeface="Calibri"/>
                <a:ea typeface="MS Mincho"/>
                <a:cs typeface="Arial"/>
              </a:rPr>
              <a:t> for reading scores and </a:t>
            </a:r>
            <a:r>
              <a:rPr lang="en-US" sz="1800" err="1">
                <a:effectLst/>
                <a:latin typeface="Calibri"/>
                <a:ea typeface="MS Mincho"/>
                <a:cs typeface="Arial"/>
              </a:rPr>
              <a:t>y_test</a:t>
            </a:r>
            <a:r>
              <a:rPr lang="en-US" sz="1800">
                <a:effectLst/>
                <a:latin typeface="Calibri"/>
                <a:ea typeface="MS Mincho"/>
                <a:cs typeface="Arial"/>
              </a:rPr>
              <a:t> for writing scores). The shown writing scores based on the training set's reading scores are displayed by placing a green regression line. </a:t>
            </a:r>
            <a:endParaRPr lang="en-GB" sz="1800">
              <a:effectLst/>
              <a:latin typeface="Calibri"/>
              <a:ea typeface="MS Mincho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F0755-28CE-12DF-54C1-621E8CFEA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2"/>
          <a:stretch/>
        </p:blipFill>
        <p:spPr>
          <a:xfrm>
            <a:off x="4716967" y="1765106"/>
            <a:ext cx="6862418" cy="4358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4218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BB27-56D1-BC21-0623-54075216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685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2400" b="1" cap="all" spc="7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linear Regression Equation </a:t>
            </a:r>
            <a:br>
              <a:rPr lang="en-GB" sz="24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95A4F-F721-2B15-4165-4C894CDA9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1644" y="1706880"/>
            <a:ext cx="9118297" cy="446532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coefficient shows a strong positive correlation, proving that the writing score rises by almost 0.99 points for every increased reading score point. The intercept indicates a slight negative value, which may not be meaningful in the context of this model since reading scores typically do not reach zero.</a:t>
            </a:r>
            <a:endParaRPr lang="en-GB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97506-6C27-72AC-3C2B-33178D47DB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9" r="35919" b="-191"/>
          <a:stretch/>
        </p:blipFill>
        <p:spPr>
          <a:xfrm>
            <a:off x="1218882" y="3769113"/>
            <a:ext cx="9118297" cy="232684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FE9215A-0980-A784-3409-C67181D74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99" r="35919" b="-191"/>
          <a:stretch/>
        </p:blipFill>
        <p:spPr>
          <a:xfrm>
            <a:off x="1218883" y="3055435"/>
            <a:ext cx="9118297" cy="232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53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AA61-B34F-A8C3-0B85-EAA3D701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685800"/>
            <a:ext cx="10360501" cy="1223963"/>
          </a:xfrm>
        </p:spPr>
        <p:txBody>
          <a:bodyPr>
            <a:normAutofit fontScale="90000"/>
          </a:bodyPr>
          <a:lstStyle/>
          <a:p>
            <a:r>
              <a:rPr lang="en-US" sz="2400" b="1" kern="0" cap="all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CLO3/Develop a script to forecast the value of the dependent variable from all the relevant independent variables using multiple linear regression.</a:t>
            </a:r>
            <a:br>
              <a:rPr lang="en-GB" sz="2400" b="1" kern="0" cap="all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7A2F-DB9A-2E26-EB6B-2FF550E2BB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Extracting Independent and Dependent Variables</a:t>
            </a:r>
            <a:endParaRPr lang="en-GB" sz="1800" b="1" cap="all" spc="75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4B59-3246-CC56-F93B-3A26C58F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436" y="3111933"/>
            <a:ext cx="4661664" cy="4465320"/>
          </a:xfrm>
        </p:spPr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writing score (index 7) is the dependent variable, while the math and reading scores (index 5) are the independent variables. The variables X and Y, respectively, hold the extracted values.</a:t>
            </a:r>
            <a:endParaRPr lang="en-GB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C6458-320F-6612-3E2C-A7AD600E4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20" y="2396361"/>
            <a:ext cx="4718870" cy="424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64BA-4A72-1803-BD7D-AE4BAD2B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685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24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Training and Evaluating Multiple Linear Regression Model</a:t>
            </a:r>
            <a:br>
              <a:rPr lang="en-GB" sz="24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57E8E-7A38-63DC-D9E5-5E70623711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3" y="1572748"/>
            <a:ext cx="3074879" cy="44656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148CE1-322F-3D45-BB4C-7C7BCCAE12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762" y="1572747"/>
            <a:ext cx="3973660" cy="4465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7D3594-2B1A-A6B2-B200-5627F295F7D9}"/>
              </a:ext>
            </a:extLst>
          </p:cNvPr>
          <p:cNvSpPr txBox="1"/>
          <p:nvPr/>
        </p:nvSpPr>
        <p:spPr>
          <a:xfrm>
            <a:off x="8543095" y="1572747"/>
            <a:ext cx="233763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explains approximately 92.22% of the variance in writing scores based on math and reading scores, according to the R2 score of 0.9222, which shows a strong match. According to the coefficients, writing scores are more significantly impacted by reading scores compared by math results.</a:t>
            </a:r>
            <a:endParaRPr lang="en-GB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635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C47D-501F-A6DA-73D8-008EA10A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kern="0" cap="all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clo3/Predict the value of the dependent variable from the different classifier such as Logistic Regression, KNN, Naïve-Bayes and Decision Tree</a:t>
            </a:r>
            <a:br>
              <a:rPr lang="en-GB" sz="2000" b="1" kern="0" cap="all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26C3-A582-5263-33E9-89A8506886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Logistic Regression</a:t>
            </a:r>
            <a:endParaRPr lang="en-GB" sz="1800" b="1" cap="all" spc="75" dirty="0"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B8A66-CE47-58D2-6D6B-DC6644F21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58990" y="1729926"/>
            <a:ext cx="3100493" cy="4465320"/>
          </a:xfrm>
        </p:spPr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achieves an accuracy of 97.6%, indicating strong predictive performance. The confusion matrix shows a high number of true positives and true negatives, with only a few misclassifications. The individual prediction suggests that a student with scores of 80 in writing and 85 in reading is expected to pass.</a:t>
            </a:r>
            <a:endParaRPr lang="en-GB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43EF4-8FC4-E949-944F-5E9F8E04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882" y="2442588"/>
            <a:ext cx="6040108" cy="299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2592-A025-01E9-8AAB-818D0E4A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685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24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K-Nearest Neighbors (K-NN)</a:t>
            </a:r>
            <a:br>
              <a:rPr lang="en-GB" sz="24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EDE1D-9782-CFAE-1A8C-E44E4AE1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7616" y="2007220"/>
            <a:ext cx="3479634" cy="446532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performs well with an accuracy of 93.6%. With most predictions being accurate, the confusion matrix displays a very low number of misclassifications. According to the individual prediction, a student should pass if their writing and reading scores are 80 and 85.</a:t>
            </a:r>
            <a:endParaRPr lang="en-GB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71605-B593-C42D-D4EB-2D654E0E15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67844" r="38959" b="5"/>
          <a:stretch/>
        </p:blipFill>
        <p:spPr>
          <a:xfrm>
            <a:off x="1218883" y="2007220"/>
            <a:ext cx="5078676" cy="32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0184-8F10-38F2-7A30-F6C6BD73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685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24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Naïve Bayes (NB)</a:t>
            </a:r>
            <a:br>
              <a:rPr lang="en-GB" sz="24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1EAB2-BBAE-FE6D-481F-3B80C94D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7411" y="1706880"/>
            <a:ext cx="3200854" cy="446532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achieves an accuracy of 92.4%, indicating strong predictive performance. The confusion matrix shows a relatively small number of misclassifications, with most predictions being correct. The individual prediction suggests that a student with scores of 80 in writing and 85 in reading is expected to pass.</a:t>
            </a:r>
            <a:endParaRPr lang="en-GB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958E2-2E38-264C-12A9-C4D7C29B0E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33" r="38134"/>
          <a:stretch/>
        </p:blipFill>
        <p:spPr>
          <a:xfrm>
            <a:off x="1218882" y="1706879"/>
            <a:ext cx="5951545" cy="32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CLO1: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7CBE-02FB-0B43-E9B7-CB2C9926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1483"/>
            <a:ext cx="8375824" cy="4452586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1800" b="1" kern="0" cap="all" spc="75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CLO1/ Identify Type and Purpose of Machine Learning Algorithm</a:t>
            </a:r>
            <a:endParaRPr lang="en-GB" b="1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304165" indent="-304165"/>
            <a:br>
              <a:rPr lang="en-US" sz="1800" b="1">
                <a:ea typeface="+mn-lt"/>
                <a:cs typeface="+mn-lt"/>
              </a:rPr>
            </a:br>
            <a:r>
              <a:rPr lang="en-US" sz="1800">
                <a:ea typeface="+mn-lt"/>
                <a:cs typeface="+mn-lt"/>
              </a:rPr>
              <a:t> This project </a:t>
            </a:r>
            <a:r>
              <a:rPr lang="en-US" sz="1800">
                <a:effectLst/>
                <a:ea typeface="+mn-lt"/>
                <a:cs typeface="+mn-lt"/>
              </a:rPr>
              <a:t>used </a:t>
            </a:r>
            <a:r>
              <a:rPr lang="en-US" sz="1800">
                <a:ea typeface="+mn-lt"/>
                <a:cs typeface="+mn-lt"/>
              </a:rPr>
              <a:t>classification models—mainly Logistic Regression—</a:t>
            </a:r>
            <a:r>
              <a:rPr lang="en-US" sz="1800">
                <a:effectLst/>
                <a:ea typeface="+mn-lt"/>
                <a:cs typeface="+mn-lt"/>
              </a:rPr>
              <a:t>to predict </a:t>
            </a:r>
            <a:r>
              <a:rPr lang="en-US" sz="1800">
                <a:ea typeface="+mn-lt"/>
                <a:cs typeface="+mn-lt"/>
              </a:rPr>
              <a:t>if </a:t>
            </a:r>
            <a:r>
              <a:rPr lang="en-US" sz="1800">
                <a:effectLst/>
                <a:ea typeface="+mn-lt"/>
                <a:cs typeface="+mn-lt"/>
              </a:rPr>
              <a:t>a student </a:t>
            </a:r>
            <a:r>
              <a:rPr lang="en-US" sz="1800">
                <a:ea typeface="+mn-lt"/>
                <a:cs typeface="+mn-lt"/>
              </a:rPr>
              <a:t>would </a:t>
            </a:r>
            <a:r>
              <a:rPr lang="en-US" sz="1800">
                <a:effectLst/>
                <a:ea typeface="+mn-lt"/>
                <a:cs typeface="+mn-lt"/>
              </a:rPr>
              <a:t>pass or </a:t>
            </a:r>
            <a:r>
              <a:rPr lang="en-US" sz="1800">
                <a:ea typeface="+mn-lt"/>
                <a:cs typeface="+mn-lt"/>
              </a:rPr>
              <a:t>fail, </a:t>
            </a:r>
            <a:r>
              <a:rPr lang="en-US" sz="1800">
                <a:effectLst/>
                <a:ea typeface="+mn-lt"/>
                <a:cs typeface="+mn-lt"/>
              </a:rPr>
              <a:t>based on a </a:t>
            </a:r>
            <a:r>
              <a:rPr lang="en-US" sz="1800">
                <a:ea typeface="+mn-lt"/>
                <a:cs typeface="+mn-lt"/>
              </a:rPr>
              <a:t>newly added "</a:t>
            </a:r>
            <a:r>
              <a:rPr lang="en-US" sz="1800">
                <a:effectLst/>
                <a:ea typeface="+mn-lt"/>
                <a:cs typeface="+mn-lt"/>
              </a:rPr>
              <a:t>pass</a:t>
            </a:r>
            <a:r>
              <a:rPr lang="en-US" sz="1800">
                <a:ea typeface="+mn-lt"/>
                <a:cs typeface="+mn-lt"/>
              </a:rPr>
              <a:t>" column calculated from average</a:t>
            </a:r>
            <a:r>
              <a:rPr lang="en-US" sz="1800">
                <a:effectLst/>
                <a:ea typeface="+mn-lt"/>
                <a:cs typeface="+mn-lt"/>
              </a:rPr>
              <a:t> scores.</a:t>
            </a:r>
            <a:r>
              <a:rPr lang="en-US" sz="1800">
                <a:ea typeface="+mn-lt"/>
                <a:cs typeface="+mn-lt"/>
              </a:rPr>
              <a:t> Since the target was categorical, classification was the right approach. Additionally, </a:t>
            </a:r>
            <a:r>
              <a:rPr lang="en-US" sz="1800">
                <a:effectLst/>
                <a:ea typeface="+mn-lt"/>
                <a:cs typeface="+mn-lt"/>
              </a:rPr>
              <a:t>regression </a:t>
            </a:r>
            <a:r>
              <a:rPr lang="en-US" sz="1800">
                <a:ea typeface="+mn-lt"/>
                <a:cs typeface="+mn-lt"/>
              </a:rPr>
              <a:t>models (</a:t>
            </a:r>
            <a:r>
              <a:rPr lang="en-US" sz="1800">
                <a:effectLst/>
                <a:ea typeface="+mn-lt"/>
                <a:cs typeface="+mn-lt"/>
              </a:rPr>
              <a:t>Simple and Multiple Linear Regression</a:t>
            </a:r>
            <a:r>
              <a:rPr lang="en-US" sz="1800">
                <a:ea typeface="+mn-lt"/>
                <a:cs typeface="+mn-lt"/>
              </a:rPr>
              <a:t>) were applied</a:t>
            </a:r>
            <a:r>
              <a:rPr lang="en-US" sz="1800">
                <a:effectLst/>
                <a:ea typeface="+mn-lt"/>
                <a:cs typeface="+mn-lt"/>
              </a:rPr>
              <a:t> to predict continuous scores </a:t>
            </a:r>
            <a:r>
              <a:rPr lang="en-US" sz="1800">
                <a:ea typeface="+mn-lt"/>
                <a:cs typeface="+mn-lt"/>
              </a:rPr>
              <a:t>like </a:t>
            </a:r>
            <a:r>
              <a:rPr lang="en-US" sz="1800">
                <a:effectLst/>
                <a:ea typeface="+mn-lt"/>
                <a:cs typeface="+mn-lt"/>
              </a:rPr>
              <a:t>writing from reading</a:t>
            </a:r>
            <a:r>
              <a:rPr lang="en-US" sz="1800">
                <a:ea typeface="+mn-lt"/>
                <a:cs typeface="+mn-lt"/>
              </a:rPr>
              <a:t>. The focus on</a:t>
            </a:r>
            <a:r>
              <a:rPr lang="en-US" sz="1800">
                <a:effectLst/>
                <a:ea typeface="+mn-lt"/>
                <a:cs typeface="+mn-lt"/>
              </a:rPr>
              <a:t> classification</a:t>
            </a:r>
            <a:r>
              <a:rPr lang="en-US" sz="1800">
                <a:ea typeface="+mn-lt"/>
                <a:cs typeface="+mn-lt"/>
              </a:rPr>
              <a:t> helped segment </a:t>
            </a:r>
            <a:r>
              <a:rPr lang="en-US" sz="1800">
                <a:effectLst/>
                <a:ea typeface="+mn-lt"/>
                <a:cs typeface="+mn-lt"/>
              </a:rPr>
              <a:t>students </a:t>
            </a:r>
            <a:r>
              <a:rPr lang="en-US" sz="1800">
                <a:ea typeface="+mn-lt"/>
                <a:cs typeface="+mn-lt"/>
              </a:rPr>
              <a:t>based on performance rather than predict exact values</a:t>
            </a:r>
            <a:r>
              <a:rPr lang="en-US" sz="1800">
                <a:effectLst/>
                <a:ea typeface="+mn-lt"/>
                <a:cs typeface="+mn-lt"/>
              </a:rPr>
              <a:t>.</a:t>
            </a:r>
            <a:endParaRPr lang="en-GB" sz="1800">
              <a:ea typeface="+mn-lt"/>
              <a:cs typeface="+mn-lt"/>
            </a:endParaRPr>
          </a:p>
          <a:p>
            <a:pPr marL="304165" indent="-304165"/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3C4B-FD3B-57AD-5680-504807157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685800"/>
            <a:ext cx="10360501" cy="1223963"/>
          </a:xfrm>
        </p:spPr>
        <p:txBody>
          <a:bodyPr>
            <a:normAutofit/>
          </a:bodyPr>
          <a:lstStyle/>
          <a:p>
            <a:r>
              <a:rPr lang="en-US" sz="24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Decision Tree (DT)</a:t>
            </a:r>
            <a:br>
              <a:rPr lang="en-GB" sz="2400" b="1" cap="all" spc="75" dirty="0"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3FE1B-0EE2-ED15-CCF6-DA576A63E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5400" y="1706880"/>
            <a:ext cx="3356971" cy="446532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achieves an accuracy of 91.2%, indicating a good predictive performance. The confusion matrix shows a moderate number of misclassifications, with most predictions being correct. The individual prediction indicates that a student with scores of 80 in writing and 85 in reading is expected to pass.</a:t>
            </a:r>
            <a:endParaRPr lang="en-GB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208EE9B-2598-33BD-43D0-B4B5FFA6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74827" r="40341" b="-662"/>
          <a:stretch/>
        </p:blipFill>
        <p:spPr>
          <a:xfrm>
            <a:off x="1026454" y="2007963"/>
            <a:ext cx="6684541" cy="324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6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6ACE-84C6-5A50-5DBC-C617617B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910257"/>
            <a:ext cx="10360501" cy="1223963"/>
          </a:xfrm>
        </p:spPr>
        <p:txBody>
          <a:bodyPr>
            <a:noAutofit/>
          </a:bodyPr>
          <a:lstStyle/>
          <a:p>
            <a:r>
              <a:rPr lang="en-US" sz="2400" b="1" kern="0" cap="all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CLO 3 /Evaluate the performance of each model using confusion matrix and accuracy and identify the best fit classifier for the chosen dataset.</a:t>
            </a:r>
            <a:br>
              <a:rPr lang="en-GB" sz="2400" b="1" kern="0" cap="all" spc="75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35822-E2D8-85B8-2791-B85D831BF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8268" y="1531004"/>
            <a:ext cx="3122795" cy="446532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model performed very well, achieving the same accuracy of 97.6%. Based on the given metrics, all models performed equally well, although the Logistic Regression model is identified as the best-fit classifier.</a:t>
            </a:r>
            <a:endParaRPr lang="en-GB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D7AE0-40A8-574E-9F03-25304F5BAF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68" y="1531004"/>
            <a:ext cx="4990965" cy="46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0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5B32-1C0B-4C5A-DD5F-E1C5D80F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/>
              <a:t>CLO3 - </a:t>
            </a:r>
            <a:r>
              <a:rPr lang="en-US" b="0" i="0">
                <a:effectLst/>
              </a:rPr>
              <a:t>Predict the dependent variable by using best-fit classifier.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D83D33-4FA6-08E3-89E3-C631AA427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vert="horz" lIns="121899" tIns="60949" rIns="121899" bIns="60949" rtlCol="0" anchor="t">
            <a:normAutofit fontScale="85000" lnSpcReduction="10000"/>
          </a:bodyPr>
          <a:lstStyle/>
          <a:p>
            <a:pPr marL="304165" indent="-304165"/>
            <a:r>
              <a:rPr lang="en-US" dirty="0">
                <a:ea typeface="+mn-lt"/>
                <a:cs typeface="+mn-lt"/>
              </a:rPr>
              <a:t>our project uses logistic regression </a:t>
            </a:r>
            <a:r>
              <a:rPr lang="en-US">
                <a:ea typeface="+mn-lt"/>
                <a:cs typeface="+mn-lt"/>
              </a:rPr>
              <a:t>to</a:t>
            </a:r>
            <a:r>
              <a:rPr lang="en-US" dirty="0">
                <a:ea typeface="+mn-lt"/>
                <a:cs typeface="+mn-lt"/>
              </a:rPr>
              <a:t> predict if the student will fail or pass in math based on reading and writing scores . our data is split into two part: training and testing , and the scores are </a:t>
            </a:r>
            <a:r>
              <a:rPr lang="en-US" dirty="0" err="1">
                <a:ea typeface="+mn-lt"/>
                <a:cs typeface="+mn-lt"/>
              </a:rPr>
              <a:t>standarized</a:t>
            </a:r>
            <a:r>
              <a:rPr lang="en-US" dirty="0">
                <a:ea typeface="+mn-lt"/>
                <a:cs typeface="+mn-lt"/>
              </a:rPr>
              <a:t>. we notice that the model reaches an accuracy of 95.2% , which means it performs very well . the confusion matrix shows us the total of correct and incorrect predictions , also the program could predicts the new student with reading = 85 and writing = 80 will pass . </a:t>
            </a:r>
            <a:endParaRPr lang="en-US" dirty="0">
              <a:ea typeface="Calibri"/>
              <a:cs typeface="Calibri"/>
            </a:endParaRPr>
          </a:p>
          <a:p>
            <a:pPr marL="304165" indent="-304165"/>
            <a:endParaRPr lang="en-US" dirty="0">
              <a:ea typeface="Calibri"/>
              <a:cs typeface="Calibri"/>
            </a:endParaRPr>
          </a:p>
        </p:txBody>
      </p:sp>
      <p:pic>
        <p:nvPicPr>
          <p:cNvPr id="3" name="Content Placeholder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482F9E8-6145-C21B-9CFC-A43B21875E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0707" y="1850934"/>
            <a:ext cx="5078677" cy="4177211"/>
          </a:xfrm>
          <a:noFill/>
        </p:spPr>
      </p:pic>
    </p:spTree>
    <p:extLst>
      <p:ext uri="{BB962C8B-B14F-4D97-AF65-F5344CB8AC3E}">
        <p14:creationId xmlns:p14="http://schemas.microsoft.com/office/powerpoint/2010/main" val="4164803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DBE8-89D2-EE2C-5726-1A8BD24A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GB" sz="2000" b="0" i="0">
                <a:effectLst/>
              </a:rPr>
              <a:t>Perform the cluster analysis such as K-means and Horizontal for any field from the chosen dataset. </a:t>
            </a:r>
            <a:br>
              <a:rPr lang="en-GB" sz="2000" b="0" i="0">
                <a:effectLst/>
              </a:rPr>
            </a:br>
            <a:r>
              <a:rPr lang="en-GB" sz="2000" b="0" i="0">
                <a:effectLst/>
              </a:rPr>
              <a:t> </a:t>
            </a:r>
            <a:br>
              <a:rPr lang="en-GB" sz="2000" b="0" i="0">
                <a:effectLst/>
              </a:rPr>
            </a:br>
            <a:endParaRPr lang="en-GB" sz="20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3F6632-8953-7F69-401C-4B42C23F4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6093" y="1858862"/>
            <a:ext cx="5078677" cy="345440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The output uses colors to show the number of students in different conditions, helping us plan support for them.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Elbow Method: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Helps find the number of clusters by measuring WCSS (how close data points are). Lower WCSS means better clustering.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Cluster Graph: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Shows student groups in different colors. The largest group is Cluster 5.</a:t>
            </a:r>
          </a:p>
          <a:p>
            <a:endParaRPr lang="en-GB" sz="200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EF5307FC-4166-6E35-4801-34672B6D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0698" y="685816"/>
            <a:ext cx="3945003" cy="273484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7" name="Picture 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72060B3A-DF9B-B4B8-2B59-327772718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6" t="40834" r="6236" b="2085"/>
          <a:stretch/>
        </p:blipFill>
        <p:spPr>
          <a:xfrm>
            <a:off x="6723531" y="3395315"/>
            <a:ext cx="4880318" cy="296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4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76E5-5871-42DC-FEFB-02DD9D9D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b="0" i="0">
                <a:effectLst/>
                <a:latin typeface="Calibri" panose="020F0502020204030204" pitchFamily="34" charset="0"/>
              </a:rPr>
              <a:t>Explain the strategy for improving the system after viewing the cluster diagram.</a:t>
            </a:r>
            <a:r>
              <a:rPr lang="en-GB" sz="1800" b="0" i="0">
                <a:effectLst/>
                <a:latin typeface="WordVisiCarriageReturn_MSFontService"/>
              </a:rPr>
              <a:t> </a:t>
            </a:r>
            <a:br>
              <a:rPr lang="en-GB" sz="1800" b="0" i="0">
                <a:effectLst/>
                <a:latin typeface="WordVisiCarriageReturn_MSFontService"/>
              </a:rPr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7584-BF33-8ECE-9B8B-B3CAC6AE8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12409"/>
            <a:ext cx="10360501" cy="4462272"/>
          </a:xfrm>
        </p:spPr>
        <p:txBody>
          <a:bodyPr/>
          <a:lstStyle/>
          <a:p>
            <a:pPr>
              <a:buNone/>
            </a:pPr>
            <a:r>
              <a:rPr lang="en-GB" b="1"/>
              <a:t>Improving the System:</a:t>
            </a:r>
            <a:endParaRPr lang="en-GB"/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We can use the clusters to support students based on their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Students with low scores will get more help.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Average students will get normal practice.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High-scoring students will get advanced materials.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This will help all students improve their performance.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4DC4-E045-A495-FC6E-3C6049FA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969942" cy="1223963"/>
          </a:xfrm>
        </p:spPr>
        <p:txBody>
          <a:bodyPr>
            <a:normAutofit/>
          </a:bodyPr>
          <a:lstStyle/>
          <a:p>
            <a:r>
              <a:rPr lang="en-GB"/>
              <a:t>CLO4-</a:t>
            </a:r>
            <a:r>
              <a:rPr lang="en-US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Complete narration about data versioning using Git</a:t>
            </a:r>
            <a:r>
              <a:rPr lang="en-GB">
                <a:effectLst/>
              </a:rPr>
              <a:t>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1178-D72F-7A0D-0251-572FDF74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07" y="1569180"/>
            <a:ext cx="3436405" cy="3993420"/>
          </a:xfrm>
        </p:spPr>
        <p:txBody>
          <a:bodyPr>
            <a:normAutofit lnSpcReduction="10000"/>
          </a:bodyPr>
          <a:lstStyle/>
          <a:p>
            <a:r>
              <a:rPr lang="en-US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Create a new repo for project in Git Hub:</a:t>
            </a:r>
          </a:p>
          <a:p>
            <a:pPr marL="0" indent="0">
              <a:buNone/>
            </a:pPr>
            <a:r>
              <a:rPr lang="en-GB" sz="2400"/>
              <a:t>We created a new GitHub repository called </a:t>
            </a:r>
            <a:r>
              <a:rPr lang="en-GB" sz="2400" b="1"/>
              <a:t>data-analytics-project</a:t>
            </a:r>
            <a:r>
              <a:rPr lang="en-GB" sz="2400"/>
              <a:t> using my account </a:t>
            </a:r>
            <a:r>
              <a:rPr lang="en-GB" sz="2400" b="1"/>
              <a:t>ssaara1</a:t>
            </a:r>
            <a:r>
              <a:rPr lang="en-GB" sz="2400"/>
              <a:t>. I chose to make it public so anyone can see it. This repository will help me manage and share my project files easily.</a:t>
            </a:r>
            <a:endParaRPr lang="en-GB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87B8E-2BB1-BF6E-4A62-849404361E39}"/>
              </a:ext>
            </a:extLst>
          </p:cNvPr>
          <p:cNvSpPr txBox="1"/>
          <p:nvPr/>
        </p:nvSpPr>
        <p:spPr>
          <a:xfrm>
            <a:off x="1293523" y="5780782"/>
            <a:ext cx="8571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Here is the link to our repo:  </a:t>
            </a:r>
            <a:r>
              <a:rPr lang="en-US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  <a:hlinkClick r:id="rId2"/>
              </a:rPr>
              <a:t>https://github.com/ssaara1/data-analytics-project.git</a:t>
            </a:r>
            <a:r>
              <a:rPr lang="en-US" sz="1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or </a:t>
            </a:r>
            <a:r>
              <a:rPr lang="en-US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  <a:hlinkClick r:id="rId3"/>
              </a:rPr>
              <a:t>git@github.com:ssaara1/data-analytics-project.git</a:t>
            </a:r>
            <a:r>
              <a:rPr lang="en-US" sz="1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.</a:t>
            </a:r>
            <a:endParaRPr lang="en-GB" sz="1800">
              <a:effectLst/>
              <a:latin typeface="Calibri" panose="020F050202020403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E2F93-B59A-8111-BAAB-D5EFC340234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1676400"/>
            <a:ext cx="698189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9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B962-389C-D091-A7DF-FC8515A76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380" y="838200"/>
            <a:ext cx="10232066" cy="4462272"/>
          </a:xfrm>
        </p:spPr>
        <p:txBody>
          <a:bodyPr/>
          <a:lstStyle/>
          <a:p>
            <a:r>
              <a:rPr lang="en-US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Upload all the project files created for CLO1,CLO2 and CLO3 to the Git Hub repo</a:t>
            </a:r>
          </a:p>
          <a:p>
            <a:pPr marL="0" indent="0">
              <a:buNone/>
            </a:pPr>
            <a:r>
              <a:rPr lang="en-GB" sz="2400"/>
              <a:t>After creating the GitHub repository </a:t>
            </a:r>
            <a:r>
              <a:rPr lang="en-GB" sz="2400" b="1"/>
              <a:t>data-analytics-project</a:t>
            </a:r>
            <a:r>
              <a:rPr lang="en-GB" sz="2400"/>
              <a:t>, I uploaded all my project files. These included the CLO1, CLO2, and CLO3 reports as .txt files, the Python code as .</a:t>
            </a:r>
            <a:r>
              <a:rPr lang="en-GB" sz="2400" err="1"/>
              <a:t>py</a:t>
            </a:r>
            <a:r>
              <a:rPr lang="en-GB" sz="2400"/>
              <a:t> files, the Google </a:t>
            </a:r>
            <a:r>
              <a:rPr lang="en-GB" sz="2400" err="1"/>
              <a:t>Colab</a:t>
            </a:r>
            <a:r>
              <a:rPr lang="en-GB" sz="2400"/>
              <a:t> notebook, and the Excel file we used in the project.</a:t>
            </a:r>
          </a:p>
          <a:p>
            <a:pPr marL="0" indent="0">
              <a:buNone/>
            </a:pPr>
            <a:endParaRPr lang="en-GB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4853F07-B948-FF09-F1B5-90CA5C223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8" y="3393558"/>
            <a:ext cx="10232067" cy="31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BDDB-F2B4-E2DA-E715-DFFF2F9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304800"/>
            <a:ext cx="10360501" cy="1676400"/>
          </a:xfrm>
        </p:spPr>
        <p:txBody>
          <a:bodyPr>
            <a:normAutofit/>
          </a:bodyPr>
          <a:lstStyle/>
          <a:p>
            <a:r>
              <a:rPr lang="en-US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Configure Git with GitHub</a:t>
            </a:r>
            <a:br>
              <a:rPr lang="en-GB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E64E-498F-89E0-C873-C956690A9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676400"/>
            <a:ext cx="4646929" cy="4462272"/>
          </a:xfrm>
        </p:spPr>
        <p:txBody>
          <a:bodyPr>
            <a:normAutofit lnSpcReduction="10000"/>
          </a:bodyPr>
          <a:lstStyle/>
          <a:p>
            <a:r>
              <a:rPr lang="en-GB" sz="2400"/>
              <a:t>I connected Git with my GitHub account by setting my username and email in the terminal. I used commands to set my name as </a:t>
            </a:r>
            <a:r>
              <a:rPr lang="en-GB" sz="2400" b="1"/>
              <a:t>ssaara1</a:t>
            </a:r>
            <a:r>
              <a:rPr lang="en-GB" sz="2400"/>
              <a:t> and my email as </a:t>
            </a:r>
            <a:r>
              <a:rPr lang="en-GB" sz="2400" b="1"/>
              <a:t>h00535688@hct.ac.ae</a:t>
            </a:r>
            <a:r>
              <a:rPr lang="en-GB" sz="2400"/>
              <a:t>. Then I checked everything using git config --list, and it showed my Git setup details.</a:t>
            </a:r>
          </a:p>
          <a:p>
            <a:pPr marL="0" indent="0">
              <a:buNone/>
            </a:pPr>
            <a:r>
              <a:rPr lang="en-GB" sz="2400"/>
              <a:t>git config --global </a:t>
            </a:r>
            <a:r>
              <a:rPr lang="en-GB" sz="2400" err="1"/>
              <a:t>user.name</a:t>
            </a:r>
            <a:r>
              <a:rPr lang="en-GB" sz="2400"/>
              <a:t> "ssaara1"</a:t>
            </a:r>
          </a:p>
          <a:p>
            <a:pPr marL="0" indent="0">
              <a:buNone/>
            </a:pPr>
            <a:r>
              <a:rPr lang="en-GB" sz="2400"/>
              <a:t>git config --global </a:t>
            </a:r>
            <a:r>
              <a:rPr lang="en-GB" sz="2400" err="1"/>
              <a:t>user.email</a:t>
            </a:r>
            <a:r>
              <a:rPr lang="en-GB" sz="2400"/>
              <a:t> "h00535688@hct.ac.ae"</a:t>
            </a:r>
          </a:p>
          <a:p>
            <a:pPr marL="0" indent="0">
              <a:buNone/>
            </a:pPr>
            <a:endParaRPr lang="en-GB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A2D7D-7811-BAC1-B9A1-855DBA86D5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28"/>
          <a:stretch/>
        </p:blipFill>
        <p:spPr>
          <a:xfrm>
            <a:off x="5483541" y="1828799"/>
            <a:ext cx="6402071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4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E1A6-3858-B5F4-AAFD-B69DB15B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890" y="609600"/>
            <a:ext cx="10360501" cy="1223963"/>
          </a:xfrm>
        </p:spPr>
        <p:txBody>
          <a:bodyPr>
            <a:noAutofit/>
          </a:bodyPr>
          <a:lstStyle/>
          <a:p>
            <a:br>
              <a:rPr lang="en-US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br>
              <a:rPr lang="en-US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br>
              <a:rPr lang="en-US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br>
              <a:rPr lang="en-US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Clone Git hub repo to Git</a:t>
            </a:r>
            <a:br>
              <a:rPr lang="en-GB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en-GB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1272-4E6F-FE27-5630-93698C62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I cloned my GitHub repository to my laptop by going to the Documents folder in the terminal and running this command:</a:t>
            </a:r>
          </a:p>
          <a:p>
            <a:pPr marL="0" indent="0">
              <a:buNone/>
            </a:pPr>
            <a:r>
              <a:rPr lang="en-GB" sz="2400"/>
              <a:t>(git clone </a:t>
            </a:r>
            <a:r>
              <a:rPr lang="en-GB" sz="2400">
                <a:hlinkClick r:id="rId2"/>
              </a:rPr>
              <a:t>https://github.com/ssaara1/data-analytics-project.git</a:t>
            </a:r>
            <a:r>
              <a:rPr lang="en-GB" sz="2400"/>
              <a:t>)</a:t>
            </a:r>
          </a:p>
          <a:p>
            <a:pPr marL="0" indent="0">
              <a:buNone/>
            </a:pPr>
            <a:r>
              <a:rPr lang="en-GB" sz="2400"/>
              <a:t>Then I went into the project folder using cd data-analytics-project and checked that all the files were there. I wrote ls in the terminal to list the files.</a:t>
            </a:r>
          </a:p>
          <a:p>
            <a:pPr marL="0" indent="0">
              <a:buNone/>
            </a:pPr>
            <a:endParaRPr lang="en-GB" sz="3600"/>
          </a:p>
          <a:p>
            <a:pPr marL="0" indent="0">
              <a:buNone/>
            </a:pPr>
            <a:endParaRPr lang="en-GB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31B0B-7C6D-DFB1-741F-20912C58AD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04"/>
          <a:stretch/>
        </p:blipFill>
        <p:spPr>
          <a:xfrm>
            <a:off x="1240516" y="3886200"/>
            <a:ext cx="9959296" cy="281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A8C6-2DB5-139D-D5C9-761F6FF1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660261"/>
            <a:ext cx="10360501" cy="1223963"/>
          </a:xfrm>
        </p:spPr>
        <p:txBody>
          <a:bodyPr>
            <a:normAutofit/>
          </a:bodyPr>
          <a:lstStyle/>
          <a:p>
            <a:r>
              <a:rPr lang="en-US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Pull any file from Git Hub repo to Git</a:t>
            </a:r>
            <a:br>
              <a:rPr lang="en-GB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BA74-5FD2-42FC-EDBA-90F31F32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/>
              <a:t>I created a file called </a:t>
            </a:r>
            <a:r>
              <a:rPr lang="en-GB" sz="2400" err="1"/>
              <a:t>newfile.txt</a:t>
            </a:r>
            <a:r>
              <a:rPr lang="en-GB" sz="2400"/>
              <a:t> on GitHub. Then, on my laptop, I used the command:</a:t>
            </a:r>
          </a:p>
          <a:p>
            <a:pPr marL="0" indent="0">
              <a:buNone/>
            </a:pPr>
            <a:r>
              <a:rPr lang="en-GB" sz="2400"/>
              <a:t>git pull origin main</a:t>
            </a:r>
          </a:p>
          <a:p>
            <a:pPr marL="0" indent="0">
              <a:buNone/>
            </a:pPr>
            <a:r>
              <a:rPr lang="en-GB" sz="2400"/>
              <a:t>This pulled the latest changes from GitHub, and I saw that </a:t>
            </a:r>
            <a:r>
              <a:rPr lang="en-GB" sz="2400" err="1"/>
              <a:t>newfile.txt</a:t>
            </a:r>
            <a:r>
              <a:rPr lang="en-GB" sz="2400"/>
              <a:t> was added to my local project folder.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B33733E0-3CC7-0DED-48C0-D9CC3454E6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44"/>
          <a:stretch/>
        </p:blipFill>
        <p:spPr>
          <a:xfrm>
            <a:off x="1218881" y="3902807"/>
            <a:ext cx="9142731" cy="27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6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531" y="769749"/>
            <a:ext cx="6676604" cy="585926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000" b="1" kern="0" cap="all" spc="75">
                <a:solidFill>
                  <a:srgbClr val="FFFFFF"/>
                </a:solidFill>
                <a:effectLst/>
                <a:ea typeface="+mn-lt"/>
                <a:cs typeface="+mn-lt"/>
              </a:rPr>
              <a:t>CLO1</a:t>
            </a:r>
            <a:r>
              <a:rPr lang="en-US" sz="2000" b="1" kern="0" cap="all" spc="75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2000" b="1" kern="0" cap="all" spc="75">
                <a:ea typeface="+mn-lt"/>
                <a:cs typeface="+mn-lt"/>
              </a:rPr>
              <a:t> </a:t>
            </a:r>
            <a:r>
              <a:rPr lang="en-US" sz="2000" b="1" kern="0" cap="all" spc="75">
                <a:solidFill>
                  <a:srgbClr val="FFFFFF"/>
                </a:solidFill>
                <a:effectLst/>
                <a:ea typeface="+mn-lt"/>
                <a:cs typeface="+mn-lt"/>
              </a:rPr>
              <a:t>Identify and Justify Variables</a:t>
            </a:r>
            <a:endParaRPr lang="en-GB" sz="2000" b="1" kern="0" cap="all" spc="75">
              <a:solidFill>
                <a:srgbClr val="FFFFFF"/>
              </a:solidFill>
              <a:effectLst/>
              <a:ea typeface="+mn-lt"/>
              <a:cs typeface="+mn-lt"/>
            </a:endParaRPr>
          </a:p>
          <a:p>
            <a:pPr marL="304165" indent="-304165"/>
            <a:r>
              <a:rPr lang="en-US" sz="1800" kern="0" cap="all" spc="75">
                <a:effectLst/>
                <a:ea typeface="+mn-lt"/>
                <a:cs typeface="+mn-lt"/>
              </a:rPr>
              <a:t>Independent Variables</a:t>
            </a:r>
            <a:r>
              <a:rPr lang="en-US" sz="1800" kern="0" cap="all" spc="75">
                <a:ea typeface="+mn-lt"/>
                <a:cs typeface="+mn-lt"/>
              </a:rPr>
              <a:t>:</a:t>
            </a:r>
            <a:r>
              <a:rPr lang="en-US" sz="1800" kern="0" cap="all" spc="75">
                <a:effectLst/>
                <a:ea typeface="+mn-lt"/>
                <a:cs typeface="+mn-lt"/>
              </a:rPr>
              <a:t> </a:t>
            </a:r>
            <a:endParaRPr lang="en-GB" sz="1800">
              <a:ea typeface="+mn-lt"/>
              <a:cs typeface="+mn-lt"/>
            </a:endParaRPr>
          </a:p>
          <a:p>
            <a:pPr marL="304165" indent="-304165"/>
            <a:r>
              <a:rPr lang="en-US" sz="1800" kern="0" cap="all" spc="75">
                <a:effectLst/>
                <a:ea typeface="+mn-lt"/>
                <a:cs typeface="+mn-lt"/>
              </a:rPr>
              <a:t>Gender</a:t>
            </a:r>
            <a:r>
              <a:rPr lang="en-US" sz="1800" kern="0" cap="all" spc="75">
                <a:ea typeface="+mn-lt"/>
                <a:cs typeface="+mn-lt"/>
              </a:rPr>
              <a:t>, </a:t>
            </a:r>
            <a:r>
              <a:rPr lang="en-US" sz="1800" kern="0" cap="all" spc="75">
                <a:effectLst/>
                <a:ea typeface="+mn-lt"/>
                <a:cs typeface="+mn-lt"/>
              </a:rPr>
              <a:t>Race/Ethnicity</a:t>
            </a:r>
            <a:r>
              <a:rPr lang="en-US" sz="1800" kern="0" cap="all" spc="75">
                <a:ea typeface="+mn-lt"/>
                <a:cs typeface="+mn-lt"/>
              </a:rPr>
              <a:t>, </a:t>
            </a:r>
            <a:r>
              <a:rPr lang="en-US" sz="1800" kern="0" cap="all" spc="75">
                <a:effectLst/>
                <a:ea typeface="+mn-lt"/>
                <a:cs typeface="+mn-lt"/>
              </a:rPr>
              <a:t>Parental Education</a:t>
            </a:r>
            <a:r>
              <a:rPr lang="en-US" sz="1800" kern="0" cap="all" spc="75">
                <a:ea typeface="+mn-lt"/>
                <a:cs typeface="+mn-lt"/>
              </a:rPr>
              <a:t> Level, </a:t>
            </a:r>
            <a:endParaRPr lang="en-GB" sz="1800">
              <a:ea typeface="+mn-lt"/>
              <a:cs typeface="+mn-lt"/>
            </a:endParaRPr>
          </a:p>
          <a:p>
            <a:pPr marL="304165" indent="-304165"/>
            <a:r>
              <a:rPr lang="en-US" sz="1800" kern="0" cap="all" spc="75">
                <a:effectLst/>
                <a:ea typeface="+mn-lt"/>
                <a:cs typeface="+mn-lt"/>
              </a:rPr>
              <a:t>Lunch Type</a:t>
            </a:r>
            <a:r>
              <a:rPr lang="en-US" sz="1800" kern="0" cap="all" spc="75">
                <a:ea typeface="+mn-lt"/>
                <a:cs typeface="+mn-lt"/>
              </a:rPr>
              <a:t>,</a:t>
            </a:r>
            <a:r>
              <a:rPr lang="en-US" sz="1800" kern="0" cap="all" spc="75">
                <a:effectLst/>
                <a:ea typeface="+mn-lt"/>
                <a:cs typeface="+mn-lt"/>
              </a:rPr>
              <a:t> Test Preparation Course</a:t>
            </a:r>
            <a:r>
              <a:rPr lang="en-US" sz="1800" kern="0" cap="all" spc="75">
                <a:ea typeface="+mn-lt"/>
                <a:cs typeface="+mn-lt"/>
              </a:rPr>
              <a:t>,</a:t>
            </a:r>
            <a:r>
              <a:rPr lang="en-US" sz="1800" kern="0" cap="all" spc="75">
                <a:effectLst/>
                <a:ea typeface="+mn-lt"/>
                <a:cs typeface="+mn-lt"/>
              </a:rPr>
              <a:t> Reading Score</a:t>
            </a:r>
            <a:r>
              <a:rPr lang="en-US" sz="1800" kern="0" cap="all" spc="75">
                <a:ea typeface="+mn-lt"/>
                <a:cs typeface="+mn-lt"/>
              </a:rPr>
              <a:t>, </a:t>
            </a:r>
            <a:endParaRPr lang="en-GB" sz="1800">
              <a:ea typeface="+mn-lt"/>
              <a:cs typeface="+mn-lt"/>
            </a:endParaRPr>
          </a:p>
          <a:p>
            <a:pPr marL="304165" indent="-304165"/>
            <a:r>
              <a:rPr lang="en-US" sz="1800" kern="0" cap="all" spc="75">
                <a:effectLst/>
                <a:ea typeface="+mn-lt"/>
                <a:cs typeface="+mn-lt"/>
              </a:rPr>
              <a:t>Writing Score</a:t>
            </a:r>
            <a:r>
              <a:rPr lang="en-US" sz="1800" kern="0" cap="all" spc="75">
                <a:ea typeface="+mn-lt"/>
                <a:cs typeface="+mn-lt"/>
              </a:rPr>
              <a:t>, </a:t>
            </a:r>
            <a:r>
              <a:rPr lang="en-US" sz="1800" kern="0" cap="all" spc="75">
                <a:effectLst/>
                <a:ea typeface="+mn-lt"/>
                <a:cs typeface="+mn-lt"/>
              </a:rPr>
              <a:t>Math Score</a:t>
            </a:r>
            <a:r>
              <a:rPr lang="en-US" sz="1800" kern="0" cap="all" spc="75">
                <a:ea typeface="+mn-lt"/>
                <a:cs typeface="+mn-lt"/>
              </a:rPr>
              <a:t>.</a:t>
            </a:r>
            <a:endParaRPr lang="en-GB" sz="1800">
              <a:ea typeface="Calibri"/>
              <a:cs typeface="Calibri"/>
            </a:endParaRPr>
          </a:p>
          <a:p>
            <a:pPr marL="304165" indent="-304165"/>
            <a:r>
              <a:rPr lang="en-US" sz="1800" kern="0" cap="all" spc="75">
                <a:effectLst/>
                <a:ea typeface="+mn-lt"/>
                <a:cs typeface="+mn-lt"/>
              </a:rPr>
              <a:t>Dependent Variable</a:t>
            </a:r>
            <a:r>
              <a:rPr lang="en-US" sz="1800" kern="0" cap="all" spc="75">
                <a:ea typeface="+mn-lt"/>
                <a:cs typeface="+mn-lt"/>
              </a:rPr>
              <a:t>:</a:t>
            </a:r>
            <a:endParaRPr lang="en-GB" sz="1800" kern="0" cap="all" spc="75">
              <a:ea typeface="+mn-lt"/>
              <a:cs typeface="+mn-lt"/>
            </a:endParaRPr>
          </a:p>
          <a:p>
            <a:pPr marL="304165" indent="-304165"/>
            <a:r>
              <a:rPr lang="en-US" sz="1800" kern="0" cap="all" spc="75">
                <a:ea typeface="+mn-lt"/>
                <a:cs typeface="+mn-lt"/>
              </a:rPr>
              <a:t> </a:t>
            </a:r>
            <a:r>
              <a:rPr lang="en-US" sz="1800" kern="0" cap="all" spc="75">
                <a:effectLst/>
                <a:ea typeface="+mn-lt"/>
                <a:cs typeface="+mn-lt"/>
              </a:rPr>
              <a:t>Pass or Fail (based on the average of reading, writing, and math scores).</a:t>
            </a:r>
            <a:endParaRPr lang="en-GB" sz="1800" kern="0" cap="all" spc="75">
              <a:ea typeface="+mn-lt"/>
              <a:cs typeface="+mn-lt"/>
            </a:endParaRPr>
          </a:p>
          <a:p>
            <a:pPr marL="304165" indent="-304165"/>
            <a:r>
              <a:rPr lang="en-US" sz="1800" kern="0" cap="all" spc="75">
                <a:effectLst/>
                <a:ea typeface="+mn-lt"/>
                <a:cs typeface="+mn-lt"/>
              </a:rPr>
              <a:t>The independent variables </a:t>
            </a:r>
            <a:r>
              <a:rPr lang="en-US" sz="1800" kern="0" cap="all" spc="75">
                <a:ea typeface="+mn-lt"/>
                <a:cs typeface="+mn-lt"/>
              </a:rPr>
              <a:t>provide insights into student background and academic </a:t>
            </a:r>
            <a:r>
              <a:rPr lang="en-US" sz="1800" kern="0" cap="all" spc="75">
                <a:effectLst/>
                <a:ea typeface="+mn-lt"/>
                <a:cs typeface="+mn-lt"/>
              </a:rPr>
              <a:t>performance</a:t>
            </a:r>
            <a:r>
              <a:rPr lang="en-US" sz="1800" kern="0" cap="all" spc="75">
                <a:ea typeface="+mn-lt"/>
                <a:cs typeface="+mn-lt"/>
              </a:rPr>
              <a:t>, which influence whether a student passes or fails</a:t>
            </a:r>
            <a:r>
              <a:rPr lang="en-US" sz="1800" kern="0" cap="all" spc="75">
                <a:effectLst/>
                <a:ea typeface="+mn-lt"/>
                <a:cs typeface="+mn-lt"/>
              </a:rPr>
              <a:t>.</a:t>
            </a:r>
            <a:endParaRPr lang="en-GB" sz="1800" kern="0" cap="all" spc="75">
              <a:ea typeface="+mn-lt"/>
              <a:cs typeface="+mn-lt"/>
            </a:endParaRPr>
          </a:p>
          <a:p>
            <a:pPr marL="304165" indent="-304165"/>
            <a:endParaRPr lang="en-US" sz="1600" kern="0" cap="all" spc="75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3B2F-01A0-A0E4-68E8-F53518D2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2" y="697475"/>
            <a:ext cx="10360501" cy="1223963"/>
          </a:xfrm>
        </p:spPr>
        <p:txBody>
          <a:bodyPr>
            <a:normAutofit/>
          </a:bodyPr>
          <a:lstStyle/>
          <a:p>
            <a:r>
              <a:rPr lang="en-US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Modify the pulled file and push the modified file to Git Hub</a:t>
            </a:r>
            <a:br>
              <a:rPr lang="en-GB" sz="2800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0B23-1315-F07E-0342-5926B841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/>
              <a:t>I updated my local project by running git pull origin main. Then I created a new file on my laptop called </a:t>
            </a:r>
            <a:r>
              <a:rPr lang="en-GB" sz="2400" err="1"/>
              <a:t>trial.txt</a:t>
            </a:r>
            <a:r>
              <a:rPr lang="en-GB" sz="2400"/>
              <a:t>, added content, and moved it into my project folder. I added the file using:</a:t>
            </a:r>
          </a:p>
          <a:p>
            <a:pPr marL="0" indent="0">
              <a:buNone/>
            </a:pPr>
            <a:r>
              <a:rPr lang="en-US" sz="2400"/>
              <a:t>git add </a:t>
            </a:r>
            <a:r>
              <a:rPr lang="en-US" sz="2400" err="1"/>
              <a:t>trial.txt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git commit -m "Added </a:t>
            </a:r>
            <a:r>
              <a:rPr lang="en-US" sz="2400" err="1"/>
              <a:t>trial.txt</a:t>
            </a:r>
            <a:r>
              <a:rPr lang="en-US" sz="2400"/>
              <a:t> from local laptop</a:t>
            </a:r>
          </a:p>
          <a:p>
            <a:pPr marL="0" indent="0">
              <a:buNone/>
            </a:pPr>
            <a:r>
              <a:rPr lang="en-US" sz="2400"/>
              <a:t>git push origin main </a:t>
            </a:r>
          </a:p>
          <a:p>
            <a:pPr marL="0" indent="0">
              <a:buNone/>
            </a:pPr>
            <a:r>
              <a:rPr lang="en-GB" sz="2400"/>
              <a:t>This pushed the new file to my GitHub repository, successfully updating it with the new file I added from my laptop.</a:t>
            </a:r>
          </a:p>
          <a:p>
            <a:pPr marL="0" indent="0">
              <a:buNone/>
            </a:pPr>
            <a:endParaRPr lang="en-GB" sz="1600"/>
          </a:p>
          <a:p>
            <a:pPr marL="0" indent="0">
              <a:buNone/>
            </a:pPr>
            <a:r>
              <a:rPr lang="en-US" sz="2400"/>
              <a:t>-----&gt;</a:t>
            </a:r>
          </a:p>
        </p:txBody>
      </p:sp>
    </p:spTree>
    <p:extLst>
      <p:ext uri="{BB962C8B-B14F-4D97-AF65-F5344CB8AC3E}">
        <p14:creationId xmlns:p14="http://schemas.microsoft.com/office/powerpoint/2010/main" val="229865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6F6C0E-59C5-8214-3CD0-3D9B374AC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990600"/>
            <a:ext cx="10360025" cy="175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05C55-B851-876D-20F5-A778D7051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8" y="2753832"/>
            <a:ext cx="10360025" cy="25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AD80-55B5-B7C7-ECF9-B6651C66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2286000"/>
            <a:ext cx="10360501" cy="4462272"/>
          </a:xfrm>
        </p:spPr>
        <p:txBody>
          <a:bodyPr/>
          <a:lstStyle/>
          <a:p>
            <a:pPr marL="0" indent="0">
              <a:buNone/>
            </a:pPr>
            <a:r>
              <a:rPr lang="en-GB">
                <a:effectLst/>
                <a:latin typeface="Calibri" panose="020F050202020403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Its added successfully it says here (added from local laptop)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51B5C-B153-651E-E886-6A2E41057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3006090"/>
            <a:ext cx="9296400" cy="21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6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n-US"/>
              <a:t>CLO2: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416" y="1967392"/>
            <a:ext cx="6624543" cy="4462272"/>
          </a:xfrm>
        </p:spPr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sz="1800" b="1" kern="0" cap="all" spc="75">
                <a:solidFill>
                  <a:srgbClr val="FFFFFF"/>
                </a:solidFill>
                <a:effectLst/>
                <a:ea typeface="+mn-lt"/>
                <a:cs typeface="+mn-lt"/>
              </a:rPr>
              <a:t>Justify Descriptive Analysis</a:t>
            </a:r>
            <a:endParaRPr lang="en-GB" sz="1800" b="1" kern="0" cap="all" spc="75">
              <a:solidFill>
                <a:srgbClr val="FFFFFF"/>
              </a:solidFill>
              <a:effectLst/>
              <a:ea typeface="+mn-lt"/>
              <a:cs typeface="+mn-lt"/>
            </a:endParaRPr>
          </a:p>
          <a:p>
            <a:pPr marL="304165" indent="-304165"/>
            <a:r>
              <a:rPr lang="en-US" sz="1800" kern="0" cap="all" spc="75">
                <a:effectLst/>
                <a:ea typeface="+mn-lt"/>
                <a:cs typeface="+mn-lt"/>
              </a:rPr>
              <a:t>Descriptive analysis gives a first </a:t>
            </a:r>
            <a:r>
              <a:rPr lang="en-US" sz="1800" kern="0" cap="all" spc="75">
                <a:ea typeface="+mn-lt"/>
                <a:cs typeface="+mn-lt"/>
              </a:rPr>
              <a:t>overview </a:t>
            </a:r>
            <a:r>
              <a:rPr lang="en-US" sz="1800" kern="0" cap="all" spc="75">
                <a:effectLst/>
                <a:ea typeface="+mn-lt"/>
                <a:cs typeface="+mn-lt"/>
              </a:rPr>
              <a:t>of the data.</a:t>
            </a:r>
            <a:endParaRPr lang="en-US" kern="0" cap="all" spc="75">
              <a:ea typeface="+mn-lt"/>
              <a:cs typeface="+mn-lt"/>
            </a:endParaRPr>
          </a:p>
          <a:p>
            <a:pPr marL="304165" indent="-304165"/>
            <a:r>
              <a:rPr lang="en-US" sz="1800" kern="0" cap="all" spc="75">
                <a:ea typeface="+mn-lt"/>
                <a:cs typeface="+mn-lt"/>
              </a:rPr>
              <a:t>Answers key</a:t>
            </a:r>
            <a:r>
              <a:rPr lang="en-US" sz="1800" kern="0" cap="all" spc="75">
                <a:effectLst/>
                <a:ea typeface="+mn-lt"/>
                <a:cs typeface="+mn-lt"/>
              </a:rPr>
              <a:t> questions like:</a:t>
            </a:r>
            <a:endParaRPr lang="en-US" kern="0" cap="all" spc="75">
              <a:ea typeface="+mn-lt"/>
              <a:cs typeface="+mn-lt"/>
            </a:endParaRPr>
          </a:p>
          <a:p>
            <a:pPr marL="608965" lvl="1" indent="-231140"/>
            <a:r>
              <a:rPr lang="en-US" sz="1800" kern="0" cap="all" spc="75">
                <a:ea typeface="+mn-lt"/>
                <a:cs typeface="+mn-lt"/>
              </a:rPr>
              <a:t>What </a:t>
            </a:r>
            <a:r>
              <a:rPr lang="en-US" sz="1800" kern="0" cap="all" spc="75">
                <a:effectLst/>
                <a:ea typeface="+mn-lt"/>
                <a:cs typeface="+mn-lt"/>
              </a:rPr>
              <a:t>is the </a:t>
            </a:r>
            <a:r>
              <a:rPr lang="en-US" sz="1800" kern="0" cap="all" spc="75">
                <a:ea typeface="+mn-lt"/>
                <a:cs typeface="+mn-lt"/>
              </a:rPr>
              <a:t>average (</a:t>
            </a:r>
            <a:r>
              <a:rPr lang="en-US" sz="1800" kern="0" cap="all" spc="75">
                <a:effectLst/>
                <a:ea typeface="+mn-lt"/>
                <a:cs typeface="+mn-lt"/>
              </a:rPr>
              <a:t>mean</a:t>
            </a:r>
            <a:r>
              <a:rPr lang="en-US" sz="1800" kern="0" cap="all" spc="75">
                <a:ea typeface="+mn-lt"/>
                <a:cs typeface="+mn-lt"/>
              </a:rPr>
              <a:t>)</a:t>
            </a:r>
            <a:r>
              <a:rPr lang="en-US" sz="1800" kern="0" cap="all" spc="75">
                <a:effectLst/>
                <a:ea typeface="+mn-lt"/>
                <a:cs typeface="+mn-lt"/>
              </a:rPr>
              <a:t> score?</a:t>
            </a:r>
            <a:endParaRPr lang="en-US" kern="0" cap="all" spc="75">
              <a:ea typeface="+mn-lt"/>
              <a:cs typeface="+mn-lt"/>
            </a:endParaRPr>
          </a:p>
          <a:p>
            <a:pPr marL="608965" lvl="1" indent="-231140"/>
            <a:r>
              <a:rPr lang="en-US" sz="1800" kern="0" cap="all" spc="75">
                <a:ea typeface="+mn-lt"/>
                <a:cs typeface="+mn-lt"/>
              </a:rPr>
              <a:t>Are </a:t>
            </a:r>
            <a:r>
              <a:rPr lang="en-US" sz="1800" kern="0" cap="all" spc="75">
                <a:effectLst/>
                <a:ea typeface="+mn-lt"/>
                <a:cs typeface="+mn-lt"/>
              </a:rPr>
              <a:t>there very high or very low scores?</a:t>
            </a:r>
            <a:endParaRPr lang="en-US" kern="0" cap="all" spc="75">
              <a:ea typeface="+mn-lt"/>
              <a:cs typeface="+mn-lt"/>
            </a:endParaRPr>
          </a:p>
          <a:p>
            <a:pPr marL="608965" lvl="1" indent="-231140"/>
            <a:r>
              <a:rPr lang="en-US" sz="1800" kern="0" cap="all" spc="75">
                <a:ea typeface="+mn-lt"/>
                <a:cs typeface="+mn-lt"/>
              </a:rPr>
              <a:t>How do </a:t>
            </a:r>
            <a:r>
              <a:rPr lang="en-US" sz="1800" kern="0" cap="all" spc="75">
                <a:effectLst/>
                <a:ea typeface="+mn-lt"/>
                <a:cs typeface="+mn-lt"/>
              </a:rPr>
              <a:t>scores </a:t>
            </a:r>
            <a:r>
              <a:rPr lang="en-US" sz="1800" kern="0" cap="all" spc="75">
                <a:ea typeface="+mn-lt"/>
                <a:cs typeface="+mn-lt"/>
              </a:rPr>
              <a:t>vary across </a:t>
            </a:r>
            <a:r>
              <a:rPr lang="en-US" sz="1800" kern="0" cap="all" spc="75">
                <a:effectLst/>
                <a:ea typeface="+mn-lt"/>
                <a:cs typeface="+mn-lt"/>
              </a:rPr>
              <a:t>different groups?</a:t>
            </a:r>
            <a:endParaRPr lang="en-US" kern="0" cap="all" spc="75">
              <a:ea typeface="+mn-lt"/>
              <a:cs typeface="+mn-lt"/>
            </a:endParaRPr>
          </a:p>
          <a:p>
            <a:pPr marL="304165" indent="-304165"/>
            <a:r>
              <a:rPr lang="en-US" sz="1800" kern="0" cap="all" spc="75">
                <a:ea typeface="+mn-lt"/>
                <a:cs typeface="+mn-lt"/>
              </a:rPr>
              <a:t>Uses </a:t>
            </a:r>
            <a:r>
              <a:rPr lang="en-US" sz="1800" kern="0" cap="all" spc="75">
                <a:effectLst/>
                <a:ea typeface="+mn-lt"/>
                <a:cs typeface="+mn-lt"/>
              </a:rPr>
              <a:t>statistics like mean, median, mode, and standard deviation</a:t>
            </a:r>
            <a:r>
              <a:rPr lang="en-US" sz="1800" kern="0" cap="all" spc="75">
                <a:ea typeface="+mn-lt"/>
                <a:cs typeface="+mn-lt"/>
              </a:rPr>
              <a:t> to understand student </a:t>
            </a:r>
            <a:r>
              <a:rPr lang="en-US" sz="1800" kern="0" cap="all" spc="75">
                <a:effectLst/>
                <a:ea typeface="+mn-lt"/>
                <a:cs typeface="+mn-lt"/>
              </a:rPr>
              <a:t>performance.</a:t>
            </a:r>
            <a:endParaRPr lang="en-US" kern="0" cap="all" spc="75">
              <a:ea typeface="+mn-lt"/>
              <a:cs typeface="+mn-lt"/>
            </a:endParaRPr>
          </a:p>
          <a:p>
            <a:pPr marL="304165" indent="-304165"/>
            <a:r>
              <a:rPr lang="en-US" sz="1800" kern="0" cap="all" spc="75">
                <a:ea typeface="+mn-lt"/>
                <a:cs typeface="+mn-lt"/>
              </a:rPr>
              <a:t>Helps identify </a:t>
            </a:r>
            <a:r>
              <a:rPr lang="en-US" sz="1800" kern="0" cap="all" spc="75">
                <a:effectLst/>
                <a:ea typeface="+mn-lt"/>
                <a:cs typeface="+mn-lt"/>
              </a:rPr>
              <a:t>outliers and </a:t>
            </a:r>
            <a:r>
              <a:rPr lang="en-US" sz="1800" kern="0" cap="all" spc="75">
                <a:ea typeface="+mn-lt"/>
                <a:cs typeface="+mn-lt"/>
              </a:rPr>
              <a:t>clean </a:t>
            </a:r>
            <a:r>
              <a:rPr lang="en-US" sz="1800" kern="0" cap="all" spc="75">
                <a:effectLst/>
                <a:ea typeface="+mn-lt"/>
                <a:cs typeface="+mn-lt"/>
              </a:rPr>
              <a:t>data before </a:t>
            </a:r>
            <a:r>
              <a:rPr lang="en-US" sz="1800" kern="0" cap="all" spc="75">
                <a:ea typeface="+mn-lt"/>
                <a:cs typeface="+mn-lt"/>
              </a:rPr>
              <a:t>modeling</a:t>
            </a:r>
            <a:r>
              <a:rPr lang="en-US" sz="1800" kern="0" cap="all" spc="75">
                <a:effectLst/>
                <a:ea typeface="+mn-lt"/>
                <a:cs typeface="+mn-lt"/>
              </a:rPr>
              <a:t>.</a:t>
            </a:r>
            <a:endParaRPr lang="en-US" kern="0" cap="all" spc="75">
              <a:ea typeface="+mn-lt"/>
              <a:cs typeface="+mn-lt"/>
            </a:endParaRPr>
          </a:p>
          <a:p>
            <a:pPr marL="304165" indent="-304165"/>
            <a:r>
              <a:rPr lang="en-US" sz="1800" kern="0" cap="all" spc="75">
                <a:ea typeface="+mn-lt"/>
                <a:cs typeface="+mn-lt"/>
              </a:rPr>
              <a:t>It forms </a:t>
            </a:r>
            <a:r>
              <a:rPr lang="en-US" sz="1800" kern="0" cap="all" spc="75">
                <a:effectLst/>
                <a:ea typeface="+mn-lt"/>
                <a:cs typeface="+mn-lt"/>
              </a:rPr>
              <a:t>the foundation </a:t>
            </a:r>
            <a:r>
              <a:rPr lang="en-US" sz="1800" kern="0" cap="all" spc="75">
                <a:ea typeface="+mn-lt"/>
                <a:cs typeface="+mn-lt"/>
              </a:rPr>
              <a:t>for all further analysis </a:t>
            </a:r>
            <a:r>
              <a:rPr lang="en-US" sz="1800" kern="0" cap="all" spc="75">
                <a:effectLst/>
                <a:ea typeface="+mn-lt"/>
                <a:cs typeface="+mn-lt"/>
              </a:rPr>
              <a:t>in the project.</a:t>
            </a:r>
            <a:endParaRPr lang="en-GB" kern="0" cap="all" spc="75">
              <a:ea typeface="+mn-lt"/>
              <a:cs typeface="+mn-lt"/>
            </a:endParaRPr>
          </a:p>
          <a:p>
            <a:pPr marL="304165" indent="-304165"/>
            <a:endParaRPr lang="en-US" sz="1800" b="1" kern="0" cap="all" spc="75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n-US"/>
              <a:t>CLO2: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ACB3D39-911F-6498-3E7C-B4403D13C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777926" cy="446227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0">
              <a:buNone/>
            </a:pPr>
            <a:r>
              <a:rPr lang="en-US" sz="1800" b="1" kern="0" cap="all" spc="75">
                <a:solidFill>
                  <a:srgbClr val="FFFFFF"/>
                </a:solidFill>
                <a:effectLst/>
                <a:latin typeface="Calibri"/>
                <a:ea typeface="Calibri"/>
                <a:cs typeface="Arial"/>
              </a:rPr>
              <a:t>clO2/Develop Python Function for Descriptive Statistics</a:t>
            </a:r>
            <a:r>
              <a:rPr lang="en-US" sz="1800" b="1" kern="0" cap="all" spc="75">
                <a:solidFill>
                  <a:srgbClr val="FFFFFF"/>
                </a:solidFill>
                <a:latin typeface="Calibri"/>
                <a:ea typeface="Calibri"/>
                <a:cs typeface="Arial"/>
              </a:rPr>
              <a:t> (1000 student performance)</a:t>
            </a:r>
            <a:endParaRPr lang="en-GB" sz="1800" b="1" kern="0" cap="all" spc="75">
              <a:solidFill>
                <a:srgbClr val="FFFFFF"/>
              </a:solidFill>
              <a:effectLst/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04165" indent="-304165"/>
            <a:endParaRPr lang="en-US"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EDC2F9-9392-B9D5-DD9F-31459A2B1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47" y="3053976"/>
            <a:ext cx="10992829" cy="153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CLO2: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479460" y="585588"/>
            <a:ext cx="10360501" cy="914400"/>
          </a:xfrm>
        </p:spPr>
        <p:txBody>
          <a:bodyPr rtlCol="0">
            <a:normAutofit/>
          </a:bodyPr>
          <a:lstStyle/>
          <a:p>
            <a:pPr rtl="0"/>
            <a:r>
              <a:rPr lang="en-US" sz="2400" b="1">
                <a:latin typeface="Calibri"/>
                <a:ea typeface="Times New Roman" panose="02020603050405020304" pitchFamily="18" charset="0"/>
                <a:cs typeface="Arial"/>
              </a:rPr>
              <a:t>Random</a:t>
            </a:r>
            <a:r>
              <a:rPr lang="en-US" sz="2400" b="1">
                <a:effectLst/>
                <a:latin typeface="Calibri"/>
                <a:ea typeface="Times New Roman" panose="02020603050405020304" pitchFamily="18" charset="0"/>
                <a:cs typeface="Arial"/>
              </a:rPr>
              <a:t> Sampling &amp; Descriptive Stats for Dependent Variable</a:t>
            </a:r>
            <a:endParaRPr lang="en-US" sz="2400" b="1">
              <a:latin typeface="Times New Roman"/>
              <a:ea typeface="Calibri"/>
              <a:cs typeface="Arial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BA3898D-D409-BC0B-C810-1C390EB631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48" y="1700558"/>
            <a:ext cx="4229100" cy="2880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87BFD6-BD1A-8DBA-4E51-6B6157CB3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796" y="3395547"/>
            <a:ext cx="3692943" cy="2880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5A69E8-6F99-15B0-0CA3-54A0B1646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625" y="1367615"/>
            <a:ext cx="4472898" cy="32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01898" y="-138775"/>
            <a:ext cx="11445807" cy="1223963"/>
          </a:xfrm>
        </p:spPr>
        <p:txBody>
          <a:bodyPr rtlCol="0">
            <a:normAutofit/>
          </a:bodyPr>
          <a:lstStyle/>
          <a:p>
            <a:r>
              <a:rPr lang="en-US" sz="2800">
                <a:effectLst/>
                <a:latin typeface="Calibri"/>
                <a:ea typeface="Times New Roman" panose="02020603050405020304" pitchFamily="18" charset="0"/>
                <a:cs typeface="Arial"/>
              </a:rPr>
              <a:t>CLO2/Script for Systematic Sampling &amp; Descriptive Stats</a:t>
            </a:r>
            <a:r>
              <a:rPr lang="en-US" sz="2800">
                <a:latin typeface="Calibri"/>
                <a:ea typeface="Times New Roman" panose="02020603050405020304" pitchFamily="18" charset="0"/>
                <a:cs typeface="Arial"/>
              </a:rPr>
              <a:t> ( 200 student)</a:t>
            </a:r>
            <a:endParaRPr lang="en-gb" sz="2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CEBE1B-5B9D-66F7-31D7-47425E900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3" y="1069615"/>
            <a:ext cx="6130744" cy="3071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B765A5-337F-6F65-7B43-3045E27F7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2" y="1698442"/>
            <a:ext cx="6014553" cy="3093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6FF10-6E6A-D6B6-5ACE-8B4114FCC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2" y="2396862"/>
            <a:ext cx="5842144" cy="315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406D0AD-14B6-AB3F-EE9F-9458AC79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/>
          <a:lstStyle/>
          <a:p>
            <a:r>
              <a:rPr lang="en-US" sz="2000" b="1" kern="0" cap="all" spc="75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  <a:t>CLO2/ Detailed Descriptive Stats Report for Dependent Variable</a:t>
            </a:r>
            <a:br>
              <a:rPr lang="en-GB" sz="1800" b="1" kern="0" cap="all" spc="75">
                <a:solidFill>
                  <a:srgbClr val="FFFFFF"/>
                </a:solidFill>
                <a:effectLst/>
                <a:latin typeface="Calibri" panose="020F0502020204030204" pitchFamily="34" charset="0"/>
                <a:cs typeface="Arial" panose="020B0604020202020204" pitchFamily="34" charset="0"/>
              </a:rPr>
            </a:b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F58D4D-61AB-E4D3-F472-1EC855E13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277266"/>
              </p:ext>
            </p:extLst>
          </p:nvPr>
        </p:nvGraphicFramePr>
        <p:xfrm>
          <a:off x="2329969" y="1969175"/>
          <a:ext cx="2578509" cy="26784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42414">
                  <a:extLst>
                    <a:ext uri="{9D8B030D-6E8A-4147-A177-3AD203B41FA5}">
                      <a16:colId xmlns:a16="http://schemas.microsoft.com/office/drawing/2014/main" val="2996829197"/>
                    </a:ext>
                  </a:extLst>
                </a:gridCol>
                <a:gridCol w="1336095">
                  <a:extLst>
                    <a:ext uri="{9D8B030D-6E8A-4147-A177-3AD203B41FA5}">
                      <a16:colId xmlns:a16="http://schemas.microsoft.com/office/drawing/2014/main" val="3770349538"/>
                    </a:ext>
                  </a:extLst>
                </a:gridCol>
              </a:tblGrid>
              <a:tr h="3244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Statistic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25973"/>
                  </a:ext>
                </a:extLst>
              </a:tr>
              <a:tr h="3244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Average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68.91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08641"/>
                  </a:ext>
                </a:extLst>
              </a:tr>
              <a:tr h="3244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Standard Deviation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14.66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392192"/>
                  </a:ext>
                </a:extLst>
              </a:tr>
              <a:tr h="3244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Range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77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496711"/>
                  </a:ext>
                </a:extLst>
              </a:tr>
              <a:tr h="3244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Interquartile Range (IQR)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18.5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356865"/>
                  </a:ext>
                </a:extLst>
              </a:tr>
              <a:tr h="3244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Skewness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-0.27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8279"/>
                  </a:ext>
                </a:extLst>
              </a:tr>
              <a:tr h="648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effectLst/>
                        </a:rPr>
                        <a:t>Kurtosis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1444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B6C19C-3E70-389E-CB78-067600159123}"/>
              </a:ext>
            </a:extLst>
          </p:cNvPr>
          <p:cNvSpPr txBox="1"/>
          <p:nvPr/>
        </p:nvSpPr>
        <p:spPr>
          <a:xfrm>
            <a:off x="3963492" y="1036294"/>
            <a:ext cx="44963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Reading, Writing, and Math scores: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A515CA-77EA-F46F-EAA2-84BDB2B6B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965809"/>
              </p:ext>
            </p:extLst>
          </p:nvPr>
        </p:nvGraphicFramePr>
        <p:xfrm>
          <a:off x="7643340" y="1923343"/>
          <a:ext cx="2508710" cy="25974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54355">
                  <a:extLst>
                    <a:ext uri="{9D8B030D-6E8A-4147-A177-3AD203B41FA5}">
                      <a16:colId xmlns:a16="http://schemas.microsoft.com/office/drawing/2014/main" val="1003583145"/>
                    </a:ext>
                  </a:extLst>
                </a:gridCol>
                <a:gridCol w="1254355">
                  <a:extLst>
                    <a:ext uri="{9D8B030D-6E8A-4147-A177-3AD203B41FA5}">
                      <a16:colId xmlns:a16="http://schemas.microsoft.com/office/drawing/2014/main" val="1245380023"/>
                    </a:ext>
                  </a:extLst>
                </a:gridCol>
              </a:tblGrid>
              <a:tr h="3646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Statistic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4402"/>
                  </a:ext>
                </a:extLst>
              </a:tr>
              <a:tr h="3646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Average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64.81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185239"/>
                  </a:ext>
                </a:extLst>
              </a:tr>
              <a:tr h="3646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Standard Deviation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16.58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63675"/>
                  </a:ext>
                </a:extLst>
              </a:tr>
              <a:tr h="3646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Range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718095"/>
                  </a:ext>
                </a:extLst>
              </a:tr>
              <a:tr h="408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Interquartile Range (IQR)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22.75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022213"/>
                  </a:ext>
                </a:extLst>
              </a:tr>
              <a:tr h="3646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Skewness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-0.47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45618"/>
                  </a:ext>
                </a:extLst>
              </a:tr>
              <a:tr h="3646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Kurtosis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</a:rPr>
                        <a:t>0.95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2802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64D59A-402F-8EE5-3865-B8F3E24B8ACC}"/>
              </a:ext>
            </a:extLst>
          </p:cNvPr>
          <p:cNvSpPr txBox="1"/>
          <p:nvPr/>
        </p:nvSpPr>
        <p:spPr>
          <a:xfrm>
            <a:off x="7437642" y="4802671"/>
            <a:ext cx="321280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 New Roman"/>
                <a:cs typeface="Times New Roman"/>
              </a:rPr>
              <a:t>Random Sample (150 Students)</a:t>
            </a:r>
            <a:r>
              <a:rPr lang="en-US" sz="160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A5F6E-45C1-D1C8-C14E-BECB0050F064}"/>
              </a:ext>
            </a:extLst>
          </p:cNvPr>
          <p:cNvSpPr txBox="1"/>
          <p:nvPr/>
        </p:nvSpPr>
        <p:spPr>
          <a:xfrm>
            <a:off x="2143204" y="4845070"/>
            <a:ext cx="31084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Times New Roman"/>
                <a:cs typeface="Times New Roman"/>
              </a:rPr>
              <a:t>SYSTEMATIC SAMPLE (EVERY 5TH STUDENT, 200 STUDENTS)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2650</Words>
  <Application>Microsoft Macintosh PowerPoint</Application>
  <PresentationFormat>Custom</PresentationFormat>
  <Paragraphs>197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MS Mincho</vt:lpstr>
      <vt:lpstr>Arial</vt:lpstr>
      <vt:lpstr>Calibri</vt:lpstr>
      <vt:lpstr>Symbol</vt:lpstr>
      <vt:lpstr>Times New Roman</vt:lpstr>
      <vt:lpstr>WordVisiCarriageReturn_MSFontService</vt:lpstr>
      <vt:lpstr>Tech 16x9</vt:lpstr>
      <vt:lpstr>PowerPoint Presentation</vt:lpstr>
      <vt:lpstr>CLO1: </vt:lpstr>
      <vt:lpstr>CLO1:</vt:lpstr>
      <vt:lpstr>PowerPoint Presentation</vt:lpstr>
      <vt:lpstr>CLO2:</vt:lpstr>
      <vt:lpstr>CLO2:</vt:lpstr>
      <vt:lpstr>CLO2:</vt:lpstr>
      <vt:lpstr>CLO2/Script for Systematic Sampling &amp; Descriptive Stats ( 200 student)</vt:lpstr>
      <vt:lpstr>CLO2/ Detailed Descriptive Stats Report for Dependent Variable </vt:lpstr>
      <vt:lpstr>PowerPoint Presentation</vt:lpstr>
      <vt:lpstr>CLO2/ Visualize Dependent Variable Using Python Charts </vt:lpstr>
      <vt:lpstr>SCATTER PLOT</vt:lpstr>
      <vt:lpstr>BOXPLOT </vt:lpstr>
      <vt:lpstr>HISTOGRAM:</vt:lpstr>
      <vt:lpstr>CLO2/ Perform Hypothesis Test for Correlation Between Variables </vt:lpstr>
      <vt:lpstr>SPEARMAN:</vt:lpstr>
      <vt:lpstr>CHI-SQUARE:</vt:lpstr>
      <vt:lpstr>Assess Dependent Variable Performance Using One-Sample T-Test:</vt:lpstr>
      <vt:lpstr>ONE-SAMPLE T-TEST</vt:lpstr>
      <vt:lpstr>CLO3/ Build, Train, Develop and Evaluate using Simple Regression for chosen dataset </vt:lpstr>
      <vt:lpstr>PREDICTING WRITING SCORE FROM READING SCORE </vt:lpstr>
      <vt:lpstr>Reading vs. Writing Scores Visualization (Training Set) </vt:lpstr>
      <vt:lpstr>Reading vs. Writing Scores Visualization (Test Set) </vt:lpstr>
      <vt:lpstr>Final linear Regression Equation  </vt:lpstr>
      <vt:lpstr>CLO3/Develop a script to forecast the value of the dependent variable from all the relevant independent variables using multiple linear regression. </vt:lpstr>
      <vt:lpstr>Training and Evaluating Multiple Linear Regression Model </vt:lpstr>
      <vt:lpstr>clo3/Predict the value of the dependent variable from the different classifier such as Logistic Regression, KNN, Naïve-Bayes and Decision Tree </vt:lpstr>
      <vt:lpstr>K-Nearest Neighbors (K-NN) </vt:lpstr>
      <vt:lpstr>Naïve Bayes (NB) </vt:lpstr>
      <vt:lpstr>Decision Tree (DT) </vt:lpstr>
      <vt:lpstr>CLO 3 /Evaluate the performance of each model using confusion matrix and accuracy and identify the best fit classifier for the chosen dataset. </vt:lpstr>
      <vt:lpstr>CLO3 - Predict the dependent variable by using best-fit classifier.</vt:lpstr>
      <vt:lpstr>Perform the cluster analysis such as K-means and Horizontal for any field from the chosen dataset.    </vt:lpstr>
      <vt:lpstr>Explain the strategy for improving the system after viewing the cluster diagram.  </vt:lpstr>
      <vt:lpstr>CLO4-Complete narration about data versioning using Git </vt:lpstr>
      <vt:lpstr>PowerPoint Presentation</vt:lpstr>
      <vt:lpstr>Configure Git with GitHub </vt:lpstr>
      <vt:lpstr>    Clone Git hub repo to Git </vt:lpstr>
      <vt:lpstr>Pull any file from Git Hub repo to Git </vt:lpstr>
      <vt:lpstr>Modify the pulled file and push the modified file to Git Hub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Huda Mohammed</dc:creator>
  <cp:lastModifiedBy>Sara Yousif Abdalla Ahmed Alhammadi(H00535688)</cp:lastModifiedBy>
  <cp:revision>1</cp:revision>
  <dcterms:created xsi:type="dcterms:W3CDTF">2025-04-28T15:55:56Z</dcterms:created>
  <dcterms:modified xsi:type="dcterms:W3CDTF">2025-04-29T19:30:18Z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