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56" r:id="rId4"/>
    <p:sldId id="273" r:id="rId5"/>
    <p:sldId id="267" r:id="rId6"/>
    <p:sldId id="276" r:id="rId7"/>
    <p:sldId id="268" r:id="rId8"/>
    <p:sldId id="263" r:id="rId9"/>
    <p:sldId id="261" r:id="rId10"/>
    <p:sldId id="275" r:id="rId11"/>
    <p:sldId id="259" r:id="rId12"/>
    <p:sldId id="27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-1620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pPr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tnanuri.truc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1623" y="2012900"/>
            <a:ext cx="57887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Work</a:t>
            </a:r>
          </a:p>
          <a:p>
            <a:pPr algn="ctr"/>
            <a:r>
              <a:rPr kumimoji="1" lang="en-US" altLang="ja-JP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Experience</a:t>
            </a:r>
            <a:endParaRPr kumimoji="1" lang="ja-JP" alt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8597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8759" y="204686"/>
            <a:ext cx="795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Callmart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대리운전 시스템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9886950" y="635922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380967" y="1246658"/>
            <a:ext cx="5760640" cy="51125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965143" y="4991074"/>
            <a:ext cx="2592288" cy="1368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965143" y="1750714"/>
            <a:ext cx="2592288" cy="3168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429639" y="1246658"/>
            <a:ext cx="1232520" cy="5112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100" dirty="0" smtClean="0"/>
              <a:t>연동모</a:t>
            </a:r>
            <a:r>
              <a:rPr lang="ko-KR" altLang="en-US" sz="1100" dirty="0"/>
              <a:t>듈</a:t>
            </a:r>
            <a:endParaRPr lang="en-US" altLang="ko-KR" sz="1100" dirty="0" smtClean="0"/>
          </a:p>
        </p:txBody>
      </p:sp>
      <p:cxnSp>
        <p:nvCxnSpPr>
          <p:cNvPr id="45" name="직선 연결선 44"/>
          <p:cNvCxnSpPr>
            <a:stCxn id="34" idx="3"/>
            <a:endCxn id="44" idx="1"/>
          </p:cNvCxnSpPr>
          <p:nvPr/>
        </p:nvCxnSpPr>
        <p:spPr>
          <a:xfrm>
            <a:off x="9141607" y="380294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3375" y="1220349"/>
            <a:ext cx="1656184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/>
              <a:t>WEB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ASP.Net</a:t>
            </a:r>
            <a:r>
              <a:rPr lang="en-US" altLang="ko-KR" sz="1200" dirty="0" smtClean="0"/>
              <a:t> / C#)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3.5)</a:t>
            </a:r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092935" y="2326778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8" idx="2"/>
            <a:endCxn id="82" idx="0"/>
          </p:cNvCxnSpPr>
          <p:nvPr/>
        </p:nvCxnSpPr>
        <p:spPr>
          <a:xfrm>
            <a:off x="1161467" y="3380589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자기 디스크 64"/>
          <p:cNvSpPr/>
          <p:nvPr/>
        </p:nvSpPr>
        <p:spPr>
          <a:xfrm>
            <a:off x="5109159" y="1894730"/>
            <a:ext cx="2232248" cy="244827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DB</a:t>
            </a:r>
            <a:endParaRPr lang="ko-KR" altLang="en-US" sz="1200" dirty="0"/>
          </a:p>
        </p:txBody>
      </p:sp>
      <p:sp>
        <p:nvSpPr>
          <p:cNvPr id="66" name="순서도: 자기 디스크 65"/>
          <p:cNvSpPr/>
          <p:nvPr/>
        </p:nvSpPr>
        <p:spPr>
          <a:xfrm>
            <a:off x="5109159" y="5135090"/>
            <a:ext cx="2232248" cy="576064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3452975" y="1892060"/>
            <a:ext cx="1152128" cy="426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WEB, WAS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서버</a:t>
            </a:r>
            <a:r>
              <a:rPr lang="en-US" altLang="ko-KR" sz="1200" dirty="0" smtClean="0">
                <a:solidFill>
                  <a:schemeClr val="tx1"/>
                </a:solidFill>
              </a:rPr>
              <a:t>(IIS)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917471" y="1750714"/>
            <a:ext cx="1152128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33295" y="4415010"/>
            <a:ext cx="100811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dirty="0" smtClean="0"/>
              <a:t>MS-SQL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333295" y="5783162"/>
            <a:ext cx="100811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917471" y="5279106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데몬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52975" y="13186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Application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5613215" y="1318666"/>
            <a:ext cx="122413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DBMS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917471" y="13186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Interoperation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7917471" y="4837766"/>
            <a:ext cx="115212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1200" dirty="0" smtClean="0"/>
              <a:t>Call Manager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3388767" y="851017"/>
            <a:ext cx="575284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dirty="0" err="1" smtClean="0"/>
              <a:t>콜마트</a:t>
            </a:r>
            <a:r>
              <a:rPr lang="ko-KR" altLang="en-US" dirty="0" smtClean="0"/>
              <a:t> 시스템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429639" y="851017"/>
            <a:ext cx="129614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dirty="0" smtClean="0"/>
              <a:t>연동 시스템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04281" y="851017"/>
            <a:ext cx="165618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33375" y="4100669"/>
            <a:ext cx="1656184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smtClean="0"/>
              <a:t>Module(</a:t>
            </a:r>
            <a:r>
              <a:rPr lang="en-US" altLang="ko-KR" sz="1200" dirty="0" err="1" smtClean="0"/>
              <a:t>Dll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(C#)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3.5)</a:t>
            </a:r>
          </a:p>
          <a:p>
            <a:pPr algn="ctr"/>
            <a:r>
              <a:rPr lang="ko-KR" altLang="en-US" sz="1200" b="1" dirty="0" smtClean="0"/>
              <a:t>  </a:t>
            </a:r>
            <a:endParaRPr lang="en-US" altLang="ko-KR" sz="1200" b="1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2264843" y="1246658"/>
            <a:ext cx="844487" cy="2160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200" dirty="0" err="1" smtClean="0"/>
              <a:t>Eluon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Framework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1976811" y="2322197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6019241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48" y="0"/>
            <a:ext cx="4564852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55650" y="978752"/>
            <a:ext cx="6120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Callmart</a:t>
            </a:r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kumimoji="1"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대리운전 시스템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755650" y="1861402"/>
            <a:ext cx="687149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3985" y="5632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テキスト ボックス 35"/>
          <p:cNvSpPr txBox="1"/>
          <p:nvPr/>
        </p:nvSpPr>
        <p:spPr>
          <a:xfrm>
            <a:off x="619125" y="2023110"/>
            <a:ext cx="64674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 err="1" smtClean="0"/>
              <a:t>Callmart</a:t>
            </a:r>
            <a:r>
              <a:rPr lang="en-US" altLang="ko-KR" b="1" dirty="0" smtClean="0"/>
              <a:t> </a:t>
            </a:r>
            <a:r>
              <a:rPr lang="ko-KR" altLang="ko-KR" b="1" dirty="0" smtClean="0"/>
              <a:t>대리운전 </a:t>
            </a:r>
            <a:r>
              <a:rPr lang="ko-KR" altLang="ko-KR" b="1" dirty="0"/>
              <a:t>접수 프로그램</a:t>
            </a:r>
            <a:r>
              <a:rPr lang="en-US" altLang="ko-KR" b="1" dirty="0"/>
              <a:t> Web Part PL </a:t>
            </a:r>
            <a:r>
              <a:rPr lang="ko-KR" altLang="ko-KR" b="1" dirty="0"/>
              <a:t>담당</a:t>
            </a:r>
            <a:r>
              <a:rPr lang="en-US" altLang="ko-KR" b="1" dirty="0" smtClean="0"/>
              <a:t>.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담당 기간</a:t>
            </a:r>
            <a:r>
              <a:rPr lang="en-US" altLang="ko-KR" sz="1600" dirty="0"/>
              <a:t> : 2016.01. ~ 2016.11</a:t>
            </a:r>
            <a:r>
              <a:rPr lang="en-US" altLang="ko-KR" sz="1600" dirty="0" smtClean="0"/>
              <a:t>.</a:t>
            </a:r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담당 업무</a:t>
            </a:r>
            <a:r>
              <a:rPr lang="en-US" altLang="ko-KR" sz="1600" dirty="0"/>
              <a:t> : </a:t>
            </a:r>
            <a:r>
              <a:rPr lang="ko-KR" altLang="ko-KR" sz="1600" dirty="0"/>
              <a:t>프로그래밍</a:t>
            </a:r>
            <a:r>
              <a:rPr lang="en-US" altLang="ko-KR" sz="1600" dirty="0"/>
              <a:t>, </a:t>
            </a:r>
            <a:r>
              <a:rPr lang="ko-KR" altLang="ko-KR" sz="1600" dirty="0"/>
              <a:t>신규 서비스 도입</a:t>
            </a:r>
            <a:r>
              <a:rPr lang="en-US" altLang="ko-KR" sz="1600" dirty="0"/>
              <a:t>, </a:t>
            </a:r>
            <a:r>
              <a:rPr lang="ko-KR" altLang="ko-KR" sz="1600" dirty="0"/>
              <a:t>서비스 </a:t>
            </a:r>
            <a:r>
              <a:rPr lang="ko-KR" altLang="ko-KR" sz="1600" dirty="0" smtClean="0"/>
              <a:t>안정화</a:t>
            </a:r>
            <a:endParaRPr lang="en-US" altLang="ko-KR" sz="1600" dirty="0" smtClean="0"/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개발 환경</a:t>
            </a:r>
            <a:r>
              <a:rPr lang="en-US" altLang="ko-KR" sz="1600" dirty="0"/>
              <a:t> : </a:t>
            </a:r>
            <a:endParaRPr lang="en-US" altLang="ko-KR" sz="1600" dirty="0" smtClean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smtClean="0"/>
              <a:t>- C</a:t>
            </a:r>
            <a:r>
              <a:rPr lang="en-US" altLang="ko-KR" sz="1600" dirty="0"/>
              <a:t>#, ASP.net(WEB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 Framework 3.5)</a:t>
            </a:r>
            <a:r>
              <a:rPr lang="ko-KR" altLang="en-US" sz="1600" b="1" dirty="0"/>
              <a:t> </a:t>
            </a:r>
            <a:endParaRPr lang="en-US" altLang="ko-KR" sz="1600" dirty="0" smtClean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smtClean="0"/>
              <a:t>- </a:t>
            </a:r>
            <a:r>
              <a:rPr lang="en-US" altLang="ko-KR" sz="1600" dirty="0"/>
              <a:t>MS-SQL, </a:t>
            </a:r>
            <a:r>
              <a:rPr lang="en-US" altLang="ko-KR" sz="1600" dirty="0" smtClean="0"/>
              <a:t>MY-SQL</a:t>
            </a:r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 err="1"/>
              <a:t>멤버수</a:t>
            </a:r>
            <a:r>
              <a:rPr lang="en-US" altLang="ko-KR" sz="1600" dirty="0"/>
              <a:t> : 2</a:t>
            </a:r>
            <a:r>
              <a:rPr lang="ko-KR" altLang="ko-KR" sz="1600" dirty="0" smtClean="0"/>
              <a:t>명</a:t>
            </a:r>
            <a:endParaRPr lang="en-US" altLang="ko-KR" sz="1600" dirty="0" smtClean="0"/>
          </a:p>
          <a:p>
            <a:pPr latinLnBrk="1"/>
            <a:endParaRPr lang="ko-KR" altLang="ko-KR" sz="1600" dirty="0"/>
          </a:p>
          <a:p>
            <a:pPr latinLnBrk="1"/>
            <a:r>
              <a:rPr lang="en-US" altLang="ko-KR" sz="1600" dirty="0"/>
              <a:t>  - </a:t>
            </a:r>
            <a:r>
              <a:rPr lang="ko-KR" altLang="ko-KR" sz="1600" dirty="0"/>
              <a:t>역할</a:t>
            </a:r>
            <a:r>
              <a:rPr lang="en-US" altLang="ko-KR" sz="1600" dirty="0"/>
              <a:t> : Web Part PL</a:t>
            </a:r>
            <a:endParaRPr lang="ko-KR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240758823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733193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60784" y="204686"/>
            <a:ext cx="453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Work Experience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87522" y="1422955"/>
            <a:ext cx="10866840" cy="646329"/>
            <a:chOff x="887522" y="1168955"/>
            <a:chExt cx="10866840" cy="646329"/>
          </a:xfrm>
        </p:grpSpPr>
        <p:sp>
          <p:nvSpPr>
            <p:cNvPr id="4" name="正方形/長方形 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629474" y="1409957"/>
              <a:ext cx="10124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소방 </a:t>
              </a:r>
              <a:r>
                <a:rPr lang="en-US" altLang="ja-JP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AVL(Automatic Vehicle Location) </a:t>
              </a:r>
              <a:r>
                <a:rPr lang="en-US" altLang="ja-JP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Navi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altLang="ja-JP" sz="20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App/Server </a:t>
              </a:r>
              <a:r>
                <a:rPr lang="en-US" altLang="ja-JP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Part PL</a:t>
              </a:r>
              <a:endParaRPr kumimoji="1" lang="ja-JP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887522" y="2373629"/>
            <a:ext cx="6716665" cy="646329"/>
            <a:chOff x="887522" y="1168955"/>
            <a:chExt cx="6716665" cy="646329"/>
          </a:xfrm>
        </p:grpSpPr>
        <p:sp>
          <p:nvSpPr>
            <p:cNvPr id="34" name="正方形/長方形 33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629474" y="1398527"/>
              <a:ext cx="5974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화물복지재단 </a:t>
              </a:r>
              <a:r>
                <a:rPr lang="ko-KR" altLang="en-US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화물나누리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전체 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Service PL</a:t>
              </a:r>
              <a:endParaRPr lang="ja-JP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87522" y="3324303"/>
            <a:ext cx="8879116" cy="646329"/>
            <a:chOff x="887522" y="1168955"/>
            <a:chExt cx="8879116" cy="646329"/>
          </a:xfrm>
        </p:grpSpPr>
        <p:sp>
          <p:nvSpPr>
            <p:cNvPr id="39" name="正方形/長方形 38"/>
            <p:cNvSpPr/>
            <p:nvPr/>
          </p:nvSpPr>
          <p:spPr>
            <a:xfrm>
              <a:off x="887522" y="1168955"/>
              <a:ext cx="585678" cy="646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629474" y="1398527"/>
              <a:ext cx="8137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Callmart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ko-KR" altLang="en-US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대리운전 접수 프로그램 </a:t>
              </a:r>
              <a:r>
                <a:rPr lang="en-US" altLang="ko-KR" sz="2000" b="1" spc="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Web/Module Part PL</a:t>
              </a:r>
              <a:endParaRPr kumimoji="1" lang="ja-JP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125543" y="1507766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09062" y="2434290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5281" y="3373514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01500" y="4338138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97719" y="5264662"/>
            <a:ext cx="500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kumimoji="1" lang="ja-JP" altLang="en-US" sz="4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448130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62" b="122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2" name="直角三角形 1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1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1" y="2044363"/>
              <a:ext cx="48463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소방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AVL </a:t>
              </a: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APP / Server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3963938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82856" y="204686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소방 </a:t>
            </a:r>
            <a:r>
              <a:rPr lang="en-US" altLang="ko-KR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AVL </a:t>
            </a:r>
            <a:r>
              <a:rPr lang="en-US" altLang="ko-KR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App/Server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827684" y="4653308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41432" y="4653308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Data-</a:t>
            </a:r>
          </a:p>
          <a:p>
            <a:pPr algn="ctr"/>
            <a:r>
              <a:rPr lang="en-US" altLang="ko-KR" sz="1200" b="1" dirty="0" smtClean="0"/>
              <a:t>base</a:t>
            </a:r>
            <a:endParaRPr lang="ko-KR" altLang="en-US" sz="1200" b="1" dirty="0"/>
          </a:p>
        </p:txBody>
      </p:sp>
      <p:pic>
        <p:nvPicPr>
          <p:cNvPr id="35" name="Picture 4" descr="DB 아이콘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606" r="33091"/>
          <a:stretch/>
        </p:blipFill>
        <p:spPr bwMode="auto">
          <a:xfrm>
            <a:off x="6384482" y="5246309"/>
            <a:ext cx="763254" cy="868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2827684" y="288413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27684" y="112854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98727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Packages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7850170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Jobs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815875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Procedures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833023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Functions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41432" y="2884139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err="1" smtClean="0"/>
              <a:t>Appli</a:t>
            </a:r>
            <a:r>
              <a:rPr lang="en-US" altLang="ko-KR" sz="1200" b="1" dirty="0" smtClean="0"/>
              <a:t>-</a:t>
            </a:r>
          </a:p>
          <a:p>
            <a:pPr algn="ctr"/>
            <a:r>
              <a:rPr lang="en-US" altLang="ko-KR" sz="1200" b="1" dirty="0" smtClean="0"/>
              <a:t>cation</a:t>
            </a:r>
          </a:p>
          <a:p>
            <a:pPr algn="ctr"/>
            <a:r>
              <a:rPr lang="en-US" altLang="ko-KR" sz="1200" b="1" dirty="0" smtClean="0"/>
              <a:t>Server</a:t>
            </a:r>
            <a:endParaRPr lang="ko-KR" altLang="en-US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1432" y="1124744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Client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5051064" y="3658139"/>
            <a:ext cx="3441426" cy="51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Tomcat</a:t>
            </a:r>
            <a:endParaRPr lang="ko-KR" altLang="en-US" sz="1200" dirty="0"/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760536" y="1370424"/>
            <a:ext cx="3953978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Tablet</a:t>
            </a:r>
            <a:br>
              <a:rPr lang="en-US" altLang="ko-KR" sz="1200" dirty="0" smtClean="0"/>
            </a:br>
            <a:r>
              <a:rPr lang="en-US" altLang="ko-KR" sz="1200" dirty="0" smtClean="0"/>
              <a:t>APP</a:t>
            </a:r>
            <a:br>
              <a:rPr lang="en-US" altLang="ko-KR" sz="1200" dirty="0" smtClean="0"/>
            </a:br>
            <a:r>
              <a:rPr lang="en-US" altLang="ko-KR" sz="1200" dirty="0" smtClean="0"/>
              <a:t>(Android SDK 16 Jelly Bean)</a:t>
            </a:r>
          </a:p>
        </p:txBody>
      </p:sp>
      <p:sp>
        <p:nvSpPr>
          <p:cNvPr id="58" name="위쪽/아래쪽 화살표 57"/>
          <p:cNvSpPr/>
          <p:nvPr/>
        </p:nvSpPr>
        <p:spPr>
          <a:xfrm>
            <a:off x="6110144" y="2514490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VPN</a:t>
            </a:r>
            <a:endParaRPr lang="ko-KR" altLang="en-US" sz="1200" dirty="0"/>
          </a:p>
        </p:txBody>
      </p:sp>
      <p:sp>
        <p:nvSpPr>
          <p:cNvPr id="63" name="위쪽/아래쪽 화살표 62"/>
          <p:cNvSpPr/>
          <p:nvPr/>
        </p:nvSpPr>
        <p:spPr>
          <a:xfrm>
            <a:off x="6095307" y="4257092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 API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051064" y="3088139"/>
            <a:ext cx="3441426" cy="5700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Java Spring</a:t>
            </a:r>
          </a:p>
          <a:p>
            <a:pPr algn="ctr"/>
            <a:r>
              <a:rPr lang="en-US" altLang="ko-KR" sz="1200" dirty="0" smtClean="0"/>
              <a:t>(JDK 1.7 / </a:t>
            </a:r>
            <a:r>
              <a:rPr lang="en-US" altLang="ko-KR" sz="1200" dirty="0" err="1" smtClean="0"/>
              <a:t>Gradle</a:t>
            </a:r>
            <a:r>
              <a:rPr lang="en-US" altLang="ko-KR" sz="1200" dirty="0" smtClean="0"/>
              <a:t> 4.7)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4019" y="5853476"/>
            <a:ext cx="81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11g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8847584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-1" y="0"/>
            <a:ext cx="12181114" cy="6858000"/>
            <a:chOff x="1110342" y="0"/>
            <a:chExt cx="12181114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7813" r="32857" b="7813"/>
            <a:stretch/>
          </p:blipFill>
          <p:spPr>
            <a:xfrm>
              <a:off x="5105399" y="0"/>
              <a:ext cx="8186057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7232" t="7813" b="7813"/>
            <a:stretch/>
          </p:blipFill>
          <p:spPr>
            <a:xfrm>
              <a:off x="1110342" y="0"/>
              <a:ext cx="3995057" cy="6858000"/>
            </a:xfrm>
            <a:prstGeom prst="rect">
              <a:avLst/>
            </a:prstGeom>
          </p:spPr>
        </p:pic>
      </p:grpSp>
      <p:sp>
        <p:nvSpPr>
          <p:cNvPr id="10" name="正方形/長方形 9"/>
          <p:cNvSpPr/>
          <p:nvPr/>
        </p:nvSpPr>
        <p:spPr>
          <a:xfrm>
            <a:off x="0" y="1"/>
            <a:ext cx="7151914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6386" y="766454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소방 </a:t>
            </a:r>
            <a:r>
              <a:rPr lang="en-US" altLang="ko-KR" sz="48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AVL App/Server</a:t>
            </a:r>
            <a:endParaRPr kumimoji="1" lang="ja-JP" altLang="en-US" sz="4800" b="1" dirty="0">
              <a:solidFill>
                <a:schemeClr val="bg1"/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6580" y="766454"/>
            <a:ext cx="7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endParaRPr kumimoji="1" lang="ja-JP" altLang="en-US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テキスト ボックス 35"/>
          <p:cNvSpPr txBox="1"/>
          <p:nvPr/>
        </p:nvSpPr>
        <p:spPr>
          <a:xfrm>
            <a:off x="321944" y="1828800"/>
            <a:ext cx="687895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b="1" dirty="0">
                <a:solidFill>
                  <a:schemeClr val="bg1"/>
                </a:solidFill>
              </a:rPr>
              <a:t>소방 </a:t>
            </a:r>
            <a:r>
              <a:rPr lang="en-US" altLang="ko-KR" b="1" dirty="0">
                <a:solidFill>
                  <a:schemeClr val="bg1"/>
                </a:solidFill>
              </a:rPr>
              <a:t>AVL(Automatic Vehicle Location) </a:t>
            </a:r>
            <a:r>
              <a:rPr lang="ko-KR" altLang="en-US" b="1" dirty="0" err="1">
                <a:solidFill>
                  <a:schemeClr val="bg1"/>
                </a:solidFill>
              </a:rPr>
              <a:t>네비게이션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App/Server Part </a:t>
            </a:r>
            <a:r>
              <a:rPr lang="en-US" altLang="ko-KR" b="1" dirty="0" smtClean="0">
                <a:solidFill>
                  <a:schemeClr val="bg1"/>
                </a:solidFill>
              </a:rPr>
              <a:t>PL</a:t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endParaRPr lang="en-US" altLang="ko-K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담당 기간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2018.06. ~ 2019.04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altLang="ko-K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-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담당 업무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프로그래밍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신규 서비스 도입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서비스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안정화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클라이언트 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대응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개발 환경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-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Android (Android SDK 16) 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- MDM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을 통한 자체 배포</a:t>
            </a:r>
            <a:endParaRPr lang="en-US" altLang="ko-KR" sz="1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	- Java Spring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(JDK 1.7 / </a:t>
            </a:r>
            <a:r>
              <a:rPr lang="en-US" altLang="ko-KR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Gradle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4.7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)</a:t>
            </a:r>
            <a:endParaRPr lang="en-US" altLang="ko-K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	- Oracle(11g)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en-US" altLang="ko-KR" sz="1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멤버수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2</a:t>
            </a:r>
            <a:r>
              <a:rPr lang="ko-KR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명</a:t>
            </a:r>
            <a: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ko-KR" alt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역할 </a:t>
            </a:r>
            <a:r>
              <a:rPr lang="en-US" altLang="ko-KR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: PL</a:t>
            </a:r>
            <a:endParaRPr lang="ko-KR" altLang="ko-KR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217135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761" b="47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</a:t>
              </a:r>
              <a:r>
                <a:rPr kumimoji="1" lang="en-US" altLang="ja-JP" sz="6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6858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화물나누리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cs typeface="Ebrima" panose="02000000000000000000" pitchFamily="2" charset="0"/>
                </a:rPr>
                <a:t>Service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57066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41923" y="204686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화물나누리</a:t>
            </a:r>
            <a:r>
              <a:rPr lang="ko-KR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 시스템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827684" y="4653308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41432" y="4653308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Data-</a:t>
            </a:r>
          </a:p>
          <a:p>
            <a:pPr algn="ctr"/>
            <a:r>
              <a:rPr lang="en-US" altLang="ko-KR" sz="1200" b="1" dirty="0" smtClean="0"/>
              <a:t>base</a:t>
            </a:r>
            <a:endParaRPr lang="ko-KR" altLang="en-US" sz="1200" b="1" dirty="0"/>
          </a:p>
        </p:txBody>
      </p:sp>
      <p:pic>
        <p:nvPicPr>
          <p:cNvPr id="35" name="Picture 4" descr="DB 아이콘 png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606" r="33091"/>
          <a:stretch/>
        </p:blipFill>
        <p:spPr bwMode="auto">
          <a:xfrm>
            <a:off x="6384482" y="5246309"/>
            <a:ext cx="763254" cy="868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2827684" y="288413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27684" y="1128549"/>
            <a:ext cx="7812868" cy="1548000"/>
          </a:xfrm>
          <a:prstGeom prst="roundRect">
            <a:avLst>
              <a:gd name="adj" fmla="val 642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98727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Packages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7850170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Jobs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815875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/>
              <a:t>Procedures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833023" y="4782077"/>
            <a:ext cx="875157" cy="35829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Functions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41432" y="2884139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(Web)</a:t>
            </a:r>
          </a:p>
          <a:p>
            <a:pPr algn="ctr"/>
            <a:r>
              <a:rPr lang="en-US" altLang="ko-KR" sz="1200" b="1" dirty="0" err="1" smtClean="0"/>
              <a:t>Appli</a:t>
            </a:r>
            <a:r>
              <a:rPr lang="en-US" altLang="ko-KR" sz="1200" b="1" dirty="0" smtClean="0"/>
              <a:t>-</a:t>
            </a:r>
          </a:p>
          <a:p>
            <a:pPr algn="ctr"/>
            <a:r>
              <a:rPr lang="en-US" altLang="ko-KR" sz="1200" b="1" dirty="0" smtClean="0"/>
              <a:t>cation</a:t>
            </a:r>
          </a:p>
          <a:p>
            <a:pPr algn="ctr"/>
            <a:r>
              <a:rPr lang="en-US" altLang="ko-KR" sz="1200" b="1" dirty="0" smtClean="0"/>
              <a:t>Server</a:t>
            </a:r>
            <a:endParaRPr lang="ko-KR" altLang="en-US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1432" y="1124744"/>
            <a:ext cx="839195" cy="1547999"/>
          </a:xfrm>
          <a:prstGeom prst="roundRect">
            <a:avLst>
              <a:gd name="adj" fmla="val 1618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altLang="ko-KR" sz="1200" b="1" dirty="0" smtClean="0"/>
              <a:t>Client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792587" y="3088139"/>
            <a:ext cx="1080000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IIS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5051064" y="3088139"/>
            <a:ext cx="1080000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apache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8939376" y="3088139"/>
            <a:ext cx="815404" cy="108012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000" dirty="0" smtClean="0"/>
              <a:t>(APP)</a:t>
            </a:r>
          </a:p>
          <a:p>
            <a:pPr algn="ctr"/>
            <a:r>
              <a:rPr lang="en-US" altLang="ko-KR" sz="1000" dirty="0" smtClean="0"/>
              <a:t>Socket</a:t>
            </a:r>
          </a:p>
          <a:p>
            <a:pPr algn="ctr"/>
            <a:r>
              <a:rPr lang="en-US" altLang="ko-KR" sz="1000" dirty="0" smtClean="0"/>
              <a:t>Daemon</a:t>
            </a:r>
            <a:endParaRPr lang="ko-KR" altLang="en-US" sz="1000" dirty="0"/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3236265" y="1380491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Web</a:t>
            </a:r>
            <a:br>
              <a:rPr lang="en-US" altLang="ko-KR" sz="1200" dirty="0" smtClean="0"/>
            </a:br>
            <a:r>
              <a:rPr lang="en-US" altLang="ko-KR" sz="1200" dirty="0" smtClean="0"/>
              <a:t>(Asp.net)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.Net</a:t>
            </a:r>
            <a:r>
              <a:rPr lang="en-US" altLang="ko-KR" sz="1200" dirty="0" smtClean="0"/>
              <a:t> Framework 4)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5005468" y="1373526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CS Program</a:t>
            </a:r>
            <a:br>
              <a:rPr lang="en-US" altLang="ko-KR" sz="1200" dirty="0" smtClean="0"/>
            </a:br>
            <a:r>
              <a:rPr lang="en-US" altLang="ko-KR" sz="1200" dirty="0" smtClean="0"/>
              <a:t>(C</a:t>
            </a:r>
            <a:r>
              <a:rPr lang="en-US" altLang="ko-KR" sz="1200" dirty="0"/>
              <a:t>#)</a:t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.Net</a:t>
            </a:r>
            <a:r>
              <a:rPr lang="en-US" altLang="ko-KR" sz="1200" dirty="0"/>
              <a:t> Framework </a:t>
            </a:r>
            <a:r>
              <a:rPr lang="en-US" altLang="ko-KR" sz="1200" dirty="0" smtClean="0"/>
              <a:t>4)</a:t>
            </a: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6980157" y="1373526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ko-KR" altLang="en-US" sz="1200" dirty="0" err="1" smtClean="0"/>
              <a:t>스마트폰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APP</a:t>
            </a:r>
            <a:br>
              <a:rPr lang="en-US" altLang="ko-KR" sz="1200" dirty="0" smtClean="0"/>
            </a:br>
            <a:r>
              <a:rPr lang="en-US" altLang="ko-KR" sz="1200" dirty="0" smtClean="0"/>
              <a:t>(Android SDK 16)</a:t>
            </a:r>
            <a:endParaRPr lang="en-US" altLang="ko-KR" sz="1200" dirty="0"/>
          </a:p>
        </p:txBody>
      </p:sp>
      <p:sp>
        <p:nvSpPr>
          <p:cNvPr id="58" name="위쪽/아래쪽 화살표 57"/>
          <p:cNvSpPr/>
          <p:nvPr/>
        </p:nvSpPr>
        <p:spPr>
          <a:xfrm>
            <a:off x="6064424" y="2514490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TCP/IP</a:t>
            </a:r>
            <a:endParaRPr lang="ko-KR" altLang="en-US" sz="1200" dirty="0"/>
          </a:p>
        </p:txBody>
      </p:sp>
      <p:sp>
        <p:nvSpPr>
          <p:cNvPr id="60" name="직사각형 59"/>
          <p:cNvSpPr>
            <a:spLocks/>
          </p:cNvSpPr>
          <p:nvPr/>
        </p:nvSpPr>
        <p:spPr>
          <a:xfrm>
            <a:off x="8737670" y="1380491"/>
            <a:ext cx="1449459" cy="10441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ko-KR" altLang="en-US" sz="1200" dirty="0" smtClean="0"/>
              <a:t>관리자용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TOOL</a:t>
            </a:r>
            <a:br>
              <a:rPr lang="en-US" altLang="ko-KR" sz="1200" dirty="0" smtClean="0"/>
            </a:br>
            <a:r>
              <a:rPr lang="en-US" altLang="ko-KR" sz="1200" dirty="0" smtClean="0"/>
              <a:t>(MFC)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309402" y="3104964"/>
            <a:ext cx="2451024" cy="54006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200" dirty="0" smtClean="0"/>
              <a:t>WCF</a:t>
            </a:r>
            <a:endParaRPr lang="ko-KR" altLang="en-US" sz="1200" dirty="0"/>
          </a:p>
        </p:txBody>
      </p:sp>
      <p:sp>
        <p:nvSpPr>
          <p:cNvPr id="63" name="위쪽/아래쪽 화살표 62"/>
          <p:cNvSpPr/>
          <p:nvPr/>
        </p:nvSpPr>
        <p:spPr>
          <a:xfrm>
            <a:off x="6095307" y="4257092"/>
            <a:ext cx="1277622" cy="448327"/>
          </a:xfrm>
          <a:prstGeom prst="upDownArrow">
            <a:avLst>
              <a:gd name="adj1" fmla="val 63709"/>
              <a:gd name="adj2" fmla="val 188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DB API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6309402" y="3634568"/>
            <a:ext cx="2451024" cy="54006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 anchor="ctr"/>
          <a:lstStyle/>
          <a:p>
            <a:pPr algn="ctr"/>
            <a:r>
              <a:rPr lang="en-US" altLang="ko-KR" sz="1000" dirty="0" smtClean="0"/>
              <a:t>Service</a:t>
            </a:r>
            <a:br>
              <a:rPr lang="en-US" altLang="ko-KR" sz="1000" dirty="0" smtClean="0"/>
            </a:br>
            <a:r>
              <a:rPr lang="en-US" altLang="ko-KR" sz="1000" dirty="0" smtClean="0"/>
              <a:t>(C#)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 err="1"/>
              <a:t>.Net</a:t>
            </a:r>
            <a:r>
              <a:rPr lang="en-US" altLang="ko-KR" sz="1000" dirty="0"/>
              <a:t> Framework </a:t>
            </a:r>
            <a:r>
              <a:rPr lang="en-US" altLang="ko-KR" sz="1000" dirty="0" smtClean="0"/>
              <a:t>4.5)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364019" y="5853476"/>
            <a:ext cx="815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11g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403103602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BA01"/>
            </a:gs>
            <a:gs pos="28000">
              <a:srgbClr val="FDC415"/>
            </a:gs>
            <a:gs pos="54000">
              <a:srgbClr val="FECA25"/>
            </a:gs>
            <a:gs pos="73000">
              <a:srgbClr val="FEC80A"/>
            </a:gs>
            <a:gs pos="100000">
              <a:srgbClr val="FFD7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646" t="7813" r="28438" b="7813"/>
          <a:stretch/>
        </p:blipFill>
        <p:spPr>
          <a:xfrm>
            <a:off x="6526584" y="0"/>
            <a:ext cx="584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55650" y="397301"/>
            <a:ext cx="5397500" cy="139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6000" y="680302"/>
            <a:ext cx="5219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latin typeface="Century Gothic" panose="020B0502020202020204" pitchFamily="34" charset="0"/>
              </a:rPr>
              <a:t>#</a:t>
            </a:r>
            <a:r>
              <a:rPr lang="ko-KR" altLang="en-US" sz="3600" b="1" dirty="0" err="1" smtClean="0">
                <a:latin typeface="Century Gothic" panose="020B0502020202020204" pitchFamily="34" charset="0"/>
              </a:rPr>
              <a:t>화물나누리</a:t>
            </a:r>
            <a:r>
              <a:rPr lang="ko-KR" altLang="en-US" sz="3600" b="1" dirty="0" smtClean="0">
                <a:latin typeface="Century Gothic" panose="020B0502020202020204" pitchFamily="34" charset="0"/>
              </a:rPr>
              <a:t> 담당 내용</a:t>
            </a:r>
            <a:r>
              <a:rPr kumimoji="1" lang="en-US" altLang="ja-JP" sz="4800" b="1" dirty="0" smtClean="0">
                <a:latin typeface="Century Gothic" panose="020B0502020202020204" pitchFamily="34" charset="0"/>
              </a:rPr>
              <a:t> </a:t>
            </a:r>
            <a:endParaRPr kumimoji="1" lang="ja-JP" altLang="en-US" sz="4800" b="1" dirty="0"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35"/>
          <p:cNvSpPr txBox="1"/>
          <p:nvPr/>
        </p:nvSpPr>
        <p:spPr>
          <a:xfrm>
            <a:off x="619124" y="2023110"/>
            <a:ext cx="70961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b="1" dirty="0" smtClean="0"/>
              <a:t>화물복지재단 </a:t>
            </a:r>
            <a:r>
              <a:rPr lang="ko-KR" altLang="ko-KR" b="1" dirty="0" err="1"/>
              <a:t>화물나누리</a:t>
            </a:r>
            <a:r>
              <a:rPr lang="ko-KR" altLang="ko-KR" b="1" dirty="0"/>
              <a:t> 전체 서비스</a:t>
            </a:r>
            <a:r>
              <a:rPr lang="en-US" altLang="ko-KR" b="1" dirty="0"/>
              <a:t> </a:t>
            </a:r>
            <a:r>
              <a:rPr lang="en-US" altLang="ko-KR" b="1" dirty="0" smtClean="0"/>
              <a:t>PL</a:t>
            </a:r>
            <a:br>
              <a:rPr lang="en-US" altLang="ko-KR" b="1" dirty="0" smtClean="0"/>
            </a:br>
            <a:endParaRPr lang="ko-KR" altLang="ko-KR" b="1" dirty="0"/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담당 기간</a:t>
            </a:r>
            <a:r>
              <a:rPr lang="en-US" altLang="ko-KR" sz="1600" dirty="0">
                <a:latin typeface="Century Gothic" panose="020B0502020202020204" pitchFamily="34" charset="0"/>
              </a:rPr>
              <a:t> : 2016.12. ~ 2018.05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.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담당 업무</a:t>
            </a:r>
            <a:r>
              <a:rPr lang="en-US" altLang="ko-KR" sz="1600" dirty="0">
                <a:latin typeface="Century Gothic" panose="020B0502020202020204" pitchFamily="34" charset="0"/>
              </a:rPr>
              <a:t> : </a:t>
            </a:r>
            <a:r>
              <a:rPr lang="ko-KR" altLang="ko-KR" sz="1600" dirty="0">
                <a:latin typeface="Century Gothic" panose="020B0502020202020204" pitchFamily="34" charset="0"/>
              </a:rPr>
              <a:t>프로그래밍</a:t>
            </a:r>
            <a:r>
              <a:rPr lang="en-US" altLang="ko-KR" sz="1600" dirty="0">
                <a:latin typeface="Century Gothic" panose="020B0502020202020204" pitchFamily="34" charset="0"/>
              </a:rPr>
              <a:t>, </a:t>
            </a:r>
            <a:r>
              <a:rPr lang="ko-KR" altLang="ko-KR" sz="1600" dirty="0">
                <a:latin typeface="Century Gothic" panose="020B0502020202020204" pitchFamily="34" charset="0"/>
              </a:rPr>
              <a:t>신규 서비스 도입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,</a:t>
            </a:r>
          </a:p>
          <a:p>
            <a:pPr latinLnBrk="1"/>
            <a:r>
              <a:rPr lang="en-US" altLang="ko-KR" sz="1600" dirty="0" smtClean="0">
                <a:latin typeface="Century Gothic" panose="020B0502020202020204" pitchFamily="34" charset="0"/>
              </a:rPr>
              <a:t>	</a:t>
            </a:r>
            <a:r>
              <a:rPr lang="ko-KR" altLang="ko-KR" sz="1600" dirty="0" smtClean="0">
                <a:latin typeface="Century Gothic" panose="020B0502020202020204" pitchFamily="34" charset="0"/>
              </a:rPr>
              <a:t>프로젝트 </a:t>
            </a:r>
            <a:r>
              <a:rPr lang="ko-KR" altLang="ko-KR" sz="1600" dirty="0">
                <a:latin typeface="Century Gothic" panose="020B0502020202020204" pitchFamily="34" charset="0"/>
              </a:rPr>
              <a:t>전체 관리</a:t>
            </a:r>
            <a:r>
              <a:rPr lang="en-US" altLang="ko-KR" sz="1600" dirty="0">
                <a:latin typeface="Century Gothic" panose="020B0502020202020204" pitchFamily="34" charset="0"/>
              </a:rPr>
              <a:t>, </a:t>
            </a:r>
            <a:r>
              <a:rPr lang="ko-KR" altLang="ko-KR" sz="1600" dirty="0">
                <a:latin typeface="Century Gothic" panose="020B0502020202020204" pitchFamily="34" charset="0"/>
              </a:rPr>
              <a:t>서비스 안정화</a:t>
            </a:r>
            <a:r>
              <a:rPr lang="en-US" altLang="ko-KR" sz="1600" dirty="0">
                <a:latin typeface="Century Gothic" panose="020B0502020202020204" pitchFamily="34" charset="0"/>
              </a:rPr>
              <a:t>, </a:t>
            </a:r>
            <a:r>
              <a:rPr lang="ko-KR" altLang="ko-KR" sz="1600" dirty="0">
                <a:latin typeface="Century Gothic" panose="020B0502020202020204" pitchFamily="34" charset="0"/>
              </a:rPr>
              <a:t>클라이언트 </a:t>
            </a:r>
            <a:r>
              <a:rPr lang="ko-KR" altLang="ko-KR" sz="1600" dirty="0" smtClean="0">
                <a:latin typeface="Century Gothic" panose="020B0502020202020204" pitchFamily="34" charset="0"/>
              </a:rPr>
              <a:t>대응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r>
              <a:rPr lang="en-US" altLang="ko-KR" sz="1600" dirty="0" smtClean="0">
                <a:latin typeface="Century Gothic" panose="020B0502020202020204" pitchFamily="34" charset="0"/>
              </a:rPr>
              <a:t> </a:t>
            </a: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개발 환경</a:t>
            </a:r>
            <a:r>
              <a:rPr lang="en-US" altLang="ko-KR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: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r>
              <a:rPr lang="en-US" altLang="ko-KR" sz="1600" dirty="0" smtClean="0">
                <a:latin typeface="Century Gothic" panose="020B0502020202020204" pitchFamily="34" charset="0"/>
              </a:rPr>
              <a:t>	- C</a:t>
            </a:r>
            <a:r>
              <a:rPr lang="en-US" altLang="ko-KR" sz="1600" dirty="0">
                <a:latin typeface="Century Gothic" panose="020B0502020202020204" pitchFamily="34" charset="0"/>
              </a:rPr>
              <a:t>#, ASP.net(Web), 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MFC (</a:t>
            </a:r>
            <a:r>
              <a:rPr lang="en-US" altLang="ko-KR" sz="1600" dirty="0" err="1" smtClean="0">
                <a:latin typeface="Century Gothic" panose="020B0502020202020204" pitchFamily="34" charset="0"/>
              </a:rPr>
              <a:t>.Net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> Framework 4, 4.5)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r>
              <a:rPr lang="en-US" altLang="ko-KR" sz="1600" dirty="0" smtClean="0">
                <a:latin typeface="Century Gothic" panose="020B0502020202020204" pitchFamily="34" charset="0"/>
              </a:rPr>
              <a:t>	- Android (</a:t>
            </a:r>
            <a:r>
              <a:rPr lang="en-US" altLang="ko-KR" sz="1600" dirty="0"/>
              <a:t>Android SDK </a:t>
            </a:r>
            <a:r>
              <a:rPr lang="en-US" altLang="ko-KR" sz="1600" dirty="0" smtClean="0"/>
              <a:t>16) </a:t>
            </a:r>
            <a:br>
              <a:rPr lang="en-US" altLang="ko-KR" sz="1600" dirty="0" smtClean="0"/>
            </a:br>
            <a:r>
              <a:rPr lang="en-US" altLang="ko-KR" sz="1600" dirty="0" smtClean="0"/>
              <a:t>	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://play.google.com/store/apps/details?id=tnanuri.truck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>
                <a:latin typeface="Century Gothic" panose="020B0502020202020204" pitchFamily="34" charset="0"/>
              </a:rPr>
              <a:t>	- Oracle(11g)</a:t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 err="1">
                <a:latin typeface="Century Gothic" panose="020B0502020202020204" pitchFamily="34" charset="0"/>
              </a:rPr>
              <a:t>멤버수</a:t>
            </a:r>
            <a:r>
              <a:rPr lang="en-US" altLang="ko-KR" sz="1600" dirty="0">
                <a:latin typeface="Century Gothic" panose="020B0502020202020204" pitchFamily="34" charset="0"/>
              </a:rPr>
              <a:t> : 2</a:t>
            </a:r>
            <a:r>
              <a:rPr lang="ko-KR" altLang="ko-KR" sz="1600" dirty="0" smtClean="0">
                <a:latin typeface="Century Gothic" panose="020B0502020202020204" pitchFamily="34" charset="0"/>
              </a:rPr>
              <a:t>명</a:t>
            </a:r>
            <a:r>
              <a:rPr lang="en-US" altLang="ko-KR" sz="1600" dirty="0" smtClean="0">
                <a:latin typeface="Century Gothic" panose="020B0502020202020204" pitchFamily="34" charset="0"/>
              </a:rPr>
              <a:t/>
            </a:r>
            <a:br>
              <a:rPr lang="en-US" altLang="ko-KR" sz="1600" dirty="0" smtClean="0">
                <a:latin typeface="Century Gothic" panose="020B0502020202020204" pitchFamily="34" charset="0"/>
              </a:rPr>
            </a:br>
            <a:endParaRPr lang="ko-KR" altLang="ko-KR" sz="1600" dirty="0">
              <a:latin typeface="Century Gothic" panose="020B0502020202020204" pitchFamily="34" charset="0"/>
            </a:endParaRPr>
          </a:p>
          <a:p>
            <a:pPr latinLnBrk="1"/>
            <a:r>
              <a:rPr lang="en-US" altLang="ko-KR" sz="1600" dirty="0">
                <a:latin typeface="Century Gothic" panose="020B0502020202020204" pitchFamily="34" charset="0"/>
              </a:rPr>
              <a:t>  - </a:t>
            </a:r>
            <a:r>
              <a:rPr lang="ko-KR" altLang="ko-KR" sz="1600" dirty="0">
                <a:latin typeface="Century Gothic" panose="020B0502020202020204" pitchFamily="34" charset="0"/>
              </a:rPr>
              <a:t>역할</a:t>
            </a:r>
            <a:r>
              <a:rPr lang="en-US" altLang="ko-KR" sz="1600" dirty="0">
                <a:latin typeface="Century Gothic" panose="020B0502020202020204" pitchFamily="34" charset="0"/>
              </a:rPr>
              <a:t> : PL</a:t>
            </a:r>
            <a:endParaRPr lang="ko-KR" altLang="ko-KR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42142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937" b="46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0" y="0"/>
            <a:ext cx="8496300" cy="6858000"/>
            <a:chOff x="0" y="0"/>
            <a:chExt cx="8496300" cy="6858000"/>
          </a:xfrm>
        </p:grpSpPr>
        <p:sp>
          <p:nvSpPr>
            <p:cNvPr id="4" name="直角三角形 3"/>
            <p:cNvSpPr/>
            <p:nvPr/>
          </p:nvSpPr>
          <p:spPr>
            <a:xfrm rot="5400000">
              <a:off x="819150" y="-819150"/>
              <a:ext cx="6858000" cy="8496300"/>
            </a:xfrm>
            <a:prstGeom prst="rtTriangle">
              <a:avLst/>
            </a:prstGeom>
            <a:solidFill>
              <a:schemeClr val="tx1">
                <a:lumMod val="85000"/>
                <a:lumOff val="1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00050" y="1028700"/>
              <a:ext cx="2247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3</a:t>
              </a:r>
              <a:endParaRPr kumimoji="1" lang="ja-JP" altLang="en-US" sz="6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00050" y="2044363"/>
              <a:ext cx="4653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dirty="0" err="1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Callmart</a:t>
              </a:r>
              <a:r>
                <a:rPr kumimoji="1" lang="en-US" altLang="ja-JP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kumimoji="1" lang="ko-KR" altLang="en-US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대리운전 </a:t>
              </a:r>
              <a:endParaRPr kumimoji="1" lang="en-US" altLang="ko-KR" sz="4000" dirty="0" smtClean="0">
                <a:solidFill>
                  <a:schemeClr val="bg1"/>
                </a:solidFill>
                <a:latin typeface="Century Gothic" panose="020B0502020202020204" pitchFamily="34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r>
                <a:rPr lang="en-US" altLang="ko-KR" sz="40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Ebrima" panose="02000000000000000000" pitchFamily="2" charset="0"/>
                  <a:cs typeface="Ebrima" panose="02000000000000000000" pitchFamily="2" charset="0"/>
                </a:rPr>
                <a:t>Web/Module</a:t>
              </a:r>
              <a:endParaRPr kumimoji="1" lang="ja-JP" altLang="en-US" sz="4000" dirty="0">
                <a:solidFill>
                  <a:schemeClr val="bg1"/>
                </a:solidFill>
                <a:latin typeface="Century Gothic" panose="020B0502020202020204" pitchFamily="34" charset="0"/>
                <a:cs typeface="Ebrima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3808761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227</Words>
  <Application>Microsoft Office PowerPoint</Application>
  <PresentationFormat>사용자 지정</PresentationFormat>
  <Paragraphs>131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lsy2914</cp:lastModifiedBy>
  <cp:revision>28</cp:revision>
  <dcterms:created xsi:type="dcterms:W3CDTF">2018-08-02T00:16:13Z</dcterms:created>
  <dcterms:modified xsi:type="dcterms:W3CDTF">2019-05-20T15:24:43Z</dcterms:modified>
</cp:coreProperties>
</file>