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9" r:id="rId4"/>
    <p:sldId id="258" r:id="rId5"/>
    <p:sldId id="287" r:id="rId6"/>
    <p:sldId id="268" r:id="rId7"/>
    <p:sldId id="280" r:id="rId8"/>
    <p:sldId id="274" r:id="rId9"/>
    <p:sldId id="273" r:id="rId10"/>
    <p:sldId id="270" r:id="rId11"/>
    <p:sldId id="271" r:id="rId12"/>
    <p:sldId id="275" r:id="rId13"/>
    <p:sldId id="272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3"/>
    <p:restoredTop sz="94643"/>
  </p:normalViewPr>
  <p:slideViewPr>
    <p:cSldViewPr snapToGrid="0" snapToObjects="1">
      <p:cViewPr varScale="1">
        <p:scale>
          <a:sx n="119" d="100"/>
          <a:sy n="119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2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08C2-4BF3-874D-B543-59806C0D3DE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A913-D356-D742-AFA8-4AF566BBF68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08C2-4BF3-874D-B543-59806C0D3DE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A913-D356-D742-AFA8-4AF566BBF68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08C2-4BF3-874D-B543-59806C0D3DE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A913-D356-D742-AFA8-4AF566BBF68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08C2-4BF3-874D-B543-59806C0D3DE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A913-D356-D742-AFA8-4AF566BBF68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08C2-4BF3-874D-B543-59806C0D3DE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A913-D356-D742-AFA8-4AF566BBF68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08C2-4BF3-874D-B543-59806C0D3DE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A913-D356-D742-AFA8-4AF566BBF68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08C2-4BF3-874D-B543-59806C0D3DE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A913-D356-D742-AFA8-4AF566BBF68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08C2-4BF3-874D-B543-59806C0D3DE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A913-D356-D742-AFA8-4AF566BBF68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08C2-4BF3-874D-B543-59806C0D3DE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A913-D356-D742-AFA8-4AF566BBF68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08C2-4BF3-874D-B543-59806C0D3DE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A913-D356-D742-AFA8-4AF566BBF68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08C2-4BF3-874D-B543-59806C0D3DE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A913-D356-D742-AFA8-4AF566BBF68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608C2-4BF3-874D-B543-59806C0D3DE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A913-D356-D742-AFA8-4AF566BBF68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简易爬虫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35058"/>
            <a:ext cx="9144000" cy="1655762"/>
          </a:xfr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en-US" altLang="zh-CN" dirty="0" err="1">
                <a:solidFill>
                  <a:schemeClr val="tx1"/>
                </a:solidFill>
              </a:rPr>
              <a:t>scarpy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>
            <a:spLocks noGrp="1"/>
          </p:cNvSpPr>
          <p:nvPr>
            <p:ph type="subTitle" idx="1"/>
          </p:nvPr>
        </p:nvSpPr>
        <p:spPr>
          <a:xfrm>
            <a:off x="1158909" y="997699"/>
            <a:ext cx="9503229" cy="528034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>
              <a:buClrTx/>
              <a:buSzTx/>
            </a:pPr>
            <a:r>
              <a:rPr kumimoji="1" lang="en-US" altLang="zh-CN" sz="2800" b="1" dirty="0">
                <a:solidFill>
                  <a:schemeClr val="tx1"/>
                </a:solidFill>
                <a:sym typeface="+mn-ea"/>
              </a:rPr>
              <a:t>案例实战</a:t>
            </a:r>
            <a:r>
              <a:rPr kumimoji="1" lang="en-US" altLang="zh-CN" sz="2800" b="1" dirty="0">
                <a:solidFill>
                  <a:schemeClr val="tx1"/>
                </a:solidFill>
              </a:rPr>
              <a:t> - 3. </a:t>
            </a:r>
            <a:r>
              <a:rPr kumimoji="1" lang="zh-CN" altLang="en-US" sz="2800" b="1" dirty="0">
                <a:solidFill>
                  <a:schemeClr val="tx1"/>
                </a:solidFill>
              </a:rPr>
              <a:t>修改配置</a:t>
            </a:r>
            <a:r>
              <a:rPr kumimoji="1" lang="en-US" altLang="zh-CN" sz="2800" b="1" dirty="0">
                <a:solidFill>
                  <a:schemeClr val="tx1"/>
                </a:solidFill>
              </a:rPr>
              <a:t> settings.py</a:t>
            </a:r>
            <a:endParaRPr kumimoji="1" lang="en-US" altLang="zh-CN" sz="2800" b="1" dirty="0">
              <a:solidFill>
                <a:schemeClr val="tx1"/>
              </a:solidFill>
            </a:endParaRPr>
          </a:p>
          <a:p>
            <a:pPr algn="l">
              <a:buClrTx/>
              <a:buSzTx/>
            </a:pPr>
            <a:endParaRPr kumimoji="1" lang="en-US" altLang="zh-CN" sz="2800" b="1" dirty="0">
              <a:solidFill>
                <a:schemeClr val="tx1"/>
              </a:solidFill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chemeClr val="tx1"/>
                </a:solidFill>
              </a:rPr>
              <a:t>避免在程序运行的时候打印log日志信息</a:t>
            </a:r>
            <a:endParaRPr lang="en-US" altLang="zh-CN" sz="2800" dirty="0" err="1">
              <a:solidFill>
                <a:schemeClr val="tx1"/>
              </a:solidFill>
            </a:endParaRPr>
          </a:p>
          <a:p>
            <a:pPr lvl="2" algn="l">
              <a:buClrTx/>
              <a:buSzTx/>
            </a:pPr>
            <a:r>
              <a:rPr lang="en-US" altLang="zh-CN" sz="2800" dirty="0" err="1">
                <a:solidFill>
                  <a:schemeClr val="tx1"/>
                </a:solidFill>
              </a:rPr>
              <a:t> LOG_LEVEL = 'WARNING' </a:t>
            </a:r>
            <a:endParaRPr lang="en-US" altLang="zh-CN" sz="2800" dirty="0" err="1">
              <a:solidFill>
                <a:schemeClr val="tx1"/>
              </a:solidFill>
            </a:endParaRPr>
          </a:p>
          <a:p>
            <a:pPr lvl="2" algn="l">
              <a:buClrTx/>
              <a:buSzTx/>
            </a:pPr>
            <a:r>
              <a:rPr lang="en-US" altLang="zh-CN" sz="2800" dirty="0" err="1">
                <a:solidFill>
                  <a:schemeClr val="tx1"/>
                </a:solidFill>
              </a:rPr>
              <a:t> ROBOTSTXT_OBEY = False</a:t>
            </a:r>
            <a:endParaRPr lang="en-US" altLang="zh-CN" sz="2800" dirty="0" err="1">
              <a:solidFill>
                <a:schemeClr val="tx1"/>
              </a:solidFill>
            </a:endParaRPr>
          </a:p>
          <a:p>
            <a:pPr lvl="2" algn="l">
              <a:buClrTx/>
              <a:buSzTx/>
            </a:pPr>
            <a:endParaRPr lang="en-US" altLang="zh-CN" sz="2800" dirty="0" err="1">
              <a:solidFill>
                <a:schemeClr val="tx1"/>
              </a:solidFill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chemeClr val="tx1"/>
                </a:solidFill>
              </a:rPr>
              <a:t>开启管道</a:t>
            </a:r>
            <a:endParaRPr lang="en-US" altLang="zh-CN" sz="2800" dirty="0" err="1">
              <a:solidFill>
                <a:schemeClr val="tx1"/>
              </a:solidFill>
            </a:endParaRPr>
          </a:p>
          <a:p>
            <a:pPr lvl="2" algn="l">
              <a:buClrTx/>
              <a:buSzTx/>
            </a:pPr>
            <a:r>
              <a:rPr lang="zh-CN" altLang="en-US" sz="2800" dirty="0" err="1">
                <a:solidFill>
                  <a:schemeClr val="tx1"/>
                </a:solidFill>
              </a:rPr>
              <a:t>ITEM_PIPELINES = {</a:t>
            </a:r>
            <a:endParaRPr lang="zh-CN" altLang="en-US" sz="2800" dirty="0" err="1">
              <a:solidFill>
                <a:schemeClr val="tx1"/>
              </a:solidFill>
            </a:endParaRPr>
          </a:p>
          <a:p>
            <a:pPr lvl="2" algn="l">
              <a:buClrTx/>
              <a:buSzTx/>
            </a:pPr>
            <a:r>
              <a:rPr lang="zh-CN" altLang="en-US" sz="2800" dirty="0" err="1">
                <a:solidFill>
                  <a:schemeClr val="tx1"/>
                </a:solidFill>
              </a:rPr>
              <a:t>    'demo.pipelines.DemoPipeline': </a:t>
            </a:r>
            <a:r>
              <a:rPr lang="en-US" altLang="zh-CN" sz="2800" dirty="0" err="1">
                <a:solidFill>
                  <a:schemeClr val="tx1"/>
                </a:solidFill>
              </a:rPr>
              <a:t>30</a:t>
            </a:r>
            <a:r>
              <a:rPr lang="zh-CN" altLang="en-US" sz="2800" dirty="0" err="1">
                <a:solidFill>
                  <a:schemeClr val="tx1"/>
                </a:solidFill>
              </a:rPr>
              <a:t>0,</a:t>
            </a:r>
            <a:endParaRPr lang="zh-CN" altLang="en-US" sz="2800" dirty="0" err="1">
              <a:solidFill>
                <a:schemeClr val="tx1"/>
              </a:solidFill>
            </a:endParaRPr>
          </a:p>
          <a:p>
            <a:pPr lvl="2" algn="l">
              <a:buClrTx/>
              <a:buSzTx/>
            </a:pPr>
            <a:r>
              <a:rPr lang="zh-CN" altLang="en-US" sz="2800" dirty="0" err="1">
                <a:solidFill>
                  <a:schemeClr val="tx1"/>
                </a:solidFill>
              </a:rPr>
              <a:t>}</a:t>
            </a:r>
            <a:endParaRPr lang="zh-CN" altLang="en-US" sz="2800" dirty="0" err="1">
              <a:solidFill>
                <a:schemeClr val="tx1"/>
              </a:solidFill>
            </a:endParaRPr>
          </a:p>
          <a:p>
            <a:pPr lvl="2" algn="l">
              <a:buClrTx/>
              <a:buSzTx/>
            </a:pPr>
            <a:endParaRPr lang="zh-CN" altLang="en-US" sz="2800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>
            <a:spLocks noGrp="1"/>
          </p:cNvSpPr>
          <p:nvPr>
            <p:ph type="subTitle" idx="1"/>
          </p:nvPr>
        </p:nvSpPr>
        <p:spPr>
          <a:xfrm>
            <a:off x="1115729" y="1019289"/>
            <a:ext cx="9503229" cy="528034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l">
              <a:buClrTx/>
              <a:buSzTx/>
            </a:pPr>
            <a:r>
              <a:rPr kumimoji="1" lang="en-US" altLang="zh-CN" sz="2800" b="1" dirty="0">
                <a:solidFill>
                  <a:schemeClr val="tx1"/>
                </a:solidFill>
                <a:sym typeface="+mn-ea"/>
              </a:rPr>
              <a:t>案例实战</a:t>
            </a:r>
            <a:r>
              <a:rPr kumimoji="1" lang="en-US" altLang="zh-CN" sz="2800" b="1" dirty="0">
                <a:solidFill>
                  <a:schemeClr val="tx1"/>
                </a:solidFill>
              </a:rPr>
              <a:t>- </a:t>
            </a:r>
            <a:r>
              <a:rPr kumimoji="1" lang="zh-CN" altLang="en-US" sz="2800" b="1" dirty="0">
                <a:solidFill>
                  <a:schemeClr val="tx1"/>
                </a:solidFill>
              </a:rPr>
              <a:t>运行得到数据应用数据</a:t>
            </a:r>
            <a:r>
              <a:rPr lang="en-US" altLang="zh-CN" sz="2000" dirty="0" err="1">
                <a:solidFill>
                  <a:schemeClr val="tx1"/>
                </a:solidFill>
              </a:rPr>
              <a:t> </a:t>
            </a:r>
            <a:endParaRPr lang="en-US" altLang="zh-CN" sz="2000" dirty="0" err="1">
              <a:solidFill>
                <a:schemeClr val="tx1"/>
              </a:solidFill>
            </a:endParaRPr>
          </a:p>
          <a:p>
            <a:pPr algn="l">
              <a:buClrTx/>
              <a:buSzTx/>
            </a:pPr>
            <a:endParaRPr lang="en-US" altLang="zh-CN" sz="2000" dirty="0" err="1">
              <a:solidFill>
                <a:schemeClr val="tx1"/>
              </a:solidFill>
            </a:endParaRPr>
          </a:p>
          <a:p>
            <a:pPr algn="l">
              <a:buClrTx/>
              <a:buSzTx/>
            </a:pPr>
            <a:r>
              <a:rPr lang="en-US" altLang="zh-CN" sz="2000" dirty="0" err="1">
                <a:solidFill>
                  <a:schemeClr val="tx1"/>
                </a:solidFill>
              </a:rPr>
              <a:t>      // 在命令中运行爬虫</a:t>
            </a:r>
            <a:endParaRPr lang="en-US" altLang="zh-CN" sz="2000" dirty="0" err="1">
              <a:solidFill>
                <a:schemeClr val="tx1"/>
              </a:solidFill>
            </a:endParaRPr>
          </a:p>
          <a:p>
            <a:pPr lvl="1" algn="l">
              <a:buClrTx/>
              <a:buSzTx/>
            </a:pPr>
            <a:r>
              <a:rPr lang="en-US" sz="2800" dirty="0" err="1">
                <a:solidFill>
                  <a:schemeClr val="tx1"/>
                </a:solidFill>
              </a:rPr>
              <a:t>$ </a:t>
            </a:r>
            <a:r>
              <a:rPr sz="2800" dirty="0" err="1">
                <a:solidFill>
                  <a:schemeClr val="tx1"/>
                </a:solidFill>
              </a:rPr>
              <a:t>scrapy crawl</a:t>
            </a:r>
            <a:r>
              <a:rPr lang="en-US" sz="2800" dirty="0" err="1">
                <a:solidFill>
                  <a:schemeClr val="tx1"/>
                </a:solidFill>
              </a:rPr>
              <a:t> home # qb爬虫的名字</a:t>
            </a:r>
            <a:endParaRPr lang="en-US" sz="2800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41158"/>
            <a:ext cx="9144000" cy="2387600"/>
          </a:xfr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谢谢观看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>
            <a:spLocks noGrp="1"/>
          </p:cNvSpPr>
          <p:nvPr>
            <p:ph type="subTitle" idx="1"/>
          </p:nvPr>
        </p:nvSpPr>
        <p:spPr>
          <a:xfrm>
            <a:off x="1076310" y="968391"/>
            <a:ext cx="9503229" cy="5280343"/>
          </a:xfr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kumimoji="1" lang="en-US" altLang="zh-CN" sz="4000" dirty="0">
                <a:solidFill>
                  <a:schemeClr val="tx1"/>
                </a:solidFill>
              </a:rPr>
              <a:t>scrapy </a:t>
            </a:r>
            <a:r>
              <a:rPr kumimoji="1" lang="zh-CN" altLang="en-US" sz="4000" dirty="0">
                <a:solidFill>
                  <a:schemeClr val="tx1"/>
                </a:solidFill>
              </a:rPr>
              <a:t>是什么？</a:t>
            </a:r>
            <a:endParaRPr kumimoji="1" lang="zh-CN" altLang="en-US" sz="4000" dirty="0">
              <a:solidFill>
                <a:schemeClr val="tx1"/>
              </a:solidFill>
            </a:endParaRPr>
          </a:p>
          <a:p>
            <a:pPr algn="l"/>
            <a:endParaRPr kumimoji="1" lang="zh-CN" altLang="en-US" sz="4000" dirty="0">
              <a:solidFill>
                <a:schemeClr val="tx1"/>
              </a:solidFill>
            </a:endParaRPr>
          </a:p>
          <a:p>
            <a:pPr algn="l"/>
            <a:r>
              <a:rPr kumimoji="1" lang="zh-CN" altLang="en-US" sz="4000" dirty="0">
                <a:solidFill>
                  <a:schemeClr val="tx1"/>
                </a:solidFill>
              </a:rPr>
              <a:t>如何使用？</a:t>
            </a:r>
            <a:endParaRPr kumimoji="1" lang="zh-CN" altLang="en-US" sz="4000" dirty="0">
              <a:solidFill>
                <a:schemeClr val="tx1"/>
              </a:solidFill>
            </a:endParaRPr>
          </a:p>
          <a:p>
            <a:pPr algn="l"/>
            <a:endParaRPr kumimoji="1" lang="zh-CN" altLang="en-US" sz="4000" dirty="0">
              <a:solidFill>
                <a:schemeClr val="tx1"/>
              </a:solidFill>
            </a:endParaRPr>
          </a:p>
          <a:p>
            <a:pPr algn="l"/>
            <a:r>
              <a:rPr kumimoji="1" lang="zh-CN" altLang="en-US" sz="4000" dirty="0">
                <a:solidFill>
                  <a:schemeClr val="tx1"/>
                </a:solidFill>
              </a:rPr>
              <a:t>案例实战</a:t>
            </a:r>
            <a:endParaRPr kumimoji="1"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75220" y="42913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>
            <a:spLocks noGrp="1"/>
          </p:cNvSpPr>
          <p:nvPr>
            <p:ph type="subTitle" idx="1"/>
          </p:nvPr>
        </p:nvSpPr>
        <p:spPr>
          <a:xfrm>
            <a:off x="1046480" y="913130"/>
            <a:ext cx="9503410" cy="1146175"/>
          </a:xfr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kumimoji="1" lang="en-US" altLang="zh-CN" dirty="0" err="1" smtClean="0">
                <a:solidFill>
                  <a:schemeClr val="tx1"/>
                </a:solidFill>
              </a:rPr>
              <a:t>Scrapy</a:t>
            </a:r>
            <a:r>
              <a:rPr kumimoji="1" lang="zh-CN" altLang="en-US" dirty="0" smtClean="0">
                <a:solidFill>
                  <a:schemeClr val="tx1"/>
                </a:solidFill>
              </a:rPr>
              <a:t>框架简介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l"/>
            <a:endParaRPr kumimoji="1" lang="en-US" altLang="zh-CN" dirty="0" smtClean="0"/>
          </a:p>
          <a:p>
            <a:pPr algn="l"/>
            <a:endParaRPr kumimoji="1" lang="en-US" altLang="zh-CN" sz="2000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40" y="1374775"/>
            <a:ext cx="11983085" cy="35102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1960" y="5273675"/>
            <a:ext cx="96481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dirty="0">
                <a:solidFill>
                  <a:srgbClr val="FF0000"/>
                </a:solidFill>
                <a:sym typeface="+mn-ea"/>
              </a:rPr>
              <a:t>Python  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屏幕抓取</a:t>
            </a:r>
            <a:r>
              <a:rPr lang="en-US" altLang="zh-CN" dirty="0">
                <a:sym typeface="+mn-ea"/>
              </a:rPr>
              <a:t> 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web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抓取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 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结构化的数据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>
            <a:spLocks noGrp="1"/>
          </p:cNvSpPr>
          <p:nvPr>
            <p:ph type="subTitle" idx="1"/>
          </p:nvPr>
        </p:nvSpPr>
        <p:spPr>
          <a:xfrm>
            <a:off x="1076310" y="968391"/>
            <a:ext cx="9503229" cy="5280343"/>
          </a:xfr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algn="l"/>
            <a:r>
              <a:rPr kumimoji="1" lang="zh-CN" altLang="en-US" dirty="0" smtClean="0">
                <a:solidFill>
                  <a:schemeClr val="tx1"/>
                </a:solidFill>
              </a:rPr>
              <a:t>搭建</a:t>
            </a:r>
            <a:r>
              <a:rPr kumimoji="1" lang="zh-CN" altLang="en-US" dirty="0">
                <a:solidFill>
                  <a:schemeClr val="tx1"/>
                </a:solidFill>
              </a:rPr>
              <a:t>爬虫</a:t>
            </a:r>
            <a:r>
              <a:rPr kumimoji="1" lang="zh-CN" altLang="en-US" dirty="0" smtClean="0">
                <a:solidFill>
                  <a:schemeClr val="tx1"/>
                </a:solidFill>
              </a:rPr>
              <a:t>环境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l"/>
            <a:endParaRPr kumimoji="1" lang="en-US" altLang="zh-CN" sz="2000" dirty="0">
              <a:solidFill>
                <a:schemeClr val="tx1"/>
              </a:solidFill>
            </a:endParaRPr>
          </a:p>
          <a:p>
            <a:pPr algn="l"/>
            <a:r>
              <a:rPr kumimoji="1" lang="en-US" altLang="zh-CN" sz="2000" dirty="0" smtClean="0">
                <a:solidFill>
                  <a:srgbClr val="FF0000"/>
                </a:solidFill>
              </a:rPr>
              <a:t>1.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 安装</a:t>
            </a:r>
            <a:endParaRPr kumimoji="1" lang="zh-CN" altLang="en-US" sz="2000" dirty="0" smtClean="0">
              <a:solidFill>
                <a:srgbClr val="FF0000"/>
              </a:solidFill>
            </a:endParaRPr>
          </a:p>
          <a:p>
            <a:pPr algn="l"/>
            <a:r>
              <a:rPr kumimoji="1" lang="en-US" altLang="zh-CN" sz="2000" dirty="0" smtClean="0">
                <a:solidFill>
                  <a:srgbClr val="FF0000"/>
                </a:solidFill>
              </a:rPr>
              <a:t>	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python官网：https://www.python.org/downloads/</a:t>
            </a:r>
            <a:endParaRPr lang="en-US" altLang="zh-CN" sz="2000" i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i="1" dirty="0" smtClean="0">
                <a:solidFill>
                  <a:schemeClr val="tx1"/>
                </a:solidFill>
              </a:rPr>
              <a:t>	$ </a:t>
            </a:r>
            <a:r>
              <a:rPr lang="en-US" altLang="zh-CN" sz="2000" i="1" dirty="0">
                <a:solidFill>
                  <a:schemeClr val="tx1"/>
                </a:solidFill>
              </a:rPr>
              <a:t>pip 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install </a:t>
            </a:r>
            <a:r>
              <a:rPr lang="en-US" altLang="zh-CN" sz="2000" i="1" dirty="0" err="1">
                <a:solidFill>
                  <a:schemeClr val="tx1"/>
                </a:solidFill>
              </a:rPr>
              <a:t>scrapy</a:t>
            </a:r>
            <a:endParaRPr kumimoji="1" lang="en-US" altLang="zh-CN" sz="2000" i="1" dirty="0" smtClean="0">
              <a:solidFill>
                <a:schemeClr val="tx1"/>
              </a:solidFill>
            </a:endParaRPr>
          </a:p>
          <a:p>
            <a:pPr algn="l"/>
            <a:r>
              <a:rPr kumimoji="1" lang="en-US" altLang="zh-CN" sz="2000" dirty="0" smtClean="0">
                <a:solidFill>
                  <a:srgbClr val="FF0000"/>
                </a:solidFill>
              </a:rPr>
              <a:t>2.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 使用</a:t>
            </a:r>
            <a:endParaRPr kumimoji="1" lang="en-US" altLang="zh-CN" sz="2000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smtClean="0">
                <a:solidFill>
                  <a:schemeClr val="tx1"/>
                </a:solidFill>
              </a:rPr>
              <a:t>$ </a:t>
            </a:r>
            <a:r>
              <a:rPr lang="en-US" altLang="zh-CN" sz="2000" dirty="0" err="1">
                <a:solidFill>
                  <a:schemeClr val="tx1"/>
                </a:solidFill>
              </a:rPr>
              <a:t>scrapy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</a:rPr>
              <a:t>startproject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mySpider</a:t>
            </a:r>
            <a:endParaRPr lang="en-US" altLang="zh-CN" sz="2000" dirty="0" err="1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dirty="0" err="1" smtClean="0">
                <a:solidFill>
                  <a:schemeClr val="tx1"/>
                </a:solidFill>
              </a:rPr>
              <a:t>             // 生成一个爬虫</a:t>
            </a:r>
            <a:endParaRPr lang="en-US" altLang="zh-CN" sz="2000" dirty="0" err="1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dirty="0" err="1" smtClean="0">
                <a:solidFill>
                  <a:schemeClr val="tx1"/>
                </a:solidFill>
              </a:rPr>
              <a:t>	$ scrapy genspider demo "demo.cn"</a:t>
            </a:r>
            <a:endParaRPr lang="en-US" altLang="zh-CN" sz="2000" dirty="0" err="1" smtClean="0">
              <a:solidFill>
                <a:schemeClr val="tx1"/>
              </a:solidFill>
            </a:endParaRPr>
          </a:p>
          <a:p>
            <a:pPr algn="l"/>
            <a:r>
              <a:rPr kumimoji="1" lang="en-US" altLang="zh-CN" sz="2000" dirty="0" smtClean="0">
                <a:solidFill>
                  <a:srgbClr val="FF0000"/>
                </a:solidFill>
              </a:rPr>
              <a:t>3.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运行</a:t>
            </a:r>
            <a:endParaRPr kumimoji="1" lang="en-US" altLang="zh-CN" sz="2000" dirty="0" smtClean="0">
              <a:solidFill>
                <a:srgbClr val="FF0000"/>
              </a:solidFill>
            </a:endParaRPr>
          </a:p>
          <a:p>
            <a:pPr algn="l"/>
            <a:r>
              <a:rPr kumimoji="1"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smtClean="0">
                <a:solidFill>
                  <a:schemeClr val="tx1"/>
                </a:solidFill>
              </a:rPr>
              <a:t>$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scrapy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crawl </a:t>
            </a:r>
            <a:r>
              <a:rPr lang="en-US" altLang="zh-CN" sz="2000" dirty="0" err="1">
                <a:solidFill>
                  <a:schemeClr val="tx1"/>
                </a:solidFill>
              </a:rPr>
              <a:t>demo </a:t>
            </a:r>
            <a:r>
              <a:rPr lang="en-US" altLang="zh-CN" sz="2000" i="1" dirty="0">
                <a:solidFill>
                  <a:schemeClr val="tx1"/>
                </a:solidFill>
              </a:rPr>
              <a:t>#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demo</a:t>
            </a:r>
            <a:r>
              <a:rPr lang="zh-CN" altLang="en-US" sz="2000" i="1" dirty="0">
                <a:solidFill>
                  <a:schemeClr val="tx1"/>
                </a:solidFill>
              </a:rPr>
              <a:t>爬虫的名字</a:t>
            </a:r>
            <a:endParaRPr lang="zh-CN" altLang="en-US" sz="2000" i="1" dirty="0">
              <a:solidFill>
                <a:schemeClr val="tx1"/>
              </a:solidFill>
            </a:endParaRPr>
          </a:p>
          <a:p>
            <a:pPr algn="l"/>
            <a:endParaRPr kumimoji="1" lang="zh-CN" altLang="en-US" sz="2000" i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1200" i="1" dirty="0">
                <a:solidFill>
                  <a:schemeClr val="tx1"/>
                </a:solidFill>
              </a:rPr>
              <a:t>安装注意事项：安装完成后，在命令行输入</a:t>
            </a:r>
            <a:r>
              <a:rPr lang="en-US" altLang="zh-CN" sz="1200" i="1" dirty="0">
                <a:solidFill>
                  <a:schemeClr val="tx1"/>
                </a:solidFill>
              </a:rPr>
              <a:t> scrapy --version </a:t>
            </a:r>
            <a:r>
              <a:rPr lang="zh-CN" altLang="en-US" sz="1200" i="1" dirty="0">
                <a:solidFill>
                  <a:schemeClr val="tx1"/>
                </a:solidFill>
              </a:rPr>
              <a:t>没有反应，考虑配置下环境变量。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pPr algn="l"/>
            <a:r>
              <a:rPr kumimoji="1" lang="en-US" altLang="zh-CN" sz="2000" dirty="0">
                <a:solidFill>
                  <a:schemeClr val="bg1"/>
                </a:solidFill>
              </a:rPr>
              <a:t>	</a:t>
            </a:r>
            <a:endParaRPr kumimoji="1"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75220" y="42913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>
            <a:spLocks noGrp="1"/>
          </p:cNvSpPr>
          <p:nvPr>
            <p:ph type="subTitle" idx="1"/>
          </p:nvPr>
        </p:nvSpPr>
        <p:spPr>
          <a:xfrm>
            <a:off x="4888865" y="2961005"/>
            <a:ext cx="2844800" cy="93599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>
              <a:buClrTx/>
              <a:buSzTx/>
            </a:pPr>
            <a:r>
              <a:rPr kumimoji="1" lang="en-US" altLang="zh-CN" sz="4000" b="1" dirty="0">
                <a:solidFill>
                  <a:schemeClr val="tx1"/>
                </a:solidFill>
                <a:sym typeface="+mn-ea"/>
              </a:rPr>
              <a:t>案例实战</a:t>
            </a:r>
            <a:endParaRPr kumimoji="1" lang="en-US" altLang="zh-CN" sz="4000" b="1" dirty="0">
              <a:solidFill>
                <a:schemeClr val="tx1"/>
              </a:solidFill>
              <a:sym typeface="+mn-ea"/>
            </a:endParaRPr>
          </a:p>
          <a:p>
            <a:pPr algn="l">
              <a:buClrTx/>
              <a:buSzTx/>
            </a:pPr>
            <a:r>
              <a:rPr kumimoji="1" lang="en-US" altLang="zh-CN" sz="4000" b="1" dirty="0">
                <a:solidFill>
                  <a:schemeClr val="tx1"/>
                </a:solidFill>
                <a:sym typeface="+mn-ea"/>
              </a:rPr>
              <a:t>	</a:t>
            </a:r>
            <a:r>
              <a:rPr lang="en-US" altLang="zh-CN" sz="1800" dirty="0" err="1">
                <a:solidFill>
                  <a:schemeClr val="tx1"/>
                </a:solidFill>
              </a:rPr>
              <a:t>  </a:t>
            </a:r>
            <a:r>
              <a:rPr lang="en-US" altLang="zh-CN" sz="4000" dirty="0" err="1">
                <a:solidFill>
                  <a:schemeClr val="tx1"/>
                </a:solidFill>
              </a:rPr>
              <a:t> </a:t>
            </a:r>
            <a:endParaRPr lang="en-US" altLang="zh-CN" sz="4000" dirty="0" err="1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69995" y="4079240"/>
            <a:ext cx="46520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altLang="zh-CN" b="1" dirty="0">
                <a:sym typeface="+mn-ea"/>
              </a:rPr>
              <a:t> </a:t>
            </a:r>
            <a:r>
              <a:rPr kumimoji="1" lang="zh-CN" altLang="en-US" b="1" dirty="0">
                <a:sym typeface="+mn-ea"/>
              </a:rPr>
              <a:t>爬取花百科网站内容做一个多肉百科小程序</a:t>
            </a:r>
            <a:r>
              <a:rPr lang="en-US" altLang="zh-CN" dirty="0" err="1">
                <a:sym typeface="+mn-ea"/>
              </a:rPr>
              <a:t> </a:t>
            </a:r>
            <a:endParaRPr lang="en-US" altLang="zh-CN" dirty="0" err="1">
              <a:solidFill>
                <a:schemeClr val="tx1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74015" y="1276985"/>
            <a:ext cx="5882005" cy="52044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03340" y="3244850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——&gt;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775" y="123190"/>
            <a:ext cx="4201795" cy="661162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74015" y="908685"/>
            <a:ext cx="3691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https://www.huabaike.com/jingtian/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>
            <a:spLocks noGrp="1"/>
          </p:cNvSpPr>
          <p:nvPr>
            <p:ph type="subTitle" idx="1"/>
          </p:nvPr>
        </p:nvSpPr>
        <p:spPr>
          <a:xfrm>
            <a:off x="1115729" y="1019289"/>
            <a:ext cx="9503229" cy="528034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l">
              <a:buClrTx/>
              <a:buSzTx/>
            </a:pPr>
            <a:r>
              <a:rPr kumimoji="1" lang="en-US" altLang="zh-CN" sz="2800" b="1" dirty="0">
                <a:solidFill>
                  <a:schemeClr val="tx1"/>
                </a:solidFill>
                <a:sym typeface="+mn-ea"/>
              </a:rPr>
              <a:t>案例实战</a:t>
            </a:r>
            <a:r>
              <a:rPr kumimoji="1" lang="en-US" altLang="zh-CN" sz="2800" b="1" dirty="0">
                <a:solidFill>
                  <a:schemeClr val="tx1"/>
                </a:solidFill>
              </a:rPr>
              <a:t>- </a:t>
            </a:r>
            <a:r>
              <a:rPr kumimoji="1" lang="zh-CN" altLang="en-US" sz="2800" b="1" dirty="0">
                <a:solidFill>
                  <a:schemeClr val="tx1"/>
                </a:solidFill>
              </a:rPr>
              <a:t>创建</a:t>
            </a:r>
            <a:r>
              <a:rPr lang="en-US" altLang="zh-CN" sz="2000" dirty="0" err="1">
                <a:solidFill>
                  <a:schemeClr val="tx1"/>
                </a:solidFill>
              </a:rPr>
              <a:t> </a:t>
            </a:r>
            <a:endParaRPr lang="en-US" altLang="zh-CN" sz="2000" dirty="0" err="1">
              <a:solidFill>
                <a:schemeClr val="tx1"/>
              </a:solidFill>
            </a:endParaRPr>
          </a:p>
          <a:p>
            <a:pPr algn="l">
              <a:buClrTx/>
              <a:buSzTx/>
            </a:pPr>
            <a:endParaRPr lang="en-US" altLang="zh-CN" sz="2000" dirty="0" err="1">
              <a:solidFill>
                <a:schemeClr val="tx1"/>
              </a:solidFill>
            </a:endParaRPr>
          </a:p>
          <a:p>
            <a:pPr algn="l">
              <a:buClrTx/>
              <a:buSzTx/>
            </a:pPr>
            <a:r>
              <a:rPr lang="en-US" altLang="zh-CN" sz="2000" dirty="0" err="1">
                <a:solidFill>
                  <a:schemeClr val="tx1"/>
                </a:solidFill>
              </a:rPr>
              <a:t>      // 创建一个scrapy项目</a:t>
            </a:r>
            <a:endParaRPr lang="en-US" altLang="zh-CN" sz="2000" dirty="0" err="1">
              <a:solidFill>
                <a:schemeClr val="tx1"/>
              </a:solidFill>
            </a:endParaRPr>
          </a:p>
          <a:p>
            <a:pPr marL="914400" lvl="1" indent="-4572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chemeClr val="tx1"/>
                </a:solidFill>
              </a:rPr>
              <a:t>$ </a:t>
            </a:r>
            <a:r>
              <a:rPr lang="zh-CN" altLang="en-US" sz="2800" dirty="0" err="1">
                <a:solidFill>
                  <a:schemeClr val="tx1"/>
                </a:solidFill>
              </a:rPr>
              <a:t>scrapy startproject</a:t>
            </a:r>
            <a:r>
              <a:rPr lang="en-US" altLang="zh-CN" sz="2800" dirty="0" err="1">
                <a:solidFill>
                  <a:schemeClr val="tx1"/>
                </a:solidFill>
              </a:rPr>
              <a:t> huabaike</a:t>
            </a:r>
            <a:endParaRPr lang="en-US" altLang="zh-CN" sz="2800" dirty="0" err="1">
              <a:solidFill>
                <a:schemeClr val="tx1"/>
              </a:solidFill>
            </a:endParaRPr>
          </a:p>
          <a:p>
            <a:pPr marL="914400" lvl="1" indent="-45720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800" dirty="0" err="1">
              <a:solidFill>
                <a:schemeClr val="tx1"/>
              </a:solidFill>
            </a:endParaRPr>
          </a:p>
          <a:p>
            <a:pPr marL="0" lvl="1" algn="l">
              <a:buClrTx/>
              <a:buSzTx/>
              <a:buFont typeface="Arial" panose="020B0604020202020204" pitchFamily="34" charset="0"/>
            </a:pP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      //  生成一个爬虫</a:t>
            </a:r>
            <a:r>
              <a:rPr lang="en-US" altLang="zh-CN" dirty="0" err="1">
                <a:solidFill>
                  <a:schemeClr val="tx1"/>
                </a:solidFill>
                <a:sym typeface="+mn-ea"/>
              </a:rPr>
              <a:t> scrapy genspider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爬虫文件名称 要爬取的域名</a:t>
            </a:r>
            <a:endParaRPr lang="en-US" altLang="zh-CN" sz="2000" dirty="0" err="1">
              <a:solidFill>
                <a:schemeClr val="tx1"/>
              </a:solidFill>
              <a:sym typeface="+mn-ea"/>
            </a:endParaRPr>
          </a:p>
          <a:p>
            <a:pPr marL="914400" lvl="1" indent="-4572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chemeClr val="tx1"/>
                </a:solidFill>
                <a:sym typeface="+mn-ea"/>
              </a:rPr>
              <a:t>$ scrapy genspider home “huabaike.com”</a:t>
            </a:r>
            <a:endParaRPr lang="en-US" altLang="zh-CN" sz="2800" dirty="0" err="1">
              <a:solidFill>
                <a:schemeClr val="tx1"/>
              </a:solidFill>
            </a:endParaRPr>
          </a:p>
          <a:p>
            <a:pPr marL="914400" lvl="1" indent="-45720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800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>
            <a:spLocks noGrp="1"/>
          </p:cNvSpPr>
          <p:nvPr>
            <p:ph type="subTitle" idx="1"/>
          </p:nvPr>
        </p:nvSpPr>
        <p:spPr>
          <a:xfrm>
            <a:off x="1158909" y="997699"/>
            <a:ext cx="9503229" cy="528034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20000"/>
          </a:bodyPr>
          <a:lstStyle/>
          <a:p>
            <a:pPr algn="l">
              <a:buClrTx/>
              <a:buSzTx/>
            </a:pPr>
            <a:r>
              <a:rPr kumimoji="1" lang="en-US" altLang="zh-CN" sz="2800" b="1" dirty="0">
                <a:solidFill>
                  <a:schemeClr val="tx1"/>
                </a:solidFill>
                <a:sym typeface="+mn-ea"/>
              </a:rPr>
              <a:t>案例实战</a:t>
            </a:r>
            <a:r>
              <a:rPr kumimoji="1" lang="en-US" altLang="zh-CN" sz="2800" b="1" dirty="0">
                <a:solidFill>
                  <a:schemeClr val="tx1"/>
                </a:solidFill>
              </a:rPr>
              <a:t>- 1. </a:t>
            </a:r>
            <a:r>
              <a:rPr lang="en-US" altLang="zh-CN" sz="2800" dirty="0" err="1">
                <a:solidFill>
                  <a:schemeClr val="tx1"/>
                </a:solidFill>
                <a:sym typeface="+mn-ea"/>
              </a:rPr>
              <a:t>制作爬虫开始爬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取网页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sym typeface="+mn-ea"/>
              </a:rPr>
              <a:t>spiders/home.py</a:t>
            </a:r>
            <a:endParaRPr kumimoji="1" lang="en-US" altLang="zh-CN" sz="2800" b="1" dirty="0">
              <a:solidFill>
                <a:schemeClr val="tx1"/>
              </a:solidFill>
            </a:endParaRPr>
          </a:p>
          <a:p>
            <a:pPr algn="l">
              <a:buClrTx/>
              <a:buSzTx/>
            </a:pPr>
            <a:r>
              <a:rPr lang="en-US" altLang="zh-CN" sz="2000" dirty="0" err="1">
                <a:solidFill>
                  <a:schemeClr val="tx1"/>
                </a:solidFill>
              </a:rPr>
              <a:t>  </a:t>
            </a:r>
            <a:endParaRPr lang="en-US" altLang="zh-CN" sz="2000" dirty="0" err="1">
              <a:solidFill>
                <a:schemeClr val="tx1"/>
              </a:solidFill>
            </a:endParaRPr>
          </a:p>
          <a:p>
            <a:pPr lvl="1" algn="l">
              <a:buClrTx/>
              <a:buSzTx/>
            </a:pPr>
            <a:r>
              <a:rPr lang="zh-CN" altLang="en-US" sz="2400" dirty="0" err="1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  class HomeSpider(scrapy.Spider):</a:t>
            </a:r>
            <a:endParaRPr lang="en-US" altLang="zh-CN" sz="2400" dirty="0" err="1">
              <a:solidFill>
                <a:schemeClr val="tx1"/>
              </a:solidFill>
            </a:endParaRPr>
          </a:p>
          <a:p>
            <a:pPr lvl="1" algn="l">
              <a:buClrTx/>
              <a:buSzTx/>
            </a:pPr>
            <a:r>
              <a:rPr lang="zh-CN" altLang="en-US" sz="2400" dirty="0" err="1">
                <a:solidFill>
                  <a:schemeClr val="tx1"/>
                </a:solidFill>
              </a:rPr>
              <a:t>    name = 'home'</a:t>
            </a:r>
            <a:endParaRPr lang="zh-CN" altLang="en-US" sz="2400" dirty="0" err="1">
              <a:solidFill>
                <a:schemeClr val="tx1"/>
              </a:solidFill>
            </a:endParaRPr>
          </a:p>
          <a:p>
            <a:pPr lvl="1" algn="l">
              <a:buClrTx/>
              <a:buSzTx/>
            </a:pPr>
            <a:r>
              <a:rPr lang="zh-CN" altLang="en-US" sz="2400" dirty="0" err="1">
                <a:solidFill>
                  <a:schemeClr val="tx1"/>
                </a:solidFill>
              </a:rPr>
              <a:t>    allowed_domains = ['huabaike.com']</a:t>
            </a:r>
            <a:endParaRPr lang="zh-CN" altLang="en-US" sz="2400" dirty="0" err="1">
              <a:solidFill>
                <a:schemeClr val="tx1"/>
              </a:solidFill>
            </a:endParaRPr>
          </a:p>
          <a:p>
            <a:pPr lvl="1" algn="l">
              <a:buClrTx/>
              <a:buSzTx/>
            </a:pPr>
            <a:r>
              <a:rPr lang="zh-CN" altLang="en-US" sz="2400" dirty="0" err="1">
                <a:solidFill>
                  <a:schemeClr val="tx1"/>
                </a:solidFill>
              </a:rPr>
              <a:t>    start_urls = ['https://www.huabaike.com/jingtian/']</a:t>
            </a:r>
            <a:endParaRPr lang="zh-CN" altLang="en-US" sz="2400" dirty="0" err="1">
              <a:solidFill>
                <a:schemeClr val="tx1"/>
              </a:solidFill>
            </a:endParaRPr>
          </a:p>
          <a:p>
            <a:pPr lvl="1" algn="l">
              <a:buClrTx/>
              <a:buSzTx/>
            </a:pPr>
            <a:endParaRPr lang="zh-CN" altLang="en-US" sz="2400" dirty="0" err="1">
              <a:solidFill>
                <a:schemeClr val="tx1"/>
              </a:solidFill>
            </a:endParaRPr>
          </a:p>
          <a:p>
            <a:pPr lvl="1" algn="l">
              <a:buClrTx/>
              <a:buSzTx/>
            </a:pPr>
            <a:r>
              <a:rPr lang="zh-CN" altLang="en-US" sz="2400" dirty="0" err="1">
                <a:solidFill>
                  <a:schemeClr val="tx1"/>
                </a:solidFill>
              </a:rPr>
              <a:t>    def parse(self, response):</a:t>
            </a:r>
            <a:endParaRPr lang="zh-CN" altLang="en-US" sz="2400" dirty="0" err="1">
              <a:solidFill>
                <a:schemeClr val="tx1"/>
              </a:solidFill>
            </a:endParaRPr>
          </a:p>
          <a:p>
            <a:pPr lvl="1" algn="l">
              <a:buClrTx/>
              <a:buSzTx/>
            </a:pPr>
            <a:r>
              <a:rPr lang="zh-CN" altLang="en-US" sz="2400" dirty="0" err="1">
                <a:solidFill>
                  <a:schemeClr val="tx1"/>
                </a:solidFill>
              </a:rPr>
              <a:t>        for quoteUl in response.css('div.zhiwuImg ul'):</a:t>
            </a:r>
            <a:endParaRPr lang="zh-CN" altLang="en-US" sz="2400" dirty="0" err="1">
              <a:solidFill>
                <a:schemeClr val="tx1"/>
              </a:solidFill>
            </a:endParaRPr>
          </a:p>
          <a:p>
            <a:pPr lvl="1" algn="l">
              <a:buClrTx/>
              <a:buSzTx/>
            </a:pPr>
            <a:r>
              <a:rPr lang="zh-CN" altLang="en-US" sz="2400" dirty="0" err="1">
                <a:solidFill>
                  <a:schemeClr val="tx1"/>
                </a:solidFill>
              </a:rPr>
              <a:t>            for quoteli in quoteUl.css('li'):</a:t>
            </a:r>
            <a:endParaRPr lang="zh-CN" altLang="en-US" sz="2400" dirty="0" err="1">
              <a:solidFill>
                <a:schemeClr val="tx1"/>
              </a:solidFill>
            </a:endParaRPr>
          </a:p>
          <a:p>
            <a:pPr lvl="1" algn="l">
              <a:buClrTx/>
              <a:buSzTx/>
            </a:pPr>
            <a:r>
              <a:rPr lang="zh-CN" altLang="en-US" sz="2400" dirty="0" err="1">
                <a:solidFill>
                  <a:schemeClr val="tx1"/>
                </a:solidFill>
              </a:rPr>
              <a:t>                yield {</a:t>
            </a:r>
            <a:endParaRPr lang="zh-CN" altLang="en-US" sz="2400" dirty="0" err="1">
              <a:solidFill>
                <a:schemeClr val="tx1"/>
              </a:solidFill>
            </a:endParaRPr>
          </a:p>
          <a:p>
            <a:pPr lvl="1" algn="l">
              <a:buClrTx/>
              <a:buSzTx/>
            </a:pPr>
            <a:r>
              <a:rPr lang="zh-CN" altLang="en-US" sz="2400" dirty="0" err="1">
                <a:solidFill>
                  <a:schemeClr val="tx1"/>
                </a:solidFill>
              </a:rPr>
              <a:t>                    'name': quoteli.css('a::text').extract_first(),</a:t>
            </a:r>
            <a:endParaRPr lang="zh-CN" altLang="en-US" sz="2400" dirty="0" err="1">
              <a:solidFill>
                <a:schemeClr val="tx1"/>
              </a:solidFill>
            </a:endParaRPr>
          </a:p>
          <a:p>
            <a:pPr lvl="1" algn="l">
              <a:buClrTx/>
              <a:buSzTx/>
            </a:pPr>
            <a:r>
              <a:rPr lang="zh-CN" altLang="en-US" sz="2400" dirty="0" err="1">
                <a:solidFill>
                  <a:schemeClr val="tx1"/>
                </a:solidFill>
              </a:rPr>
              <a:t>                    'img': quoteli.css('a img::attr(src)').extract()[0]</a:t>
            </a:r>
            <a:endParaRPr lang="zh-CN" altLang="en-US" sz="2400" dirty="0" err="1">
              <a:solidFill>
                <a:schemeClr val="tx1"/>
              </a:solidFill>
            </a:endParaRPr>
          </a:p>
          <a:p>
            <a:pPr lvl="1" algn="l">
              <a:buClrTx/>
              <a:buSzTx/>
            </a:pPr>
            <a:r>
              <a:rPr lang="zh-CN" altLang="en-US" sz="2400" dirty="0" err="1">
                <a:solidFill>
                  <a:schemeClr val="tx1"/>
                </a:solidFill>
              </a:rPr>
              <a:t>                }</a:t>
            </a:r>
            <a:endParaRPr lang="zh-CN" altLang="en-US" sz="2400" dirty="0" err="1">
              <a:solidFill>
                <a:schemeClr val="tx1"/>
              </a:solidFill>
            </a:endParaRPr>
          </a:p>
          <a:p>
            <a:pPr lvl="1" algn="l">
              <a:buClrTx/>
              <a:buSzTx/>
            </a:pPr>
            <a:r>
              <a:rPr lang="en-US" altLang="zh-CN" sz="2400" dirty="0" err="1">
                <a:solidFill>
                  <a:schemeClr val="tx1"/>
                </a:solidFill>
              </a:rPr>
              <a:t>   </a:t>
            </a:r>
            <a:endParaRPr lang="en-US" altLang="zh-CN" sz="2400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>
            <a:spLocks noGrp="1"/>
          </p:cNvSpPr>
          <p:nvPr>
            <p:ph type="subTitle" idx="1"/>
          </p:nvPr>
        </p:nvSpPr>
        <p:spPr>
          <a:xfrm>
            <a:off x="1158909" y="997699"/>
            <a:ext cx="9503229" cy="528034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>
              <a:buClrTx/>
              <a:buSzTx/>
            </a:pPr>
            <a:r>
              <a:rPr kumimoji="1" lang="en-US" altLang="zh-CN" sz="2800" b="1" dirty="0">
                <a:solidFill>
                  <a:schemeClr val="tx1"/>
                </a:solidFill>
                <a:sym typeface="+mn-ea"/>
              </a:rPr>
              <a:t>案例实战</a:t>
            </a:r>
            <a:r>
              <a:rPr kumimoji="1" lang="en-US" altLang="zh-CN" sz="2800" b="1" dirty="0">
                <a:solidFill>
                  <a:schemeClr val="tx1"/>
                </a:solidFill>
              </a:rPr>
              <a:t> - 2. 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设计管道存储爬取内容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sz="2800" b="1" dirty="0">
                <a:solidFill>
                  <a:schemeClr val="tx1"/>
                </a:solidFill>
                <a:sym typeface="+mn-ea"/>
              </a:rPr>
              <a:t>pelines.py</a:t>
            </a:r>
            <a:endParaRPr kumimoji="1" lang="en-US" altLang="zh-CN" sz="2800" b="1" dirty="0">
              <a:solidFill>
                <a:schemeClr val="tx1"/>
              </a:solidFill>
              <a:sym typeface="+mn-ea"/>
            </a:endParaRPr>
          </a:p>
          <a:p>
            <a:pPr algn="l">
              <a:buClrTx/>
              <a:buSzTx/>
            </a:pPr>
            <a:endParaRPr lang="zh-CN" altLang="en-US" sz="1665" dirty="0" err="1">
              <a:solidFill>
                <a:schemeClr val="tx1"/>
              </a:solidFill>
            </a:endParaRPr>
          </a:p>
          <a:p>
            <a:pPr lvl="1" algn="l">
              <a:buClrTx/>
              <a:buSzTx/>
            </a:pPr>
            <a:r>
              <a:rPr lang="zh-CN" altLang="en-US" sz="1665" dirty="0" err="1">
                <a:solidFill>
                  <a:schemeClr val="tx1"/>
                </a:solidFill>
              </a:rPr>
              <a:t>import json</a:t>
            </a:r>
            <a:endParaRPr lang="zh-CN" altLang="en-US" sz="1665" dirty="0" err="1">
              <a:solidFill>
                <a:schemeClr val="tx1"/>
              </a:solidFill>
            </a:endParaRPr>
          </a:p>
          <a:p>
            <a:pPr lvl="1" algn="l">
              <a:buClrTx/>
              <a:buSzTx/>
            </a:pPr>
            <a:r>
              <a:rPr lang="zh-CN" altLang="en-US" sz="1665" dirty="0" err="1">
                <a:solidFill>
                  <a:schemeClr val="tx1"/>
                </a:solidFill>
              </a:rPr>
              <a:t>import codecs</a:t>
            </a:r>
            <a:endParaRPr lang="zh-CN" altLang="en-US" sz="1665" dirty="0" err="1">
              <a:solidFill>
                <a:schemeClr val="tx1"/>
              </a:solidFill>
            </a:endParaRPr>
          </a:p>
          <a:p>
            <a:pPr lvl="1" algn="l">
              <a:buClrTx/>
              <a:buSzTx/>
            </a:pPr>
            <a:r>
              <a:rPr lang="zh-CN" altLang="en-US" sz="1665" dirty="0" err="1">
                <a:solidFill>
                  <a:schemeClr val="tx1"/>
                </a:solidFill>
              </a:rPr>
              <a:t># useful for handling different item types with a single interface</a:t>
            </a:r>
            <a:endParaRPr lang="zh-CN" altLang="en-US" sz="1665" dirty="0" err="1">
              <a:solidFill>
                <a:schemeClr val="tx1"/>
              </a:solidFill>
            </a:endParaRPr>
          </a:p>
          <a:p>
            <a:pPr lvl="1" algn="l">
              <a:buClrTx/>
              <a:buSzTx/>
            </a:pPr>
            <a:r>
              <a:rPr lang="zh-CN" altLang="en-US" sz="1665" dirty="0" err="1">
                <a:solidFill>
                  <a:schemeClr val="tx1"/>
                </a:solidFill>
              </a:rPr>
              <a:t>from itemadapter import ItemAdapter</a:t>
            </a:r>
            <a:endParaRPr lang="zh-CN" altLang="en-US" sz="1665" dirty="0" err="1">
              <a:solidFill>
                <a:schemeClr val="tx1"/>
              </a:solidFill>
            </a:endParaRPr>
          </a:p>
          <a:p>
            <a:pPr lvl="1" algn="l">
              <a:buClrTx/>
              <a:buSzTx/>
            </a:pPr>
            <a:endParaRPr lang="zh-CN" altLang="en-US" sz="1665" dirty="0" err="1">
              <a:solidFill>
                <a:schemeClr val="tx1"/>
              </a:solidFill>
            </a:endParaRPr>
          </a:p>
          <a:p>
            <a:pPr lvl="1" algn="l">
              <a:buClrTx/>
              <a:buSzTx/>
            </a:pPr>
            <a:r>
              <a:rPr lang="zh-CN" altLang="en-US" sz="1665" dirty="0" err="1">
                <a:solidFill>
                  <a:schemeClr val="tx1"/>
                </a:solidFill>
              </a:rPr>
              <a:t>class DemoPipeline:</a:t>
            </a:r>
            <a:endParaRPr lang="zh-CN" altLang="en-US" sz="1665" dirty="0" err="1">
              <a:solidFill>
                <a:schemeClr val="tx1"/>
              </a:solidFill>
            </a:endParaRPr>
          </a:p>
          <a:p>
            <a:pPr lvl="1" algn="l">
              <a:buClrTx/>
              <a:buSzTx/>
            </a:pPr>
            <a:r>
              <a:rPr lang="zh-CN" altLang="en-US" sz="1665" dirty="0" err="1">
                <a:solidFill>
                  <a:schemeClr val="tx1"/>
                </a:solidFill>
              </a:rPr>
              <a:t>    # def process_item(self, item, spider):</a:t>
            </a:r>
            <a:endParaRPr lang="zh-CN" altLang="en-US" sz="1665" dirty="0" err="1">
              <a:solidFill>
                <a:schemeClr val="tx1"/>
              </a:solidFill>
            </a:endParaRPr>
          </a:p>
          <a:p>
            <a:pPr lvl="1" algn="l">
              <a:buClrTx/>
              <a:buSzTx/>
            </a:pPr>
            <a:r>
              <a:rPr lang="zh-CN" altLang="en-US" sz="1665" dirty="0" err="1">
                <a:solidFill>
                  <a:schemeClr val="tx1"/>
                </a:solidFill>
              </a:rPr>
              <a:t>    #     return item</a:t>
            </a:r>
            <a:endParaRPr lang="zh-CN" altLang="en-US" sz="1665" dirty="0" err="1">
              <a:solidFill>
                <a:schemeClr val="tx1"/>
              </a:solidFill>
            </a:endParaRPr>
          </a:p>
          <a:p>
            <a:pPr lvl="1" algn="l">
              <a:buClrTx/>
              <a:buSzTx/>
            </a:pPr>
            <a:r>
              <a:rPr lang="zh-CN" altLang="en-US" sz="1665" dirty="0" err="1">
                <a:solidFill>
                  <a:schemeClr val="tx1"/>
                </a:solidFill>
              </a:rPr>
              <a:t>    def __init__(self):</a:t>
            </a:r>
            <a:endParaRPr lang="zh-CN" altLang="en-US" sz="1665" dirty="0" err="1">
              <a:solidFill>
                <a:schemeClr val="tx1"/>
              </a:solidFill>
            </a:endParaRPr>
          </a:p>
          <a:p>
            <a:pPr lvl="1" algn="l">
              <a:buClrTx/>
              <a:buSzTx/>
            </a:pPr>
            <a:r>
              <a:rPr lang="zh-CN" altLang="en-US" sz="1665" dirty="0" err="1">
                <a:solidFill>
                  <a:schemeClr val="tx1"/>
                </a:solidFill>
              </a:rPr>
              <a:t>        self.file = codecs.open('data.json', 'w', encoding='utf-8')</a:t>
            </a:r>
            <a:endParaRPr lang="zh-CN" altLang="en-US" sz="1665" dirty="0" err="1">
              <a:solidFill>
                <a:schemeClr val="tx1"/>
              </a:solidFill>
            </a:endParaRPr>
          </a:p>
          <a:p>
            <a:pPr lvl="1" algn="l">
              <a:buClrTx/>
              <a:buSzTx/>
            </a:pPr>
            <a:endParaRPr lang="zh-CN" altLang="en-US" sz="1665" dirty="0" err="1">
              <a:solidFill>
                <a:schemeClr val="tx1"/>
              </a:solidFill>
            </a:endParaRPr>
          </a:p>
          <a:p>
            <a:pPr lvl="1" algn="l">
              <a:buClrTx/>
              <a:buSzTx/>
            </a:pPr>
            <a:r>
              <a:rPr lang="zh-CN" altLang="en-US" sz="1665" dirty="0" err="1">
                <a:solidFill>
                  <a:schemeClr val="tx1"/>
                </a:solidFill>
              </a:rPr>
              <a:t>    def process_item(self, item, spider):</a:t>
            </a:r>
            <a:endParaRPr lang="zh-CN" altLang="en-US" sz="1665" dirty="0" err="1">
              <a:solidFill>
                <a:schemeClr val="tx1"/>
              </a:solidFill>
            </a:endParaRPr>
          </a:p>
          <a:p>
            <a:pPr lvl="1" algn="l">
              <a:buClrTx/>
              <a:buSzTx/>
            </a:pPr>
            <a:r>
              <a:rPr lang="zh-CN" altLang="en-US" sz="1665" dirty="0" err="1">
                <a:solidFill>
                  <a:schemeClr val="tx1"/>
                </a:solidFill>
              </a:rPr>
              <a:t>        line = json.dumps(dict(item), ensure_ascii=False) + ",\n"</a:t>
            </a:r>
            <a:endParaRPr lang="zh-CN" altLang="en-US" sz="1665" dirty="0" err="1">
              <a:solidFill>
                <a:schemeClr val="tx1"/>
              </a:solidFill>
            </a:endParaRPr>
          </a:p>
          <a:p>
            <a:pPr lvl="1" algn="l">
              <a:buClrTx/>
              <a:buSzTx/>
            </a:pPr>
            <a:r>
              <a:rPr lang="zh-CN" altLang="en-US" sz="1665" dirty="0" err="1">
                <a:solidFill>
                  <a:schemeClr val="tx1"/>
                </a:solidFill>
              </a:rPr>
              <a:t>        self.file.write(line)</a:t>
            </a:r>
            <a:endParaRPr lang="zh-CN" altLang="en-US" sz="1665" dirty="0" err="1">
              <a:solidFill>
                <a:schemeClr val="tx1"/>
              </a:solidFill>
            </a:endParaRPr>
          </a:p>
          <a:p>
            <a:pPr lvl="1" algn="l">
              <a:buClrTx/>
              <a:buSzTx/>
            </a:pPr>
            <a:r>
              <a:rPr lang="zh-CN" altLang="en-US" sz="1665" dirty="0" err="1">
                <a:solidFill>
                  <a:schemeClr val="tx1"/>
                </a:solidFill>
              </a:rPr>
              <a:t>        return item</a:t>
            </a:r>
            <a:r>
              <a:rPr lang="en-US" altLang="zh-CN" sz="1665" dirty="0" err="1">
                <a:solidFill>
                  <a:schemeClr val="tx1"/>
                </a:solidFill>
              </a:rPr>
              <a:t>   </a:t>
            </a:r>
            <a:endParaRPr lang="en-US" altLang="zh-CN" sz="1665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12285,&quot;width&quot;:16410}"/>
</p:tagLst>
</file>

<file path=ppt/tags/tag2.xml><?xml version="1.0" encoding="utf-8"?>
<p:tagLst xmlns:p="http://schemas.openxmlformats.org/presentationml/2006/main">
  <p:tag name="COMMONDATA" val="eyJoZGlkIjoiYTg2YWRmZGU0MDUxMGY0NWQyMTNhNjJiOTc3NzFiMj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1737</Words>
  <Application>WPS 演示</Application>
  <PresentationFormat>宽屏</PresentationFormat>
  <Paragraphs>104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Arial</vt:lpstr>
      <vt:lpstr>等线</vt:lpstr>
      <vt:lpstr>微软雅黑</vt:lpstr>
      <vt:lpstr>Arial Unicode MS</vt:lpstr>
      <vt:lpstr>等线 Light</vt:lpstr>
      <vt:lpstr>Calibri</vt:lpstr>
      <vt:lpstr>Office 主题</vt:lpstr>
      <vt:lpstr>简易爬虫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珊</dc:creator>
  <cp:lastModifiedBy>szhao</cp:lastModifiedBy>
  <cp:revision>88</cp:revision>
  <dcterms:created xsi:type="dcterms:W3CDTF">2022-05-23T08:02:00Z</dcterms:created>
  <dcterms:modified xsi:type="dcterms:W3CDTF">2022-06-30T01:23:50Z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33AFF2EC2574E500183F8B6225537C45</vt:lpwstr>
  </property>
  <property fmtid="{D5CDD505-2E9C-101B-9397-08002B2CF9AE}" pid="3" name="KSOProductBuildVer">
    <vt:lpwstr>2052-11.1.0.11830</vt:lpwstr>
  </property>
</Properties>
</file>