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9" r:id="rId12"/>
    <p:sldId id="265" r:id="rId13"/>
    <p:sldId id="266" r:id="rId14"/>
    <p:sldId id="267" r:id="rId15"/>
    <p:sldId id="270" r:id="rId16"/>
    <p:sldId id="271" r:id="rId17"/>
    <p:sldId id="279" r:id="rId18"/>
    <p:sldId id="272" r:id="rId19"/>
    <p:sldId id="280" r:id="rId20"/>
    <p:sldId id="281" r:id="rId21"/>
    <p:sldId id="282" r:id="rId22"/>
    <p:sldId id="275" r:id="rId23"/>
    <p:sldId id="276" r:id="rId24"/>
    <p:sldId id="277" r:id="rId25"/>
    <p:sldId id="278" r:id="rId26"/>
    <p:sldId id="287" r:id="rId27"/>
    <p:sldId id="288" r:id="rId28"/>
    <p:sldId id="285" r:id="rId29"/>
    <p:sldId id="286" r:id="rId30"/>
    <p:sldId id="283" r:id="rId31"/>
    <p:sldId id="284" r:id="rId32"/>
    <p:sldId id="273" r:id="rId33"/>
    <p:sldId id="274"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86FDAC-880F-451A-9412-CA5CF8CB8682}" type="datetimeFigureOut">
              <a:rPr lang="ru-RU" smtClean="0"/>
              <a:t>02.03.2022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802978-6DF9-40EF-BA68-4861E32A81BA}" type="slidenum">
              <a:rPr lang="ru-RU" smtClean="0"/>
              <a:t>‹#›</a:t>
            </a:fld>
            <a:endParaRPr lang="ru-RU"/>
          </a:p>
        </p:txBody>
      </p:sp>
    </p:spTree>
    <p:extLst>
      <p:ext uri="{BB962C8B-B14F-4D97-AF65-F5344CB8AC3E}">
        <p14:creationId xmlns:p14="http://schemas.microsoft.com/office/powerpoint/2010/main" val="325866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86FDAC-880F-451A-9412-CA5CF8CB8682}" type="datetimeFigureOut">
              <a:rPr lang="ru-RU" smtClean="0"/>
              <a:t>02.03.2022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802978-6DF9-40EF-BA68-4861E32A81BA}" type="slidenum">
              <a:rPr lang="ru-RU" smtClean="0"/>
              <a:t>‹#›</a:t>
            </a:fld>
            <a:endParaRPr lang="ru-RU"/>
          </a:p>
        </p:txBody>
      </p:sp>
    </p:spTree>
    <p:extLst>
      <p:ext uri="{BB962C8B-B14F-4D97-AF65-F5344CB8AC3E}">
        <p14:creationId xmlns:p14="http://schemas.microsoft.com/office/powerpoint/2010/main" val="17087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86FDAC-880F-451A-9412-CA5CF8CB8682}" type="datetimeFigureOut">
              <a:rPr lang="ru-RU" smtClean="0"/>
              <a:t>02.03.2022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802978-6DF9-40EF-BA68-4861E32A81BA}" type="slidenum">
              <a:rPr lang="ru-RU" smtClean="0"/>
              <a:t>‹#›</a:t>
            </a:fld>
            <a:endParaRPr lang="ru-RU"/>
          </a:p>
        </p:txBody>
      </p:sp>
    </p:spTree>
    <p:extLst>
      <p:ext uri="{BB962C8B-B14F-4D97-AF65-F5344CB8AC3E}">
        <p14:creationId xmlns:p14="http://schemas.microsoft.com/office/powerpoint/2010/main" val="3696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86FDAC-880F-451A-9412-CA5CF8CB8682}" type="datetimeFigureOut">
              <a:rPr lang="ru-RU" smtClean="0"/>
              <a:t>02.03.2022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802978-6DF9-40EF-BA68-4861E32A81BA}" type="slidenum">
              <a:rPr lang="ru-RU" smtClean="0"/>
              <a:t>‹#›</a:t>
            </a:fld>
            <a:endParaRPr lang="ru-RU"/>
          </a:p>
        </p:txBody>
      </p:sp>
    </p:spTree>
    <p:extLst>
      <p:ext uri="{BB962C8B-B14F-4D97-AF65-F5344CB8AC3E}">
        <p14:creationId xmlns:p14="http://schemas.microsoft.com/office/powerpoint/2010/main" val="32022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86FDAC-880F-451A-9412-CA5CF8CB8682}" type="datetimeFigureOut">
              <a:rPr lang="ru-RU" smtClean="0"/>
              <a:t>02.03.2022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802978-6DF9-40EF-BA68-4861E32A81BA}" type="slidenum">
              <a:rPr lang="ru-RU" smtClean="0"/>
              <a:t>‹#›</a:t>
            </a:fld>
            <a:endParaRPr lang="ru-RU"/>
          </a:p>
        </p:txBody>
      </p:sp>
    </p:spTree>
    <p:extLst>
      <p:ext uri="{BB962C8B-B14F-4D97-AF65-F5344CB8AC3E}">
        <p14:creationId xmlns:p14="http://schemas.microsoft.com/office/powerpoint/2010/main" val="313834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86FDAC-880F-451A-9412-CA5CF8CB8682}" type="datetimeFigureOut">
              <a:rPr lang="ru-RU" smtClean="0"/>
              <a:t>02.03.2022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8802978-6DF9-40EF-BA68-4861E32A81BA}" type="slidenum">
              <a:rPr lang="ru-RU" smtClean="0"/>
              <a:t>‹#›</a:t>
            </a:fld>
            <a:endParaRPr lang="ru-RU"/>
          </a:p>
        </p:txBody>
      </p:sp>
    </p:spTree>
    <p:extLst>
      <p:ext uri="{BB962C8B-B14F-4D97-AF65-F5344CB8AC3E}">
        <p14:creationId xmlns:p14="http://schemas.microsoft.com/office/powerpoint/2010/main" val="309014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86FDAC-880F-451A-9412-CA5CF8CB8682}" type="datetimeFigureOut">
              <a:rPr lang="ru-RU" smtClean="0"/>
              <a:t>02.03.2022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8802978-6DF9-40EF-BA68-4861E32A81BA}" type="slidenum">
              <a:rPr lang="ru-RU" smtClean="0"/>
              <a:t>‹#›</a:t>
            </a:fld>
            <a:endParaRPr lang="ru-RU"/>
          </a:p>
        </p:txBody>
      </p:sp>
    </p:spTree>
    <p:extLst>
      <p:ext uri="{BB962C8B-B14F-4D97-AF65-F5344CB8AC3E}">
        <p14:creationId xmlns:p14="http://schemas.microsoft.com/office/powerpoint/2010/main" val="269474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86FDAC-880F-451A-9412-CA5CF8CB8682}" type="datetimeFigureOut">
              <a:rPr lang="ru-RU" smtClean="0"/>
              <a:t>02.03.2022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8802978-6DF9-40EF-BA68-4861E32A81BA}" type="slidenum">
              <a:rPr lang="ru-RU" smtClean="0"/>
              <a:t>‹#›</a:t>
            </a:fld>
            <a:endParaRPr lang="ru-RU"/>
          </a:p>
        </p:txBody>
      </p:sp>
    </p:spTree>
    <p:extLst>
      <p:ext uri="{BB962C8B-B14F-4D97-AF65-F5344CB8AC3E}">
        <p14:creationId xmlns:p14="http://schemas.microsoft.com/office/powerpoint/2010/main" val="2698797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86FDAC-880F-451A-9412-CA5CF8CB8682}" type="datetimeFigureOut">
              <a:rPr lang="ru-RU" smtClean="0"/>
              <a:t>02.03.2022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8802978-6DF9-40EF-BA68-4861E32A81BA}" type="slidenum">
              <a:rPr lang="ru-RU" smtClean="0"/>
              <a:t>‹#›</a:t>
            </a:fld>
            <a:endParaRPr lang="ru-RU"/>
          </a:p>
        </p:txBody>
      </p:sp>
    </p:spTree>
    <p:extLst>
      <p:ext uri="{BB962C8B-B14F-4D97-AF65-F5344CB8AC3E}">
        <p14:creationId xmlns:p14="http://schemas.microsoft.com/office/powerpoint/2010/main" val="24531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86FDAC-880F-451A-9412-CA5CF8CB8682}" type="datetimeFigureOut">
              <a:rPr lang="ru-RU" smtClean="0"/>
              <a:t>02.03.2022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8802978-6DF9-40EF-BA68-4861E32A81BA}" type="slidenum">
              <a:rPr lang="ru-RU" smtClean="0"/>
              <a:t>‹#›</a:t>
            </a:fld>
            <a:endParaRPr lang="ru-RU"/>
          </a:p>
        </p:txBody>
      </p:sp>
    </p:spTree>
    <p:extLst>
      <p:ext uri="{BB962C8B-B14F-4D97-AF65-F5344CB8AC3E}">
        <p14:creationId xmlns:p14="http://schemas.microsoft.com/office/powerpoint/2010/main" val="63148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86FDAC-880F-451A-9412-CA5CF8CB8682}" type="datetimeFigureOut">
              <a:rPr lang="ru-RU" smtClean="0"/>
              <a:t>02.03.2022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8802978-6DF9-40EF-BA68-4861E32A81BA}" type="slidenum">
              <a:rPr lang="ru-RU" smtClean="0"/>
              <a:t>‹#›</a:t>
            </a:fld>
            <a:endParaRPr lang="ru-RU"/>
          </a:p>
        </p:txBody>
      </p:sp>
    </p:spTree>
    <p:extLst>
      <p:ext uri="{BB962C8B-B14F-4D97-AF65-F5344CB8AC3E}">
        <p14:creationId xmlns:p14="http://schemas.microsoft.com/office/powerpoint/2010/main" val="1163155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6FDAC-880F-451A-9412-CA5CF8CB8682}" type="datetimeFigureOut">
              <a:rPr lang="ru-RU" smtClean="0"/>
              <a:t>02.03.2022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02978-6DF9-40EF-BA68-4861E32A81BA}" type="slidenum">
              <a:rPr lang="ru-RU" smtClean="0"/>
              <a:t>‹#›</a:t>
            </a:fld>
            <a:endParaRPr lang="ru-RU"/>
          </a:p>
        </p:txBody>
      </p:sp>
    </p:spTree>
    <p:extLst>
      <p:ext uri="{BB962C8B-B14F-4D97-AF65-F5344CB8AC3E}">
        <p14:creationId xmlns:p14="http://schemas.microsoft.com/office/powerpoint/2010/main" val="1515181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0370"/>
            <a:ext cx="9144000" cy="892552"/>
          </a:xfrm>
          <a:prstGeom prst="rect">
            <a:avLst/>
          </a:prstGeom>
          <a:noFill/>
        </p:spPr>
        <p:txBody>
          <a:bodyPr wrap="square" rtlCol="0">
            <a:spAutoFit/>
          </a:bodyPr>
          <a:lstStyle/>
          <a:p>
            <a:pPr algn="ctr"/>
            <a:r>
              <a:rPr lang="ru-RU" sz="3200" b="1" dirty="0" smtClean="0"/>
              <a:t>Типы данных в языке С, </a:t>
            </a:r>
          </a:p>
          <a:p>
            <a:pPr algn="ctr"/>
            <a:r>
              <a:rPr lang="ru-RU" sz="2000" b="1" dirty="0" smtClean="0"/>
              <a:t>которые может создать пользователь</a:t>
            </a:r>
            <a:endParaRPr lang="ru-RU" sz="2000" b="1" dirty="0"/>
          </a:p>
        </p:txBody>
      </p:sp>
      <p:sp>
        <p:nvSpPr>
          <p:cNvPr id="5" name="Прямоугольник 4"/>
          <p:cNvSpPr/>
          <p:nvPr/>
        </p:nvSpPr>
        <p:spPr>
          <a:xfrm>
            <a:off x="0" y="980728"/>
            <a:ext cx="9144000" cy="5632311"/>
          </a:xfrm>
          <a:prstGeom prst="rect">
            <a:avLst/>
          </a:prstGeom>
        </p:spPr>
        <p:txBody>
          <a:bodyPr wrap="square">
            <a:spAutoFit/>
          </a:bodyPr>
          <a:lstStyle/>
          <a:p>
            <a:pPr fontAlgn="base"/>
            <a:r>
              <a:rPr lang="ru-RU" sz="2400" b="1" u="sng" dirty="0" smtClean="0"/>
              <a:t>Существует пять </a:t>
            </a:r>
            <a:r>
              <a:rPr lang="ru-RU" sz="2400" b="1" u="sng" dirty="0"/>
              <a:t>способов создания своих типов данных</a:t>
            </a:r>
            <a:r>
              <a:rPr lang="ru-RU" sz="2400" b="1" u="sng" dirty="0" smtClean="0"/>
              <a:t>:</a:t>
            </a:r>
          </a:p>
          <a:p>
            <a:pPr fontAlgn="base"/>
            <a:endParaRPr lang="ru-RU" sz="2400" b="1" dirty="0"/>
          </a:p>
          <a:p>
            <a:pPr fontAlgn="base"/>
            <a:r>
              <a:rPr lang="ru-RU" sz="2400" b="1" u="sng" dirty="0">
                <a:solidFill>
                  <a:srgbClr val="0070C0"/>
                </a:solidFill>
              </a:rPr>
              <a:t>Структура</a:t>
            </a:r>
            <a:r>
              <a:rPr lang="ru-RU" sz="2400" b="1" dirty="0">
                <a:solidFill>
                  <a:srgbClr val="0070C0"/>
                </a:solidFill>
              </a:rPr>
              <a:t> </a:t>
            </a:r>
            <a:r>
              <a:rPr lang="ru-RU" sz="2400" b="1" dirty="0"/>
              <a:t>- это совокупность переменных, объединенных одним </a:t>
            </a:r>
            <a:r>
              <a:rPr lang="ru-RU" sz="2400" b="1" dirty="0" smtClean="0"/>
              <a:t>именем – составной (или смешанный) тип </a:t>
            </a:r>
            <a:r>
              <a:rPr lang="ru-RU" sz="2400" b="1" dirty="0"/>
              <a:t>данных. </a:t>
            </a:r>
            <a:endParaRPr lang="ru-RU" sz="2400" b="1" dirty="0" smtClean="0"/>
          </a:p>
          <a:p>
            <a:pPr fontAlgn="base"/>
            <a:endParaRPr lang="ru-RU" sz="2400" b="1" dirty="0"/>
          </a:p>
          <a:p>
            <a:pPr fontAlgn="base"/>
            <a:r>
              <a:rPr lang="ru-RU" sz="2400" b="1" u="sng" dirty="0">
                <a:solidFill>
                  <a:srgbClr val="0070C0"/>
                </a:solidFill>
              </a:rPr>
              <a:t>Битовое поле </a:t>
            </a:r>
            <a:r>
              <a:rPr lang="ru-RU" sz="2400" b="1" dirty="0" smtClean="0"/>
              <a:t>– разновидность </a:t>
            </a:r>
            <a:r>
              <a:rPr lang="ru-RU" sz="2400" b="1" dirty="0"/>
              <a:t>структуры, предоставляющая легкий доступ к отдельным битам</a:t>
            </a:r>
            <a:r>
              <a:rPr lang="ru-RU" sz="2400" b="1" dirty="0" smtClean="0"/>
              <a:t>.</a:t>
            </a:r>
          </a:p>
          <a:p>
            <a:pPr fontAlgn="base"/>
            <a:endParaRPr lang="ru-RU" sz="2400" b="1" dirty="0"/>
          </a:p>
          <a:p>
            <a:pPr fontAlgn="base"/>
            <a:r>
              <a:rPr lang="ru-RU" sz="2400" b="1" u="sng" dirty="0">
                <a:solidFill>
                  <a:srgbClr val="0070C0"/>
                </a:solidFill>
              </a:rPr>
              <a:t>Объединение</a:t>
            </a:r>
            <a:r>
              <a:rPr lang="ru-RU" sz="2400" b="1" dirty="0"/>
              <a:t> позволяет одному участку памяти содержать два или более различных типов данных</a:t>
            </a:r>
            <a:r>
              <a:rPr lang="ru-RU" sz="2400" b="1" dirty="0" smtClean="0"/>
              <a:t>.</a:t>
            </a:r>
          </a:p>
          <a:p>
            <a:pPr fontAlgn="base"/>
            <a:endParaRPr lang="ru-RU" sz="2400" b="1" dirty="0"/>
          </a:p>
          <a:p>
            <a:pPr fontAlgn="base"/>
            <a:r>
              <a:rPr lang="ru-RU" sz="2400" b="1" u="sng" dirty="0">
                <a:solidFill>
                  <a:srgbClr val="0070C0"/>
                </a:solidFill>
              </a:rPr>
              <a:t>Перечисление</a:t>
            </a:r>
            <a:r>
              <a:rPr lang="ru-RU" sz="2400" b="1" dirty="0">
                <a:solidFill>
                  <a:srgbClr val="0070C0"/>
                </a:solidFill>
              </a:rPr>
              <a:t> </a:t>
            </a:r>
            <a:r>
              <a:rPr lang="ru-RU" sz="2400" b="1" dirty="0" smtClean="0"/>
              <a:t>– список </a:t>
            </a:r>
            <a:r>
              <a:rPr lang="ru-RU" sz="2400" b="1" dirty="0"/>
              <a:t>символов</a:t>
            </a:r>
            <a:r>
              <a:rPr lang="ru-RU" sz="2400" b="1" dirty="0" smtClean="0"/>
              <a:t>.</a:t>
            </a:r>
          </a:p>
          <a:p>
            <a:pPr fontAlgn="base"/>
            <a:endParaRPr lang="ru-RU" sz="2400" b="1" dirty="0"/>
          </a:p>
          <a:p>
            <a:pPr fontAlgn="base"/>
            <a:r>
              <a:rPr lang="ru-RU" sz="2400" b="1" dirty="0" err="1" smtClean="0">
                <a:solidFill>
                  <a:srgbClr val="0070C0"/>
                </a:solidFill>
              </a:rPr>
              <a:t>typedef</a:t>
            </a:r>
            <a:r>
              <a:rPr lang="ru-RU" sz="2400" b="1" dirty="0" smtClean="0">
                <a:solidFill>
                  <a:srgbClr val="0070C0"/>
                </a:solidFill>
              </a:rPr>
              <a:t> </a:t>
            </a:r>
            <a:r>
              <a:rPr lang="ru-RU" sz="2400" b="1" dirty="0" smtClean="0"/>
              <a:t>– ключевое слово, которое создает </a:t>
            </a:r>
            <a:r>
              <a:rPr lang="ru-RU" sz="2400" b="1" dirty="0"/>
              <a:t>новое имя существующему типу.</a:t>
            </a:r>
          </a:p>
        </p:txBody>
      </p:sp>
    </p:spTree>
    <p:extLst>
      <p:ext uri="{BB962C8B-B14F-4D97-AF65-F5344CB8AC3E}">
        <p14:creationId xmlns:p14="http://schemas.microsoft.com/office/powerpoint/2010/main" val="2078903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088" y="39422"/>
            <a:ext cx="9144000" cy="6370975"/>
          </a:xfrm>
          <a:prstGeom prst="rect">
            <a:avLst/>
          </a:prstGeom>
        </p:spPr>
        <p:txBody>
          <a:bodyPr wrap="square">
            <a:spAutoFit/>
          </a:bodyPr>
          <a:lstStyle/>
          <a:p>
            <a:r>
              <a:rPr lang="ru-RU" sz="2400" b="1" dirty="0"/>
              <a:t>Массивы структур</a:t>
            </a:r>
          </a:p>
          <a:p>
            <a:endParaRPr lang="en-US" sz="2400" b="1" dirty="0" smtClean="0"/>
          </a:p>
          <a:p>
            <a:r>
              <a:rPr lang="ru-RU" sz="2400" b="1" dirty="0" smtClean="0"/>
              <a:t>Объявление массива структур заключается в следующем:</a:t>
            </a:r>
          </a:p>
          <a:p>
            <a:pPr marL="342900" indent="-342900">
              <a:buFont typeface="Wingdings" pitchFamily="2" charset="2"/>
              <a:buChar char="Ø"/>
            </a:pPr>
            <a:r>
              <a:rPr lang="ru-RU" sz="2400" b="1" dirty="0" smtClean="0"/>
              <a:t>определяется структура;</a:t>
            </a:r>
          </a:p>
          <a:p>
            <a:pPr marL="342900" indent="-342900">
              <a:buFont typeface="Wingdings" pitchFamily="2" charset="2"/>
              <a:buChar char="Ø"/>
            </a:pPr>
            <a:r>
              <a:rPr lang="ru-RU" sz="2400" b="1" dirty="0" smtClean="0"/>
              <a:t>объявляется массив переменных типа созданной структуры. </a:t>
            </a:r>
          </a:p>
          <a:p>
            <a:r>
              <a:rPr lang="ru-RU" sz="2400" b="1" u="sng" dirty="0" smtClean="0"/>
              <a:t>Например:</a:t>
            </a:r>
          </a:p>
          <a:p>
            <a:r>
              <a:rPr lang="ru-RU" sz="2400" b="1" dirty="0" err="1" smtClean="0"/>
              <a:t>struct</a:t>
            </a:r>
            <a:r>
              <a:rPr lang="ru-RU" sz="2400" b="1" dirty="0" smtClean="0"/>
              <a:t> </a:t>
            </a:r>
            <a:r>
              <a:rPr lang="ru-RU" sz="2400" b="1" dirty="0" err="1" smtClean="0">
                <a:solidFill>
                  <a:srgbClr val="0070C0"/>
                </a:solidFill>
              </a:rPr>
              <a:t>addr</a:t>
            </a:r>
            <a:r>
              <a:rPr lang="ru-RU" sz="2400" b="1" dirty="0" smtClean="0">
                <a:solidFill>
                  <a:srgbClr val="0070C0"/>
                </a:solidFill>
              </a:rPr>
              <a:t> </a:t>
            </a:r>
            <a:r>
              <a:rPr lang="ru-RU" sz="2400" b="1" dirty="0" err="1" smtClean="0"/>
              <a:t>addr</a:t>
            </a:r>
            <a:r>
              <a:rPr lang="en-US" sz="2400" b="1" dirty="0" err="1" smtClean="0"/>
              <a:t>ess</a:t>
            </a:r>
            <a:r>
              <a:rPr lang="ru-RU" sz="2400" b="1" dirty="0" smtClean="0"/>
              <a:t>[100];</a:t>
            </a:r>
          </a:p>
          <a:p>
            <a:endParaRPr lang="ru-RU" sz="2400" b="1" dirty="0" smtClean="0"/>
          </a:p>
          <a:p>
            <a:r>
              <a:rPr lang="ru-RU" sz="2400" b="1" dirty="0" smtClean="0"/>
              <a:t>В результате получаем набор из 100 переменных, устроенных, как объявлено в типе структуры </a:t>
            </a:r>
            <a:r>
              <a:rPr lang="ru-RU" sz="2400" b="1" dirty="0" err="1" smtClean="0"/>
              <a:t>addr</a:t>
            </a:r>
            <a:r>
              <a:rPr lang="ru-RU" sz="2400" b="1" dirty="0" smtClean="0"/>
              <a:t>.</a:t>
            </a:r>
          </a:p>
          <a:p>
            <a:r>
              <a:rPr lang="ru-RU" sz="2400" b="1" dirty="0" smtClean="0"/>
              <a:t>Для доступа к отдельным структурам массива </a:t>
            </a:r>
            <a:r>
              <a:rPr lang="ru-RU" sz="2400" b="1" dirty="0" err="1" smtClean="0"/>
              <a:t>ad</a:t>
            </a:r>
            <a:r>
              <a:rPr lang="en-US" sz="2400" b="1" dirty="0" smtClean="0"/>
              <a:t>dress</a:t>
            </a:r>
            <a:r>
              <a:rPr lang="ru-RU" sz="2400" b="1" dirty="0" smtClean="0"/>
              <a:t> следует проиндексировать имя массива. </a:t>
            </a:r>
            <a:endParaRPr lang="en-US" sz="2400" b="1" dirty="0" smtClean="0"/>
          </a:p>
          <a:p>
            <a:r>
              <a:rPr lang="ru-RU" sz="2400" b="1" dirty="0" smtClean="0"/>
              <a:t>Например:</a:t>
            </a:r>
          </a:p>
          <a:p>
            <a:r>
              <a:rPr lang="ru-RU" sz="2400" b="1" dirty="0" err="1" smtClean="0"/>
              <a:t>printf</a:t>
            </a:r>
            <a:r>
              <a:rPr lang="ru-RU" sz="2400" b="1" dirty="0" smtClean="0"/>
              <a:t>("%</a:t>
            </a:r>
            <a:r>
              <a:rPr lang="ru-RU" sz="2400" b="1" dirty="0" err="1" smtClean="0"/>
              <a:t>ld</a:t>
            </a:r>
            <a:r>
              <a:rPr lang="ru-RU" sz="2400" b="1" dirty="0" smtClean="0"/>
              <a:t>", </a:t>
            </a:r>
            <a:r>
              <a:rPr lang="ru-RU" sz="2400" b="1" dirty="0" err="1" smtClean="0"/>
              <a:t>addr</a:t>
            </a:r>
            <a:r>
              <a:rPr lang="en-US" sz="2400" b="1" dirty="0" err="1" smtClean="0"/>
              <a:t>ess</a:t>
            </a:r>
            <a:r>
              <a:rPr lang="ru-RU" sz="2400" b="1" dirty="0" smtClean="0"/>
              <a:t>[2</a:t>
            </a:r>
            <a:r>
              <a:rPr lang="en-US" sz="2400" b="1" dirty="0" smtClean="0"/>
              <a:t>8</a:t>
            </a:r>
            <a:r>
              <a:rPr lang="ru-RU" sz="2400" b="1" dirty="0" smtClean="0"/>
              <a:t>].</a:t>
            </a:r>
            <a:r>
              <a:rPr lang="en-US" sz="2400" b="1" dirty="0" smtClean="0"/>
              <a:t> house</a:t>
            </a:r>
            <a:r>
              <a:rPr lang="ru-RU" sz="2400" b="1" dirty="0" smtClean="0"/>
              <a:t>);</a:t>
            </a:r>
            <a:endParaRPr lang="en-US" sz="2400" b="1" dirty="0" smtClean="0"/>
          </a:p>
          <a:p>
            <a:endParaRPr lang="ru-RU" sz="2400" b="1" dirty="0" smtClean="0"/>
          </a:p>
          <a:p>
            <a:r>
              <a:rPr lang="ru-RU" sz="2400" b="1" dirty="0" smtClean="0"/>
              <a:t>Как и массивы переменных, массивы структур индексируются с нуля.</a:t>
            </a:r>
            <a:endParaRPr lang="ru-RU" sz="2400" b="1" dirty="0"/>
          </a:p>
        </p:txBody>
      </p:sp>
    </p:spTree>
    <p:extLst>
      <p:ext uri="{BB962C8B-B14F-4D97-AF65-F5344CB8AC3E}">
        <p14:creationId xmlns:p14="http://schemas.microsoft.com/office/powerpoint/2010/main" val="3598176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4245" y="0"/>
            <a:ext cx="9144000" cy="1200329"/>
          </a:xfrm>
          <a:prstGeom prst="rect">
            <a:avLst/>
          </a:prstGeom>
        </p:spPr>
        <p:txBody>
          <a:bodyPr wrap="square">
            <a:spAutoFit/>
          </a:bodyPr>
          <a:lstStyle/>
          <a:p>
            <a:r>
              <a:rPr lang="ru-RU" sz="2400" b="1" dirty="0" smtClean="0"/>
              <a:t>Передача членов структур в функции</a:t>
            </a:r>
          </a:p>
          <a:p>
            <a:r>
              <a:rPr lang="ru-RU" sz="2400" b="1" dirty="0" smtClean="0"/>
              <a:t>Фактически в функции передается значения членов структуры. Следовательно, передается обычная переменная. Например:</a:t>
            </a:r>
          </a:p>
        </p:txBody>
      </p:sp>
      <p:sp>
        <p:nvSpPr>
          <p:cNvPr id="3" name="Прямоугольник 2"/>
          <p:cNvSpPr/>
          <p:nvPr/>
        </p:nvSpPr>
        <p:spPr>
          <a:xfrm>
            <a:off x="179512" y="1412776"/>
            <a:ext cx="2286000" cy="2677656"/>
          </a:xfrm>
          <a:prstGeom prst="rect">
            <a:avLst/>
          </a:prstGeom>
        </p:spPr>
        <p:txBody>
          <a:bodyPr>
            <a:spAutoFit/>
          </a:bodyPr>
          <a:lstStyle/>
          <a:p>
            <a:pPr lvl="0"/>
            <a:r>
              <a:rPr lang="ru-RU" sz="2400" b="1" dirty="0" err="1">
                <a:solidFill>
                  <a:prstClr val="black"/>
                </a:solidFill>
              </a:rPr>
              <a:t>struct</a:t>
            </a:r>
            <a:r>
              <a:rPr lang="ru-RU" sz="2400" b="1" dirty="0">
                <a:solidFill>
                  <a:prstClr val="black"/>
                </a:solidFill>
              </a:rPr>
              <a:t> </a:t>
            </a:r>
            <a:r>
              <a:rPr lang="en-US" sz="2400" b="1" dirty="0" err="1">
                <a:solidFill>
                  <a:srgbClr val="0070C0"/>
                </a:solidFill>
              </a:rPr>
              <a:t>dt</a:t>
            </a:r>
            <a:r>
              <a:rPr lang="ru-RU" sz="2400" b="1" dirty="0">
                <a:solidFill>
                  <a:srgbClr val="0070C0"/>
                </a:solidFill>
              </a:rPr>
              <a:t> </a:t>
            </a:r>
            <a:r>
              <a:rPr lang="ru-RU" sz="2400" b="1" dirty="0">
                <a:solidFill>
                  <a:prstClr val="black"/>
                </a:solidFill>
              </a:rPr>
              <a:t>{</a:t>
            </a:r>
          </a:p>
          <a:p>
            <a:pPr lvl="0"/>
            <a:r>
              <a:rPr lang="ru-RU" sz="2400" b="1" dirty="0">
                <a:solidFill>
                  <a:prstClr val="black"/>
                </a:solidFill>
              </a:rPr>
              <a:t>	</a:t>
            </a:r>
            <a:r>
              <a:rPr lang="ru-RU" sz="2400" b="1" dirty="0" err="1">
                <a:solidFill>
                  <a:prstClr val="black"/>
                </a:solidFill>
              </a:rPr>
              <a:t>char</a:t>
            </a:r>
            <a:r>
              <a:rPr lang="ru-RU" sz="2400" b="1" dirty="0">
                <a:solidFill>
                  <a:prstClr val="black"/>
                </a:solidFill>
              </a:rPr>
              <a:t> x;</a:t>
            </a:r>
          </a:p>
          <a:p>
            <a:pPr lvl="0"/>
            <a:r>
              <a:rPr lang="ru-RU" sz="2400" b="1" dirty="0">
                <a:solidFill>
                  <a:prstClr val="black"/>
                </a:solidFill>
              </a:rPr>
              <a:t>	</a:t>
            </a:r>
            <a:r>
              <a:rPr lang="ru-RU" sz="2400" b="1" dirty="0" err="1">
                <a:solidFill>
                  <a:prstClr val="black"/>
                </a:solidFill>
              </a:rPr>
              <a:t>int</a:t>
            </a:r>
            <a:r>
              <a:rPr lang="ru-RU" sz="2400" b="1" dirty="0">
                <a:solidFill>
                  <a:prstClr val="black"/>
                </a:solidFill>
              </a:rPr>
              <a:t> y;</a:t>
            </a:r>
          </a:p>
          <a:p>
            <a:pPr lvl="0"/>
            <a:r>
              <a:rPr lang="ru-RU" sz="2400" b="1" dirty="0">
                <a:solidFill>
                  <a:prstClr val="black"/>
                </a:solidFill>
              </a:rPr>
              <a:t>	</a:t>
            </a:r>
            <a:r>
              <a:rPr lang="ru-RU" sz="2400" b="1" dirty="0" err="1">
                <a:solidFill>
                  <a:prstClr val="black"/>
                </a:solidFill>
              </a:rPr>
              <a:t>float</a:t>
            </a:r>
            <a:r>
              <a:rPr lang="ru-RU" sz="2400" b="1" dirty="0">
                <a:solidFill>
                  <a:prstClr val="black"/>
                </a:solidFill>
              </a:rPr>
              <a:t> z;</a:t>
            </a:r>
          </a:p>
          <a:p>
            <a:pPr lvl="0"/>
            <a:r>
              <a:rPr lang="ru-RU" sz="2400" b="1" dirty="0">
                <a:solidFill>
                  <a:prstClr val="black"/>
                </a:solidFill>
              </a:rPr>
              <a:t>	</a:t>
            </a:r>
            <a:r>
              <a:rPr lang="ru-RU" sz="2400" b="1" dirty="0" err="1">
                <a:solidFill>
                  <a:prstClr val="black"/>
                </a:solidFill>
              </a:rPr>
              <a:t>char</a:t>
            </a:r>
            <a:r>
              <a:rPr lang="ru-RU" sz="2400" b="1" dirty="0">
                <a:solidFill>
                  <a:prstClr val="black"/>
                </a:solidFill>
              </a:rPr>
              <a:t> </a:t>
            </a:r>
            <a:r>
              <a:rPr lang="en-US" sz="2400" b="1" dirty="0" smtClean="0">
                <a:solidFill>
                  <a:prstClr val="black"/>
                </a:solidFill>
              </a:rPr>
              <a:t>	</a:t>
            </a:r>
            <a:r>
              <a:rPr lang="ru-RU" sz="2400" b="1" dirty="0" smtClean="0">
                <a:solidFill>
                  <a:prstClr val="black"/>
                </a:solidFill>
              </a:rPr>
              <a:t>s[10</a:t>
            </a:r>
            <a:r>
              <a:rPr lang="ru-RU" sz="2400" b="1" dirty="0">
                <a:solidFill>
                  <a:prstClr val="black"/>
                </a:solidFill>
              </a:rPr>
              <a:t>];</a:t>
            </a:r>
          </a:p>
          <a:p>
            <a:pPr lvl="0"/>
            <a:r>
              <a:rPr lang="ru-RU" sz="2400" b="1" dirty="0">
                <a:solidFill>
                  <a:prstClr val="black"/>
                </a:solidFill>
              </a:rPr>
              <a:t>} </a:t>
            </a:r>
            <a:r>
              <a:rPr lang="en-US" sz="2400" b="1" dirty="0">
                <a:solidFill>
                  <a:prstClr val="black"/>
                </a:solidFill>
              </a:rPr>
              <a:t>data</a:t>
            </a:r>
            <a:r>
              <a:rPr lang="ru-RU" sz="2400" b="1" dirty="0">
                <a:solidFill>
                  <a:prstClr val="black"/>
                </a:solidFill>
              </a:rPr>
              <a:t>;</a:t>
            </a:r>
          </a:p>
        </p:txBody>
      </p:sp>
      <p:sp>
        <p:nvSpPr>
          <p:cNvPr id="4" name="Прямоугольник 3"/>
          <p:cNvSpPr/>
          <p:nvPr/>
        </p:nvSpPr>
        <p:spPr>
          <a:xfrm>
            <a:off x="44244" y="4509120"/>
            <a:ext cx="9099755" cy="1938992"/>
          </a:xfrm>
          <a:prstGeom prst="rect">
            <a:avLst/>
          </a:prstGeom>
        </p:spPr>
        <p:txBody>
          <a:bodyPr wrap="square">
            <a:spAutoFit/>
          </a:bodyPr>
          <a:lstStyle/>
          <a:p>
            <a:r>
              <a:rPr lang="ru-RU" b="1" dirty="0" err="1" smtClean="0"/>
              <a:t>f</a:t>
            </a:r>
            <a:r>
              <a:rPr lang="ru-RU" sz="2400" b="1" dirty="0" err="1" smtClean="0"/>
              <a:t>unc</a:t>
            </a:r>
            <a:r>
              <a:rPr lang="ru-RU" sz="2400" b="1" dirty="0" smtClean="0"/>
              <a:t>(</a:t>
            </a:r>
            <a:r>
              <a:rPr lang="en-US" sz="2400" b="1" dirty="0">
                <a:solidFill>
                  <a:prstClr val="black"/>
                </a:solidFill>
              </a:rPr>
              <a:t>data</a:t>
            </a:r>
            <a:r>
              <a:rPr lang="ru-RU" sz="2400" b="1" dirty="0" smtClean="0"/>
              <a:t>.х); </a:t>
            </a:r>
            <a:r>
              <a:rPr lang="en-US" sz="2400" b="1" dirty="0" smtClean="0"/>
              <a:t>		</a:t>
            </a:r>
            <a:r>
              <a:rPr lang="ru-RU" sz="2400" b="1" dirty="0" smtClean="0"/>
              <a:t>/* передача символьного значения х */</a:t>
            </a:r>
          </a:p>
          <a:p>
            <a:r>
              <a:rPr lang="ru-RU" sz="2400" b="1" dirty="0" smtClean="0"/>
              <a:t>func2(</a:t>
            </a:r>
            <a:r>
              <a:rPr lang="en-US" sz="2400" b="1" dirty="0">
                <a:solidFill>
                  <a:prstClr val="black"/>
                </a:solidFill>
              </a:rPr>
              <a:t>data</a:t>
            </a:r>
            <a:r>
              <a:rPr lang="ru-RU" sz="2400" b="1" dirty="0" smtClean="0"/>
              <a:t>.у); </a:t>
            </a:r>
            <a:r>
              <a:rPr lang="en-US" sz="2400" b="1" dirty="0" smtClean="0"/>
              <a:t>	</a:t>
            </a:r>
            <a:r>
              <a:rPr lang="ru-RU" sz="2400" b="1" dirty="0" smtClean="0"/>
              <a:t>/* передача целочисленного значения у */</a:t>
            </a:r>
          </a:p>
          <a:p>
            <a:r>
              <a:rPr lang="ru-RU" sz="2400" b="1" dirty="0" smtClean="0"/>
              <a:t>func3(</a:t>
            </a:r>
            <a:r>
              <a:rPr lang="en-US" sz="2400" b="1" dirty="0">
                <a:solidFill>
                  <a:prstClr val="black"/>
                </a:solidFill>
              </a:rPr>
              <a:t>data</a:t>
            </a:r>
            <a:r>
              <a:rPr lang="ru-RU" sz="2400" b="1" dirty="0" smtClean="0"/>
              <a:t>.z); </a:t>
            </a:r>
            <a:r>
              <a:rPr lang="en-US" sz="2400" b="1" dirty="0" smtClean="0"/>
              <a:t>	</a:t>
            </a:r>
            <a:r>
              <a:rPr lang="ru-RU" sz="2400" b="1" dirty="0" smtClean="0"/>
              <a:t>/* передача вещественного значения z */</a:t>
            </a:r>
          </a:p>
          <a:p>
            <a:r>
              <a:rPr lang="ru-RU" sz="2400" b="1" dirty="0" smtClean="0"/>
              <a:t>func4(</a:t>
            </a:r>
            <a:r>
              <a:rPr lang="en-US" sz="2400" b="1" dirty="0">
                <a:solidFill>
                  <a:prstClr val="black"/>
                </a:solidFill>
              </a:rPr>
              <a:t>data</a:t>
            </a:r>
            <a:r>
              <a:rPr lang="ru-RU" sz="2400" b="1" dirty="0" smtClean="0"/>
              <a:t>.s); </a:t>
            </a:r>
            <a:r>
              <a:rPr lang="en-US" sz="2400" b="1" dirty="0" smtClean="0"/>
              <a:t>	</a:t>
            </a:r>
            <a:r>
              <a:rPr lang="ru-RU" sz="2400" b="1" dirty="0" smtClean="0"/>
              <a:t>/* передача адреса строки s */</a:t>
            </a:r>
          </a:p>
          <a:p>
            <a:r>
              <a:rPr lang="ru-RU" sz="2400" b="1" dirty="0" err="1" smtClean="0"/>
              <a:t>func</a:t>
            </a:r>
            <a:r>
              <a:rPr lang="ru-RU" sz="2400" b="1" dirty="0" smtClean="0"/>
              <a:t>(</a:t>
            </a:r>
            <a:r>
              <a:rPr lang="en-US" sz="2400" b="1" dirty="0">
                <a:solidFill>
                  <a:prstClr val="black"/>
                </a:solidFill>
              </a:rPr>
              <a:t>data</a:t>
            </a:r>
            <a:r>
              <a:rPr lang="ru-RU" sz="2400" b="1" dirty="0" smtClean="0"/>
              <a:t>.s[2]); </a:t>
            </a:r>
            <a:r>
              <a:rPr lang="en-US" sz="2400" b="1" dirty="0" smtClean="0"/>
              <a:t>	</a:t>
            </a:r>
            <a:r>
              <a:rPr lang="ru-RU" sz="2400" b="1" dirty="0" smtClean="0"/>
              <a:t>/* передача символьного значения s [2] */</a:t>
            </a:r>
          </a:p>
        </p:txBody>
      </p:sp>
    </p:spTree>
    <p:extLst>
      <p:ext uri="{BB962C8B-B14F-4D97-AF65-F5344CB8AC3E}">
        <p14:creationId xmlns:p14="http://schemas.microsoft.com/office/powerpoint/2010/main" val="3247290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54" y="188640"/>
            <a:ext cx="9144000" cy="5632311"/>
          </a:xfrm>
          <a:prstGeom prst="rect">
            <a:avLst/>
          </a:prstGeom>
        </p:spPr>
        <p:txBody>
          <a:bodyPr wrap="square">
            <a:spAutoFit/>
          </a:bodyPr>
          <a:lstStyle/>
          <a:p>
            <a:r>
              <a:rPr lang="ru-RU" sz="2400" b="1" dirty="0" smtClean="0"/>
              <a:t>Передача адреса отдельного члена структуры осуществляется с помощью оператора &amp; перед именем структуры. Например:</a:t>
            </a:r>
          </a:p>
          <a:p>
            <a:endParaRPr lang="ru-RU" sz="2400" b="1" dirty="0" smtClean="0"/>
          </a:p>
          <a:p>
            <a:r>
              <a:rPr lang="ru-RU" sz="2400" b="1" dirty="0" err="1" smtClean="0"/>
              <a:t>func</a:t>
            </a:r>
            <a:r>
              <a:rPr lang="ru-RU" sz="2400" b="1" dirty="0" smtClean="0"/>
              <a:t>(&amp;</a:t>
            </a:r>
            <a:r>
              <a:rPr lang="en-US" sz="2400" b="1" dirty="0" smtClean="0">
                <a:solidFill>
                  <a:prstClr val="black"/>
                </a:solidFill>
              </a:rPr>
              <a:t>data</a:t>
            </a:r>
            <a:r>
              <a:rPr lang="ru-RU" sz="2400" b="1" dirty="0" smtClean="0"/>
              <a:t>.x) ; </a:t>
            </a:r>
            <a:r>
              <a:rPr lang="en-US" sz="2400" b="1" dirty="0" smtClean="0"/>
              <a:t>	</a:t>
            </a:r>
            <a:r>
              <a:rPr lang="ru-RU" sz="2400" b="1" dirty="0" smtClean="0"/>
              <a:t>/* передача адреса символа x */</a:t>
            </a:r>
          </a:p>
          <a:p>
            <a:r>
              <a:rPr lang="ru-RU" sz="2400" b="1" dirty="0" smtClean="0"/>
              <a:t>func2(&amp;</a:t>
            </a:r>
            <a:r>
              <a:rPr lang="en-US" sz="2400" b="1" dirty="0" smtClean="0">
                <a:solidFill>
                  <a:prstClr val="black"/>
                </a:solidFill>
              </a:rPr>
              <a:t>data</a:t>
            </a:r>
            <a:r>
              <a:rPr lang="ru-RU" sz="2400" b="1" dirty="0" smtClean="0"/>
              <a:t>.у); </a:t>
            </a:r>
            <a:r>
              <a:rPr lang="en-US" sz="2400" b="1" dirty="0" smtClean="0"/>
              <a:t>	</a:t>
            </a:r>
            <a:r>
              <a:rPr lang="ru-RU" sz="2400" b="1" dirty="0" smtClean="0"/>
              <a:t>/* передача адреса целого у */</a:t>
            </a:r>
          </a:p>
          <a:p>
            <a:r>
              <a:rPr lang="ru-RU" sz="2400" b="1" dirty="0" smtClean="0"/>
              <a:t>func3(&amp;</a:t>
            </a:r>
            <a:r>
              <a:rPr lang="en-US" sz="2400" b="1" dirty="0" smtClean="0">
                <a:solidFill>
                  <a:prstClr val="black"/>
                </a:solidFill>
              </a:rPr>
              <a:t>data</a:t>
            </a:r>
            <a:r>
              <a:rPr lang="ru-RU" sz="2400" b="1" dirty="0" smtClean="0"/>
              <a:t>.z); </a:t>
            </a:r>
            <a:r>
              <a:rPr lang="en-US" sz="2400" b="1" dirty="0" smtClean="0"/>
              <a:t>	</a:t>
            </a:r>
            <a:r>
              <a:rPr lang="ru-RU" sz="2400" b="1" dirty="0" smtClean="0"/>
              <a:t>/* передача адреса вещественного z */</a:t>
            </a:r>
          </a:p>
          <a:p>
            <a:r>
              <a:rPr lang="ru-RU" sz="2400" b="1" dirty="0" smtClean="0"/>
              <a:t>func4(</a:t>
            </a:r>
            <a:r>
              <a:rPr lang="en-US" sz="2400" b="1" dirty="0" smtClean="0"/>
              <a:t>&amp;</a:t>
            </a:r>
            <a:r>
              <a:rPr lang="en-US" sz="2400" b="1" dirty="0" smtClean="0">
                <a:solidFill>
                  <a:prstClr val="black"/>
                </a:solidFill>
              </a:rPr>
              <a:t>data</a:t>
            </a:r>
            <a:r>
              <a:rPr lang="ru-RU" sz="2400" b="1" dirty="0" smtClean="0"/>
              <a:t>.</a:t>
            </a:r>
            <a:r>
              <a:rPr lang="en-US" sz="2400" b="1" dirty="0" smtClean="0"/>
              <a:t>S</a:t>
            </a:r>
            <a:r>
              <a:rPr lang="ru-RU" sz="2400" b="1" dirty="0" smtClean="0"/>
              <a:t>) ; </a:t>
            </a:r>
            <a:r>
              <a:rPr lang="en-US" sz="2400" b="1" dirty="0" smtClean="0"/>
              <a:t>	</a:t>
            </a:r>
            <a:r>
              <a:rPr lang="ru-RU" sz="2400" b="1" dirty="0" smtClean="0"/>
              <a:t>/* передача адреса строки s */</a:t>
            </a:r>
          </a:p>
          <a:p>
            <a:r>
              <a:rPr lang="ru-RU" sz="2400" b="1" dirty="0" err="1" smtClean="0"/>
              <a:t>func</a:t>
            </a:r>
            <a:r>
              <a:rPr lang="ru-RU" sz="2400" b="1" dirty="0" smtClean="0"/>
              <a:t>(&amp;</a:t>
            </a:r>
            <a:r>
              <a:rPr lang="en-US" sz="2400" b="1" dirty="0" smtClean="0">
                <a:solidFill>
                  <a:prstClr val="black"/>
                </a:solidFill>
              </a:rPr>
              <a:t>data</a:t>
            </a:r>
            <a:r>
              <a:rPr lang="ru-RU" sz="2400" b="1" dirty="0" smtClean="0"/>
              <a:t>. </a:t>
            </a:r>
            <a:r>
              <a:rPr lang="en-US" sz="2400" b="1" dirty="0" smtClean="0"/>
              <a:t>S</a:t>
            </a:r>
            <a:r>
              <a:rPr lang="ru-RU" sz="2400" b="1" dirty="0" smtClean="0"/>
              <a:t>[2]); </a:t>
            </a:r>
            <a:r>
              <a:rPr lang="en-US" sz="2400" b="1" dirty="0" smtClean="0"/>
              <a:t>	</a:t>
            </a:r>
            <a:r>
              <a:rPr lang="ru-RU" sz="2400" b="1" dirty="0" smtClean="0"/>
              <a:t>/* передача адреса символа s[2] */</a:t>
            </a:r>
          </a:p>
          <a:p>
            <a:endParaRPr lang="ru-RU" sz="2400" b="1" dirty="0" smtClean="0"/>
          </a:p>
          <a:p>
            <a:r>
              <a:rPr lang="ru-RU" sz="2400" b="1" dirty="0" smtClean="0"/>
              <a:t>Следует иметь ввиду, что оператор &amp; стоит перед именем структуры, а не перед именем члена. </a:t>
            </a:r>
            <a:endParaRPr lang="en-US" sz="2400" b="1" dirty="0" smtClean="0"/>
          </a:p>
          <a:p>
            <a:endParaRPr lang="ru-RU" sz="2400" b="1" dirty="0" smtClean="0"/>
          </a:p>
          <a:p>
            <a:r>
              <a:rPr lang="ru-RU" sz="2400" b="1" dirty="0" smtClean="0"/>
              <a:t>Кроме того, массив </a:t>
            </a:r>
            <a:r>
              <a:rPr lang="en-US" sz="2400" b="1" dirty="0" smtClean="0"/>
              <a:t>S </a:t>
            </a:r>
            <a:r>
              <a:rPr lang="ru-RU" sz="2400" b="1" dirty="0" smtClean="0"/>
              <a:t>сам по себе является адресом, поэтому не требуется оператора &amp;. Тем не менее, когда осуществляется доступ к отдельному символу строки </a:t>
            </a:r>
            <a:r>
              <a:rPr lang="en-US" sz="2400" b="1" dirty="0" smtClean="0"/>
              <a:t>S</a:t>
            </a:r>
            <a:r>
              <a:rPr lang="ru-RU" sz="2400" b="1" dirty="0" smtClean="0"/>
              <a:t>, оператор &amp; необходим.</a:t>
            </a:r>
            <a:endParaRPr lang="ru-RU" sz="2400" b="1" dirty="0"/>
          </a:p>
        </p:txBody>
      </p:sp>
    </p:spTree>
    <p:extLst>
      <p:ext uri="{BB962C8B-B14F-4D97-AF65-F5344CB8AC3E}">
        <p14:creationId xmlns:p14="http://schemas.microsoft.com/office/powerpoint/2010/main" val="3598176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6789551"/>
          </a:xfrm>
          <a:prstGeom prst="rect">
            <a:avLst/>
          </a:prstGeom>
        </p:spPr>
        <p:txBody>
          <a:bodyPr wrap="square">
            <a:spAutoFit/>
          </a:bodyPr>
          <a:lstStyle/>
          <a:p>
            <a:pPr>
              <a:lnSpc>
                <a:spcPct val="80000"/>
              </a:lnSpc>
            </a:pPr>
            <a:r>
              <a:rPr lang="ru-RU" sz="2400" b="1" dirty="0" smtClean="0"/>
              <a:t>Передача всей структуры в функцию</a:t>
            </a:r>
          </a:p>
          <a:p>
            <a:pPr>
              <a:lnSpc>
                <a:spcPct val="80000"/>
              </a:lnSpc>
            </a:pPr>
            <a:r>
              <a:rPr lang="ru-RU" sz="2400" b="1" dirty="0" smtClean="0"/>
              <a:t>Структура как аргумент функции передаётся с помощью стандартной передачи по значению, т.е. изменения, внесенные внутри функции, не повлияют на исходную структуру.</a:t>
            </a:r>
          </a:p>
          <a:p>
            <a:pPr>
              <a:lnSpc>
                <a:spcPct val="80000"/>
              </a:lnSpc>
            </a:pPr>
            <a:endParaRPr lang="ru-RU" sz="1400" b="1" dirty="0" smtClean="0"/>
          </a:p>
          <a:p>
            <a:pPr>
              <a:lnSpc>
                <a:spcPct val="80000"/>
              </a:lnSpc>
            </a:pPr>
            <a:r>
              <a:rPr lang="ru-RU" sz="2000" b="1" dirty="0" smtClean="0">
                <a:solidFill>
                  <a:srgbClr val="0070C0"/>
                </a:solidFill>
              </a:rPr>
              <a:t>При использовании структуры как параметра следует помнить, что тип аргумента должен соответствовать типу параметра. Поэтому удобно определить структуру глобально, а ее ярлык использовать для объявления необходимых структурных переменных. </a:t>
            </a:r>
          </a:p>
          <a:p>
            <a:pPr>
              <a:lnSpc>
                <a:spcPct val="80000"/>
              </a:lnSpc>
            </a:pPr>
            <a:endParaRPr lang="ru-RU" sz="1400" b="1" dirty="0" smtClean="0"/>
          </a:p>
          <a:p>
            <a:pPr>
              <a:lnSpc>
                <a:spcPct val="80000"/>
              </a:lnSpc>
            </a:pPr>
            <a:r>
              <a:rPr lang="ru-RU" sz="2000" b="1" dirty="0" smtClean="0"/>
              <a:t>#</a:t>
            </a:r>
            <a:r>
              <a:rPr lang="ru-RU" sz="2000" b="1" dirty="0" err="1" smtClean="0"/>
              <a:t>include</a:t>
            </a:r>
            <a:r>
              <a:rPr lang="ru-RU" sz="2000" b="1" dirty="0" smtClean="0"/>
              <a:t> &lt;</a:t>
            </a:r>
            <a:r>
              <a:rPr lang="ru-RU" sz="2000" b="1" dirty="0" err="1" smtClean="0"/>
              <a:t>stdio.h</a:t>
            </a:r>
            <a:r>
              <a:rPr lang="ru-RU" sz="2000" b="1" dirty="0" smtClean="0"/>
              <a:t>&gt;</a:t>
            </a:r>
          </a:p>
          <a:p>
            <a:pPr>
              <a:lnSpc>
                <a:spcPct val="80000"/>
              </a:lnSpc>
            </a:pPr>
            <a:r>
              <a:rPr lang="ru-RU" sz="2000" b="1" dirty="0" err="1" smtClean="0"/>
              <a:t>struct</a:t>
            </a:r>
            <a:r>
              <a:rPr lang="ru-RU" sz="2000" b="1" dirty="0" smtClean="0"/>
              <a:t> </a:t>
            </a:r>
            <a:r>
              <a:rPr lang="ru-RU" sz="2000" b="1" dirty="0" err="1" smtClean="0"/>
              <a:t>struct_type</a:t>
            </a:r>
            <a:r>
              <a:rPr lang="ru-RU" sz="2000" b="1" dirty="0" smtClean="0"/>
              <a:t> {</a:t>
            </a:r>
          </a:p>
          <a:p>
            <a:pPr>
              <a:lnSpc>
                <a:spcPct val="80000"/>
              </a:lnSpc>
            </a:pPr>
            <a:r>
              <a:rPr lang="ru-RU" sz="2000" b="1" dirty="0" smtClean="0"/>
              <a:t>	</a:t>
            </a:r>
            <a:r>
              <a:rPr lang="ru-RU" sz="2000" b="1" dirty="0" err="1" smtClean="0"/>
              <a:t>int</a:t>
            </a:r>
            <a:r>
              <a:rPr lang="ru-RU" sz="2000" b="1" dirty="0" smtClean="0"/>
              <a:t> a, b;</a:t>
            </a:r>
          </a:p>
          <a:p>
            <a:pPr>
              <a:lnSpc>
                <a:spcPct val="80000"/>
              </a:lnSpc>
            </a:pPr>
            <a:r>
              <a:rPr lang="ru-RU" sz="2000" b="1" dirty="0" smtClean="0"/>
              <a:t>	</a:t>
            </a:r>
            <a:r>
              <a:rPr lang="ru-RU" sz="2000" b="1" dirty="0" err="1" smtClean="0"/>
              <a:t>char</a:t>
            </a:r>
            <a:r>
              <a:rPr lang="ru-RU" sz="2000" b="1" dirty="0" smtClean="0"/>
              <a:t> </a:t>
            </a:r>
            <a:r>
              <a:rPr lang="ru-RU" sz="2000" b="1" dirty="0" err="1" smtClean="0"/>
              <a:t>ch</a:t>
            </a:r>
            <a:r>
              <a:rPr lang="ru-RU" sz="2000" b="1" dirty="0" smtClean="0"/>
              <a:t>;</a:t>
            </a:r>
          </a:p>
          <a:p>
            <a:pPr>
              <a:lnSpc>
                <a:spcPct val="80000"/>
              </a:lnSpc>
            </a:pPr>
            <a:r>
              <a:rPr lang="ru-RU" sz="2000" b="1" dirty="0" smtClean="0"/>
              <a:t>};</a:t>
            </a:r>
          </a:p>
          <a:p>
            <a:pPr>
              <a:lnSpc>
                <a:spcPct val="80000"/>
              </a:lnSpc>
            </a:pPr>
            <a:r>
              <a:rPr lang="ru-RU" sz="2000" b="1" dirty="0" err="1" smtClean="0"/>
              <a:t>void</a:t>
            </a:r>
            <a:r>
              <a:rPr lang="ru-RU" sz="2000" b="1" dirty="0" smtClean="0"/>
              <a:t> f1(</a:t>
            </a:r>
            <a:r>
              <a:rPr lang="ru-RU" sz="2000" b="1" dirty="0" err="1" smtClean="0"/>
              <a:t>struct</a:t>
            </a:r>
            <a:r>
              <a:rPr lang="ru-RU" sz="2000" b="1" dirty="0" smtClean="0"/>
              <a:t> </a:t>
            </a:r>
            <a:r>
              <a:rPr lang="ru-RU" sz="2000" b="1" dirty="0" err="1" smtClean="0"/>
              <a:t>struct_type</a:t>
            </a:r>
            <a:r>
              <a:rPr lang="ru-RU" sz="2000" b="1" dirty="0" smtClean="0"/>
              <a:t> </a:t>
            </a:r>
            <a:r>
              <a:rPr lang="ru-RU" sz="2000" b="1" dirty="0" err="1" smtClean="0"/>
              <a:t>parm</a:t>
            </a:r>
            <a:r>
              <a:rPr lang="ru-RU" sz="2000" b="1" dirty="0" smtClean="0"/>
              <a:t>);</a:t>
            </a:r>
          </a:p>
          <a:p>
            <a:pPr>
              <a:lnSpc>
                <a:spcPct val="80000"/>
              </a:lnSpc>
            </a:pPr>
            <a:endParaRPr lang="ru-RU" sz="2000" b="1" dirty="0" smtClean="0"/>
          </a:p>
          <a:p>
            <a:pPr>
              <a:lnSpc>
                <a:spcPct val="80000"/>
              </a:lnSpc>
            </a:pPr>
            <a:r>
              <a:rPr lang="ru-RU" sz="2000" b="1" dirty="0" err="1" smtClean="0"/>
              <a:t>int</a:t>
            </a:r>
            <a:r>
              <a:rPr lang="ru-RU" sz="2000" b="1" dirty="0" smtClean="0"/>
              <a:t> </a:t>
            </a:r>
            <a:r>
              <a:rPr lang="ru-RU" sz="2000" b="1" dirty="0" err="1" smtClean="0"/>
              <a:t>main</a:t>
            </a:r>
            <a:r>
              <a:rPr lang="ru-RU" sz="2000" b="1" dirty="0" smtClean="0"/>
              <a:t>(</a:t>
            </a:r>
            <a:r>
              <a:rPr lang="ru-RU" sz="2000" b="1" dirty="0" err="1" smtClean="0"/>
              <a:t>void</a:t>
            </a:r>
            <a:r>
              <a:rPr lang="ru-RU" sz="2000" b="1" dirty="0" smtClean="0"/>
              <a:t>) {</a:t>
            </a:r>
          </a:p>
          <a:p>
            <a:pPr>
              <a:lnSpc>
                <a:spcPct val="80000"/>
              </a:lnSpc>
            </a:pPr>
            <a:r>
              <a:rPr lang="ru-RU" sz="2000" b="1" dirty="0" smtClean="0"/>
              <a:t>	</a:t>
            </a:r>
            <a:r>
              <a:rPr lang="ru-RU" sz="2000" b="1" dirty="0" err="1" smtClean="0"/>
              <a:t>struct</a:t>
            </a:r>
            <a:r>
              <a:rPr lang="ru-RU" sz="2000" b="1" dirty="0" smtClean="0"/>
              <a:t> </a:t>
            </a:r>
            <a:r>
              <a:rPr lang="ru-RU" sz="2000" b="1" dirty="0" err="1" smtClean="0"/>
              <a:t>struct_type</a:t>
            </a:r>
            <a:r>
              <a:rPr lang="ru-RU" sz="2000" b="1" dirty="0" smtClean="0"/>
              <a:t> </a:t>
            </a:r>
            <a:r>
              <a:rPr lang="ru-RU" sz="2000" b="1" dirty="0" err="1" smtClean="0"/>
              <a:t>arg</a:t>
            </a:r>
            <a:r>
              <a:rPr lang="ru-RU" sz="2000" b="1" dirty="0" smtClean="0"/>
              <a:t>;    /* объявление </a:t>
            </a:r>
            <a:r>
              <a:rPr lang="ru-RU" sz="2000" b="1" dirty="0" err="1" smtClean="0"/>
              <a:t>arg</a:t>
            </a:r>
            <a:r>
              <a:rPr lang="ru-RU" sz="2000" b="1" dirty="0" smtClean="0"/>
              <a:t> */</a:t>
            </a:r>
          </a:p>
          <a:p>
            <a:pPr>
              <a:lnSpc>
                <a:spcPct val="80000"/>
              </a:lnSpc>
            </a:pPr>
            <a:r>
              <a:rPr lang="ru-RU" sz="2000" b="1" dirty="0" smtClean="0"/>
              <a:t>	</a:t>
            </a:r>
            <a:r>
              <a:rPr lang="ru-RU" sz="2000" b="1" dirty="0" err="1" smtClean="0"/>
              <a:t>arg.a</a:t>
            </a:r>
            <a:r>
              <a:rPr lang="ru-RU" sz="2000" b="1" dirty="0" smtClean="0"/>
              <a:t> = 1000;</a:t>
            </a:r>
          </a:p>
          <a:p>
            <a:pPr>
              <a:lnSpc>
                <a:spcPct val="80000"/>
              </a:lnSpc>
            </a:pPr>
            <a:r>
              <a:rPr lang="ru-RU" sz="2000" b="1" dirty="0" smtClean="0"/>
              <a:t>	f1(</a:t>
            </a:r>
            <a:r>
              <a:rPr lang="ru-RU" sz="2000" b="1" dirty="0" err="1" smtClean="0"/>
              <a:t>arg</a:t>
            </a:r>
            <a:r>
              <a:rPr lang="ru-RU" sz="2000" b="1" dirty="0" smtClean="0"/>
              <a:t>);</a:t>
            </a:r>
          </a:p>
          <a:p>
            <a:pPr>
              <a:lnSpc>
                <a:spcPct val="80000"/>
              </a:lnSpc>
            </a:pPr>
            <a:r>
              <a:rPr lang="ru-RU" sz="2000" b="1" dirty="0" smtClean="0"/>
              <a:t>	</a:t>
            </a:r>
            <a:r>
              <a:rPr lang="ru-RU" sz="2000" b="1" dirty="0" err="1" smtClean="0"/>
              <a:t>return</a:t>
            </a:r>
            <a:r>
              <a:rPr lang="ru-RU" sz="2000" b="1" dirty="0" smtClean="0"/>
              <a:t> 0;</a:t>
            </a:r>
          </a:p>
          <a:p>
            <a:pPr>
              <a:lnSpc>
                <a:spcPct val="80000"/>
              </a:lnSpc>
            </a:pPr>
            <a:r>
              <a:rPr lang="ru-RU" sz="2000" b="1" dirty="0" smtClean="0"/>
              <a:t>}</a:t>
            </a:r>
          </a:p>
          <a:p>
            <a:pPr>
              <a:lnSpc>
                <a:spcPct val="80000"/>
              </a:lnSpc>
            </a:pPr>
            <a:endParaRPr lang="ru-RU" sz="2000" b="1" dirty="0" smtClean="0"/>
          </a:p>
          <a:p>
            <a:pPr>
              <a:lnSpc>
                <a:spcPct val="80000"/>
              </a:lnSpc>
            </a:pPr>
            <a:r>
              <a:rPr lang="ru-RU" sz="2000" b="1" dirty="0" err="1" smtClean="0"/>
              <a:t>void</a:t>
            </a:r>
            <a:r>
              <a:rPr lang="ru-RU" sz="2000" b="1" dirty="0" smtClean="0"/>
              <a:t> f1(</a:t>
            </a:r>
            <a:r>
              <a:rPr lang="ru-RU" sz="2000" b="1" dirty="0" err="1" smtClean="0"/>
              <a:t>struct</a:t>
            </a:r>
            <a:r>
              <a:rPr lang="ru-RU" sz="2000" b="1" dirty="0" smtClean="0"/>
              <a:t> </a:t>
            </a:r>
            <a:r>
              <a:rPr lang="ru-RU" sz="2000" b="1" dirty="0" err="1" smtClean="0"/>
              <a:t>struct_type</a:t>
            </a:r>
            <a:r>
              <a:rPr lang="ru-RU" sz="2000" b="1" dirty="0" smtClean="0"/>
              <a:t> </a:t>
            </a:r>
            <a:r>
              <a:rPr lang="ru-RU" sz="2000" b="1" dirty="0" err="1" smtClean="0"/>
              <a:t>parm</a:t>
            </a:r>
            <a:r>
              <a:rPr lang="ru-RU" sz="2000" b="1" dirty="0" smtClean="0"/>
              <a:t>) {</a:t>
            </a:r>
          </a:p>
          <a:p>
            <a:pPr>
              <a:lnSpc>
                <a:spcPct val="80000"/>
              </a:lnSpc>
            </a:pPr>
            <a:r>
              <a:rPr lang="ru-RU" sz="2000" b="1" dirty="0" smtClean="0"/>
              <a:t>	</a:t>
            </a:r>
            <a:r>
              <a:rPr lang="ru-RU" sz="2000" b="1" dirty="0" err="1" smtClean="0"/>
              <a:t>printf</a:t>
            </a:r>
            <a:r>
              <a:rPr lang="ru-RU" sz="2000" b="1" dirty="0" smtClean="0"/>
              <a:t>("%d", </a:t>
            </a:r>
            <a:r>
              <a:rPr lang="ru-RU" sz="2000" b="1" dirty="0" err="1" smtClean="0"/>
              <a:t>parm.a</a:t>
            </a:r>
            <a:r>
              <a:rPr lang="ru-RU" sz="2000" b="1" dirty="0" smtClean="0"/>
              <a:t>);</a:t>
            </a:r>
          </a:p>
          <a:p>
            <a:pPr>
              <a:lnSpc>
                <a:spcPct val="80000"/>
              </a:lnSpc>
            </a:pPr>
            <a:r>
              <a:rPr lang="ru-RU" sz="2000" b="1" dirty="0" smtClean="0"/>
              <a:t>}</a:t>
            </a:r>
            <a:endParaRPr lang="ru-RU" sz="2000" b="1" dirty="0"/>
          </a:p>
        </p:txBody>
      </p:sp>
    </p:spTree>
    <p:extLst>
      <p:ext uri="{BB962C8B-B14F-4D97-AF65-F5344CB8AC3E}">
        <p14:creationId xmlns:p14="http://schemas.microsoft.com/office/powerpoint/2010/main" val="3598176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4893647"/>
          </a:xfrm>
          <a:prstGeom prst="rect">
            <a:avLst/>
          </a:prstGeom>
        </p:spPr>
        <p:txBody>
          <a:bodyPr wrap="square">
            <a:spAutoFit/>
          </a:bodyPr>
          <a:lstStyle/>
          <a:p>
            <a:r>
              <a:rPr lang="ru-RU" sz="2400" b="1" dirty="0" smtClean="0"/>
              <a:t>Указатели на структуры</a:t>
            </a:r>
          </a:p>
          <a:p>
            <a:endParaRPr lang="ru-RU" sz="2400" b="1" dirty="0" smtClean="0"/>
          </a:p>
          <a:p>
            <a:r>
              <a:rPr lang="ru-RU" sz="2400" b="1" dirty="0" smtClean="0"/>
              <a:t>Указатели на структуры создаются так же, как и на другие типы переменных.</a:t>
            </a:r>
          </a:p>
          <a:p>
            <a:endParaRPr lang="ru-RU" sz="2400" b="1" dirty="0" smtClean="0"/>
          </a:p>
          <a:p>
            <a:r>
              <a:rPr lang="ru-RU" sz="2400" b="1" dirty="0" smtClean="0"/>
              <a:t>Указатели на структуру объявляются путем помещения * перед именем структурной переменной. </a:t>
            </a:r>
            <a:endParaRPr lang="en-US" sz="2400" b="1" dirty="0" smtClean="0"/>
          </a:p>
          <a:p>
            <a:endParaRPr lang="ru-RU" sz="2400" b="1" dirty="0" smtClean="0"/>
          </a:p>
          <a:p>
            <a:r>
              <a:rPr lang="ru-RU" sz="2400" b="1" dirty="0" smtClean="0"/>
              <a:t>Например, ранее была определена структура </a:t>
            </a:r>
            <a:r>
              <a:rPr lang="ru-RU" sz="2400" b="1" dirty="0" err="1" smtClean="0"/>
              <a:t>addr</a:t>
            </a:r>
            <a:r>
              <a:rPr lang="ru-RU" sz="2400" b="1" dirty="0" smtClean="0"/>
              <a:t>, </a:t>
            </a:r>
          </a:p>
          <a:p>
            <a:r>
              <a:rPr lang="ru-RU" sz="2400" b="1" dirty="0" smtClean="0"/>
              <a:t>следующая строка объявляет </a:t>
            </a:r>
            <a:r>
              <a:rPr lang="ru-RU" sz="2400" b="1" dirty="0" err="1" smtClean="0"/>
              <a:t>add</a:t>
            </a:r>
            <a:r>
              <a:rPr lang="en-US" sz="2400" b="1" dirty="0" err="1" smtClean="0"/>
              <a:t>ress</a:t>
            </a:r>
            <a:r>
              <a:rPr lang="ru-RU" sz="2400" b="1" dirty="0" smtClean="0"/>
              <a:t> как указатель на данные этого типа:</a:t>
            </a:r>
          </a:p>
          <a:p>
            <a:endParaRPr lang="ru-RU" sz="2400" b="1" dirty="0" smtClean="0"/>
          </a:p>
          <a:p>
            <a:r>
              <a:rPr lang="ru-RU" sz="2400" b="1" dirty="0" err="1" smtClean="0"/>
              <a:t>struct</a:t>
            </a:r>
            <a:r>
              <a:rPr lang="ru-RU" sz="2400" b="1" dirty="0" smtClean="0"/>
              <a:t> </a:t>
            </a:r>
            <a:r>
              <a:rPr lang="ru-RU" sz="2400" b="1" dirty="0" err="1" smtClean="0"/>
              <a:t>addr</a:t>
            </a:r>
            <a:r>
              <a:rPr lang="ru-RU" sz="2400" b="1" dirty="0" smtClean="0"/>
              <a:t> *</a:t>
            </a:r>
            <a:r>
              <a:rPr lang="ru-RU" sz="2400" b="1" dirty="0" err="1" smtClean="0"/>
              <a:t>addr_pointer</a:t>
            </a:r>
            <a:r>
              <a:rPr lang="ru-RU" sz="2400" b="1" dirty="0" smtClean="0"/>
              <a:t>;</a:t>
            </a:r>
          </a:p>
        </p:txBody>
      </p:sp>
    </p:spTree>
    <p:extLst>
      <p:ext uri="{BB962C8B-B14F-4D97-AF65-F5344CB8AC3E}">
        <p14:creationId xmlns:p14="http://schemas.microsoft.com/office/powerpoint/2010/main" val="3598176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32506"/>
            <a:ext cx="9144000" cy="6401753"/>
          </a:xfrm>
          <a:prstGeom prst="rect">
            <a:avLst/>
          </a:prstGeom>
        </p:spPr>
        <p:txBody>
          <a:bodyPr wrap="square">
            <a:spAutoFit/>
          </a:bodyPr>
          <a:lstStyle/>
          <a:p>
            <a:r>
              <a:rPr lang="ru-RU" sz="2400" b="1" dirty="0" smtClean="0"/>
              <a:t>Для получения адреса структурной переменной используется &amp; перед именем структуры. </a:t>
            </a:r>
          </a:p>
          <a:p>
            <a:pPr>
              <a:spcBef>
                <a:spcPts val="1200"/>
              </a:spcBef>
            </a:pPr>
            <a:r>
              <a:rPr lang="ru-RU" sz="2400" b="1" dirty="0" err="1" smtClean="0"/>
              <a:t>struct</a:t>
            </a:r>
            <a:r>
              <a:rPr lang="ru-RU" sz="2400" b="1" dirty="0" smtClean="0"/>
              <a:t> </a:t>
            </a:r>
            <a:r>
              <a:rPr lang="ru-RU" sz="2400" b="1" dirty="0" err="1" smtClean="0"/>
              <a:t>bal</a:t>
            </a:r>
            <a:r>
              <a:rPr lang="ru-RU" sz="2400" b="1" dirty="0" smtClean="0"/>
              <a:t> {</a:t>
            </a:r>
          </a:p>
          <a:p>
            <a:r>
              <a:rPr lang="ru-RU" sz="2400" b="1" dirty="0" err="1" smtClean="0"/>
              <a:t>float</a:t>
            </a:r>
            <a:r>
              <a:rPr lang="ru-RU" sz="2400" b="1" dirty="0" smtClean="0"/>
              <a:t> </a:t>
            </a:r>
            <a:r>
              <a:rPr lang="ru-RU" sz="2400" b="1" dirty="0" err="1" smtClean="0"/>
              <a:t>balance</a:t>
            </a:r>
            <a:r>
              <a:rPr lang="ru-RU" sz="2400" b="1" dirty="0" smtClean="0"/>
              <a:t>;</a:t>
            </a:r>
          </a:p>
          <a:p>
            <a:r>
              <a:rPr lang="ru-RU" sz="2400" b="1" dirty="0" err="1" smtClean="0"/>
              <a:t>char</a:t>
            </a:r>
            <a:r>
              <a:rPr lang="ru-RU" sz="2400" b="1" dirty="0" smtClean="0"/>
              <a:t> </a:t>
            </a:r>
            <a:r>
              <a:rPr lang="ru-RU" sz="2400" b="1" dirty="0" err="1" smtClean="0"/>
              <a:t>name</a:t>
            </a:r>
            <a:r>
              <a:rPr lang="ru-RU" sz="2400" b="1" dirty="0" smtClean="0"/>
              <a:t>[80];</a:t>
            </a:r>
          </a:p>
          <a:p>
            <a:r>
              <a:rPr lang="ru-RU" sz="2400" b="1" dirty="0" smtClean="0"/>
              <a:t>} </a:t>
            </a:r>
            <a:r>
              <a:rPr lang="ru-RU" sz="2400" b="1" dirty="0" err="1" smtClean="0"/>
              <a:t>person</a:t>
            </a:r>
            <a:r>
              <a:rPr lang="ru-RU" sz="2400" b="1" dirty="0" smtClean="0"/>
              <a:t>;</a:t>
            </a:r>
            <a:endParaRPr lang="en-US" sz="2400" b="1" dirty="0" smtClean="0"/>
          </a:p>
          <a:p>
            <a:pPr>
              <a:spcBef>
                <a:spcPts val="1200"/>
              </a:spcBef>
            </a:pPr>
            <a:r>
              <a:rPr lang="ru-RU" sz="2400" b="1" dirty="0" err="1" smtClean="0"/>
              <a:t>struct</a:t>
            </a:r>
            <a:r>
              <a:rPr lang="ru-RU" sz="2400" b="1" dirty="0" smtClean="0"/>
              <a:t> </a:t>
            </a:r>
            <a:r>
              <a:rPr lang="ru-RU" sz="2400" b="1" dirty="0" err="1" smtClean="0"/>
              <a:t>bal</a:t>
            </a:r>
            <a:r>
              <a:rPr lang="ru-RU" sz="2400" b="1" dirty="0" smtClean="0"/>
              <a:t> *p; /* объявление указателя на структуру */</a:t>
            </a:r>
          </a:p>
          <a:p>
            <a:r>
              <a:rPr lang="ru-RU" sz="2400" b="1" dirty="0" smtClean="0"/>
              <a:t>тогда</a:t>
            </a:r>
          </a:p>
          <a:p>
            <a:r>
              <a:rPr lang="ru-RU" sz="2400" b="1" dirty="0" smtClean="0"/>
              <a:t>p = &amp;</a:t>
            </a:r>
            <a:r>
              <a:rPr lang="ru-RU" sz="2400" b="1" dirty="0" err="1" smtClean="0"/>
              <a:t>регson</a:t>
            </a:r>
            <a:r>
              <a:rPr lang="ru-RU" sz="2400" b="1" dirty="0" smtClean="0"/>
              <a:t>;</a:t>
            </a:r>
          </a:p>
          <a:p>
            <a:r>
              <a:rPr lang="ru-RU" sz="2400" b="1" dirty="0" smtClean="0"/>
              <a:t>помещает адрес структуры </a:t>
            </a:r>
            <a:r>
              <a:rPr lang="ru-RU" sz="2400" b="1" dirty="0" err="1" smtClean="0"/>
              <a:t>person</a:t>
            </a:r>
            <a:r>
              <a:rPr lang="ru-RU" sz="2400" b="1" dirty="0" smtClean="0"/>
              <a:t> в указатель р.</a:t>
            </a:r>
          </a:p>
          <a:p>
            <a:pPr>
              <a:spcBef>
                <a:spcPts val="1200"/>
              </a:spcBef>
            </a:pPr>
            <a:r>
              <a:rPr lang="ru-RU" sz="2400" b="1" dirty="0" smtClean="0"/>
              <a:t>Для доступа к членам структуры с помощью указателя на структуру следует использовать оператор «-&gt;». Например:</a:t>
            </a:r>
          </a:p>
          <a:p>
            <a:pPr>
              <a:spcBef>
                <a:spcPts val="1200"/>
              </a:spcBef>
            </a:pPr>
            <a:r>
              <a:rPr lang="ru-RU" sz="2400" b="1" dirty="0" smtClean="0"/>
              <a:t>p-&gt;</a:t>
            </a:r>
            <a:r>
              <a:rPr lang="ru-RU" sz="2400" b="1" dirty="0" err="1" smtClean="0"/>
              <a:t>balance</a:t>
            </a:r>
            <a:r>
              <a:rPr lang="en-US" sz="2400" b="1" dirty="0" smtClean="0"/>
              <a:t>;</a:t>
            </a:r>
          </a:p>
          <a:p>
            <a:pPr>
              <a:spcBef>
                <a:spcPts val="1200"/>
              </a:spcBef>
            </a:pPr>
            <a:r>
              <a:rPr lang="ru-RU" sz="2400" b="1" dirty="0">
                <a:solidFill>
                  <a:srgbClr val="0070C0"/>
                </a:solidFill>
              </a:rPr>
              <a:t>Для доступа к членам структуры при работе с самой структурой используется оператор «точка». </a:t>
            </a:r>
          </a:p>
        </p:txBody>
      </p:sp>
    </p:spTree>
    <p:extLst>
      <p:ext uri="{BB962C8B-B14F-4D97-AF65-F5344CB8AC3E}">
        <p14:creationId xmlns:p14="http://schemas.microsoft.com/office/powerpoint/2010/main" val="3395011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72" y="-27384"/>
            <a:ext cx="9144000" cy="6063198"/>
          </a:xfrm>
          <a:prstGeom prst="rect">
            <a:avLst/>
          </a:prstGeom>
        </p:spPr>
        <p:txBody>
          <a:bodyPr wrap="square">
            <a:spAutoFit/>
          </a:bodyPr>
          <a:lstStyle/>
          <a:p>
            <a:r>
              <a:rPr lang="ru-RU" sz="3200" b="1" dirty="0" smtClean="0">
                <a:solidFill>
                  <a:srgbClr val="0070C0"/>
                </a:solidFill>
              </a:rPr>
              <a:t>Битовые поля</a:t>
            </a:r>
            <a:r>
              <a:rPr lang="en-US" sz="3200" b="1" dirty="0" smtClean="0">
                <a:solidFill>
                  <a:srgbClr val="0070C0"/>
                </a:solidFill>
              </a:rPr>
              <a:t> </a:t>
            </a:r>
            <a:r>
              <a:rPr lang="en-US" sz="2400" b="1" dirty="0" smtClean="0"/>
              <a:t>– </a:t>
            </a:r>
            <a:r>
              <a:rPr lang="ru-RU" sz="2400" b="1" dirty="0" smtClean="0"/>
              <a:t>возможность, позволяющую работать с отдельными битами. </a:t>
            </a:r>
            <a:endParaRPr lang="en-US" sz="2400" b="1" dirty="0" smtClean="0"/>
          </a:p>
          <a:p>
            <a:r>
              <a:rPr lang="ru-RU" sz="2400" b="1" dirty="0" smtClean="0"/>
              <a:t>Некоторые причины полезности битовых полей:</a:t>
            </a:r>
          </a:p>
          <a:p>
            <a:pPr marL="342900" indent="-342900">
              <a:buFont typeface="Wingdings" pitchFamily="2" charset="2"/>
              <a:buChar char="Ø"/>
            </a:pPr>
            <a:r>
              <a:rPr lang="ru-RU" sz="2400" b="1" dirty="0" smtClean="0"/>
              <a:t>ограниченное место для хранения информации и возможность сохранить несколько логических (истина/ложь) переменных в одном байте;</a:t>
            </a:r>
          </a:p>
          <a:p>
            <a:pPr marL="342900" indent="-342900">
              <a:buFont typeface="Wingdings" pitchFamily="2" charset="2"/>
              <a:buChar char="Ø"/>
            </a:pPr>
            <a:r>
              <a:rPr lang="ru-RU" sz="2400" b="1" dirty="0" smtClean="0"/>
              <a:t>передача битовой информации, закодированной в один байт;</a:t>
            </a:r>
          </a:p>
          <a:p>
            <a:pPr marL="342900" indent="-342900">
              <a:buFont typeface="Wingdings" pitchFamily="2" charset="2"/>
              <a:buChar char="Ø"/>
            </a:pPr>
            <a:r>
              <a:rPr lang="ru-RU" sz="2400" b="1" dirty="0" smtClean="0"/>
              <a:t>процедурам кодирования необходимо получать доступ к отдельным битам в байте.</a:t>
            </a:r>
          </a:p>
          <a:p>
            <a:pPr>
              <a:spcBef>
                <a:spcPts val="1200"/>
              </a:spcBef>
            </a:pPr>
            <a:r>
              <a:rPr lang="ru-RU" sz="2400" b="1" dirty="0" smtClean="0"/>
              <a:t>Использование битовых полей для доступа к битам основано на структурах. Битовое поле – особый тип структуры, определяющей, какую длину имеет каждый член. </a:t>
            </a:r>
          </a:p>
          <a:p>
            <a:pPr>
              <a:spcBef>
                <a:spcPts val="1200"/>
              </a:spcBef>
            </a:pPr>
            <a:r>
              <a:rPr lang="ru-RU" sz="2400" b="1" dirty="0" smtClean="0"/>
              <a:t>Используя битовые поля, можно упаковать целочисленные компоненты очень плотно, обеспечив максимальную экономию памяти.</a:t>
            </a:r>
          </a:p>
        </p:txBody>
      </p:sp>
    </p:spTree>
    <p:extLst>
      <p:ext uri="{BB962C8B-B14F-4D97-AF65-F5344CB8AC3E}">
        <p14:creationId xmlns:p14="http://schemas.microsoft.com/office/powerpoint/2010/main" val="321580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3925"/>
            <a:ext cx="9144000" cy="5496889"/>
          </a:xfrm>
          <a:prstGeom prst="rect">
            <a:avLst/>
          </a:prstGeom>
        </p:spPr>
        <p:txBody>
          <a:bodyPr wrap="square">
            <a:spAutoFit/>
          </a:bodyPr>
          <a:lstStyle/>
          <a:p>
            <a:r>
              <a:rPr lang="ru-RU" sz="2400" b="1" dirty="0" smtClean="0"/>
              <a:t>Набор разрядов целого числа можно разбить на битовые поля, каждое из которых выделяется для определенной переменной. При работе с битовыми полями количество битов, выделяемое для хранения каждого поля отделяется от имени двоеточием</a:t>
            </a:r>
          </a:p>
          <a:p>
            <a:pPr>
              <a:spcBef>
                <a:spcPts val="1200"/>
              </a:spcBef>
            </a:pPr>
            <a:r>
              <a:rPr lang="ru-RU" sz="2400" b="1" dirty="0" smtClean="0"/>
              <a:t>Стандартный вид объявления битовых полей :</a:t>
            </a:r>
          </a:p>
          <a:p>
            <a:pPr>
              <a:lnSpc>
                <a:spcPct val="80000"/>
              </a:lnSpc>
              <a:spcBef>
                <a:spcPts val="1200"/>
              </a:spcBef>
            </a:pPr>
            <a:r>
              <a:rPr lang="ru-RU" sz="2400" b="1" dirty="0" err="1" smtClean="0"/>
              <a:t>struct</a:t>
            </a:r>
            <a:r>
              <a:rPr lang="ru-RU" sz="2400" b="1" dirty="0" smtClean="0"/>
              <a:t> имя структуры {</a:t>
            </a:r>
          </a:p>
          <a:p>
            <a:pPr>
              <a:lnSpc>
                <a:spcPct val="80000"/>
              </a:lnSpc>
            </a:pPr>
            <a:r>
              <a:rPr lang="ru-RU" sz="2400" b="1" dirty="0" smtClean="0"/>
              <a:t>	тип имя1: длина;</a:t>
            </a:r>
          </a:p>
          <a:p>
            <a:pPr>
              <a:lnSpc>
                <a:spcPct val="80000"/>
              </a:lnSpc>
            </a:pPr>
            <a:r>
              <a:rPr lang="ru-RU" sz="2400" b="1" dirty="0" smtClean="0"/>
              <a:t>	тип имя2: длина;</a:t>
            </a:r>
          </a:p>
          <a:p>
            <a:pPr>
              <a:lnSpc>
                <a:spcPct val="80000"/>
              </a:lnSpc>
            </a:pPr>
            <a:r>
              <a:rPr lang="ru-RU" sz="2400" b="1" dirty="0" smtClean="0"/>
              <a:t>	...</a:t>
            </a:r>
          </a:p>
          <a:p>
            <a:pPr>
              <a:lnSpc>
                <a:spcPct val="80000"/>
              </a:lnSpc>
            </a:pPr>
            <a:r>
              <a:rPr lang="ru-RU" sz="2400" b="1" dirty="0" smtClean="0"/>
              <a:t>	тип </a:t>
            </a:r>
            <a:r>
              <a:rPr lang="ru-RU" sz="2400" b="1" dirty="0" err="1" smtClean="0"/>
              <a:t>имяN</a:t>
            </a:r>
            <a:r>
              <a:rPr lang="ru-RU" sz="2400" b="1" dirty="0" smtClean="0"/>
              <a:t>: длина;</a:t>
            </a:r>
          </a:p>
          <a:p>
            <a:pPr>
              <a:lnSpc>
                <a:spcPct val="80000"/>
              </a:lnSpc>
            </a:pPr>
            <a:r>
              <a:rPr lang="ru-RU" sz="2400" b="1" dirty="0" smtClean="0"/>
              <a:t>}</a:t>
            </a:r>
          </a:p>
          <a:p>
            <a:endParaRPr lang="ru-RU" sz="2400" b="1" dirty="0" smtClean="0"/>
          </a:p>
          <a:p>
            <a:r>
              <a:rPr lang="ru-RU" sz="2400" b="1" dirty="0" smtClean="0"/>
              <a:t>При работе с битовыми полями нужно внимательно следить за тем, чтобы значение переменной не потребовало памяти больше, чем под неё выделено.</a:t>
            </a:r>
            <a:endParaRPr lang="ru-RU" sz="2400" b="1" dirty="0"/>
          </a:p>
        </p:txBody>
      </p:sp>
    </p:spTree>
    <p:extLst>
      <p:ext uri="{BB962C8B-B14F-4D97-AF65-F5344CB8AC3E}">
        <p14:creationId xmlns:p14="http://schemas.microsoft.com/office/powerpoint/2010/main" val="2517693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33083"/>
            <a:ext cx="9144000" cy="1938992"/>
          </a:xfrm>
          <a:prstGeom prst="rect">
            <a:avLst/>
          </a:prstGeom>
        </p:spPr>
        <p:txBody>
          <a:bodyPr wrap="square">
            <a:spAutoFit/>
          </a:bodyPr>
          <a:lstStyle/>
          <a:p>
            <a:r>
              <a:rPr lang="ru-RU" sz="2400" b="1" dirty="0" smtClean="0"/>
              <a:t>Битовые поля должны объявляться как </a:t>
            </a:r>
            <a:r>
              <a:rPr lang="ru-RU" sz="2400" b="1" dirty="0" err="1" smtClean="0"/>
              <a:t>int</a:t>
            </a:r>
            <a:r>
              <a:rPr lang="ru-RU" sz="2400" b="1" dirty="0" smtClean="0"/>
              <a:t>, </a:t>
            </a:r>
            <a:r>
              <a:rPr lang="ru-RU" sz="2400" b="1" dirty="0" err="1" smtClean="0"/>
              <a:t>unsigned</a:t>
            </a:r>
            <a:r>
              <a:rPr lang="ru-RU" sz="2400" b="1" dirty="0" smtClean="0"/>
              <a:t> или </a:t>
            </a:r>
            <a:r>
              <a:rPr lang="ru-RU" sz="2400" b="1" dirty="0" err="1" smtClean="0"/>
              <a:t>signed</a:t>
            </a:r>
            <a:r>
              <a:rPr lang="ru-RU" sz="2400" b="1" dirty="0" smtClean="0"/>
              <a:t>. Битовые поля длиной 1 должны объявляться как </a:t>
            </a:r>
            <a:r>
              <a:rPr lang="ru-RU" sz="2400" b="1" dirty="0" err="1" smtClean="0"/>
              <a:t>unsigned</a:t>
            </a:r>
            <a:r>
              <a:rPr lang="ru-RU" sz="2400" b="1" dirty="0" smtClean="0"/>
              <a:t>, поскольку 1 бит не может иметь знака. Битовые поля могут иметь длину от 1 до16 бит для 16-битных сред и от 1 до 32 бит для 32-битных сред. </a:t>
            </a:r>
            <a:endParaRPr lang="ru-RU" sz="2400" b="1" dirty="0"/>
          </a:p>
        </p:txBody>
      </p:sp>
      <p:sp>
        <p:nvSpPr>
          <p:cNvPr id="3" name="Прямоугольник 2"/>
          <p:cNvSpPr/>
          <p:nvPr/>
        </p:nvSpPr>
        <p:spPr>
          <a:xfrm>
            <a:off x="-33802" y="2132856"/>
            <a:ext cx="9144000" cy="2677656"/>
          </a:xfrm>
          <a:prstGeom prst="rect">
            <a:avLst/>
          </a:prstGeom>
        </p:spPr>
        <p:txBody>
          <a:bodyPr wrap="square">
            <a:spAutoFit/>
          </a:bodyPr>
          <a:lstStyle/>
          <a:p>
            <a:r>
              <a:rPr lang="ru-RU" sz="2400" b="1" dirty="0" smtClean="0"/>
              <a:t>Пример структуры, содержащей  три переменные по одному биту каждая: </a:t>
            </a:r>
          </a:p>
          <a:p>
            <a:r>
              <a:rPr lang="en-US" sz="2400" b="1" dirty="0" err="1" smtClean="0"/>
              <a:t>struct</a:t>
            </a:r>
            <a:r>
              <a:rPr lang="en-US" sz="2400" b="1" dirty="0" smtClean="0"/>
              <a:t> device {</a:t>
            </a:r>
          </a:p>
          <a:p>
            <a:r>
              <a:rPr lang="en-US" sz="2400" b="1" dirty="0" smtClean="0"/>
              <a:t>unsigned active : 1;</a:t>
            </a:r>
          </a:p>
          <a:p>
            <a:r>
              <a:rPr lang="en-US" sz="2400" b="1" dirty="0" smtClean="0"/>
              <a:t>unsigned ready : 1;</a:t>
            </a:r>
          </a:p>
          <a:p>
            <a:r>
              <a:rPr lang="en-US" sz="2400" b="1" dirty="0" smtClean="0"/>
              <a:t>unsigned </a:t>
            </a:r>
            <a:r>
              <a:rPr lang="en-US" sz="2400" b="1" dirty="0" err="1" smtClean="0"/>
              <a:t>xmt_error</a:t>
            </a:r>
            <a:r>
              <a:rPr lang="en-US" sz="2400" b="1" dirty="0" smtClean="0"/>
              <a:t> : 1;</a:t>
            </a:r>
          </a:p>
          <a:p>
            <a:r>
              <a:rPr lang="en-US" sz="2400" b="1" dirty="0" smtClean="0"/>
              <a:t>} </a:t>
            </a:r>
            <a:r>
              <a:rPr lang="en-US" sz="2400" b="1" dirty="0" err="1" smtClean="0"/>
              <a:t>dev_code</a:t>
            </a:r>
            <a:r>
              <a:rPr lang="en-US" sz="2400" b="1" dirty="0" smtClean="0"/>
              <a:t>;</a:t>
            </a:r>
          </a:p>
        </p:txBody>
      </p:sp>
      <p:sp>
        <p:nvSpPr>
          <p:cNvPr id="5" name="AutoShape 5" descr="data:image/png;base64,iVBORw0KGgoAAAANSUhEUgAAAZAAAACtCAYAAACeLCkLAAAABHNCSVQICAgIfAhkiAAAIABJREFUeF7tnQe4HUX5xoOU0KSFQKgJPQgEkCY9dAIIoQdFCEVp8hgQBP2rXBEhgEgRDNVEQMVEAiRCUFAioYr0klBCLiHU0HsR/L+/mxlcTs4J927Onrtz7vs9z3tnd9p+8+7e+eab2T3TrZvFDKTHwBxSeQVhc2HZTlJ/A113iHCucK2wcDv1GBTy7aVw3naWcTYzUEoGvlRKrayUGajNQG8lTRCeFm4VnhXGCIvVLlL3lC1V4z+EbYW3hXFCe40B+t8krC98IFjMQLIMzJms5la8qzIwVg3fTDhTOEqYT9hH6CXgCSDrCP2FNTN4QsefCBsLlOd8CWEXgc7/eWEb4avCRGE5YSfhPeF1ISt/0sm9wkiBQdgdwlMhwxoKdxe2DmnPKfyv0F3YW3hAOE34WECXqcJuwlpCVt8FdT5NsJgBM2AGzEAdGFhKddAZTxeYxkKYOvqP8G4m7lc6Jh+dNx4Cxz0E5PfhHI8Fz4W0i2ckdbtNIfkRpphIOyScZwMMCmnvCC8JnwrfCRmGKbxZuF54Q/hXiO+pkDKXC32FD8P5VxReLVwXztEZQ8j0mMUMmAEzYAbqxMC6qodOmOmjrDD6Jz5OY/0unGNwLg3HlQbk4BBfaUDeV/xA4YyQXs2AtIY0On88IAxK9BbwZlgfOUy4IeRbXWE0IFfoGP25LqAOZK5wPiqcOzADpWfAayClv0VWMMMA6x3IegIdLkLHvKLwpvBaiFtSIZ7EC+G8WoCBuKtKwtyKY/S/c5W0GMW1mIJ6UsDgTBEwVkwJM631T2FLYSEBweOIMkAH/YW7M3E+NANJMmADkuRt67JKv6KWjxbomK8UWDtgSorprDgNxTrDVgJTS18TWOdAWNvIyjw6ObYijlMMQn/hpCppMYrOH0NztICh6SewtkHcDuGYuqmrUvCE8JBur0zwuRkwA2bADBTLANNUGI2PBKaA6KR/LTCVhDwixOmhbIjHgMQ1ELwMFsrJ09E1ELyevwmsfVD+QWFtATld4O2qtwTWMkhnUT1OYb2q48WFs0Kap7BEhKV5GGD+lvlheyfNc0+bsSVMF+FdxMX02EYMSOW6BW9dRQNSTy4wWotUqXABxaGfxQw0AwPYAmwCtuFzwj8f0wHHCbxSuILAIuAJAm+DWMxAagxsJIWnCtn1D97UYgF+fGqNsb5moCQMLCM9onc9Rcd3Cr9kIRKrwlzxygKLjy8LKwm49xYzkCIDvaU0yArTSjznFjNgBjrOAGuGvC6/tIB3zdTsBpXu//KKPEjgg6tTBeZ4LWbADJgBM9B1GWAK60cChmO4gIdvMQNmwAyYATNgBsyAGTADZsAMmAEzYAbMgBkwA2bADJgBM2AGzIAZMANmwAyYATNgBsyAGTADZsAMmAEzYAbMgBkwA2bADJgBM2AGzIAZMANmwAyYATNgBpqdAb5E59dN+QI9deG3WmhP6tuArqY2vCiw50Sqwm9PscUs+2Wk/GsGPFNIyr8Lx//EqkKzPFNsRczPaKQqywb9U36mIvdT+S2sXQU+T7eYATNgBsyAGWgvAwfFXd0owK+YssdCqnKTFKc9W6XaAOnND5axWdFY4acJt4PfzWFjp20F9r9IVXimkO1SbYD0XlCYILA3yc8SbsdJ0p2thjcX2Is+VblFivOjhCk/U7Gf+mxbUG7GQwK/WJqqcFMQdoZLVfgpfYQ9tlNuRzQa7M3BzoCpSjM8U3G/Eu5JszxTb6T6QElvnimQ8r2I/ZQ3jUr4QbTqZsAMmIFOZcC7DnYq/b64GTADZiBdBmxA0r131twMmAEz0KkM2IB0Kv2+uBkwA2YgXQayb2EV1Yovq+J1BL43YeHomaIuVGC9GFq2+V0gXOMxham9scbbONyHpYLujyucFNqTSsCOaGsJKwjzCa8IDwopL9TTFr6bQZ4W3grHZQ9YSO1bQ8lWxae20M2zxfcyawjvC48KtCMFWVxK8n1JLXlKCYW9uTZYlfNhzmcr67W0yBG/u8rwQRz1R/xOx/PnqOuLirygDNO/KFOO9N+oDORn27BijnraU4R7wHXgqJ7yfVX2cag7244bFFfEvRgWrrVkPRuhui6v0gYM+S/rfJ1YHc8UKEoYlLwrxHvy9QIuxFtY1H9pneteO6N39pnieFCdr0V16E/dtKfesqEq5KPXynYMrPeFVB99VL2fqaOq6J5tC6/T11NiPzW4SA9kdWn8Z4HRO9b838IBAbymOqSeLSqwrlVUN17T2wLfyqQoPaU0I8KrhWeFPYV1hQEC3wYcL6QgeBzDhYkCo679haUFDORo4Q4hFeH/YoRQhAFvJAcY8FsqLljvDrLI9mDE+U6GbxvwAK8UXhY2FVL5rGGqdP2rkBX63/gLI/zPFyaDVTPWqt4eyBWhXjquuYP254W49xQypVVPKcoDibp/K+gOV6l5IP2kc5x+g/MeAv8ctGU8EXWWojyQSjUPU0QcaWEM6y1FeiDHBt3psGIbUvRAXqw36TXqK8oDGRn4Zxo0/q/XUKEu0UV4IJWKMTiJHhWzDPWWzzwQLlSU4BYiWHWmTxDm3RHmr78SjsseRN3Lrues9OMjUaZKojAlx8dMyMOfxaZx0F1qso6zhRCnShiB/SMN9du0ZO3gF8LtwjkJ6V1NVaaUmF1gLYrOmC/FU5L4RTheyBkCnuzZQq31nRTatpuUXDkoWtT0blv1RU5hRfepNcP4lMxxHx3fljn3YeMY4B8Ej4SpRNZ4UhJG6aMyCk/WMVOLHybSCBZrRwifCoOFhRLRu5aaGHQ8XEbvhPyEzT5C9h7VKtvZ8cyCxDUVpnWzcqROthYw8qnJcUHh+xQWOrAq0gOJI3cesCjZabLU3mJK7SGqpi8DhsuEIwQ8kp0E1hNSEjzaSwQGH0zDMYfNCJhf/01B+OfG4P1Q4O2YVIUpH16S4Q2yBQWepWjET0ukUdkBNNPq6wnMjDwnsCaSSjuydG+sk01CxJnZhCKOizQg8XXdPhnFs8etRTTIddZkgNeprxcOFl4TdhTuqpm7vAmMqr4jMFUSR419dLxHeVX+nGbbhDN0Hy9cnEk9VcfnJ9IO1j6uFXjtmMHgOCHOt2PUs2tuZW3Sy1IsTu3erWOeLQZUcdS+RlkVn4Ve0fug/+UlpkKlSAPy96B5H4XMWXOt+BYTb9M8UmjLXHmWgWV0whzv9gIjeEYoqU0fMiLsk21UxTFtTElYw9lSYNQbZU0d8HZcCtJfSi6ZUZQprA3COS/OZNfcytwe/i+Q5TJKxm8qWsuseBXdWPcYGOKZpo7rnFWy1ieqyDWQoVKR0S4jX6w6c9VfDWqzWIXLmIKcJSUZNS6aUfYvOo7fH1yZQCMYlfDePoIxZ7QVhZFKTMtEl+6QtQKM3z0Cb5jwTx4HJPyjjC2dxtUVOkTR2dE5Uya8Xo0w746XmILsKyUHCzxLTGfxP8LbfciFIUwhOFlKMrCi8x0j0C9h3JGLQphKcIwUZaCOAWequiEyWFcp4jVelMcFvF9gwZBrMHVCI4uQol7j5Z87vmZZGfIqZj0lvh5X7w8JedOnUvd4nn2xoV5tGRaulx2hzm7dGBDeGIvPUtSf9Y9dZrfyGuWLfI03XpJBVWxLSq/xHiC9n8joThvouP5PmLMGn7MTXdRrvOg0QGDdI96HV3Vc7//t2PbpOuC5qrdgvPH6aANToUVK7KcK/ZCQBjwq4JLzz88IPq6LFNm4etcd59nrXW8j6xuii4GUhbn2tQQ8WgzTHAL/iLySnLIw705bUpPLpTDg/3oJ4W2B+0EHlpqMk8JMgfIiBrMy0Zik1A6MXsPXnYqcwsqSzz8/sJiB2WWAjgpYysEAr4KDZhBeDLB0gIEiF9E7oIazmgEzYAbMQGoM2ICkdsesrxkwA2agJAzYgJTkRlgNM2AGzEBqDNiApHbHrK8ZMANmoCQMZBfRD5VORX14wkdGvNL7QIHt5gcaeX3w8AKvwRtlvEpaFE/xfqzagHbwenVRwrcNCK96przgzTOFFPlMhUsUFsQ29E28HeiPHCS8XxhbxVfMK7CfCCk/U5/ZDV4fHCwML543X8EMmAEzYAaaiAGMeUOE32Thd2dSfN89S9DzOrmmIYwVd5FtVTUjIL4ctpgBM2AGcjPQqDUQpmQWE+JPT+RWuBMLrqNr9xRoS8rC187c951TboR1NwNmoPMZaIQBWUXN5GtVfjJj/85vcm4NvhXawFf1/G5OqsLPPfOlbfzJ51TbYb3NgBnoZAaK+M2ayiZtp4gbhTcFPrefUJkhkXN+RuMpgb0o+CG/xxLRO6smXiC/l8PPgYwUMOopL0gmeAusshkwAx1lgOmfoR0tVML8LdKJtqQu16beAOtvBsxA5zPQiCmszm+lNTADZsAMmIG6M2ADUndKXaEZMANmoGswYAPSNe6zW2kGzIAZqDsDNiB1p9QVmgEzYAa6BgM2IF3jPpellal/SFoWHq2HGWgkAzX/b21AGnkbut615leT+bmDUcJPhBR3q+t6d80tNgOfZ4D/25MEflGE/2f+r9ukUTsSxus57BoM8JX7+QJbz/JjfvwEDD+fclXXaL5baQaakgE+PmaL7wuEl4Tv2oA05X3u9EZdLw340JKv99cT1hT4cPGGTtfMCpgBM5CHgV1UaENhjHCvcIUwxQYkD5Uu0x4G+Mr95JCR54yfwv9I+LQ9hZ3HDJiB0jDAUsczAr8D+LmtLGxASnOPmloRHrp7mrqFbpwZaF4GGPRV/f/1Inrz3nS3zAyYATNQKAM2IIXS68rNgBkwA83LgA1I895btyxNBligfDqjOm+0vSicmGZzrHUzM+A1kGa+u25bigywaVmPjOLddczr0PwEfxTew19NeELg5/mrySKKZP9tjM88Qvwp/7hHfazjY6Xxxhzz3Fyn8qOx6YrjFWxk+ZCHbQ1eD3EE6LZA5pxDdiClf+G6bwnvVaQvofPewjThhZDWS+EHwhvhPNsGothXqI/wkIBODICpp1LeUQSYW2A/Il4lf1Sg7ijwzHYW1EMbLSVmwD/nXq6b459zL9f9yGozVSd0tn0DjlbIh1y/CJnwSF4TeKONjvncEF8Z8Lol5ehELwzHZ4VMuyukDtLBKSEeIxLjYri64jAEbOUc4z7U8ZGhDMHZVcotpbgdQvyQTF4OqZO66NAJ4/P4Lx1jUOI+RXhiDwrIsQLXpd1siHaUgBHA2LDXEPWQznmLsLYwOcSTxp5ECHpj3OAY40FdlpIzYANSrhtkA1Ku+5HVBgNS2YlzjgFhxE3nN1FYUDg05N1AYaVEA7K5EqJhwIAwGsfwMOrmvf6FhTVCYfLdKvQRLhW4Lp09Xx9zzAdkpN0v0JFjJJBhAumbCiPDcdaA/FBxeENROF5B4PugB4R/CHg+fDdEPbsK64fj7ylcUaCzHyXgTf1GwMOIXhmeEeWyxvTOELeHQryjrwoI14M/uMSTsQGZwUuuv14DyUWbC5mBQhlgZM7Ww4DONwo7YTLqxjthKordMZH9QlgtoLPllwCirKwDOt7xAiN+Ru9M70Rhh8pWASMThQEgcrXQKtDh49nwXQBCfXTwdwt07JVysiKoD29iLYH2sb0153gKDGgwAH8SMJDfFvYRMFJXCuShr9pLwMs4QsAoYGhqybpKaBVGC0zz3Rcy4i3BAQYGw2SZDQZsQGaDPBc1AwUxgCdwVwDrHFFYK2Dq5WGBDhRvAqOCZ1BLMDbHZRL5IIx1D7yPuNbC2seshDUP5GsChoNfF0CmCngReB6M5D/3kdmMLG1/jxfwSMiL17SQcKrQWxgn4DksLWAwLhIGCAcI1wmvCvH6GBPaDPCa4rSUDmcSpq/wTKJ3Fdv4uOKYIrtZwAuzzAYDNiCzQZ6LmoEGM0DH/32BaaUpAqNoOko69lpyjhKYqomCJ/ADYRkBg/SSwDTRrGS4EqmDaTQ69C2FXwnocJ6AcThGqCUYEDwAvIdrhG8KrMGMEbYW/i2gCxLXa+jwLwtxGEzi8VrwlqiLuCVCerUAfTC2jwh4YJcLGA7qYRrrp0J8oUCHljwMVL5xkaeO9pTBBR4knNiezCXO0yLdcLd5AFMW2jAw5QY0se5xlD8htHFxhYzc8RzosBGmXvifYgDIiJrOtFIoQ1mmqRA8jmcFDA7CNA51MPV0u8DUEYbhdQFjsZKwnEB5OmI6XzwNOvbHhDjtxVoGHTTGAVlNwKDcIeAlMf2EMI3ElBVexiJCP4G6JgnUhx5R8L56CbQTbywK+lI/1+J/sDUkdFe4sTBNiN4KSdS/kYDHgpGijXhP5CEv6yx4VBhiS4kZ4MYPLbF+7VWtRRlpS+pybeoNsP5NyQBrKvcKrIfs1pQtbLJGzdVk7XFzzIAZSJcBpsdYD7lbwLOylJwBG5CS3yCrZwa6EAMYENYqLIkw4EX0RG6U1TQDZsAMlI0BG5Cy3RHrYwbMgBlIhAEbkERulNU0A2bADJSNARuQst0R62MGzIAZSIQBG5BEbpTVNANmwAyUjQEbkLLdEetjBsyAGUiEARuQRG6U1TQDZsAMlI0BG5Cy3RHrYwbMgBlIhAEbkERulNU0A2bADJSNARuQst0R62MGzIAZSIQBG5BEbpTVNANmwAyUjQEbkLLdEetjBsyAGUiEARuQRG6U1TQDdWSAHQHZliDuSFjHqmerKvYgYZ8QSyIM2IAkcqOsphmoIwP9Vdf9wj51rLMeVV2qSuIGWPWor711sO3tCGGH9hZwvhkM2ID4STADXYcBPA62sq0m7BK4rpDd4oEtY7Neypd1zk6B7E5YS6hnA2GVigxcl10Rq3k97DLIroKVwo6p7JzIroe1ZEEloFMsH3WcR3ELhzT0xUiwQyJCuyiD0AeSdqDAbpDEs0thLaF+eJo3kwHOKEca12Q3SPQhjt0QuV7kg7xsScxOjdk6FtU5OyiiD+WpyxIY8I6E5XoUvCNhue5HI7Q5QRd5R2C3v5tDeES48NEKPxDYbvYFYUiI/4tC9g2fP5yz9SvptfYRohz1cA3AHuYYgSsycezrji7I0sKtIa1V4RMC5REMEVvtUg9b2I4X+pJQIexiiI6jBcqw9S9b59I5XyVQfnwI2Ye9RWD7XNqKvmzbG/WN4SaKqyaDFMme8pSlrlNCprUUxuvAMVsC7xXixinkeqOEFYWJIZ78bAWM0UK4J/8RbhRI22ZGtP/CgA1IuZ4DG5By3Y+itcEAsK85+5T3Fv4s0ElhQOhA6dTHCIzazxbeFxgRDxTIt5/ACJrjXwjVhI6cjpLOk46e0TQd5u4C5S4XlhduE8hHfceGtMMV0kdgPKIBOT2kMa2E10KHfaFQTb4Z8k5SiDHBo0GiATlJxxhJ9MBI4UFME9AV7wRDRxoGoY9QzRuCQ+q+S8CrOF6gzMpCNCDouKeAdxENyJM63l6Akz8IlNlXWE/AEN0nINGoXxLS2M/eEhiwASnXo2ADUq77UbQ2W+sCdFw/Cxc6IJxjQHYKx6RncbDO8TTwOPBEKPupUGs6ae9Q/ucKs0I56sWQID8J5+x5PjYc4zkgdKbRgPwtpGV1ejPkqxbcE/KfmUmMBoTps/VD+q9D+j8VYiiR7UIaBq2WYBQqOeL8x0I0IBjJKNGAkB7lMR1gNJimQjBgnCPRgCRlOGJDQhscmAEz0IQMsGDO9AidKEZho0wbnwrHIxUysgaMluncKTNCwAs4RKCTmyJUk1jPlkpkrYGRPZ3h5JCZqRquzfoIwlRTXDAnbTEhrhOQHuvbQsfoRJ2M5BGMEd7IsuEcD4m2PS3gzWTrIcs7Am2Jx4R0/lGiYZpV592qzNQxQcAbQac+QtZovKjzSsEAR4GLuQW8D66F9wIPUaj/lcy5DwMD9kDK9SjYA+m8+0Fnd67AiLaRcpEuhgfBNAwjYTpQPBDknHCOcXhUYIqJ/1mETo5y5GdUPSu5IOSjw35dwNNhWoypM8q/FcJLFSJMe9GBcj06WqaVogfCdNdUgRH6vcJLwi0CMlSgPjhcSaDeMUIP4VkBT4ZpqOiBLKxj2kOZ0wRkvBA9EIwd1yKd62PMqskJikTX54QHBXTDg4seyBmZQnBFfRjeKBi5VwUMBVOKYGBIvFkhU4lJyRwN0pabN0g4sUHXK+oyLaqYzveBoi7QoHpv1XVuaNC1fJmZGWC6p58wXaADPU+Ind3MuesXw9tGjHwxErzpw3rA86F69MHzoBOjc2Q0H2VjHdAh3y58USdHp0497wpME2GwmOmgDqaSHheoPwoj8m2FhwUMAJ09zyfCSH9zgQ79ZeFOgU53RQEDw7RVL2E5gf/JN4Q+AdTHOgxvQOE14DHQgcM3hpI+6cshTUGbjsQtJNwmRI+FtKxg9OAK44AhnijgHeFZYYQibz11DN+ThKxnsojO4QLDigcWPRR4y7Zdp+UXG5CO3aMWZW8GA8LDyj+UpfEM0NkME5jOYYGV0fKZwmuNVyX3FTdTyWUrSrNmkVIbZtV4/j9Wr8iA8cpON82qfJdJ4yG2dD0GsiPArtf6zm3xLrr8wQKjeUaxKcpqUpppm6wwTdUsBqS32sK6TFae0okNSAUpNiAVhPjUDBTMwF8Krr8R1V/WiIt04jVYTwGWL2CAeT+LGTADZsAMmIEOM2AD0mHKXMAMmAEzYAZgwAbEz4EZMANmwAzkYsAGJBdtLmQGzIAZMAM2IH4GzIAZMANmIBcDNiC5aHMhM2AGzIAZsAHxM2AGzIAZMAO5GLAByUWbC5kBM2AGzIANiJ8BM2AGzIAZyMWADUgu2lzIDJgBM2AGbED8DJgBM2AGzEAuBmxActHmQmbADJgBM2AD4mfADJgBM2AGcjFgA5KLNhcyA2bADJgBGxA/A2bADJgBM5CLARuQXLS5kBkwA2bADNiA+BkwA2bADJiBXAzYgOSizYXMgBkwA2bABsTPgBkwA2bADORiwAYkF20uZAbMgBkwAzYgfgbMgBkwA2YgFwM2ILlocyEzYAbMgBmwAfEzYAbMgBkwA7kYsAHJRZsLmQEzYAbMgA2InwEzYAbMgBnIxYANSC7aXMgMmAEzYAZsQPwMmIGux8AANfkN4eCSNX2s9HmpJDqtHTj6cUn0KaUaNiClvC1WygwUysDcqn1hoXuhV+l45QsGvTpesv4l5gq6zFv/qpunRhuQ5rmXbokZmBUD2yjxLuEJYauKjJvq/G7hTeHPwuYh/Q8K7xBiP3Gxju8VahkeynGNd4XnhO0E5FDhSeE94X4BXZD5hZOFF4Q/CgvMiG77O6dwmjBNaBVahEWFavKIItH1KuFtgbL7C5OEV4VhwqoCsrPwtPC+8G+hpS12hmyg4G/CVGHv/0V320HH1LV7iIMvzr+RyePDAhlYR3UPLbD+RlXdogvRFosZSIkBDMDLwhThQAEj8F/hCAFP5BXhQaG/ME4gL14K6eTbWughfCQMF6pJT0UyLfaicLiwr7CJsJHwqXCncIAwWXhLWCKcU/9lwhCBfB8IyNECaRiYrwsfCie1pcwsHyuKvCOF4wUMwSfCNQLG8nHhZgFZT9hR4P/4VIFyG7aldOv2kDBdOFj4u0DaKcI8Au0iDvmNABe0wdIABmxAGkCyL2EGajBAR05nyIgewSPgHAOBl8Bxq3CLwMiac0bbGBe8CTr4I0P8xgqrycCQfmZF4k9CPAYF+Xk4xxMYFY5jR4wnEQ3IDSFtgkL0ekdoFaoJBgRPZY6Q+EOFtOFhgbJ4Qxin5YV+Ap4KXgiGjHwYqd7h+HKFCEaGNAwIQh7qWE1gnWb0jOiu/Xeurt18t94MdAkGng+tXLwi5BSvAaGzvSAc0xE/JTClRSe/p8AgkA4eT6KakBdZpiIx1l95baaasnrh9cQ8VBHLjdAxBgDpHkKMwFeEG4WYLxo+skRdbtIxU1IIZbnm+QJTaFsIGIPfC/MJTHXh5VTqqag2uVA4URguYPAwqpYGMWAPpEFE+zKlZ2APaUiHzBRRI4X5fkbqcYqK0TUeCNNbrHPgadA5YkRYr1hXQDYTyAuYVqolDEbvERiljxfGCqwRLCm8JtB541WgA+sgtJ9OnPytAoYJLyN6IFz3PwJG6yyBtZm/CgjT4ejDm1IIdcYpKs4xAngJTDthMH4bjkm7QuCaFwkYTeqJXtO1IQ2j82xIix6ITtvWaciPQWOdpcuLPZCOPwJMB/TqeDGXMANtDNAp0gHSUTON8qhwWjgmvSihQ2Zuv6fQIgwQYofPiPzbQl8B/dCHdQPkNoGRN6N0Ot9aQrkthVgPBon66cjXFA4S8E6OExi90+nfKuBJkIYRW0RYTkC47nrCIGExYaJwfVvKDGOBocFAIEwvPROOCVjTwUtBF+rDu2AKDjlWYL2Hax0o7Crc3pbSrdtewn4CPDANxtoLOka5RAfo8zvhk0x8lz2Mc4ZFE4AHAvE8iCnL+lIeWMxAXgb4n6NjW11gJDtZOE+Ic/55621kOTrfeSsuSCeNUWhW2VsNO0rAGHLvpjdrQzvSLnsgHWFrxmt/TAVYzEBeBlhMHiMwusWApCgtUrp/heL765zppmYVPLf7hGMEG48G3+VmWQNpMG2+nBkwA2agvAywgGYxA2bADJgBM9BhBmxAOkyZC5gBM2AGzAAM2ID4OTADZsAMmIFcDNiA5KLNhcyAGTADZsAGxM+AGTADZsAM5GLABiQXbS5kBsyAGTADNiB+BsyAGTADZiAXAzYguWhzITNgBsyAGbAB8TNgBsyAGTADuRiwAclFmwuZATNgBsyADYifATNgBsyAGcjFgA1ILtpcyAyYATNgBmxA/AyYATNgBsxALgZsQHLR5kJmwAyYATNgA+JnwAyYATNgBnIxYAOSizYXMgNmwAyYARsQPwNmwAyYATOQiwEbkFy0uZAZMANmwAzYgPgZMANmwAyYgVwM2IDkos2FzIAZMANmwAbEz4AZMANmwAzkYsAGJBdtLmQGzIAZMAM2IH4GzIBieEFiAAAEXElEQVQZMANmIBcDNiC5aHMhM2AGzIAZsAHxM2AGzIAZMAO5GLAByUWbC5kBM2AGzIANiJ8BM9D1GNhQTb5W2LFkTf+59BnVAJ0W0DX6CIRRztPBJZlzH7aDARuQdpDkLGagyRjopfbsJqxQsnZtJn2+3gCd9tI1plRcq7vOgaUDDNiAdIAsZzUDCTPQU7oPFS4Wlq5oB2mnC9cJ3xUWDek/VnhqJu+3dXyBUKujjde4Xnl+L/QLZddSyOj+BuFsYakQT7C18EfhsExcPNxBB1cKI4T+whxV8hCFnqOFq4XDhSUy+bbQ8QhhnHCO0Ec4MKQfqvBCoYfwnDBNmEv4tXBUyEPwM+HkcN4npF+jkHrmD/EOCmRgHdXNw2sxA2agcxiYpMu+IwwXnhf+KxwhzC08LLwstAiPCxMFhE6TfGsIGI3XhBvbUmaWeRXFNT4UrhKGCXsIvYV3hReF3wpvC08K8wkDBOq/T2BK7SPhAwHZSSCNjv+scFzNyJAXI3CccJJA/bQR2Ub4VJgqnCtgwFYUJgjU/U9hhLC48KhAPgRdqAfjsLJA3jOExQTaMVloEeCROi0FM2ADUjDBrt4MzIKB1ZVGJ3h+yHNMOMeAbBKO71TYItAhkpf43sInAl7IniEeo1BNtg/pl1UkHhviGe0jdOTUj+eBN8TxSm0pMzrwaEBYCyENj6VFwHjdTaYqspXiThHwQOjg3xTwJPBsqIOpsawcGOIHZSKzBmTnTDreB3WsIuwfjjFqLQKcwc+yQpcUSLaYATPQ3AzEaZbYOceQVuNZROH4wYAvKXxGuFn4hoAX8pIwVqgm84RIvI2sxPrjNd8PieRvj15zKh91XJSpdEEdg1eEJYUbhTsEPJxVhTUFPKJaOmEQkFpTYtTHlNa3hL7CeAGvaXMhCjoRDxb6X3TXOuIhsZgBM9A4BuiEmDJppDBFRIf4TeEEYUjm4v8KacsonCSQlzWE10OeSxXiiewqDBc+DvGVwW2KwMDQ6bYI3xeYQmI9hFE61/2BcIBAx3+XMEZAWFcZKjDKj8IaA9JDwDigP9NeCGseLwgYtT4ChmK6QDoGJAoeCXKhcKSA94NgJJHvCEx9VQr60lam0ZjywlNCbhIwkHD1gMDU38rCNBK7ojTSA+GVuV5dkWS32QxkGHhPx0zF0NkybcJ0CHPuzNUXJYy4dxF+JOwo8Mrq3sLzAh3iDgKv0NLJYyDoYOnkkesERuR0zpeEuGrBG4rcTmDdZF+BemnnQ8JA4XvC4BBHHvJjJA4TDhGeFjAk0QDQgdNnYPR+Kbws/EFAyMv6BWs66IrutI9pLozEhgJGgPzUMVjAaE4WEMpgzJj62l6gfgwpeaNcpgOMPZ7T6BD5rEK4woAxtcW9pBzrPl1Sarlw9SaDOUJIt5gBM9Ct26YigWkWOkA66tMFpmji1Io5MgNmwAyYATMwEwP7KWakwIJsnJKZKVPJI/AUmO7Kol/JdbZ6BTDw/4m15pEDq+O7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102"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7511" y="2564904"/>
            <a:ext cx="6192687" cy="268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6916" y="5253007"/>
            <a:ext cx="9137084" cy="1200329"/>
          </a:xfrm>
          <a:prstGeom prst="rect">
            <a:avLst/>
          </a:prstGeom>
        </p:spPr>
        <p:txBody>
          <a:bodyPr wrap="square">
            <a:spAutoFit/>
          </a:bodyPr>
          <a:lstStyle/>
          <a:p>
            <a:r>
              <a:rPr lang="ru-RU" sz="2400" b="1" dirty="0" smtClean="0"/>
              <a:t>К каждому полю структуры обращение осуществляется с помощью оператора «.». Если обращение к структуре происходит с помощью указателя, то следует использовать оператор «-&gt;».</a:t>
            </a:r>
            <a:endParaRPr lang="ru-RU" sz="2400" b="1" dirty="0"/>
          </a:p>
        </p:txBody>
      </p:sp>
    </p:spTree>
    <p:extLst>
      <p:ext uri="{BB962C8B-B14F-4D97-AF65-F5344CB8AC3E}">
        <p14:creationId xmlns:p14="http://schemas.microsoft.com/office/powerpoint/2010/main" val="321580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870" y="8674"/>
            <a:ext cx="9130129" cy="461665"/>
          </a:xfrm>
          <a:prstGeom prst="rect">
            <a:avLst/>
          </a:prstGeom>
        </p:spPr>
        <p:txBody>
          <a:bodyPr wrap="square">
            <a:spAutoFit/>
          </a:bodyPr>
          <a:lstStyle/>
          <a:p>
            <a:r>
              <a:rPr lang="ru-RU" sz="2400" b="1" dirty="0" smtClean="0"/>
              <a:t>Пример программы упаковки даты в битовые поля</a:t>
            </a:r>
            <a:endParaRPr lang="ru-RU" sz="24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70339"/>
            <a:ext cx="4644585" cy="1052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13871" y="692696"/>
            <a:ext cx="9130129" cy="5632311"/>
          </a:xfrm>
          <a:prstGeom prst="rect">
            <a:avLst/>
          </a:prstGeom>
        </p:spPr>
        <p:txBody>
          <a:bodyPr wrap="square">
            <a:spAutoFit/>
          </a:bodyPr>
          <a:lstStyle/>
          <a:p>
            <a:r>
              <a:rPr lang="en-US" sz="2000" b="1" dirty="0" smtClean="0"/>
              <a:t>#include &lt;</a:t>
            </a:r>
            <a:r>
              <a:rPr lang="en-US" sz="2000" b="1" dirty="0" err="1" smtClean="0"/>
              <a:t>stdio.h</a:t>
            </a:r>
            <a:r>
              <a:rPr lang="en-US" sz="2000" b="1" dirty="0" smtClean="0"/>
              <a:t>&gt;</a:t>
            </a:r>
          </a:p>
          <a:p>
            <a:r>
              <a:rPr lang="en-US" sz="2000" b="1" dirty="0" smtClean="0"/>
              <a:t>#include &lt;</a:t>
            </a:r>
            <a:r>
              <a:rPr lang="en-US" sz="2000" b="1" dirty="0" err="1" smtClean="0"/>
              <a:t>stdlib.h</a:t>
            </a:r>
            <a:r>
              <a:rPr lang="en-US" sz="2000" b="1" dirty="0" smtClean="0"/>
              <a:t>&gt;</a:t>
            </a:r>
          </a:p>
          <a:p>
            <a:r>
              <a:rPr lang="en-US" sz="2000" b="1" dirty="0" smtClean="0"/>
              <a:t>#define YEAR0 1980</a:t>
            </a:r>
          </a:p>
          <a:p>
            <a:r>
              <a:rPr lang="en-US" sz="2000" b="1" dirty="0" err="1" smtClean="0"/>
              <a:t>struct</a:t>
            </a:r>
            <a:r>
              <a:rPr lang="en-US" sz="2000" b="1" dirty="0" smtClean="0"/>
              <a:t> date</a:t>
            </a:r>
            <a:r>
              <a:rPr lang="ru-RU" sz="2000" b="1" dirty="0" smtClean="0"/>
              <a:t> </a:t>
            </a:r>
            <a:r>
              <a:rPr lang="en-US" sz="2000" b="1" dirty="0" smtClean="0"/>
              <a:t>{</a:t>
            </a:r>
          </a:p>
          <a:p>
            <a:r>
              <a:rPr lang="en-US" sz="2000" b="1" dirty="0" smtClean="0"/>
              <a:t>  </a:t>
            </a:r>
            <a:r>
              <a:rPr lang="ru-RU" sz="2000" b="1" dirty="0" smtClean="0"/>
              <a:t>	</a:t>
            </a:r>
            <a:r>
              <a:rPr lang="en-US" sz="2000" b="1" dirty="0" smtClean="0"/>
              <a:t>unsigned short day : 5;</a:t>
            </a:r>
          </a:p>
          <a:p>
            <a:r>
              <a:rPr lang="en-US" sz="2000" b="1" dirty="0" smtClean="0"/>
              <a:t>  </a:t>
            </a:r>
            <a:r>
              <a:rPr lang="ru-RU" sz="2000" b="1" dirty="0" smtClean="0"/>
              <a:t>	</a:t>
            </a:r>
            <a:r>
              <a:rPr lang="en-US" sz="2000" b="1" dirty="0" smtClean="0"/>
              <a:t>unsigned short month : 4;</a:t>
            </a:r>
          </a:p>
          <a:p>
            <a:r>
              <a:rPr lang="en-US" sz="2000" b="1" dirty="0" smtClean="0"/>
              <a:t>  </a:t>
            </a:r>
            <a:r>
              <a:rPr lang="ru-RU" sz="2000" b="1" dirty="0" smtClean="0"/>
              <a:t>	</a:t>
            </a:r>
            <a:r>
              <a:rPr lang="en-US" sz="2000" b="1" dirty="0" smtClean="0"/>
              <a:t>unsigned short year : 7;</a:t>
            </a:r>
          </a:p>
          <a:p>
            <a:r>
              <a:rPr lang="en-US" sz="2000" b="1" dirty="0" smtClean="0"/>
              <a:t>};</a:t>
            </a:r>
          </a:p>
          <a:p>
            <a:r>
              <a:rPr lang="en-US" sz="2000" b="1" dirty="0" err="1" smtClean="0"/>
              <a:t>int</a:t>
            </a:r>
            <a:r>
              <a:rPr lang="en-US" sz="2000" b="1" dirty="0" smtClean="0"/>
              <a:t> main() {</a:t>
            </a:r>
          </a:p>
          <a:p>
            <a:r>
              <a:rPr lang="en-US" sz="2000" b="1" dirty="0" smtClean="0"/>
              <a:t>  </a:t>
            </a:r>
            <a:r>
              <a:rPr lang="ru-RU" sz="2000" b="1" dirty="0" smtClean="0"/>
              <a:t>    </a:t>
            </a:r>
            <a:r>
              <a:rPr lang="en-US" sz="2000" b="1" dirty="0" err="1" smtClean="0"/>
              <a:t>struct</a:t>
            </a:r>
            <a:r>
              <a:rPr lang="en-US" sz="2000" b="1" dirty="0" smtClean="0"/>
              <a:t> date today;</a:t>
            </a:r>
          </a:p>
          <a:p>
            <a:r>
              <a:rPr lang="ru-RU" sz="2000" b="1" dirty="0" smtClean="0"/>
              <a:t>      </a:t>
            </a:r>
            <a:r>
              <a:rPr lang="en-US" sz="2000" b="1" dirty="0" err="1" smtClean="0"/>
              <a:t>today.day</a:t>
            </a:r>
            <a:r>
              <a:rPr lang="en-US" sz="2000" b="1" dirty="0" smtClean="0"/>
              <a:t> = 16;</a:t>
            </a:r>
          </a:p>
          <a:p>
            <a:r>
              <a:rPr lang="en-US" sz="2000" b="1" dirty="0" smtClean="0"/>
              <a:t>  </a:t>
            </a:r>
            <a:r>
              <a:rPr lang="ru-RU" sz="2000" b="1" dirty="0" smtClean="0"/>
              <a:t>    </a:t>
            </a:r>
            <a:r>
              <a:rPr lang="en-US" sz="2000" b="1" dirty="0" err="1" smtClean="0"/>
              <a:t>today.month</a:t>
            </a:r>
            <a:r>
              <a:rPr lang="en-US" sz="2000" b="1" dirty="0" smtClean="0"/>
              <a:t> = 12;</a:t>
            </a:r>
          </a:p>
          <a:p>
            <a:r>
              <a:rPr lang="en-US" sz="2000" b="1" dirty="0" smtClean="0"/>
              <a:t> </a:t>
            </a:r>
            <a:r>
              <a:rPr lang="ru-RU" sz="2000" b="1" dirty="0" smtClean="0"/>
              <a:t>     </a:t>
            </a:r>
            <a:r>
              <a:rPr lang="en-US" sz="2000" b="1" dirty="0" err="1" smtClean="0"/>
              <a:t>today.year</a:t>
            </a:r>
            <a:r>
              <a:rPr lang="en-US" sz="2000" b="1" dirty="0" smtClean="0"/>
              <a:t> = 201</a:t>
            </a:r>
            <a:r>
              <a:rPr lang="ru-RU" sz="2000" b="1" dirty="0" smtClean="0"/>
              <a:t>9</a:t>
            </a:r>
            <a:r>
              <a:rPr lang="en-US" sz="2000" b="1" dirty="0" smtClean="0"/>
              <a:t> - YEAR0; //</a:t>
            </a:r>
            <a:r>
              <a:rPr lang="en-US" sz="2000" b="1" dirty="0" err="1" smtClean="0"/>
              <a:t>today.year</a:t>
            </a:r>
            <a:r>
              <a:rPr lang="en-US" sz="2000" b="1" dirty="0" smtClean="0"/>
              <a:t> = </a:t>
            </a:r>
            <a:r>
              <a:rPr lang="ru-RU" sz="2000" b="1" dirty="0" smtClean="0"/>
              <a:t>39</a:t>
            </a:r>
            <a:endParaRPr lang="en-US" sz="2000" b="1" dirty="0" smtClean="0"/>
          </a:p>
          <a:p>
            <a:r>
              <a:rPr lang="en-US" sz="2000" b="1" dirty="0" smtClean="0"/>
              <a:t>  </a:t>
            </a:r>
            <a:r>
              <a:rPr lang="ru-RU" sz="2000" b="1" dirty="0" smtClean="0"/>
              <a:t>    </a:t>
            </a:r>
            <a:r>
              <a:rPr lang="en-US" sz="2000" b="1" dirty="0" err="1" smtClean="0"/>
              <a:t>printf</a:t>
            </a:r>
            <a:r>
              <a:rPr lang="en-US" sz="2000" b="1" dirty="0" smtClean="0"/>
              <a:t>("\n </a:t>
            </a:r>
            <a:r>
              <a:rPr lang="ru-RU" sz="2000" b="1" dirty="0" smtClean="0"/>
              <a:t>Сегодня %</a:t>
            </a:r>
            <a:r>
              <a:rPr lang="en-US" sz="2000" b="1" dirty="0" err="1" smtClean="0"/>
              <a:t>u.%u.%u</a:t>
            </a:r>
            <a:r>
              <a:rPr lang="en-US" sz="2000" b="1" dirty="0" smtClean="0"/>
              <a:t> \n", </a:t>
            </a:r>
            <a:r>
              <a:rPr lang="en-US" sz="2000" b="1" dirty="0" err="1" smtClean="0"/>
              <a:t>today.day</a:t>
            </a:r>
            <a:r>
              <a:rPr lang="en-US" sz="2000" b="1" dirty="0" smtClean="0"/>
              <a:t>, </a:t>
            </a:r>
            <a:r>
              <a:rPr lang="en-US" sz="2000" b="1" dirty="0" err="1" smtClean="0"/>
              <a:t>today.month</a:t>
            </a:r>
            <a:r>
              <a:rPr lang="en-US" sz="2000" b="1" dirty="0" smtClean="0"/>
              <a:t>, </a:t>
            </a:r>
            <a:r>
              <a:rPr lang="en-US" sz="2000" b="1" dirty="0" err="1" smtClean="0"/>
              <a:t>today.year</a:t>
            </a:r>
            <a:r>
              <a:rPr lang="en-US" sz="2000" b="1" dirty="0" smtClean="0"/>
              <a:t> + YEAR0);</a:t>
            </a:r>
          </a:p>
          <a:p>
            <a:r>
              <a:rPr lang="en-US" sz="2000" b="1" dirty="0" smtClean="0"/>
              <a:t>  </a:t>
            </a:r>
            <a:r>
              <a:rPr lang="ru-RU" sz="2000" b="1" dirty="0" smtClean="0"/>
              <a:t>    </a:t>
            </a:r>
            <a:r>
              <a:rPr lang="en-US" sz="2000" b="1" dirty="0" err="1" smtClean="0"/>
              <a:t>printf</a:t>
            </a:r>
            <a:r>
              <a:rPr lang="en-US" sz="2000" b="1" dirty="0" smtClean="0"/>
              <a:t>("\n </a:t>
            </a:r>
            <a:r>
              <a:rPr lang="ru-RU" sz="2000" b="1" dirty="0" smtClean="0"/>
              <a:t>Размер структуры </a:t>
            </a:r>
            <a:r>
              <a:rPr lang="en-US" sz="2000" b="1" dirty="0" smtClean="0"/>
              <a:t>today : %d </a:t>
            </a:r>
            <a:r>
              <a:rPr lang="ru-RU" sz="2000" b="1" dirty="0" smtClean="0"/>
              <a:t>байт", </a:t>
            </a:r>
            <a:r>
              <a:rPr lang="en-US" sz="2000" b="1" dirty="0" err="1" smtClean="0"/>
              <a:t>sizeof</a:t>
            </a:r>
            <a:r>
              <a:rPr lang="en-US" sz="2000" b="1" dirty="0" smtClean="0"/>
              <a:t>(today));</a:t>
            </a:r>
          </a:p>
          <a:p>
            <a:r>
              <a:rPr lang="en-US" sz="2000" b="1" dirty="0" smtClean="0"/>
              <a:t>  </a:t>
            </a:r>
            <a:r>
              <a:rPr lang="ru-RU" sz="2000" b="1" dirty="0" smtClean="0"/>
              <a:t>    </a:t>
            </a:r>
            <a:r>
              <a:rPr lang="en-US" sz="2000" b="1" dirty="0" err="1" smtClean="0"/>
              <a:t>printf</a:t>
            </a:r>
            <a:r>
              <a:rPr lang="en-US" sz="2000" b="1" dirty="0" smtClean="0"/>
              <a:t>("\n </a:t>
            </a:r>
            <a:r>
              <a:rPr lang="ru-RU" sz="2000" b="1" dirty="0" smtClean="0"/>
              <a:t>Значение элемента </a:t>
            </a:r>
            <a:r>
              <a:rPr lang="en-US" sz="2000" b="1" dirty="0" smtClean="0"/>
              <a:t>today = %</a:t>
            </a:r>
            <a:r>
              <a:rPr lang="en-US" sz="2000" b="1" dirty="0" err="1" smtClean="0"/>
              <a:t>hu</a:t>
            </a:r>
            <a:r>
              <a:rPr lang="en-US" sz="2000" b="1" dirty="0" smtClean="0"/>
              <a:t> = %</a:t>
            </a:r>
            <a:r>
              <a:rPr lang="en-US" sz="2000" b="1" dirty="0" err="1" smtClean="0"/>
              <a:t>hx</a:t>
            </a:r>
            <a:r>
              <a:rPr lang="en-US" sz="2000" b="1" dirty="0" smtClean="0"/>
              <a:t> </a:t>
            </a:r>
            <a:r>
              <a:rPr lang="ru-RU" sz="2000" b="1" dirty="0" smtClean="0"/>
              <a:t>шестн.", </a:t>
            </a:r>
            <a:r>
              <a:rPr lang="en-US" sz="2000" b="1" dirty="0" smtClean="0"/>
              <a:t>today, today);</a:t>
            </a:r>
          </a:p>
          <a:p>
            <a:r>
              <a:rPr lang="ru-RU" sz="2000" b="1" dirty="0" smtClean="0"/>
              <a:t>      </a:t>
            </a:r>
            <a:r>
              <a:rPr lang="en-US" sz="2000" b="1" dirty="0" smtClean="0"/>
              <a:t>return 0;</a:t>
            </a:r>
          </a:p>
          <a:p>
            <a:r>
              <a:rPr lang="en-US" sz="2000" b="1" dirty="0" smtClean="0"/>
              <a:t>}</a:t>
            </a:r>
            <a:endParaRPr lang="ru-RU" sz="2000" b="1" dirty="0"/>
          </a:p>
        </p:txBody>
      </p:sp>
    </p:spTree>
    <p:extLst>
      <p:ext uri="{BB962C8B-B14F-4D97-AF65-F5344CB8AC3E}">
        <p14:creationId xmlns:p14="http://schemas.microsoft.com/office/powerpoint/2010/main" val="3755115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49433"/>
            <a:ext cx="9144000" cy="6447919"/>
          </a:xfrm>
          <a:prstGeom prst="rect">
            <a:avLst/>
          </a:prstGeom>
        </p:spPr>
        <p:txBody>
          <a:bodyPr wrap="square">
            <a:spAutoFit/>
          </a:bodyPr>
          <a:lstStyle/>
          <a:p>
            <a:r>
              <a:rPr lang="ru-RU" sz="3200" b="1" u="sng" dirty="0" smtClean="0">
                <a:solidFill>
                  <a:srgbClr val="0070C0"/>
                </a:solidFill>
              </a:rPr>
              <a:t>Структура</a:t>
            </a:r>
            <a:r>
              <a:rPr lang="ru-RU" dirty="0" smtClean="0">
                <a:solidFill>
                  <a:srgbClr val="0070C0"/>
                </a:solidFill>
              </a:rPr>
              <a:t> </a:t>
            </a:r>
            <a:r>
              <a:rPr lang="ru-RU" sz="2400" b="1" dirty="0" smtClean="0"/>
              <a:t>— объединение нескольких объектов, в том числе и различного типа, под одним именем. В качестве объектов могут выступать переменные, массивы, указатели и другие структуры.</a:t>
            </a:r>
          </a:p>
          <a:p>
            <a:r>
              <a:rPr lang="ru-RU" sz="2400" b="1" dirty="0" smtClean="0"/>
              <a:t>Компоненты, </a:t>
            </a:r>
            <a:r>
              <a:rPr lang="ru-RU" sz="2400" b="1" dirty="0"/>
              <a:t>образующие структуру, называются </a:t>
            </a:r>
            <a:r>
              <a:rPr lang="ru-RU" sz="2400" b="1" dirty="0" smtClean="0"/>
              <a:t>членами, элементами или полями структуры</a:t>
            </a:r>
            <a:r>
              <a:rPr lang="ru-RU" sz="2400" b="1" dirty="0"/>
              <a:t>. </a:t>
            </a:r>
            <a:endParaRPr lang="ru-RU" sz="2400" b="1" dirty="0" smtClean="0"/>
          </a:p>
          <a:p>
            <a:pPr>
              <a:spcBef>
                <a:spcPts val="1800"/>
              </a:spcBef>
            </a:pPr>
            <a:r>
              <a:rPr lang="ru-RU" sz="2400" b="1" dirty="0" smtClean="0"/>
              <a:t>Структура трактует </a:t>
            </a:r>
            <a:r>
              <a:rPr lang="ru-RU" sz="2400" b="1" dirty="0"/>
              <a:t>группу связанных между собой объектов не как множество отдельных элементов, а как единое целое. </a:t>
            </a:r>
            <a:r>
              <a:rPr lang="ru-RU" sz="2400" b="1" dirty="0" smtClean="0"/>
              <a:t>Фактически, структура – </a:t>
            </a:r>
            <a:r>
              <a:rPr lang="ru-RU" sz="2400" b="1" dirty="0"/>
              <a:t>сложный тип данных, составленный из простых типов</a:t>
            </a:r>
            <a:r>
              <a:rPr lang="ru-RU" sz="2400" b="1" dirty="0" smtClean="0"/>
              <a:t>.</a:t>
            </a:r>
          </a:p>
          <a:p>
            <a:pPr>
              <a:spcBef>
                <a:spcPts val="1800"/>
              </a:spcBef>
            </a:pPr>
            <a:r>
              <a:rPr lang="ru-RU" sz="2400" b="1" dirty="0" smtClean="0"/>
              <a:t>Объявление структуры приводит к образованию шаблона, который может использоваться для создания объектов структуры.</a:t>
            </a:r>
          </a:p>
          <a:p>
            <a:pPr>
              <a:spcBef>
                <a:spcPts val="1800"/>
              </a:spcBef>
            </a:pPr>
            <a:r>
              <a:rPr lang="ru-RU" sz="2400" b="1" dirty="0" smtClean="0"/>
              <a:t>Структуру можно формировать произвольным образом, используя любые типы данных. Однако, целесообразно структуру наполнять данными, имеющими между собой смысловую связь. Это позволяет наиболее рационально выбрать имя структуры.</a:t>
            </a:r>
            <a:endParaRPr lang="ru-RU" sz="2400" b="1" dirty="0"/>
          </a:p>
        </p:txBody>
      </p:sp>
    </p:spTree>
    <p:extLst>
      <p:ext uri="{BB962C8B-B14F-4D97-AF65-F5344CB8AC3E}">
        <p14:creationId xmlns:p14="http://schemas.microsoft.com/office/powerpoint/2010/main" val="3598176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6894195"/>
          </a:xfrm>
          <a:prstGeom prst="rect">
            <a:avLst/>
          </a:prstGeom>
        </p:spPr>
        <p:txBody>
          <a:bodyPr wrap="square">
            <a:spAutoFit/>
          </a:bodyPr>
          <a:lstStyle/>
          <a:p>
            <a:r>
              <a:rPr lang="ru-RU" sz="2400" b="1" dirty="0"/>
              <a:t>Нет необходимости </a:t>
            </a:r>
            <a:r>
              <a:rPr lang="ru-RU" sz="2400" b="1" dirty="0" smtClean="0"/>
              <a:t>называть </a:t>
            </a:r>
            <a:r>
              <a:rPr lang="ru-RU" sz="2400" b="1" dirty="0"/>
              <a:t>каждое битовое поле. К полю, имеющему название, легче получить </a:t>
            </a:r>
            <a:r>
              <a:rPr lang="ru-RU" sz="2400" b="1" dirty="0" smtClean="0"/>
              <a:t>доступ:</a:t>
            </a:r>
            <a:br>
              <a:rPr lang="ru-RU" sz="2400" b="1" dirty="0" smtClean="0"/>
            </a:br>
            <a:r>
              <a:rPr lang="ru-RU" sz="2400" b="1" dirty="0" err="1" smtClean="0"/>
              <a:t>struct</a:t>
            </a:r>
            <a:r>
              <a:rPr lang="ru-RU" sz="2400" b="1" dirty="0" smtClean="0"/>
              <a:t> </a:t>
            </a:r>
            <a:r>
              <a:rPr lang="ru-RU" sz="2400" b="1" dirty="0" err="1"/>
              <a:t>device</a:t>
            </a:r>
            <a:r>
              <a:rPr lang="ru-RU" sz="2400" b="1" dirty="0"/>
              <a:t> {</a:t>
            </a:r>
            <a:r>
              <a:rPr lang="ru-RU" sz="2400" b="1" dirty="0" smtClean="0"/>
              <a:t/>
            </a:r>
            <a:br>
              <a:rPr lang="ru-RU" sz="2400" b="1" dirty="0" smtClean="0"/>
            </a:br>
            <a:r>
              <a:rPr lang="ru-RU" sz="2400" b="1" dirty="0" smtClean="0"/>
              <a:t>	</a:t>
            </a:r>
            <a:r>
              <a:rPr lang="ru-RU" sz="2400" b="1" dirty="0" err="1" smtClean="0"/>
              <a:t>unsigned</a:t>
            </a:r>
            <a:r>
              <a:rPr lang="ru-RU" sz="2400" b="1" dirty="0" smtClean="0"/>
              <a:t> </a:t>
            </a:r>
            <a:r>
              <a:rPr lang="ru-RU" sz="2400" b="1" dirty="0" err="1"/>
              <a:t>active</a:t>
            </a:r>
            <a:r>
              <a:rPr lang="ru-RU" sz="2400" b="1" dirty="0"/>
              <a:t> : 1;</a:t>
            </a:r>
            <a:r>
              <a:rPr lang="ru-RU" sz="2400" b="1" dirty="0" smtClean="0"/>
              <a:t/>
            </a:r>
            <a:br>
              <a:rPr lang="ru-RU" sz="2400" b="1" dirty="0" smtClean="0"/>
            </a:br>
            <a:r>
              <a:rPr lang="ru-RU" sz="2400" b="1" dirty="0" smtClean="0"/>
              <a:t>	</a:t>
            </a:r>
            <a:r>
              <a:rPr lang="ru-RU" sz="2400" b="1" dirty="0" err="1" smtClean="0"/>
              <a:t>unsigned</a:t>
            </a:r>
            <a:r>
              <a:rPr lang="ru-RU" sz="2400" b="1" dirty="0" smtClean="0"/>
              <a:t> </a:t>
            </a:r>
            <a:r>
              <a:rPr lang="ru-RU" sz="2400" b="1" dirty="0" err="1"/>
              <a:t>ready</a:t>
            </a:r>
            <a:r>
              <a:rPr lang="ru-RU" sz="2400" b="1" dirty="0"/>
              <a:t> : 1;</a:t>
            </a:r>
            <a:r>
              <a:rPr lang="ru-RU" sz="2400" b="1" dirty="0" smtClean="0"/>
              <a:t/>
            </a:r>
            <a:br>
              <a:rPr lang="ru-RU" sz="2400" b="1" dirty="0" smtClean="0"/>
            </a:br>
            <a:r>
              <a:rPr lang="ru-RU" sz="2400" b="1" dirty="0" smtClean="0"/>
              <a:t>	</a:t>
            </a:r>
            <a:r>
              <a:rPr lang="ru-RU" sz="2400" b="1" dirty="0" err="1" smtClean="0"/>
              <a:t>unsigned</a:t>
            </a:r>
            <a:r>
              <a:rPr lang="ru-RU" sz="2400" b="1" dirty="0" smtClean="0"/>
              <a:t> </a:t>
            </a:r>
            <a:r>
              <a:rPr lang="ru-RU" sz="2400" b="1" dirty="0" err="1"/>
              <a:t>xmt_error</a:t>
            </a:r>
            <a:r>
              <a:rPr lang="ru-RU" sz="2400" b="1" dirty="0"/>
              <a:t> : 1;</a:t>
            </a:r>
            <a:r>
              <a:rPr lang="ru-RU" sz="2400" b="1" dirty="0" smtClean="0"/>
              <a:t/>
            </a:r>
            <a:br>
              <a:rPr lang="ru-RU" sz="2400" b="1" dirty="0" smtClean="0"/>
            </a:br>
            <a:r>
              <a:rPr lang="ru-RU" sz="2400" b="1" dirty="0" smtClean="0"/>
              <a:t>	</a:t>
            </a:r>
            <a:r>
              <a:rPr lang="ru-RU" sz="2400" b="1" dirty="0" err="1" smtClean="0"/>
              <a:t>unsigned</a:t>
            </a:r>
            <a:r>
              <a:rPr lang="ru-RU" sz="2400" b="1" dirty="0" smtClean="0"/>
              <a:t> </a:t>
            </a:r>
            <a:r>
              <a:rPr lang="ru-RU" sz="2400" b="1" dirty="0"/>
              <a:t>: 2;</a:t>
            </a:r>
            <a:r>
              <a:rPr lang="ru-RU" sz="2400" b="1" dirty="0" smtClean="0"/>
              <a:t/>
            </a:r>
            <a:br>
              <a:rPr lang="ru-RU" sz="2400" b="1" dirty="0" smtClean="0"/>
            </a:br>
            <a:r>
              <a:rPr lang="ru-RU" sz="2400" b="1" dirty="0" smtClean="0"/>
              <a:t>	</a:t>
            </a:r>
            <a:r>
              <a:rPr lang="ru-RU" sz="2400" b="1" dirty="0" err="1" smtClean="0"/>
              <a:t>unsigned</a:t>
            </a:r>
            <a:r>
              <a:rPr lang="ru-RU" sz="2400" b="1" dirty="0" smtClean="0"/>
              <a:t> </a:t>
            </a:r>
            <a:r>
              <a:rPr lang="ru-RU" sz="2400" b="1" dirty="0"/>
              <a:t>EOT : 1;</a:t>
            </a:r>
            <a:r>
              <a:rPr lang="ru-RU" sz="2400" b="1" dirty="0" smtClean="0"/>
              <a:t/>
            </a:r>
            <a:br>
              <a:rPr lang="ru-RU" sz="2400" b="1" dirty="0" smtClean="0"/>
            </a:br>
            <a:r>
              <a:rPr lang="ru-RU" sz="2400" b="1" dirty="0"/>
              <a:t>} </a:t>
            </a:r>
            <a:r>
              <a:rPr lang="ru-RU" sz="2400" b="1" dirty="0" err="1"/>
              <a:t>dev_code</a:t>
            </a:r>
            <a:r>
              <a:rPr lang="ru-RU" sz="2400" b="1" dirty="0"/>
              <a:t>; </a:t>
            </a:r>
            <a:endParaRPr lang="en-US" sz="2400" b="1" dirty="0" smtClean="0"/>
          </a:p>
          <a:p>
            <a:pPr>
              <a:spcBef>
                <a:spcPts val="1200"/>
              </a:spcBef>
            </a:pPr>
            <a:r>
              <a:rPr lang="ru-RU" sz="2400" b="1" dirty="0" smtClean="0"/>
              <a:t>В битовых полях можно смешивать различные структурные переменные. Например:</a:t>
            </a:r>
          </a:p>
          <a:p>
            <a:r>
              <a:rPr lang="en-US" sz="2400" b="1" dirty="0" err="1" smtClean="0"/>
              <a:t>struct</a:t>
            </a:r>
            <a:r>
              <a:rPr lang="en-US" sz="2400" b="1" dirty="0" smtClean="0"/>
              <a:t> </a:t>
            </a:r>
            <a:r>
              <a:rPr lang="en-US" sz="2400" b="1" dirty="0" err="1" smtClean="0"/>
              <a:t>emp</a:t>
            </a:r>
            <a:r>
              <a:rPr lang="en-US" sz="2400" b="1" dirty="0" smtClean="0"/>
              <a:t> {</a:t>
            </a:r>
          </a:p>
          <a:p>
            <a:r>
              <a:rPr lang="ru-RU" sz="2400" b="1" dirty="0" smtClean="0"/>
              <a:t>	</a:t>
            </a:r>
            <a:r>
              <a:rPr lang="en-US" sz="2400" b="1" dirty="0" err="1" smtClean="0"/>
              <a:t>struct</a:t>
            </a:r>
            <a:r>
              <a:rPr lang="en-US" sz="2400" b="1" dirty="0" smtClean="0"/>
              <a:t> </a:t>
            </a:r>
            <a:r>
              <a:rPr lang="en-US" sz="2400" b="1" dirty="0" err="1" smtClean="0"/>
              <a:t>addr</a:t>
            </a:r>
            <a:r>
              <a:rPr lang="en-US" sz="2400" b="1" dirty="0" smtClean="0"/>
              <a:t> address;</a:t>
            </a:r>
          </a:p>
          <a:p>
            <a:r>
              <a:rPr lang="ru-RU" sz="2400" b="1" dirty="0" smtClean="0"/>
              <a:t>	</a:t>
            </a:r>
            <a:r>
              <a:rPr lang="en-US" sz="2400" b="1" dirty="0" smtClean="0"/>
              <a:t>float pay;</a:t>
            </a:r>
          </a:p>
          <a:p>
            <a:r>
              <a:rPr lang="ru-RU" sz="2400" b="1" dirty="0" smtClean="0"/>
              <a:t>	</a:t>
            </a:r>
            <a:r>
              <a:rPr lang="en-US" sz="2400" b="1" dirty="0" smtClean="0"/>
              <a:t>unsigned lay_off:1;</a:t>
            </a:r>
          </a:p>
          <a:p>
            <a:r>
              <a:rPr lang="ru-RU" sz="2400" b="1" dirty="0" smtClean="0"/>
              <a:t>	</a:t>
            </a:r>
            <a:r>
              <a:rPr lang="en-US" sz="2400" b="1" dirty="0" smtClean="0"/>
              <a:t>unsigned hourly:1;</a:t>
            </a:r>
          </a:p>
          <a:p>
            <a:r>
              <a:rPr lang="ru-RU" sz="2400" b="1" dirty="0" smtClean="0"/>
              <a:t>	</a:t>
            </a:r>
            <a:r>
              <a:rPr lang="en-US" sz="2400" b="1" dirty="0" smtClean="0"/>
              <a:t>unsigned deductions:3;</a:t>
            </a:r>
          </a:p>
          <a:p>
            <a:r>
              <a:rPr lang="en-US" sz="2400" b="1" dirty="0" smtClean="0"/>
              <a:t>};</a:t>
            </a:r>
            <a:endParaRPr lang="ru-RU" sz="2400" b="1" dirty="0"/>
          </a:p>
        </p:txBody>
      </p:sp>
    </p:spTree>
    <p:extLst>
      <p:ext uri="{BB962C8B-B14F-4D97-AF65-F5344CB8AC3E}">
        <p14:creationId xmlns:p14="http://schemas.microsoft.com/office/powerpoint/2010/main" val="177212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182" y="328588"/>
            <a:ext cx="9138818" cy="2308324"/>
          </a:xfrm>
          <a:prstGeom prst="rect">
            <a:avLst/>
          </a:prstGeom>
        </p:spPr>
        <p:txBody>
          <a:bodyPr wrap="square">
            <a:spAutoFit/>
          </a:bodyPr>
          <a:lstStyle/>
          <a:p>
            <a:r>
              <a:rPr lang="ru-RU" sz="2400" b="1" dirty="0" smtClean="0"/>
              <a:t>Битовые поля имеют некоторые ограничения. Нельзя получить адрес переменной битового поля. Переменные битового поля не могут помещаться в массив. Переходя с компьютера на компьютер нельзя быть уверенным в порядке изменения битов (слева направо или справа налево). Любой код, использующий битовые поля, зависит от компьютера.</a:t>
            </a:r>
            <a:endParaRPr lang="ru-RU" sz="2400" b="1" dirty="0"/>
          </a:p>
        </p:txBody>
      </p:sp>
    </p:spTree>
    <p:extLst>
      <p:ext uri="{BB962C8B-B14F-4D97-AF65-F5344CB8AC3E}">
        <p14:creationId xmlns:p14="http://schemas.microsoft.com/office/powerpoint/2010/main" val="35858097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7384"/>
            <a:ext cx="9144000" cy="3847207"/>
          </a:xfrm>
          <a:prstGeom prst="rect">
            <a:avLst/>
          </a:prstGeom>
        </p:spPr>
        <p:txBody>
          <a:bodyPr wrap="square">
            <a:spAutoFit/>
          </a:bodyPr>
          <a:lstStyle/>
          <a:p>
            <a:r>
              <a:rPr lang="ru-RU" sz="3200" b="1" dirty="0" smtClean="0">
                <a:solidFill>
                  <a:srgbClr val="0070C0"/>
                </a:solidFill>
              </a:rPr>
              <a:t>Объединение</a:t>
            </a:r>
            <a:r>
              <a:rPr lang="ru-RU" sz="2400" b="1" dirty="0" smtClean="0"/>
              <a:t> – сложный тип данных, позволяющий размещать в одном и том же месте оперативной памяти данные различных типов.</a:t>
            </a:r>
          </a:p>
          <a:p>
            <a:pPr>
              <a:spcBef>
                <a:spcPts val="1200"/>
              </a:spcBef>
            </a:pPr>
            <a:r>
              <a:rPr lang="ru-RU" sz="2400" b="1" dirty="0" smtClean="0"/>
              <a:t>Размер оперативной памяти объединения определяется размером памяти данных того типа, который требует максимального количества байт.</a:t>
            </a:r>
          </a:p>
          <a:p>
            <a:pPr>
              <a:spcBef>
                <a:spcPts val="1200"/>
              </a:spcBef>
            </a:pPr>
            <a:r>
              <a:rPr lang="ru-RU" sz="2400" b="1" dirty="0" smtClean="0"/>
              <a:t>Элемент меньшей длины объединения использует только часть отведенной памяти. Все элементы объединения хранятся в одной и той же области памяти, начиная с одного адреса.</a:t>
            </a:r>
            <a:endParaRPr lang="ru-RU" sz="2400" b="1" dirty="0"/>
          </a:p>
        </p:txBody>
      </p:sp>
      <p:sp>
        <p:nvSpPr>
          <p:cNvPr id="3" name="Прямоугольник 2"/>
          <p:cNvSpPr/>
          <p:nvPr/>
        </p:nvSpPr>
        <p:spPr>
          <a:xfrm>
            <a:off x="-8670" y="3919696"/>
            <a:ext cx="9144000" cy="2677656"/>
          </a:xfrm>
          <a:prstGeom prst="rect">
            <a:avLst/>
          </a:prstGeom>
        </p:spPr>
        <p:txBody>
          <a:bodyPr wrap="square">
            <a:spAutoFit/>
          </a:bodyPr>
          <a:lstStyle/>
          <a:p>
            <a:r>
              <a:rPr lang="ru-RU" sz="2400" b="1" dirty="0" err="1" smtClean="0"/>
              <a:t>union</a:t>
            </a:r>
            <a:r>
              <a:rPr lang="ru-RU" sz="2400" b="1" dirty="0" smtClean="0"/>
              <a:t> </a:t>
            </a:r>
            <a:r>
              <a:rPr lang="ru-RU" sz="2400" b="1" dirty="0" err="1" smtClean="0">
                <a:solidFill>
                  <a:srgbClr val="0070C0"/>
                </a:solidFill>
              </a:rPr>
              <a:t>ИмяОбъединения</a:t>
            </a:r>
            <a:endParaRPr lang="ru-RU" sz="2400" b="1" dirty="0" smtClean="0">
              <a:solidFill>
                <a:srgbClr val="0070C0"/>
              </a:solidFill>
            </a:endParaRPr>
          </a:p>
          <a:p>
            <a:r>
              <a:rPr lang="ru-RU" sz="2400" b="1" dirty="0" smtClean="0"/>
              <a:t>{</a:t>
            </a:r>
          </a:p>
          <a:p>
            <a:r>
              <a:rPr lang="ru-RU" sz="2400" b="1" dirty="0" smtClean="0"/>
              <a:t>  тип ИмяОбъекта1;</a:t>
            </a:r>
          </a:p>
          <a:p>
            <a:r>
              <a:rPr lang="ru-RU" sz="2400" b="1" dirty="0" smtClean="0"/>
              <a:t>  тип ИмяОбъекта2;</a:t>
            </a:r>
          </a:p>
          <a:p>
            <a:r>
              <a:rPr lang="ru-RU" sz="2400" b="1" dirty="0" smtClean="0"/>
              <a:t>  . . .</a:t>
            </a:r>
          </a:p>
          <a:p>
            <a:r>
              <a:rPr lang="ru-RU" sz="2400" b="1" dirty="0" smtClean="0"/>
              <a:t>  тип </a:t>
            </a:r>
            <a:r>
              <a:rPr lang="ru-RU" sz="2400" b="1" dirty="0" err="1" smtClean="0"/>
              <a:t>ИмяОбъекта</a:t>
            </a:r>
            <a:r>
              <a:rPr lang="en-US" sz="2400" b="1" dirty="0" smtClean="0"/>
              <a:t>N</a:t>
            </a:r>
            <a:r>
              <a:rPr lang="ru-RU" sz="2400" b="1" dirty="0" smtClean="0"/>
              <a:t>;</a:t>
            </a:r>
          </a:p>
          <a:p>
            <a:r>
              <a:rPr lang="ru-RU" sz="2400" b="1" dirty="0" smtClean="0"/>
              <a:t>};</a:t>
            </a:r>
            <a:endParaRPr lang="ru-RU" sz="24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93" y="4437112"/>
            <a:ext cx="622771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693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854"/>
            <a:ext cx="9144000" cy="1200329"/>
          </a:xfrm>
          <a:prstGeom prst="rect">
            <a:avLst/>
          </a:prstGeom>
        </p:spPr>
        <p:txBody>
          <a:bodyPr wrap="square">
            <a:spAutoFit/>
          </a:bodyPr>
          <a:lstStyle/>
          <a:p>
            <a:r>
              <a:rPr lang="ru-RU" sz="2400" b="1" dirty="0" smtClean="0"/>
              <a:t>Как и для структур, можно объявить переменную, поместив ее имя в конце определения или используя отдельный оператор объявления.</a:t>
            </a:r>
            <a:endParaRPr lang="ru-RU" sz="2400" b="1" dirty="0"/>
          </a:p>
        </p:txBody>
      </p:sp>
      <p:sp>
        <p:nvSpPr>
          <p:cNvPr id="3" name="Прямоугольник 2"/>
          <p:cNvSpPr/>
          <p:nvPr/>
        </p:nvSpPr>
        <p:spPr>
          <a:xfrm>
            <a:off x="-25152" y="1226661"/>
            <a:ext cx="7143174" cy="461665"/>
          </a:xfrm>
          <a:prstGeom prst="rect">
            <a:avLst/>
          </a:prstGeom>
        </p:spPr>
        <p:txBody>
          <a:bodyPr wrap="none">
            <a:spAutoFit/>
          </a:bodyPr>
          <a:lstStyle/>
          <a:p>
            <a:r>
              <a:rPr lang="en-US" sz="2400" b="1" dirty="0" smtClean="0"/>
              <a:t>union </a:t>
            </a:r>
            <a:r>
              <a:rPr lang="ru-RU" sz="2400" b="1" dirty="0" err="1" smtClean="0">
                <a:solidFill>
                  <a:srgbClr val="0070C0"/>
                </a:solidFill>
              </a:rPr>
              <a:t>ИмяОбъединения</a:t>
            </a:r>
            <a:r>
              <a:rPr lang="ru-RU" sz="2400" b="1" dirty="0" smtClean="0"/>
              <a:t> </a:t>
            </a:r>
            <a:r>
              <a:rPr lang="ru-RU" sz="2400" b="1" dirty="0" err="1" smtClean="0"/>
              <a:t>структурные_переменные</a:t>
            </a:r>
            <a:r>
              <a:rPr lang="ru-RU" sz="2400" b="1" dirty="0" smtClean="0"/>
              <a:t>;</a:t>
            </a:r>
            <a:endParaRPr lang="ru-RU" sz="2400" b="1" dirty="0"/>
          </a:p>
        </p:txBody>
      </p:sp>
      <p:sp>
        <p:nvSpPr>
          <p:cNvPr id="4" name="Прямоугольник 3"/>
          <p:cNvSpPr/>
          <p:nvPr/>
        </p:nvSpPr>
        <p:spPr>
          <a:xfrm>
            <a:off x="0" y="1844824"/>
            <a:ext cx="9144000" cy="1200329"/>
          </a:xfrm>
          <a:prstGeom prst="rect">
            <a:avLst/>
          </a:prstGeom>
        </p:spPr>
        <p:txBody>
          <a:bodyPr wrap="square">
            <a:spAutoFit/>
          </a:bodyPr>
          <a:lstStyle/>
          <a:p>
            <a:r>
              <a:rPr lang="ru-RU" sz="2400" b="1" dirty="0" smtClean="0"/>
              <a:t>Когда объявлено объединение, компилятор автоматически создает переменную достаточного размера для хранения наибольшей переменной, присутствующей в объединении.</a:t>
            </a:r>
            <a:endParaRPr lang="ru-RU" sz="2400" b="1" dirty="0"/>
          </a:p>
        </p:txBody>
      </p:sp>
      <p:sp>
        <p:nvSpPr>
          <p:cNvPr id="5" name="Прямоугольник 4"/>
          <p:cNvSpPr/>
          <p:nvPr/>
        </p:nvSpPr>
        <p:spPr>
          <a:xfrm>
            <a:off x="-25152" y="3391740"/>
            <a:ext cx="9169152" cy="2677656"/>
          </a:xfrm>
          <a:prstGeom prst="rect">
            <a:avLst/>
          </a:prstGeom>
        </p:spPr>
        <p:txBody>
          <a:bodyPr wrap="square">
            <a:spAutoFit/>
          </a:bodyPr>
          <a:lstStyle/>
          <a:p>
            <a:r>
              <a:rPr lang="ru-RU" sz="2400" b="1" dirty="0" smtClean="0"/>
              <a:t>Для доступа к членам объединения используется синтаксис, применяемый для доступа к структурам - с помощью операторов «</a:t>
            </a:r>
            <a:r>
              <a:rPr lang="en-US" sz="2400" b="1" dirty="0"/>
              <a:t>.</a:t>
            </a:r>
            <a:r>
              <a:rPr lang="ru-RU" sz="2400" b="1" dirty="0" smtClean="0"/>
              <a:t>» и «</a:t>
            </a:r>
            <a:r>
              <a:rPr lang="en-US" sz="2400" b="1" dirty="0" smtClean="0"/>
              <a:t>-&gt;</a:t>
            </a:r>
            <a:r>
              <a:rPr lang="ru-RU" sz="2400" b="1" dirty="0" smtClean="0"/>
              <a:t>». </a:t>
            </a:r>
          </a:p>
          <a:p>
            <a:r>
              <a:rPr lang="ru-RU" sz="2400" b="1" dirty="0" smtClean="0"/>
              <a:t>Чтобы работать с объединением напрямую, надо использовать оператор «.». </a:t>
            </a:r>
          </a:p>
          <a:p>
            <a:r>
              <a:rPr lang="ru-RU" sz="2400" b="1" dirty="0" smtClean="0"/>
              <a:t>Если к переменной объединения обращение происходит с помощью указателя, надо использовать оператор «-</a:t>
            </a:r>
            <a:r>
              <a:rPr lang="en-US" sz="2400" b="1" dirty="0" smtClean="0"/>
              <a:t>&gt;</a:t>
            </a:r>
            <a:r>
              <a:rPr lang="ru-RU" sz="2400" b="1" dirty="0" smtClean="0"/>
              <a:t>». </a:t>
            </a:r>
            <a:endParaRPr lang="ru-RU" sz="2400" b="1" dirty="0"/>
          </a:p>
        </p:txBody>
      </p:sp>
    </p:spTree>
    <p:extLst>
      <p:ext uri="{BB962C8B-B14F-4D97-AF65-F5344CB8AC3E}">
        <p14:creationId xmlns:p14="http://schemas.microsoft.com/office/powerpoint/2010/main" val="3755115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1938992"/>
          </a:xfrm>
          <a:prstGeom prst="rect">
            <a:avLst/>
          </a:prstGeom>
        </p:spPr>
        <p:txBody>
          <a:bodyPr wrap="square">
            <a:spAutoFit/>
          </a:bodyPr>
          <a:lstStyle/>
          <a:p>
            <a:r>
              <a:rPr lang="ru-RU" sz="2400" b="1" dirty="0" smtClean="0"/>
              <a:t>Объединения применяются для следующих целей:</a:t>
            </a:r>
          </a:p>
          <a:p>
            <a:pPr marL="342900" indent="-342900">
              <a:buFont typeface="Wingdings" pitchFamily="2" charset="2"/>
              <a:buChar char="Ø"/>
            </a:pPr>
            <a:r>
              <a:rPr lang="ru-RU" sz="2400" b="1" dirty="0" smtClean="0"/>
              <a:t>для инициализации объекта, если в каждый момент времени только один из многих объектов является активным;</a:t>
            </a:r>
          </a:p>
          <a:p>
            <a:pPr marL="342900" indent="-342900">
              <a:buFont typeface="Wingdings" pitchFamily="2" charset="2"/>
              <a:buChar char="Ø"/>
            </a:pPr>
            <a:r>
              <a:rPr lang="ru-RU" sz="2400" b="1" dirty="0" smtClean="0"/>
              <a:t>для интерпретации представления одного типа данных в виде другого типа.</a:t>
            </a:r>
            <a:endParaRPr lang="ru-RU" sz="2400" b="1" dirty="0"/>
          </a:p>
        </p:txBody>
      </p:sp>
      <p:sp>
        <p:nvSpPr>
          <p:cNvPr id="3" name="Прямоугольник 2"/>
          <p:cNvSpPr/>
          <p:nvPr/>
        </p:nvSpPr>
        <p:spPr>
          <a:xfrm>
            <a:off x="-6876" y="1916832"/>
            <a:ext cx="9144000" cy="4708981"/>
          </a:xfrm>
          <a:prstGeom prst="rect">
            <a:avLst/>
          </a:prstGeom>
        </p:spPr>
        <p:txBody>
          <a:bodyPr wrap="square">
            <a:spAutoFit/>
          </a:bodyPr>
          <a:lstStyle/>
          <a:p>
            <a:r>
              <a:rPr lang="ru-RU" sz="2000" b="1" dirty="0" smtClean="0"/>
              <a:t>Пример использования объединения для представления вещественное число типа </a:t>
            </a:r>
            <a:r>
              <a:rPr lang="en-US" sz="2000" b="1" dirty="0" smtClean="0"/>
              <a:t>float </a:t>
            </a:r>
            <a:r>
              <a:rPr lang="ru-RU" sz="2000" b="1" dirty="0" smtClean="0"/>
              <a:t>в виде совокупности байтов:</a:t>
            </a:r>
          </a:p>
          <a:p>
            <a:r>
              <a:rPr lang="en-US" sz="2000" b="1" dirty="0" smtClean="0"/>
              <a:t>#include &lt;</a:t>
            </a:r>
            <a:r>
              <a:rPr lang="en-US" sz="2000" b="1" dirty="0" err="1" smtClean="0"/>
              <a:t>stdio.h</a:t>
            </a:r>
            <a:r>
              <a:rPr lang="en-US" sz="2000" b="1" dirty="0" smtClean="0"/>
              <a:t>&gt;</a:t>
            </a:r>
          </a:p>
          <a:p>
            <a:r>
              <a:rPr lang="en-US" sz="2000" b="1" dirty="0" smtClean="0"/>
              <a:t>#include &lt;</a:t>
            </a:r>
            <a:r>
              <a:rPr lang="en-US" sz="2000" b="1" dirty="0" err="1" smtClean="0"/>
              <a:t>stdlib.h</a:t>
            </a:r>
            <a:r>
              <a:rPr lang="en-US" sz="2000" b="1" dirty="0" smtClean="0"/>
              <a:t>&gt;</a:t>
            </a:r>
          </a:p>
          <a:p>
            <a:r>
              <a:rPr lang="en-US" sz="2000" b="1" dirty="0" smtClean="0"/>
              <a:t>union types</a:t>
            </a:r>
            <a:r>
              <a:rPr lang="ru-RU" sz="2000" b="1" dirty="0" smtClean="0"/>
              <a:t> </a:t>
            </a:r>
            <a:r>
              <a:rPr lang="en-US" sz="2000" b="1" dirty="0" smtClean="0"/>
              <a:t>{</a:t>
            </a:r>
          </a:p>
          <a:p>
            <a:r>
              <a:rPr lang="en-US" sz="2000" b="1" dirty="0" smtClean="0"/>
              <a:t>  </a:t>
            </a:r>
            <a:r>
              <a:rPr lang="ru-RU" sz="2000" b="1" dirty="0" smtClean="0"/>
              <a:t>   </a:t>
            </a:r>
            <a:r>
              <a:rPr lang="en-US" sz="2000" b="1" dirty="0" smtClean="0"/>
              <a:t>float f;</a:t>
            </a:r>
          </a:p>
          <a:p>
            <a:r>
              <a:rPr lang="en-US" sz="2000" b="1" dirty="0" smtClean="0"/>
              <a:t>  </a:t>
            </a:r>
            <a:r>
              <a:rPr lang="ru-RU" sz="2000" b="1" dirty="0" smtClean="0"/>
              <a:t>   </a:t>
            </a:r>
            <a:r>
              <a:rPr lang="en-US" sz="2000" b="1" dirty="0" smtClean="0"/>
              <a:t>unsigned char b[4];</a:t>
            </a:r>
          </a:p>
          <a:p>
            <a:r>
              <a:rPr lang="en-US" sz="2000" b="1" dirty="0" smtClean="0"/>
              <a:t>};</a:t>
            </a:r>
          </a:p>
          <a:p>
            <a:r>
              <a:rPr lang="en-US" sz="2000" b="1" dirty="0" err="1" smtClean="0"/>
              <a:t>int</a:t>
            </a:r>
            <a:r>
              <a:rPr lang="en-US" sz="2000" b="1" dirty="0" smtClean="0"/>
              <a:t> main()</a:t>
            </a:r>
            <a:r>
              <a:rPr lang="ru-RU" sz="2000" b="1" dirty="0" smtClean="0"/>
              <a:t> </a:t>
            </a:r>
            <a:r>
              <a:rPr lang="en-US" sz="2000" b="1" dirty="0" smtClean="0"/>
              <a:t>{</a:t>
            </a:r>
          </a:p>
          <a:p>
            <a:r>
              <a:rPr lang="en-US" sz="2000" b="1" dirty="0" smtClean="0"/>
              <a:t>  </a:t>
            </a:r>
            <a:r>
              <a:rPr lang="ru-RU" sz="2000" b="1" dirty="0" smtClean="0"/>
              <a:t>   </a:t>
            </a:r>
            <a:r>
              <a:rPr lang="en-US" sz="2000" b="1" dirty="0" smtClean="0"/>
              <a:t>types value;</a:t>
            </a:r>
          </a:p>
          <a:p>
            <a:r>
              <a:rPr lang="en-US" sz="2000" b="1" dirty="0" smtClean="0"/>
              <a:t>  </a:t>
            </a:r>
            <a:r>
              <a:rPr lang="ru-RU" sz="2000" b="1" dirty="0" smtClean="0"/>
              <a:t>   </a:t>
            </a:r>
            <a:r>
              <a:rPr lang="en-US" sz="2000" b="1" dirty="0" err="1" smtClean="0"/>
              <a:t>printf</a:t>
            </a:r>
            <a:r>
              <a:rPr lang="en-US" sz="2000" b="1" dirty="0" smtClean="0"/>
              <a:t>("N = ");</a:t>
            </a:r>
          </a:p>
          <a:p>
            <a:r>
              <a:rPr lang="en-US" sz="2000" b="1" dirty="0" smtClean="0"/>
              <a:t>  </a:t>
            </a:r>
            <a:r>
              <a:rPr lang="ru-RU" sz="2000" b="1" dirty="0" smtClean="0"/>
              <a:t>   </a:t>
            </a:r>
            <a:r>
              <a:rPr lang="en-US" sz="2000" b="1" dirty="0" err="1" smtClean="0"/>
              <a:t>scanf</a:t>
            </a:r>
            <a:r>
              <a:rPr lang="en-US" sz="2000" b="1" dirty="0" smtClean="0"/>
              <a:t>("%f", &amp;</a:t>
            </a:r>
            <a:r>
              <a:rPr lang="en-US" sz="2000" b="1" dirty="0" err="1" smtClean="0"/>
              <a:t>value.f</a:t>
            </a:r>
            <a:r>
              <a:rPr lang="en-US" sz="2000" b="1" dirty="0" smtClean="0"/>
              <a:t>);</a:t>
            </a:r>
          </a:p>
          <a:p>
            <a:r>
              <a:rPr lang="en-US" sz="2000" b="1" dirty="0" smtClean="0"/>
              <a:t>  </a:t>
            </a:r>
            <a:r>
              <a:rPr lang="ru-RU" sz="2000" b="1" dirty="0"/>
              <a:t> </a:t>
            </a:r>
            <a:r>
              <a:rPr lang="ru-RU" sz="2000" b="1" dirty="0" smtClean="0"/>
              <a:t>  </a:t>
            </a:r>
            <a:r>
              <a:rPr lang="en-US" sz="2000" b="1" dirty="0" err="1" smtClean="0"/>
              <a:t>printf</a:t>
            </a:r>
            <a:r>
              <a:rPr lang="en-US" sz="2000" b="1" dirty="0" smtClean="0"/>
              <a:t>("%f = %x %x %x %x", </a:t>
            </a:r>
            <a:r>
              <a:rPr lang="en-US" sz="2000" b="1" dirty="0" err="1" smtClean="0"/>
              <a:t>value.f</a:t>
            </a:r>
            <a:r>
              <a:rPr lang="en-US" sz="2000" b="1" dirty="0" smtClean="0"/>
              <a:t>, </a:t>
            </a:r>
            <a:r>
              <a:rPr lang="en-US" sz="2000" b="1" dirty="0" err="1" smtClean="0"/>
              <a:t>value.b</a:t>
            </a:r>
            <a:r>
              <a:rPr lang="en-US" sz="2000" b="1" dirty="0" smtClean="0"/>
              <a:t>[0], </a:t>
            </a:r>
            <a:r>
              <a:rPr lang="en-US" sz="2000" b="1" dirty="0" err="1" smtClean="0"/>
              <a:t>value.b</a:t>
            </a:r>
            <a:r>
              <a:rPr lang="en-US" sz="2000" b="1" dirty="0" smtClean="0"/>
              <a:t>[1], </a:t>
            </a:r>
            <a:r>
              <a:rPr lang="en-US" sz="2000" b="1" dirty="0" err="1" smtClean="0"/>
              <a:t>value.b</a:t>
            </a:r>
            <a:r>
              <a:rPr lang="en-US" sz="2000" b="1" dirty="0" smtClean="0"/>
              <a:t>[2], </a:t>
            </a:r>
            <a:r>
              <a:rPr lang="en-US" sz="2000" b="1" dirty="0" err="1" smtClean="0"/>
              <a:t>value.b</a:t>
            </a:r>
            <a:r>
              <a:rPr lang="en-US" sz="2000" b="1" dirty="0" smtClean="0"/>
              <a:t>[3]);</a:t>
            </a:r>
          </a:p>
          <a:p>
            <a:r>
              <a:rPr lang="en-US" sz="2000" b="1" dirty="0" smtClean="0"/>
              <a:t>return 0;</a:t>
            </a:r>
          </a:p>
          <a:p>
            <a:r>
              <a:rPr lang="en-US" sz="2000" b="1" dirty="0" smtClean="0"/>
              <a:t>}</a:t>
            </a:r>
            <a:endParaRPr lang="ru-RU" sz="2000" b="1" dirty="0"/>
          </a:p>
        </p:txBody>
      </p:sp>
    </p:spTree>
    <p:extLst>
      <p:ext uri="{BB962C8B-B14F-4D97-AF65-F5344CB8AC3E}">
        <p14:creationId xmlns:p14="http://schemas.microsoft.com/office/powerpoint/2010/main" val="177212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3785652"/>
          </a:xfrm>
          <a:prstGeom prst="rect">
            <a:avLst/>
          </a:prstGeom>
        </p:spPr>
        <p:txBody>
          <a:bodyPr wrap="square">
            <a:spAutoFit/>
          </a:bodyPr>
          <a:lstStyle/>
          <a:p>
            <a:r>
              <a:rPr lang="ru-RU" sz="2400" b="1" dirty="0" smtClean="0"/>
              <a:t>Использование объединений помогает создавать машинно-независимый (переносимый) код. Поскольку компилятор отслеживает настоящие размеры переменных, образующих объединение, уменьшается зависимость от компьютера. Не нужно беспокоиться о размере целых или вещественных чисел, символов или чего-либо еще.</a:t>
            </a:r>
          </a:p>
          <a:p>
            <a:endParaRPr lang="ru-RU" sz="2400" b="1" dirty="0" smtClean="0"/>
          </a:p>
          <a:p>
            <a:r>
              <a:rPr lang="ru-RU" sz="2400" b="1" dirty="0" smtClean="0"/>
              <a:t>Объединения часто используются при необходимости преобразования типов, поскольку можно обращаться к данным, хранящимся в объединении, совершенно различными способами.</a:t>
            </a:r>
            <a:endParaRPr lang="ru-RU" sz="2400" b="1" dirty="0"/>
          </a:p>
        </p:txBody>
      </p:sp>
    </p:spTree>
    <p:extLst>
      <p:ext uri="{BB962C8B-B14F-4D97-AF65-F5344CB8AC3E}">
        <p14:creationId xmlns:p14="http://schemas.microsoft.com/office/powerpoint/2010/main" val="35858097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1323439"/>
          </a:xfrm>
          <a:prstGeom prst="rect">
            <a:avLst/>
          </a:prstGeom>
        </p:spPr>
        <p:txBody>
          <a:bodyPr wrap="square">
            <a:spAutoFit/>
          </a:bodyPr>
          <a:lstStyle/>
          <a:p>
            <a:r>
              <a:rPr lang="ru-RU" sz="3200" b="1" dirty="0" smtClean="0">
                <a:solidFill>
                  <a:srgbClr val="0070C0"/>
                </a:solidFill>
              </a:rPr>
              <a:t>Перечисления</a:t>
            </a:r>
            <a:r>
              <a:rPr lang="ru-RU" sz="2400" b="1" dirty="0" smtClean="0"/>
              <a:t> - это набор именованных целочисленных констант, определяющий все допустимые значения, которые может принимать переменная. </a:t>
            </a:r>
            <a:endParaRPr lang="ru-RU" sz="2400" b="1" dirty="0"/>
          </a:p>
        </p:txBody>
      </p:sp>
      <p:sp>
        <p:nvSpPr>
          <p:cNvPr id="3" name="Прямоугольник 2"/>
          <p:cNvSpPr/>
          <p:nvPr/>
        </p:nvSpPr>
        <p:spPr>
          <a:xfrm>
            <a:off x="14748" y="1196752"/>
            <a:ext cx="9129252" cy="3801041"/>
          </a:xfrm>
          <a:prstGeom prst="rect">
            <a:avLst/>
          </a:prstGeom>
        </p:spPr>
        <p:txBody>
          <a:bodyPr wrap="square">
            <a:spAutoFit/>
          </a:bodyPr>
          <a:lstStyle/>
          <a:p>
            <a:r>
              <a:rPr lang="ru-RU" sz="2400" b="1" dirty="0" smtClean="0"/>
              <a:t>Перечисления определяются с помощью ключевого слова </a:t>
            </a:r>
            <a:r>
              <a:rPr lang="ru-RU" sz="2400" b="1" dirty="0" err="1" smtClean="0"/>
              <a:t>enum</a:t>
            </a:r>
            <a:r>
              <a:rPr lang="ru-RU" sz="2400" b="1" dirty="0" smtClean="0"/>
              <a:t>, которое указывает на начало перечисляемого типа:</a:t>
            </a:r>
          </a:p>
          <a:p>
            <a:pPr>
              <a:spcBef>
                <a:spcPts val="600"/>
              </a:spcBef>
            </a:pPr>
            <a:r>
              <a:rPr lang="ru-RU" sz="2400" b="1" dirty="0" err="1" smtClean="0"/>
              <a:t>enum</a:t>
            </a:r>
            <a:r>
              <a:rPr lang="ru-RU" sz="2400" b="1" dirty="0" smtClean="0"/>
              <a:t> </a:t>
            </a:r>
            <a:r>
              <a:rPr lang="ru-RU" sz="2400" b="1" dirty="0" smtClean="0">
                <a:solidFill>
                  <a:srgbClr val="0070C0"/>
                </a:solidFill>
              </a:rPr>
              <a:t>ярлык</a:t>
            </a:r>
            <a:r>
              <a:rPr lang="ru-RU" sz="2400" b="1" dirty="0" smtClean="0"/>
              <a:t> { список перечислений} список переменных;</a:t>
            </a:r>
          </a:p>
          <a:p>
            <a:pPr>
              <a:spcBef>
                <a:spcPts val="600"/>
              </a:spcBef>
            </a:pPr>
            <a:r>
              <a:rPr lang="ru-RU" sz="2400" b="1" dirty="0" smtClean="0"/>
              <a:t>Как имя перечисления – ярлык, так и список переменных необязательны, но один из них должен присутствовать. </a:t>
            </a:r>
          </a:p>
          <a:p>
            <a:pPr>
              <a:spcBef>
                <a:spcPts val="600"/>
              </a:spcBef>
            </a:pPr>
            <a:r>
              <a:rPr lang="ru-RU" sz="2400" b="1" dirty="0" smtClean="0"/>
              <a:t>Список </a:t>
            </a:r>
            <a:r>
              <a:rPr lang="ru-RU" sz="2400" b="1" dirty="0" smtClean="0">
                <a:solidFill>
                  <a:srgbClr val="0070C0"/>
                </a:solidFill>
              </a:rPr>
              <a:t>перечислений</a:t>
            </a:r>
            <a:r>
              <a:rPr lang="ru-RU" sz="2400" b="1" dirty="0" smtClean="0"/>
              <a:t> – это разделенный запятыми список идентификаторов. </a:t>
            </a:r>
          </a:p>
          <a:p>
            <a:pPr>
              <a:spcBef>
                <a:spcPts val="600"/>
              </a:spcBef>
            </a:pPr>
            <a:r>
              <a:rPr lang="ru-RU" sz="2400" b="1" dirty="0" smtClean="0"/>
              <a:t>Как и в структурах, ярлык используется для объявления переменных данного типа. </a:t>
            </a:r>
            <a:endParaRPr lang="ru-RU" sz="2400" b="1" dirty="0"/>
          </a:p>
        </p:txBody>
      </p:sp>
      <p:sp>
        <p:nvSpPr>
          <p:cNvPr id="4" name="Прямоугольник 3"/>
          <p:cNvSpPr/>
          <p:nvPr/>
        </p:nvSpPr>
        <p:spPr>
          <a:xfrm>
            <a:off x="-36512" y="4783792"/>
            <a:ext cx="9144000" cy="1938992"/>
          </a:xfrm>
          <a:prstGeom prst="rect">
            <a:avLst/>
          </a:prstGeom>
        </p:spPr>
        <p:txBody>
          <a:bodyPr wrap="square">
            <a:spAutoFit/>
          </a:bodyPr>
          <a:lstStyle/>
          <a:p>
            <a:r>
              <a:rPr lang="ru-RU" sz="2400" b="1" dirty="0" smtClean="0">
                <a:solidFill>
                  <a:srgbClr val="0070C0"/>
                </a:solidFill>
              </a:rPr>
              <a:t>Перечисления</a:t>
            </a:r>
            <a:r>
              <a:rPr lang="ru-RU" sz="2400" b="1" dirty="0" smtClean="0"/>
              <a:t> используются для объявления символических имен, которые являются целочисленными константами и улучшают читабельность кода. То есть перечисление является целочисленным типом, и их можно использоваться вместо целочисленных типов.</a:t>
            </a:r>
          </a:p>
        </p:txBody>
      </p:sp>
    </p:spTree>
    <p:extLst>
      <p:ext uri="{BB962C8B-B14F-4D97-AF65-F5344CB8AC3E}">
        <p14:creationId xmlns:p14="http://schemas.microsoft.com/office/powerpoint/2010/main" val="3920306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9685" y="-2133"/>
            <a:ext cx="9144000" cy="6863417"/>
          </a:xfrm>
          <a:prstGeom prst="rect">
            <a:avLst/>
          </a:prstGeom>
        </p:spPr>
        <p:txBody>
          <a:bodyPr wrap="square">
            <a:spAutoFit/>
          </a:bodyPr>
          <a:lstStyle/>
          <a:p>
            <a:r>
              <a:rPr lang="ru-RU" sz="2000" b="1" dirty="0" smtClean="0"/>
              <a:t> {</a:t>
            </a:r>
          </a:p>
          <a:p>
            <a:r>
              <a:rPr lang="ru-RU" sz="2000" b="1" dirty="0" smtClean="0"/>
              <a:t>    </a:t>
            </a:r>
            <a:r>
              <a:rPr lang="en-US" sz="2000" b="1" dirty="0" err="1" smtClean="0"/>
              <a:t>enum</a:t>
            </a:r>
            <a:r>
              <a:rPr lang="en-US" sz="2000" b="1" dirty="0" smtClean="0"/>
              <a:t> </a:t>
            </a:r>
            <a:r>
              <a:rPr lang="en-US" sz="2000" b="1" dirty="0" err="1" smtClean="0"/>
              <a:t>eDirection</a:t>
            </a:r>
            <a:r>
              <a:rPr lang="en-US" sz="2000" b="1" dirty="0" smtClean="0"/>
              <a:t> {RIGHT, LEFT, DOWN, UP};</a:t>
            </a:r>
            <a:r>
              <a:rPr lang="ru-RU" sz="2000" b="1" dirty="0" smtClean="0"/>
              <a:t>   // создаем перечисление с 				          	          // именем дескриптора </a:t>
            </a:r>
            <a:r>
              <a:rPr lang="en-US" sz="2000" b="1" dirty="0" err="1" smtClean="0"/>
              <a:t>eDirection</a:t>
            </a:r>
            <a:endParaRPr lang="en-US" sz="2000" b="1" dirty="0" smtClean="0"/>
          </a:p>
          <a:p>
            <a:r>
              <a:rPr lang="ru-RU" sz="2000" b="1" dirty="0" smtClean="0"/>
              <a:t>    </a:t>
            </a:r>
            <a:r>
              <a:rPr lang="en-US" sz="2000" b="1" dirty="0" err="1" smtClean="0"/>
              <a:t>enum</a:t>
            </a:r>
            <a:r>
              <a:rPr lang="en-US" sz="2000" b="1" dirty="0" smtClean="0"/>
              <a:t> </a:t>
            </a:r>
            <a:r>
              <a:rPr lang="en-US" sz="2000" b="1" dirty="0" err="1" smtClean="0"/>
              <a:t>eDirection</a:t>
            </a:r>
            <a:r>
              <a:rPr lang="en-US" sz="2000" b="1" dirty="0" smtClean="0"/>
              <a:t> </a:t>
            </a:r>
            <a:r>
              <a:rPr lang="en-US" sz="2000" b="1" dirty="0" err="1" smtClean="0"/>
              <a:t>dir</a:t>
            </a:r>
            <a:r>
              <a:rPr lang="en-US" sz="2000" b="1" dirty="0" smtClean="0"/>
              <a:t>; // </a:t>
            </a:r>
            <a:r>
              <a:rPr lang="ru-RU" sz="2000" b="1" dirty="0" smtClean="0"/>
              <a:t>создаем переменную </a:t>
            </a:r>
            <a:r>
              <a:rPr lang="en-US" sz="2000" b="1" dirty="0" err="1" smtClean="0"/>
              <a:t>dir</a:t>
            </a:r>
            <a:r>
              <a:rPr lang="en-US" sz="2000" b="1" dirty="0" smtClean="0"/>
              <a:t> </a:t>
            </a:r>
            <a:endParaRPr lang="ru-RU" sz="2000" b="1" dirty="0" smtClean="0"/>
          </a:p>
          <a:p>
            <a:r>
              <a:rPr lang="ru-RU" sz="2000" b="1" dirty="0"/>
              <a:t>	</a:t>
            </a:r>
            <a:r>
              <a:rPr lang="ru-RU" sz="2000" b="1" dirty="0" smtClean="0"/>
              <a:t>	           // с перечислимым типом </a:t>
            </a:r>
            <a:r>
              <a:rPr lang="en-US" sz="2000" b="1" dirty="0" err="1" smtClean="0"/>
              <a:t>eDirection</a:t>
            </a:r>
            <a:endParaRPr lang="en-US" sz="2000" b="1" dirty="0" smtClean="0"/>
          </a:p>
          <a:p>
            <a:r>
              <a:rPr lang="ru-RU" sz="2000" b="1" dirty="0" smtClean="0"/>
              <a:t>    </a:t>
            </a:r>
            <a:r>
              <a:rPr lang="en-US" sz="2000" b="1" dirty="0" err="1" smtClean="0"/>
              <a:t>dir</a:t>
            </a:r>
            <a:r>
              <a:rPr lang="en-US" sz="2000" b="1" dirty="0" smtClean="0"/>
              <a:t> = UP; // </a:t>
            </a:r>
            <a:r>
              <a:rPr lang="ru-RU" sz="2000" b="1" dirty="0" smtClean="0"/>
              <a:t>присваиваем переменной </a:t>
            </a:r>
            <a:r>
              <a:rPr lang="en-US" sz="2000" b="1" dirty="0" err="1" smtClean="0"/>
              <a:t>dir</a:t>
            </a:r>
            <a:r>
              <a:rPr lang="en-US" sz="2000" b="1" dirty="0" smtClean="0"/>
              <a:t> </a:t>
            </a:r>
            <a:r>
              <a:rPr lang="ru-RU" sz="2000" b="1" dirty="0" smtClean="0"/>
              <a:t>константу </a:t>
            </a:r>
            <a:r>
              <a:rPr lang="en-US" sz="2000" b="1" dirty="0" smtClean="0"/>
              <a:t>UP</a:t>
            </a:r>
          </a:p>
          <a:p>
            <a:r>
              <a:rPr lang="en-US" sz="2000" b="1" dirty="0" smtClean="0"/>
              <a:t>  }</a:t>
            </a:r>
          </a:p>
          <a:p>
            <a:endParaRPr lang="en-US" sz="2000" b="1" dirty="0" smtClean="0"/>
          </a:p>
          <a:p>
            <a:r>
              <a:rPr lang="en-US" sz="2000" b="1" dirty="0" smtClean="0"/>
              <a:t>  {</a:t>
            </a:r>
          </a:p>
          <a:p>
            <a:r>
              <a:rPr lang="en-US" sz="2000" b="1" dirty="0" smtClean="0"/>
              <a:t> </a:t>
            </a:r>
            <a:r>
              <a:rPr lang="ru-RU" sz="2000" b="1" dirty="0" smtClean="0"/>
              <a:t>   </a:t>
            </a:r>
            <a:r>
              <a:rPr lang="en-US" sz="2000" b="1" dirty="0" err="1" smtClean="0"/>
              <a:t>enum</a:t>
            </a:r>
            <a:r>
              <a:rPr lang="en-US" sz="2000" b="1" dirty="0" smtClean="0"/>
              <a:t> {RIGHT, LEFT, DOWN, UP}; // </a:t>
            </a:r>
            <a:r>
              <a:rPr lang="ru-RU" sz="2000" b="1" dirty="0" smtClean="0"/>
              <a:t>создаем перечисление без дескриптора, </a:t>
            </a:r>
          </a:p>
          <a:p>
            <a:r>
              <a:rPr lang="ru-RU" sz="2000" b="1" dirty="0"/>
              <a:t>	</a:t>
            </a:r>
            <a:r>
              <a:rPr lang="ru-RU" sz="2000" b="1" dirty="0" smtClean="0"/>
              <a:t>			       // просто набор констант</a:t>
            </a:r>
            <a:endParaRPr lang="en-US" sz="2000" b="1" dirty="0" smtClean="0"/>
          </a:p>
          <a:p>
            <a:r>
              <a:rPr lang="ru-RU" sz="2000" b="1" dirty="0" smtClean="0"/>
              <a:t>    </a:t>
            </a:r>
            <a:r>
              <a:rPr lang="en-US" sz="2000" b="1" dirty="0" err="1" smtClean="0"/>
              <a:t>int</a:t>
            </a:r>
            <a:r>
              <a:rPr lang="en-US" sz="2000" b="1" dirty="0" smtClean="0"/>
              <a:t> </a:t>
            </a:r>
            <a:r>
              <a:rPr lang="en-US" sz="2000" b="1" dirty="0" err="1" smtClean="0"/>
              <a:t>dir</a:t>
            </a:r>
            <a:r>
              <a:rPr lang="en-US" sz="2000" b="1" dirty="0" smtClean="0"/>
              <a:t>; </a:t>
            </a:r>
            <a:r>
              <a:rPr lang="ru-RU" sz="2000" b="1" dirty="0" smtClean="0"/>
              <a:t>    </a:t>
            </a:r>
            <a:r>
              <a:rPr lang="en-US" sz="2000" b="1" dirty="0" smtClean="0"/>
              <a:t>// </a:t>
            </a:r>
            <a:r>
              <a:rPr lang="ru-RU" sz="2000" b="1" dirty="0" smtClean="0"/>
              <a:t>создаем переменную </a:t>
            </a:r>
            <a:r>
              <a:rPr lang="en-US" sz="2000" b="1" dirty="0" err="1" smtClean="0"/>
              <a:t>dir</a:t>
            </a:r>
            <a:r>
              <a:rPr lang="en-US" sz="2000" b="1" dirty="0" smtClean="0"/>
              <a:t> </a:t>
            </a:r>
            <a:r>
              <a:rPr lang="ru-RU" sz="2000" b="1" dirty="0" smtClean="0"/>
              <a:t>с перечислимым типом </a:t>
            </a:r>
            <a:r>
              <a:rPr lang="en-US" sz="2000" b="1" dirty="0" err="1" smtClean="0"/>
              <a:t>int</a:t>
            </a:r>
            <a:endParaRPr lang="en-US" sz="2000" b="1" dirty="0" smtClean="0"/>
          </a:p>
          <a:p>
            <a:r>
              <a:rPr lang="ru-RU" sz="2000" b="1" dirty="0" smtClean="0"/>
              <a:t>    </a:t>
            </a:r>
            <a:r>
              <a:rPr lang="en-US" sz="2000" b="1" dirty="0" err="1" smtClean="0"/>
              <a:t>dir</a:t>
            </a:r>
            <a:r>
              <a:rPr lang="en-US" sz="2000" b="1" dirty="0" smtClean="0"/>
              <a:t> = UP; // </a:t>
            </a:r>
            <a:r>
              <a:rPr lang="ru-RU" sz="2000" b="1" dirty="0" smtClean="0"/>
              <a:t>присваиваем переменной </a:t>
            </a:r>
            <a:r>
              <a:rPr lang="en-US" sz="2000" b="1" dirty="0" err="1" smtClean="0"/>
              <a:t>dir</a:t>
            </a:r>
            <a:r>
              <a:rPr lang="en-US" sz="2000" b="1" dirty="0" smtClean="0"/>
              <a:t> </a:t>
            </a:r>
            <a:r>
              <a:rPr lang="ru-RU" sz="2000" b="1" dirty="0" smtClean="0"/>
              <a:t>константу </a:t>
            </a:r>
            <a:r>
              <a:rPr lang="en-US" sz="2000" b="1" dirty="0" smtClean="0"/>
              <a:t>UP</a:t>
            </a:r>
          </a:p>
          <a:p>
            <a:r>
              <a:rPr lang="en-US" sz="2000" b="1" dirty="0" smtClean="0"/>
              <a:t>  }</a:t>
            </a:r>
          </a:p>
          <a:p>
            <a:endParaRPr lang="en-US" sz="2000" b="1" dirty="0" smtClean="0"/>
          </a:p>
          <a:p>
            <a:r>
              <a:rPr lang="en-US" sz="2000" b="1" dirty="0" smtClean="0"/>
              <a:t>  {</a:t>
            </a:r>
          </a:p>
          <a:p>
            <a:r>
              <a:rPr lang="ru-RU" sz="2000" b="1" dirty="0" smtClean="0"/>
              <a:t>	</a:t>
            </a:r>
            <a:r>
              <a:rPr lang="en-US" sz="2000" b="1" dirty="0" err="1" smtClean="0"/>
              <a:t>typedef</a:t>
            </a:r>
            <a:r>
              <a:rPr lang="en-US" sz="2000" b="1" dirty="0" smtClean="0"/>
              <a:t> </a:t>
            </a:r>
            <a:r>
              <a:rPr lang="en-US" sz="2000" b="1" dirty="0" err="1" smtClean="0"/>
              <a:t>enum</a:t>
            </a:r>
            <a:r>
              <a:rPr lang="en-US" sz="2000" b="1" dirty="0" smtClean="0"/>
              <a:t> {RIGHT, LEFT, DOWN, UP} </a:t>
            </a:r>
            <a:r>
              <a:rPr lang="en-US" sz="2000" b="1" dirty="0" err="1" smtClean="0"/>
              <a:t>eDirection</a:t>
            </a:r>
            <a:r>
              <a:rPr lang="en-US" sz="2000" b="1" dirty="0" smtClean="0"/>
              <a:t>; // </a:t>
            </a:r>
            <a:r>
              <a:rPr lang="ru-RU" sz="2000" b="1" dirty="0" smtClean="0"/>
              <a:t>создаем тип</a:t>
            </a:r>
          </a:p>
          <a:p>
            <a:r>
              <a:rPr lang="ru-RU" sz="2000" b="1" dirty="0"/>
              <a:t>	</a:t>
            </a:r>
            <a:r>
              <a:rPr lang="ru-RU" sz="2000" b="1" dirty="0" smtClean="0"/>
              <a:t>				 // перечисления с именем </a:t>
            </a:r>
            <a:r>
              <a:rPr lang="en-US" sz="2000" b="1" dirty="0" err="1" smtClean="0"/>
              <a:t>eDirection</a:t>
            </a:r>
            <a:endParaRPr lang="en-US" sz="2000" b="1" dirty="0" smtClean="0"/>
          </a:p>
          <a:p>
            <a:r>
              <a:rPr lang="ru-RU" sz="2000" b="1" dirty="0" smtClean="0"/>
              <a:t>	</a:t>
            </a:r>
            <a:r>
              <a:rPr lang="en-US" sz="2000" b="1" dirty="0" err="1" smtClean="0"/>
              <a:t>eDirection</a:t>
            </a:r>
            <a:r>
              <a:rPr lang="en-US" sz="2000" b="1" dirty="0" smtClean="0"/>
              <a:t> </a:t>
            </a:r>
            <a:r>
              <a:rPr lang="en-US" sz="2000" b="1" dirty="0" err="1" smtClean="0"/>
              <a:t>dir</a:t>
            </a:r>
            <a:r>
              <a:rPr lang="en-US" sz="2000" b="1" dirty="0" smtClean="0"/>
              <a:t>; </a:t>
            </a:r>
            <a:r>
              <a:rPr lang="ru-RU" sz="2000" b="1" dirty="0" smtClean="0"/>
              <a:t>   </a:t>
            </a:r>
            <a:r>
              <a:rPr lang="en-US" sz="2000" b="1" dirty="0" smtClean="0"/>
              <a:t>// </a:t>
            </a:r>
            <a:r>
              <a:rPr lang="ru-RU" sz="2000" b="1" dirty="0" smtClean="0"/>
              <a:t>создаем переменную </a:t>
            </a:r>
            <a:r>
              <a:rPr lang="en-US" sz="2000" b="1" dirty="0" err="1" smtClean="0"/>
              <a:t>dir</a:t>
            </a:r>
            <a:r>
              <a:rPr lang="en-US" sz="2000" b="1" dirty="0" smtClean="0"/>
              <a:t> </a:t>
            </a:r>
            <a:r>
              <a:rPr lang="ru-RU" sz="2000" b="1" dirty="0" smtClean="0"/>
              <a:t>с перечислимым типом </a:t>
            </a:r>
            <a:r>
              <a:rPr lang="en-US" sz="2000" b="1" dirty="0" err="1" smtClean="0"/>
              <a:t>eDirection</a:t>
            </a:r>
            <a:endParaRPr lang="en-US" sz="2000" b="1" dirty="0" smtClean="0"/>
          </a:p>
          <a:p>
            <a:r>
              <a:rPr lang="ru-RU" sz="2000" b="1" dirty="0" smtClean="0"/>
              <a:t>	</a:t>
            </a:r>
            <a:r>
              <a:rPr lang="en-US" sz="2000" b="1" dirty="0" err="1" smtClean="0"/>
              <a:t>dir</a:t>
            </a:r>
            <a:r>
              <a:rPr lang="en-US" sz="2000" b="1" dirty="0" smtClean="0"/>
              <a:t> = UP; </a:t>
            </a:r>
            <a:r>
              <a:rPr lang="ru-RU" sz="2000" b="1" dirty="0" smtClean="0"/>
              <a:t> </a:t>
            </a:r>
            <a:r>
              <a:rPr lang="en-US" sz="2000" b="1" dirty="0" smtClean="0"/>
              <a:t>// </a:t>
            </a:r>
            <a:r>
              <a:rPr lang="ru-RU" sz="2000" b="1" dirty="0" smtClean="0"/>
              <a:t>присваиваем переменной </a:t>
            </a:r>
            <a:r>
              <a:rPr lang="en-US" sz="2000" b="1" dirty="0" err="1" smtClean="0"/>
              <a:t>dir</a:t>
            </a:r>
            <a:r>
              <a:rPr lang="en-US" sz="2000" b="1" dirty="0" smtClean="0"/>
              <a:t> </a:t>
            </a:r>
            <a:r>
              <a:rPr lang="ru-RU" sz="2000" b="1" dirty="0" smtClean="0"/>
              <a:t>константу </a:t>
            </a:r>
            <a:r>
              <a:rPr lang="en-US" sz="2000" b="1" dirty="0" smtClean="0"/>
              <a:t>UP</a:t>
            </a:r>
          </a:p>
          <a:p>
            <a:r>
              <a:rPr lang="en-US" sz="2000" b="1" dirty="0" smtClean="0"/>
              <a:t>  }</a:t>
            </a:r>
            <a:endParaRPr lang="ru-RU" sz="2000" b="1" dirty="0"/>
          </a:p>
        </p:txBody>
      </p:sp>
    </p:spTree>
    <p:extLst>
      <p:ext uri="{BB962C8B-B14F-4D97-AF65-F5344CB8AC3E}">
        <p14:creationId xmlns:p14="http://schemas.microsoft.com/office/powerpoint/2010/main" val="1909481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4647426"/>
          </a:xfrm>
          <a:prstGeom prst="rect">
            <a:avLst/>
          </a:prstGeom>
        </p:spPr>
        <p:txBody>
          <a:bodyPr wrap="square">
            <a:spAutoFit/>
          </a:bodyPr>
          <a:lstStyle/>
          <a:p>
            <a:r>
              <a:rPr lang="ru-RU" sz="2400" b="1" dirty="0" smtClean="0"/>
              <a:t>Конечный тип перечисления зависит от реализации компилятора, также все может зависеть от того какие значения имеют константы. Если значение первой константы не указано, оно по умолчанию равно 0, все следующие за ней, на 1 больше предыдущей.</a:t>
            </a:r>
          </a:p>
          <a:p>
            <a:r>
              <a:rPr lang="ru-RU" sz="2000" b="1" dirty="0" smtClean="0"/>
              <a:t>  {  </a:t>
            </a:r>
            <a:r>
              <a:rPr lang="ru-RU" sz="2000" b="1" dirty="0" err="1" smtClean="0"/>
              <a:t>enum</a:t>
            </a:r>
            <a:r>
              <a:rPr lang="ru-RU" sz="2000" b="1" dirty="0" smtClean="0"/>
              <a:t> </a:t>
            </a:r>
            <a:r>
              <a:rPr lang="ru-RU" sz="2000" b="1" dirty="0" err="1" smtClean="0"/>
              <a:t>eDirection</a:t>
            </a:r>
            <a:r>
              <a:rPr lang="ru-RU" sz="2000" b="1" dirty="0" smtClean="0"/>
              <a:t> </a:t>
            </a:r>
          </a:p>
          <a:p>
            <a:r>
              <a:rPr lang="ru-RU" sz="2000" b="1" dirty="0" smtClean="0"/>
              <a:t>    {  RIGHT,  // по умолчанию = 0</a:t>
            </a:r>
          </a:p>
          <a:p>
            <a:r>
              <a:rPr lang="ru-RU" sz="2000" b="1" dirty="0" smtClean="0"/>
              <a:t>       LEFT,   // = 1</a:t>
            </a:r>
          </a:p>
          <a:p>
            <a:r>
              <a:rPr lang="ru-RU" sz="2000" b="1" dirty="0" smtClean="0"/>
              <a:t>       DOWN,   // = 2</a:t>
            </a:r>
          </a:p>
          <a:p>
            <a:r>
              <a:rPr lang="ru-RU" sz="2000" b="1" dirty="0" smtClean="0"/>
              <a:t>       UP      // = 3</a:t>
            </a:r>
          </a:p>
          <a:p>
            <a:r>
              <a:rPr lang="ru-RU" sz="2000" b="1" dirty="0" smtClean="0"/>
              <a:t>    };</a:t>
            </a:r>
          </a:p>
          <a:p>
            <a:r>
              <a:rPr lang="ru-RU" sz="2000" b="1" dirty="0" smtClean="0"/>
              <a:t>  }</a:t>
            </a:r>
          </a:p>
          <a:p>
            <a:endParaRPr lang="ru-RU" dirty="0" smtClean="0"/>
          </a:p>
          <a:p>
            <a:endParaRPr lang="ru-RU" dirty="0" smtClean="0"/>
          </a:p>
        </p:txBody>
      </p:sp>
      <p:sp>
        <p:nvSpPr>
          <p:cNvPr id="3" name="Прямоугольник 2"/>
          <p:cNvSpPr/>
          <p:nvPr/>
        </p:nvSpPr>
        <p:spPr>
          <a:xfrm>
            <a:off x="5327576" y="1844824"/>
            <a:ext cx="3816424" cy="2246769"/>
          </a:xfrm>
          <a:prstGeom prst="rect">
            <a:avLst/>
          </a:prstGeom>
        </p:spPr>
        <p:txBody>
          <a:bodyPr wrap="square">
            <a:spAutoFit/>
          </a:bodyPr>
          <a:lstStyle/>
          <a:p>
            <a:pPr lvl="0"/>
            <a:r>
              <a:rPr lang="ru-RU" sz="2000" b="1" dirty="0">
                <a:solidFill>
                  <a:prstClr val="black"/>
                </a:solidFill>
              </a:rPr>
              <a:t> </a:t>
            </a:r>
            <a:r>
              <a:rPr lang="ru-RU" sz="2000" b="1" dirty="0" smtClean="0">
                <a:solidFill>
                  <a:prstClr val="black"/>
                </a:solidFill>
              </a:rPr>
              <a:t>{ </a:t>
            </a:r>
            <a:r>
              <a:rPr lang="ru-RU" sz="2000" b="1" dirty="0" err="1">
                <a:solidFill>
                  <a:prstClr val="black"/>
                </a:solidFill>
              </a:rPr>
              <a:t>enum</a:t>
            </a:r>
            <a:r>
              <a:rPr lang="ru-RU" sz="2000" b="1" dirty="0">
                <a:solidFill>
                  <a:prstClr val="black"/>
                </a:solidFill>
              </a:rPr>
              <a:t> </a:t>
            </a:r>
            <a:r>
              <a:rPr lang="ru-RU" sz="2000" b="1" dirty="0" err="1">
                <a:solidFill>
                  <a:prstClr val="black"/>
                </a:solidFill>
              </a:rPr>
              <a:t>eDirection</a:t>
            </a:r>
            <a:r>
              <a:rPr lang="ru-RU" sz="2000" b="1" dirty="0">
                <a:solidFill>
                  <a:prstClr val="black"/>
                </a:solidFill>
              </a:rPr>
              <a:t> </a:t>
            </a:r>
          </a:p>
          <a:p>
            <a:pPr lvl="0"/>
            <a:r>
              <a:rPr lang="ru-RU" sz="2000" b="1" dirty="0">
                <a:solidFill>
                  <a:prstClr val="black"/>
                </a:solidFill>
              </a:rPr>
              <a:t>    </a:t>
            </a:r>
            <a:r>
              <a:rPr lang="ru-RU" sz="2000" b="1" dirty="0" smtClean="0">
                <a:solidFill>
                  <a:prstClr val="black"/>
                </a:solidFill>
              </a:rPr>
              <a:t>{  </a:t>
            </a:r>
            <a:r>
              <a:rPr lang="ru-RU" sz="2000" b="1" dirty="0">
                <a:solidFill>
                  <a:prstClr val="black"/>
                </a:solidFill>
              </a:rPr>
              <a:t>RIGHT,    // по умолчанию = 0</a:t>
            </a:r>
          </a:p>
          <a:p>
            <a:pPr lvl="0"/>
            <a:r>
              <a:rPr lang="ru-RU" sz="2000" b="1" dirty="0">
                <a:solidFill>
                  <a:prstClr val="black"/>
                </a:solidFill>
              </a:rPr>
              <a:t>     </a:t>
            </a:r>
            <a:r>
              <a:rPr lang="ru-RU" sz="2000" b="1" dirty="0" smtClean="0">
                <a:solidFill>
                  <a:prstClr val="black"/>
                </a:solidFill>
              </a:rPr>
              <a:t>  </a:t>
            </a:r>
            <a:r>
              <a:rPr lang="ru-RU" sz="2000" b="1" dirty="0">
                <a:solidFill>
                  <a:prstClr val="black"/>
                </a:solidFill>
              </a:rPr>
              <a:t>LEFT = 4, // = 4</a:t>
            </a:r>
          </a:p>
          <a:p>
            <a:pPr lvl="0"/>
            <a:r>
              <a:rPr lang="ru-RU" sz="2000" b="1" dirty="0">
                <a:solidFill>
                  <a:prstClr val="black"/>
                </a:solidFill>
              </a:rPr>
              <a:t>      </a:t>
            </a:r>
            <a:r>
              <a:rPr lang="ru-RU" sz="2000" b="1" dirty="0" smtClean="0">
                <a:solidFill>
                  <a:prstClr val="black"/>
                </a:solidFill>
              </a:rPr>
              <a:t> DOWN</a:t>
            </a:r>
            <a:r>
              <a:rPr lang="ru-RU" sz="2000" b="1" dirty="0">
                <a:solidFill>
                  <a:prstClr val="black"/>
                </a:solidFill>
              </a:rPr>
              <a:t>,     // = 5</a:t>
            </a:r>
          </a:p>
          <a:p>
            <a:pPr lvl="0"/>
            <a:r>
              <a:rPr lang="ru-RU" sz="2000" b="1" dirty="0">
                <a:solidFill>
                  <a:prstClr val="black"/>
                </a:solidFill>
              </a:rPr>
              <a:t>     </a:t>
            </a:r>
            <a:r>
              <a:rPr lang="ru-RU" sz="2000" b="1" dirty="0" smtClean="0">
                <a:solidFill>
                  <a:prstClr val="black"/>
                </a:solidFill>
              </a:rPr>
              <a:t>  </a:t>
            </a:r>
            <a:r>
              <a:rPr lang="ru-RU" sz="2000" b="1" dirty="0">
                <a:solidFill>
                  <a:prstClr val="black"/>
                </a:solidFill>
              </a:rPr>
              <a:t>UP        // = 6</a:t>
            </a:r>
          </a:p>
          <a:p>
            <a:pPr lvl="0"/>
            <a:r>
              <a:rPr lang="ru-RU" sz="2000" b="1" dirty="0">
                <a:solidFill>
                  <a:prstClr val="black"/>
                </a:solidFill>
              </a:rPr>
              <a:t>    };</a:t>
            </a:r>
          </a:p>
          <a:p>
            <a:pPr lvl="0"/>
            <a:r>
              <a:rPr lang="ru-RU" sz="2000" b="1" dirty="0">
                <a:solidFill>
                  <a:prstClr val="black"/>
                </a:solidFill>
              </a:rPr>
              <a:t>  }</a:t>
            </a:r>
            <a:endParaRPr lang="ru-RU" sz="2000" b="1" dirty="0"/>
          </a:p>
        </p:txBody>
      </p:sp>
      <p:sp>
        <p:nvSpPr>
          <p:cNvPr id="4" name="Прямоугольник 3"/>
          <p:cNvSpPr/>
          <p:nvPr/>
        </p:nvSpPr>
        <p:spPr>
          <a:xfrm>
            <a:off x="2077749" y="4437112"/>
            <a:ext cx="3726160" cy="2246769"/>
          </a:xfrm>
          <a:prstGeom prst="rect">
            <a:avLst/>
          </a:prstGeom>
        </p:spPr>
        <p:txBody>
          <a:bodyPr wrap="square">
            <a:spAutoFit/>
          </a:bodyPr>
          <a:lstStyle/>
          <a:p>
            <a:pPr lvl="0"/>
            <a:r>
              <a:rPr lang="ru-RU" sz="2000" b="1" dirty="0">
                <a:solidFill>
                  <a:prstClr val="black"/>
                </a:solidFill>
              </a:rPr>
              <a:t> </a:t>
            </a:r>
            <a:r>
              <a:rPr lang="ru-RU" sz="2000" b="1" dirty="0" smtClean="0">
                <a:solidFill>
                  <a:prstClr val="black"/>
                </a:solidFill>
              </a:rPr>
              <a:t>{ </a:t>
            </a:r>
            <a:r>
              <a:rPr lang="ru-RU" sz="2000" b="1" dirty="0" err="1">
                <a:solidFill>
                  <a:prstClr val="black"/>
                </a:solidFill>
              </a:rPr>
              <a:t>enum</a:t>
            </a:r>
            <a:r>
              <a:rPr lang="ru-RU" sz="2000" b="1" dirty="0">
                <a:solidFill>
                  <a:prstClr val="black"/>
                </a:solidFill>
              </a:rPr>
              <a:t> </a:t>
            </a:r>
            <a:r>
              <a:rPr lang="ru-RU" sz="2000" b="1" dirty="0" err="1">
                <a:solidFill>
                  <a:prstClr val="black"/>
                </a:solidFill>
              </a:rPr>
              <a:t>eDirection</a:t>
            </a:r>
            <a:r>
              <a:rPr lang="ru-RU" sz="2000" b="1" dirty="0">
                <a:solidFill>
                  <a:prstClr val="black"/>
                </a:solidFill>
              </a:rPr>
              <a:t> </a:t>
            </a:r>
          </a:p>
          <a:p>
            <a:pPr lvl="0"/>
            <a:r>
              <a:rPr lang="ru-RU" sz="2000" b="1" dirty="0">
                <a:solidFill>
                  <a:prstClr val="black"/>
                </a:solidFill>
              </a:rPr>
              <a:t>    </a:t>
            </a:r>
            <a:r>
              <a:rPr lang="ru-RU" sz="2000" b="1" dirty="0" smtClean="0">
                <a:solidFill>
                  <a:prstClr val="black"/>
                </a:solidFill>
              </a:rPr>
              <a:t>{ </a:t>
            </a:r>
            <a:r>
              <a:rPr lang="ru-RU" sz="2000" b="1" dirty="0">
                <a:solidFill>
                  <a:prstClr val="black"/>
                </a:solidFill>
              </a:rPr>
              <a:t>RIGHT = 8,  // = 8</a:t>
            </a:r>
          </a:p>
          <a:p>
            <a:pPr lvl="0"/>
            <a:r>
              <a:rPr lang="ru-RU" sz="2000" b="1" dirty="0">
                <a:solidFill>
                  <a:prstClr val="black"/>
                </a:solidFill>
              </a:rPr>
              <a:t>     </a:t>
            </a:r>
            <a:r>
              <a:rPr lang="ru-RU" sz="2000" b="1" dirty="0" smtClean="0">
                <a:solidFill>
                  <a:prstClr val="black"/>
                </a:solidFill>
              </a:rPr>
              <a:t>  </a:t>
            </a:r>
            <a:r>
              <a:rPr lang="ru-RU" sz="2000" b="1" dirty="0">
                <a:solidFill>
                  <a:prstClr val="black"/>
                </a:solidFill>
              </a:rPr>
              <a:t>LEFT,       // = 9</a:t>
            </a:r>
          </a:p>
          <a:p>
            <a:pPr lvl="0"/>
            <a:r>
              <a:rPr lang="ru-RU" sz="2000" b="1" dirty="0">
                <a:solidFill>
                  <a:prstClr val="black"/>
                </a:solidFill>
              </a:rPr>
              <a:t>     </a:t>
            </a:r>
            <a:r>
              <a:rPr lang="ru-RU" sz="2000" b="1" dirty="0" smtClean="0">
                <a:solidFill>
                  <a:prstClr val="black"/>
                </a:solidFill>
              </a:rPr>
              <a:t>  </a:t>
            </a:r>
            <a:r>
              <a:rPr lang="ru-RU" sz="2000" b="1" dirty="0">
                <a:solidFill>
                  <a:prstClr val="black"/>
                </a:solidFill>
              </a:rPr>
              <a:t>DOWN = 100, // = 100</a:t>
            </a:r>
          </a:p>
          <a:p>
            <a:pPr lvl="0"/>
            <a:r>
              <a:rPr lang="ru-RU" sz="2000" b="1" dirty="0">
                <a:solidFill>
                  <a:prstClr val="black"/>
                </a:solidFill>
              </a:rPr>
              <a:t>      </a:t>
            </a:r>
            <a:r>
              <a:rPr lang="ru-RU" sz="2000" b="1" dirty="0" smtClean="0">
                <a:solidFill>
                  <a:prstClr val="black"/>
                </a:solidFill>
              </a:rPr>
              <a:t> UP          </a:t>
            </a:r>
            <a:r>
              <a:rPr lang="ru-RU" sz="2000" b="1" dirty="0">
                <a:solidFill>
                  <a:prstClr val="black"/>
                </a:solidFill>
              </a:rPr>
              <a:t>// = 101</a:t>
            </a:r>
          </a:p>
          <a:p>
            <a:pPr lvl="0"/>
            <a:r>
              <a:rPr lang="ru-RU" sz="2000" b="1" dirty="0">
                <a:solidFill>
                  <a:prstClr val="black"/>
                </a:solidFill>
              </a:rPr>
              <a:t>    };</a:t>
            </a:r>
          </a:p>
          <a:p>
            <a:pPr lvl="0"/>
            <a:r>
              <a:rPr lang="ru-RU" sz="2000" b="1" dirty="0">
                <a:solidFill>
                  <a:prstClr val="black"/>
                </a:solidFill>
              </a:rPr>
              <a:t>  }</a:t>
            </a:r>
            <a:endParaRPr lang="ru-RU" sz="2000" b="1" dirty="0"/>
          </a:p>
        </p:txBody>
      </p:sp>
    </p:spTree>
    <p:extLst>
      <p:ext uri="{BB962C8B-B14F-4D97-AF65-F5344CB8AC3E}">
        <p14:creationId xmlns:p14="http://schemas.microsoft.com/office/powerpoint/2010/main" val="3920306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3029"/>
            <a:ext cx="9144000" cy="5940088"/>
          </a:xfrm>
          <a:prstGeom prst="rect">
            <a:avLst/>
          </a:prstGeom>
        </p:spPr>
        <p:txBody>
          <a:bodyPr wrap="square">
            <a:spAutoFit/>
          </a:bodyPr>
          <a:lstStyle/>
          <a:p>
            <a:r>
              <a:rPr lang="ru-RU" sz="2400" b="1" dirty="0" smtClean="0"/>
              <a:t>Компилятор может принять решение, выделить под хранение этих констант тип </a:t>
            </a:r>
            <a:r>
              <a:rPr lang="ru-RU" sz="2400" b="1" dirty="0" err="1" smtClean="0"/>
              <a:t>unsigned</a:t>
            </a:r>
            <a:r>
              <a:rPr lang="ru-RU" sz="2400" b="1" dirty="0" smtClean="0"/>
              <a:t> </a:t>
            </a:r>
            <a:r>
              <a:rPr lang="ru-RU" sz="2400" b="1" dirty="0" err="1" smtClean="0"/>
              <a:t>char</a:t>
            </a:r>
            <a:r>
              <a:rPr lang="ru-RU" sz="2400" b="1" dirty="0" smtClean="0"/>
              <a:t> (0...255) или </a:t>
            </a:r>
            <a:r>
              <a:rPr lang="ru-RU" sz="2400" b="1" dirty="0" err="1" smtClean="0"/>
              <a:t>char</a:t>
            </a:r>
            <a:r>
              <a:rPr lang="ru-RU" sz="2400" b="1" dirty="0" smtClean="0"/>
              <a:t> (-128...127), так как все эти константы лежат в границах для этих типов, а может выделить и тип </a:t>
            </a:r>
            <a:r>
              <a:rPr lang="ru-RU" sz="2400" b="1" dirty="0" err="1" smtClean="0"/>
              <a:t>int</a:t>
            </a:r>
            <a:r>
              <a:rPr lang="ru-RU" sz="2400" b="1" dirty="0" smtClean="0"/>
              <a:t> (все зависит от реализации того или иного компилятора).</a:t>
            </a:r>
          </a:p>
          <a:p>
            <a:pPr>
              <a:spcBef>
                <a:spcPts val="600"/>
              </a:spcBef>
            </a:pPr>
            <a:r>
              <a:rPr lang="ru-RU" sz="2400" b="1" dirty="0" smtClean="0"/>
              <a:t>Так как перечисления используются в основном для повышение читаемости кода, то мы видим что вместо "магических значений" 1, 2, 3, ... мы используем буквенные обозначения, которые нам говорят о направлении, и в коде, когда мы видим константу DOWN мы понимает что она означает, но когда видим к примеру число 3, то можно только гадать что это (направление, цвет, коэффициент).</a:t>
            </a:r>
          </a:p>
          <a:p>
            <a:pPr>
              <a:spcBef>
                <a:spcPts val="600"/>
              </a:spcBef>
            </a:pPr>
            <a:r>
              <a:rPr lang="ru-RU" sz="2400" b="1" dirty="0" smtClean="0"/>
              <a:t>Если используются </a:t>
            </a:r>
            <a:r>
              <a:rPr lang="ru-RU" sz="2400" b="1" dirty="0"/>
              <a:t>"магические числа", нужно везде проставлять </a:t>
            </a:r>
            <a:r>
              <a:rPr lang="ru-RU" sz="2400" b="1" dirty="0" smtClean="0"/>
              <a:t>комментарии, </a:t>
            </a:r>
            <a:r>
              <a:rPr lang="ru-RU" sz="2400" b="1" dirty="0"/>
              <a:t>что это за числа. Легко сделать ошибку. Легко забыть обработать какое-то состояние. </a:t>
            </a:r>
          </a:p>
        </p:txBody>
      </p:sp>
      <p:sp>
        <p:nvSpPr>
          <p:cNvPr id="3" name="Прямоугольник 2"/>
          <p:cNvSpPr/>
          <p:nvPr/>
        </p:nvSpPr>
        <p:spPr>
          <a:xfrm>
            <a:off x="0" y="5657671"/>
            <a:ext cx="9144000" cy="1200329"/>
          </a:xfrm>
          <a:prstGeom prst="rect">
            <a:avLst/>
          </a:prstGeom>
        </p:spPr>
        <p:txBody>
          <a:bodyPr wrap="square">
            <a:spAutoFit/>
          </a:bodyPr>
          <a:lstStyle/>
          <a:p>
            <a:r>
              <a:rPr lang="ru-RU" sz="2400" b="1" dirty="0" smtClean="0"/>
              <a:t>Переменные типа </a:t>
            </a:r>
            <a:r>
              <a:rPr lang="ru-RU" sz="2400" b="1" dirty="0" err="1" smtClean="0"/>
              <a:t>enum</a:t>
            </a:r>
            <a:r>
              <a:rPr lang="ru-RU" sz="2400" b="1" dirty="0" smtClean="0"/>
              <a:t> могут использоваться в индексных выражениях и как операнды в арифметических операциях и в операциях отношения.</a:t>
            </a:r>
            <a:endParaRPr lang="ru-RU" sz="2400" b="1" dirty="0"/>
          </a:p>
        </p:txBody>
      </p:sp>
    </p:spTree>
    <p:extLst>
      <p:ext uri="{BB962C8B-B14F-4D97-AF65-F5344CB8AC3E}">
        <p14:creationId xmlns:p14="http://schemas.microsoft.com/office/powerpoint/2010/main" val="1909481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6421" y="22232"/>
            <a:ext cx="9124908" cy="461665"/>
          </a:xfrm>
          <a:prstGeom prst="rect">
            <a:avLst/>
          </a:prstGeom>
        </p:spPr>
        <p:txBody>
          <a:bodyPr wrap="square">
            <a:spAutoFit/>
          </a:bodyPr>
          <a:lstStyle/>
          <a:p>
            <a:pPr algn="ctr"/>
            <a:r>
              <a:rPr lang="ru-RU" sz="2400" b="1" dirty="0" smtClean="0">
                <a:solidFill>
                  <a:srgbClr val="0070C0"/>
                </a:solidFill>
              </a:rPr>
              <a:t>Общая форма объявления структуры:</a:t>
            </a:r>
          </a:p>
        </p:txBody>
      </p:sp>
      <p:sp>
        <p:nvSpPr>
          <p:cNvPr id="3" name="Прямоугольник 2"/>
          <p:cNvSpPr/>
          <p:nvPr/>
        </p:nvSpPr>
        <p:spPr>
          <a:xfrm>
            <a:off x="-20788" y="5622339"/>
            <a:ext cx="9144000" cy="830997"/>
          </a:xfrm>
          <a:prstGeom prst="rect">
            <a:avLst/>
          </a:prstGeom>
        </p:spPr>
        <p:txBody>
          <a:bodyPr wrap="square">
            <a:spAutoFit/>
          </a:bodyPr>
          <a:lstStyle/>
          <a:p>
            <a:r>
              <a:rPr lang="ru-RU" sz="2400" b="1" dirty="0" smtClean="0">
                <a:solidFill>
                  <a:srgbClr val="0070C0"/>
                </a:solidFill>
              </a:rPr>
              <a:t>Объявление структуры - это оператор. </a:t>
            </a:r>
            <a:r>
              <a:rPr lang="ru-RU" sz="2400" b="1" dirty="0" smtClean="0"/>
              <a:t>Поэтому её  объявление</a:t>
            </a:r>
          </a:p>
          <a:p>
            <a:r>
              <a:rPr lang="ru-RU" sz="2400" b="1" dirty="0" smtClean="0"/>
              <a:t>завершается точкой с запятой.</a:t>
            </a:r>
            <a:endParaRPr lang="ru-RU" sz="2400" b="1" dirty="0"/>
          </a:p>
        </p:txBody>
      </p:sp>
      <p:sp>
        <p:nvSpPr>
          <p:cNvPr id="12" name="Прямоугольник 11"/>
          <p:cNvSpPr/>
          <p:nvPr/>
        </p:nvSpPr>
        <p:spPr>
          <a:xfrm>
            <a:off x="-15587" y="404664"/>
            <a:ext cx="4731603" cy="2357568"/>
          </a:xfrm>
          <a:prstGeom prst="rect">
            <a:avLst/>
          </a:prstGeom>
        </p:spPr>
        <p:txBody>
          <a:bodyPr wrap="square">
            <a:spAutoFit/>
          </a:bodyPr>
          <a:lstStyle/>
          <a:p>
            <a:pPr>
              <a:lnSpc>
                <a:spcPct val="80000"/>
              </a:lnSpc>
            </a:pPr>
            <a:r>
              <a:rPr lang="ru-RU" sz="2400" b="1" dirty="0" err="1" smtClean="0"/>
              <a:t>struct</a:t>
            </a:r>
            <a:r>
              <a:rPr lang="ru-RU" sz="2400" b="1" dirty="0" smtClean="0"/>
              <a:t> </a:t>
            </a:r>
            <a:r>
              <a:rPr lang="ru-RU" sz="2400" b="1" dirty="0" smtClean="0">
                <a:solidFill>
                  <a:srgbClr val="0070C0"/>
                </a:solidFill>
              </a:rPr>
              <a:t>ярлык </a:t>
            </a:r>
            <a:r>
              <a:rPr lang="ru-RU" sz="2400" b="1" dirty="0" smtClean="0"/>
              <a:t>{</a:t>
            </a:r>
          </a:p>
          <a:p>
            <a:pPr>
              <a:lnSpc>
                <a:spcPct val="80000"/>
              </a:lnSpc>
            </a:pPr>
            <a:r>
              <a:rPr lang="ru-RU" sz="2400" b="1" dirty="0" smtClean="0"/>
              <a:t>  </a:t>
            </a:r>
            <a:r>
              <a:rPr lang="en-US" sz="2400" b="1" dirty="0" smtClean="0"/>
              <a:t>	</a:t>
            </a:r>
            <a:r>
              <a:rPr lang="ru-RU" sz="2400" b="1" dirty="0" smtClean="0"/>
              <a:t>тип ИмяЭлемента1;</a:t>
            </a:r>
          </a:p>
          <a:p>
            <a:pPr>
              <a:lnSpc>
                <a:spcPct val="80000"/>
              </a:lnSpc>
            </a:pPr>
            <a:r>
              <a:rPr lang="ru-RU" sz="2400" b="1" dirty="0" smtClean="0"/>
              <a:t>  </a:t>
            </a:r>
            <a:r>
              <a:rPr lang="en-US" sz="2400" b="1" dirty="0" smtClean="0"/>
              <a:t>	</a:t>
            </a:r>
            <a:r>
              <a:rPr lang="ru-RU" sz="2400" b="1" dirty="0" smtClean="0"/>
              <a:t>тип ИмяЭлемента2;</a:t>
            </a:r>
          </a:p>
          <a:p>
            <a:pPr>
              <a:lnSpc>
                <a:spcPct val="80000"/>
              </a:lnSpc>
            </a:pPr>
            <a:r>
              <a:rPr lang="ru-RU" sz="2400" b="1" dirty="0" smtClean="0"/>
              <a:t>  </a:t>
            </a:r>
            <a:r>
              <a:rPr lang="en-US" sz="2400" b="1" dirty="0" smtClean="0"/>
              <a:t>	</a:t>
            </a:r>
            <a:r>
              <a:rPr lang="ru-RU" sz="2400" b="1" dirty="0" smtClean="0"/>
              <a:t>. . .</a:t>
            </a:r>
          </a:p>
          <a:p>
            <a:pPr>
              <a:lnSpc>
                <a:spcPct val="80000"/>
              </a:lnSpc>
            </a:pPr>
            <a:r>
              <a:rPr lang="ru-RU" sz="2400" b="1" dirty="0" smtClean="0"/>
              <a:t>  </a:t>
            </a:r>
            <a:r>
              <a:rPr lang="en-US" sz="2400" b="1" dirty="0" smtClean="0"/>
              <a:t>	</a:t>
            </a:r>
            <a:r>
              <a:rPr lang="ru-RU" sz="2400" b="1" dirty="0" smtClean="0"/>
              <a:t>тип </a:t>
            </a:r>
            <a:r>
              <a:rPr lang="ru-RU" sz="2400" b="1" dirty="0" err="1" smtClean="0"/>
              <a:t>ИмяЭлементаn</a:t>
            </a:r>
            <a:r>
              <a:rPr lang="ru-RU" sz="2400" b="1" dirty="0" smtClean="0"/>
              <a:t>;</a:t>
            </a:r>
          </a:p>
          <a:p>
            <a:pPr>
              <a:lnSpc>
                <a:spcPct val="80000"/>
              </a:lnSpc>
            </a:pPr>
            <a:r>
              <a:rPr lang="ru-RU" sz="2400" b="1" dirty="0" smtClean="0"/>
              <a:t>};</a:t>
            </a:r>
          </a:p>
          <a:p>
            <a:pPr>
              <a:lnSpc>
                <a:spcPct val="80000"/>
              </a:lnSpc>
            </a:pPr>
            <a:r>
              <a:rPr lang="ru-RU" sz="2000" b="1" dirty="0" smtClean="0">
                <a:solidFill>
                  <a:srgbClr val="FF0000"/>
                </a:solidFill>
              </a:rPr>
              <a:t>Определён тип, переменная не определена</a:t>
            </a:r>
            <a:endParaRPr lang="ru-RU" sz="2000" b="1" dirty="0">
              <a:solidFill>
                <a:srgbClr val="FF0000"/>
              </a:solidFill>
            </a:endParaRPr>
          </a:p>
        </p:txBody>
      </p:sp>
      <p:sp>
        <p:nvSpPr>
          <p:cNvPr id="13" name="Прямоугольник 12"/>
          <p:cNvSpPr/>
          <p:nvPr/>
        </p:nvSpPr>
        <p:spPr>
          <a:xfrm>
            <a:off x="4762891" y="404664"/>
            <a:ext cx="4360321" cy="2363724"/>
          </a:xfrm>
          <a:prstGeom prst="rect">
            <a:avLst/>
          </a:prstGeom>
        </p:spPr>
        <p:txBody>
          <a:bodyPr wrap="square">
            <a:spAutoFit/>
          </a:bodyPr>
          <a:lstStyle/>
          <a:p>
            <a:pPr>
              <a:lnSpc>
                <a:spcPct val="80000"/>
              </a:lnSpc>
            </a:pPr>
            <a:r>
              <a:rPr lang="ru-RU" sz="2400" b="1" dirty="0" err="1" smtClean="0"/>
              <a:t>struct</a:t>
            </a:r>
            <a:r>
              <a:rPr lang="ru-RU" sz="2400" b="1" dirty="0" smtClean="0"/>
              <a:t> </a:t>
            </a:r>
            <a:r>
              <a:rPr lang="ru-RU" sz="2400" b="1" dirty="0" smtClean="0">
                <a:solidFill>
                  <a:srgbClr val="0070C0"/>
                </a:solidFill>
              </a:rPr>
              <a:t>ярлык </a:t>
            </a:r>
            <a:r>
              <a:rPr lang="ru-RU" sz="2400" b="1" dirty="0" smtClean="0"/>
              <a:t>{</a:t>
            </a:r>
          </a:p>
          <a:p>
            <a:pPr>
              <a:lnSpc>
                <a:spcPct val="80000"/>
              </a:lnSpc>
            </a:pPr>
            <a:r>
              <a:rPr lang="ru-RU" sz="2400" b="1" dirty="0" smtClean="0"/>
              <a:t>  </a:t>
            </a:r>
            <a:r>
              <a:rPr lang="en-US" sz="2400" b="1" dirty="0" smtClean="0"/>
              <a:t>	</a:t>
            </a:r>
            <a:r>
              <a:rPr lang="ru-RU" sz="2400" b="1" dirty="0" smtClean="0"/>
              <a:t>тип ИмяЭлемента1;</a:t>
            </a:r>
          </a:p>
          <a:p>
            <a:pPr>
              <a:lnSpc>
                <a:spcPct val="80000"/>
              </a:lnSpc>
            </a:pPr>
            <a:r>
              <a:rPr lang="ru-RU" sz="2400" b="1" dirty="0" smtClean="0"/>
              <a:t>  </a:t>
            </a:r>
            <a:r>
              <a:rPr lang="en-US" sz="2400" b="1" dirty="0" smtClean="0"/>
              <a:t>	</a:t>
            </a:r>
            <a:r>
              <a:rPr lang="ru-RU" sz="2400" b="1" dirty="0" smtClean="0"/>
              <a:t>тип ИмяЭлемента2;</a:t>
            </a:r>
          </a:p>
          <a:p>
            <a:pPr>
              <a:lnSpc>
                <a:spcPct val="80000"/>
              </a:lnSpc>
            </a:pPr>
            <a:r>
              <a:rPr lang="ru-RU" sz="2400" b="1" dirty="0" smtClean="0"/>
              <a:t>  </a:t>
            </a:r>
            <a:r>
              <a:rPr lang="en-US" sz="2400" b="1" dirty="0" smtClean="0"/>
              <a:t>	</a:t>
            </a:r>
            <a:r>
              <a:rPr lang="ru-RU" sz="2400" b="1" dirty="0" smtClean="0"/>
              <a:t>. . .</a:t>
            </a:r>
          </a:p>
          <a:p>
            <a:pPr>
              <a:lnSpc>
                <a:spcPct val="80000"/>
              </a:lnSpc>
            </a:pPr>
            <a:r>
              <a:rPr lang="ru-RU" sz="2400" b="1" dirty="0" smtClean="0"/>
              <a:t>  </a:t>
            </a:r>
            <a:r>
              <a:rPr lang="en-US" sz="2400" b="1" dirty="0" smtClean="0"/>
              <a:t>	</a:t>
            </a:r>
            <a:r>
              <a:rPr lang="ru-RU" sz="2400" b="1" dirty="0" smtClean="0"/>
              <a:t>тип </a:t>
            </a:r>
            <a:r>
              <a:rPr lang="ru-RU" sz="2400" b="1" dirty="0" err="1" smtClean="0"/>
              <a:t>ИмяЭлементаn</a:t>
            </a:r>
            <a:r>
              <a:rPr lang="ru-RU" sz="2400" b="1" dirty="0" smtClean="0"/>
              <a:t>;</a:t>
            </a:r>
          </a:p>
          <a:p>
            <a:pPr>
              <a:lnSpc>
                <a:spcPct val="80000"/>
              </a:lnSpc>
            </a:pPr>
            <a:r>
              <a:rPr lang="ru-RU" sz="2400" b="1" dirty="0" smtClean="0"/>
              <a:t>} </a:t>
            </a:r>
            <a:r>
              <a:rPr lang="ru-RU" sz="2400" b="1" dirty="0" err="1" smtClean="0"/>
              <a:t>структурные_переменные</a:t>
            </a:r>
            <a:r>
              <a:rPr lang="ru-RU" sz="2400" b="1" dirty="0" smtClean="0"/>
              <a:t>;</a:t>
            </a:r>
          </a:p>
          <a:p>
            <a:pPr lvl="0">
              <a:lnSpc>
                <a:spcPct val="80000"/>
              </a:lnSpc>
            </a:pPr>
            <a:r>
              <a:rPr lang="ru-RU" sz="2000" b="1" dirty="0" smtClean="0">
                <a:solidFill>
                  <a:srgbClr val="FF0000"/>
                </a:solidFill>
              </a:rPr>
              <a:t>Определён </a:t>
            </a:r>
            <a:r>
              <a:rPr lang="ru-RU" sz="2000" b="1" dirty="0">
                <a:solidFill>
                  <a:srgbClr val="FF0000"/>
                </a:solidFill>
              </a:rPr>
              <a:t>тип, переменная </a:t>
            </a:r>
            <a:r>
              <a:rPr lang="ru-RU" sz="2000" b="1" dirty="0" smtClean="0">
                <a:solidFill>
                  <a:srgbClr val="FF0000"/>
                </a:solidFill>
              </a:rPr>
              <a:t>определена</a:t>
            </a:r>
            <a:endParaRPr lang="ru-RU" sz="2400" b="1" dirty="0">
              <a:solidFill>
                <a:srgbClr val="FF0000"/>
              </a:solidFill>
            </a:endParaRPr>
          </a:p>
        </p:txBody>
      </p:sp>
      <p:sp>
        <p:nvSpPr>
          <p:cNvPr id="14" name="Прямоугольник 13"/>
          <p:cNvSpPr/>
          <p:nvPr/>
        </p:nvSpPr>
        <p:spPr>
          <a:xfrm>
            <a:off x="14768" y="6351711"/>
            <a:ext cx="9144000" cy="461665"/>
          </a:xfrm>
          <a:prstGeom prst="rect">
            <a:avLst/>
          </a:prstGeom>
        </p:spPr>
        <p:txBody>
          <a:bodyPr wrap="square">
            <a:spAutoFit/>
          </a:bodyPr>
          <a:lstStyle/>
          <a:p>
            <a:r>
              <a:rPr lang="ru-RU" sz="2400" b="1" dirty="0" err="1" smtClean="0"/>
              <a:t>struct</a:t>
            </a:r>
            <a:r>
              <a:rPr lang="ru-RU" sz="2400" b="1" dirty="0" smtClean="0"/>
              <a:t> </a:t>
            </a:r>
            <a:r>
              <a:rPr lang="ru-RU" sz="2400" b="1" dirty="0" err="1" smtClean="0">
                <a:solidFill>
                  <a:srgbClr val="0070C0"/>
                </a:solidFill>
              </a:rPr>
              <a:t>тип_структуры</a:t>
            </a:r>
            <a:r>
              <a:rPr lang="ru-RU" sz="2400" b="1" dirty="0" smtClean="0"/>
              <a:t> имя_переменной_1, имя_переменной_2;</a:t>
            </a:r>
            <a:endParaRPr lang="ru-RU" sz="2400" b="1" dirty="0"/>
          </a:p>
        </p:txBody>
      </p:sp>
      <p:sp>
        <p:nvSpPr>
          <p:cNvPr id="11" name="Прямоугольник 10"/>
          <p:cNvSpPr/>
          <p:nvPr/>
        </p:nvSpPr>
        <p:spPr>
          <a:xfrm>
            <a:off x="-20787" y="2636912"/>
            <a:ext cx="4880820" cy="3046988"/>
          </a:xfrm>
          <a:prstGeom prst="rect">
            <a:avLst/>
          </a:prstGeom>
        </p:spPr>
        <p:txBody>
          <a:bodyPr wrap="square">
            <a:spAutoFit/>
          </a:bodyPr>
          <a:lstStyle/>
          <a:p>
            <a:r>
              <a:rPr lang="ru-RU" sz="2400" b="1" dirty="0" smtClean="0">
                <a:solidFill>
                  <a:srgbClr val="0070C0"/>
                </a:solidFill>
              </a:rPr>
              <a:t>Ярлык</a:t>
            </a:r>
            <a:r>
              <a:rPr lang="ru-RU" sz="2400" b="1" dirty="0" smtClean="0"/>
              <a:t> – имя типа структуры, а не имя переменной. </a:t>
            </a:r>
          </a:p>
          <a:p>
            <a:r>
              <a:rPr lang="ru-RU" sz="2400" b="1" dirty="0" smtClean="0">
                <a:solidFill>
                  <a:srgbClr val="0070C0"/>
                </a:solidFill>
              </a:rPr>
              <a:t>Структурные переменные </a:t>
            </a:r>
            <a:r>
              <a:rPr lang="ru-RU" sz="2400" b="1" dirty="0" smtClean="0"/>
              <a:t>– разделенный запятыми список имен переменных. Ярлык, или структурные переменные могут отсутствовать, но не одновременно.</a:t>
            </a:r>
            <a:endParaRPr lang="ru-RU" sz="2400" b="1" dirty="0"/>
          </a:p>
        </p:txBody>
      </p:sp>
      <p:sp>
        <p:nvSpPr>
          <p:cNvPr id="16" name="Прямоугольник 15"/>
          <p:cNvSpPr/>
          <p:nvPr/>
        </p:nvSpPr>
        <p:spPr>
          <a:xfrm>
            <a:off x="4762891" y="2943640"/>
            <a:ext cx="4360321" cy="2357568"/>
          </a:xfrm>
          <a:prstGeom prst="rect">
            <a:avLst/>
          </a:prstGeom>
        </p:spPr>
        <p:txBody>
          <a:bodyPr wrap="square">
            <a:spAutoFit/>
          </a:bodyPr>
          <a:lstStyle/>
          <a:p>
            <a:pPr>
              <a:lnSpc>
                <a:spcPct val="80000"/>
              </a:lnSpc>
            </a:pPr>
            <a:r>
              <a:rPr lang="ru-RU" sz="2400" b="1" dirty="0" err="1" smtClean="0"/>
              <a:t>struct</a:t>
            </a:r>
            <a:r>
              <a:rPr lang="ru-RU" sz="2400" b="1" dirty="0" smtClean="0"/>
              <a:t> {</a:t>
            </a:r>
          </a:p>
          <a:p>
            <a:pPr>
              <a:lnSpc>
                <a:spcPct val="80000"/>
              </a:lnSpc>
            </a:pPr>
            <a:r>
              <a:rPr lang="ru-RU" sz="2400" b="1" dirty="0" smtClean="0"/>
              <a:t>  </a:t>
            </a:r>
            <a:r>
              <a:rPr lang="en-US" sz="2400" b="1" dirty="0" smtClean="0"/>
              <a:t>	</a:t>
            </a:r>
            <a:r>
              <a:rPr lang="ru-RU" sz="2400" b="1" dirty="0" smtClean="0"/>
              <a:t>тип ИмяЭлемента1;</a:t>
            </a:r>
          </a:p>
          <a:p>
            <a:pPr>
              <a:lnSpc>
                <a:spcPct val="80000"/>
              </a:lnSpc>
            </a:pPr>
            <a:r>
              <a:rPr lang="ru-RU" sz="2400" b="1" dirty="0" smtClean="0"/>
              <a:t>  </a:t>
            </a:r>
            <a:r>
              <a:rPr lang="en-US" sz="2400" b="1" dirty="0" smtClean="0"/>
              <a:t>	</a:t>
            </a:r>
            <a:r>
              <a:rPr lang="ru-RU" sz="2400" b="1" dirty="0" smtClean="0"/>
              <a:t>тип ИмяЭлемента2;</a:t>
            </a:r>
          </a:p>
          <a:p>
            <a:pPr>
              <a:lnSpc>
                <a:spcPct val="80000"/>
              </a:lnSpc>
            </a:pPr>
            <a:r>
              <a:rPr lang="ru-RU" sz="2400" b="1" dirty="0" smtClean="0"/>
              <a:t>  </a:t>
            </a:r>
            <a:r>
              <a:rPr lang="en-US" sz="2400" b="1" dirty="0" smtClean="0"/>
              <a:t>	</a:t>
            </a:r>
            <a:r>
              <a:rPr lang="ru-RU" sz="2400" b="1" dirty="0" smtClean="0"/>
              <a:t>. . .</a:t>
            </a:r>
          </a:p>
          <a:p>
            <a:pPr>
              <a:lnSpc>
                <a:spcPct val="80000"/>
              </a:lnSpc>
            </a:pPr>
            <a:r>
              <a:rPr lang="ru-RU" sz="2400" b="1" dirty="0" smtClean="0"/>
              <a:t>  </a:t>
            </a:r>
            <a:r>
              <a:rPr lang="en-US" sz="2400" b="1" dirty="0" smtClean="0"/>
              <a:t>	</a:t>
            </a:r>
            <a:r>
              <a:rPr lang="ru-RU" sz="2400" b="1" dirty="0" smtClean="0"/>
              <a:t>тип </a:t>
            </a:r>
            <a:r>
              <a:rPr lang="ru-RU" sz="2400" b="1" dirty="0" err="1" smtClean="0"/>
              <a:t>ИмяЭлементаn</a:t>
            </a:r>
            <a:r>
              <a:rPr lang="ru-RU" sz="2400" b="1" dirty="0" smtClean="0"/>
              <a:t>;</a:t>
            </a:r>
          </a:p>
          <a:p>
            <a:pPr>
              <a:lnSpc>
                <a:spcPct val="80000"/>
              </a:lnSpc>
            </a:pPr>
            <a:r>
              <a:rPr lang="ru-RU" sz="2400" b="1" dirty="0" smtClean="0"/>
              <a:t>} </a:t>
            </a:r>
            <a:r>
              <a:rPr lang="ru-RU" sz="2400" b="1" dirty="0" err="1" smtClean="0"/>
              <a:t>структурные_переменные</a:t>
            </a:r>
            <a:r>
              <a:rPr lang="ru-RU" sz="2400" b="1" dirty="0" smtClean="0"/>
              <a:t>;</a:t>
            </a:r>
          </a:p>
          <a:p>
            <a:pPr lvl="0">
              <a:lnSpc>
                <a:spcPct val="80000"/>
              </a:lnSpc>
            </a:pPr>
            <a:r>
              <a:rPr lang="ru-RU" sz="2000" b="1" dirty="0" smtClean="0">
                <a:solidFill>
                  <a:srgbClr val="FF0000"/>
                </a:solidFill>
              </a:rPr>
              <a:t>Переменная типа структура определена</a:t>
            </a:r>
            <a:endParaRPr lang="ru-RU" sz="2400" b="1" dirty="0">
              <a:solidFill>
                <a:srgbClr val="FF0000"/>
              </a:solidFill>
            </a:endParaRPr>
          </a:p>
        </p:txBody>
      </p:sp>
    </p:spTree>
    <p:extLst>
      <p:ext uri="{BB962C8B-B14F-4D97-AF65-F5344CB8AC3E}">
        <p14:creationId xmlns:p14="http://schemas.microsoft.com/office/powerpoint/2010/main" val="35981769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001643"/>
          </a:xfrm>
          <a:prstGeom prst="rect">
            <a:avLst/>
          </a:prstGeom>
        </p:spPr>
        <p:txBody>
          <a:bodyPr wrap="square">
            <a:spAutoFit/>
          </a:bodyPr>
          <a:lstStyle/>
          <a:p>
            <a:r>
              <a:rPr lang="ru-RU" sz="2400" b="1" dirty="0" smtClean="0"/>
              <a:t>Использование элементов перечисления должно подчиняться следующим правилам:</a:t>
            </a:r>
          </a:p>
          <a:p>
            <a:endParaRPr lang="ru-RU" sz="2400" b="1" dirty="0" smtClean="0"/>
          </a:p>
          <a:p>
            <a:r>
              <a:rPr lang="ru-RU" sz="2400" b="1" dirty="0" smtClean="0"/>
              <a:t>1. Переменная может содержать повторяющиеся значения.</a:t>
            </a:r>
          </a:p>
          <a:p>
            <a:endParaRPr lang="ru-RU" sz="2400" b="1" dirty="0" smtClean="0"/>
          </a:p>
          <a:p>
            <a:r>
              <a:rPr lang="ru-RU" sz="2400" b="1" dirty="0" smtClean="0"/>
              <a:t>2. Идентификаторы в списке перечисления должны быть отличны от всех других идентификаторов в той же области видимости, включая имена обычных переменных и идентификаторы из других списков перечислений.</a:t>
            </a:r>
          </a:p>
          <a:p>
            <a:endParaRPr lang="ru-RU" sz="2400" b="1" dirty="0" smtClean="0"/>
          </a:p>
          <a:p>
            <a:r>
              <a:rPr lang="ru-RU" sz="2400" b="1" dirty="0" smtClean="0"/>
              <a:t>3. Имена типов перечислений должны быть отличны от других имен типов перечислений, структур и смесей в этой же области видимости.</a:t>
            </a:r>
          </a:p>
          <a:p>
            <a:endParaRPr lang="ru-RU" sz="2400" b="1" dirty="0" smtClean="0"/>
          </a:p>
          <a:p>
            <a:r>
              <a:rPr lang="ru-RU" sz="2400" b="1" dirty="0" smtClean="0"/>
              <a:t>4. Значение может следовать за последним элементом списка перечисления.</a:t>
            </a:r>
            <a:endParaRPr lang="ru-RU" sz="2400" b="1" dirty="0"/>
          </a:p>
        </p:txBody>
      </p:sp>
    </p:spTree>
    <p:extLst>
      <p:ext uri="{BB962C8B-B14F-4D97-AF65-F5344CB8AC3E}">
        <p14:creationId xmlns:p14="http://schemas.microsoft.com/office/powerpoint/2010/main" val="39203067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444" y="2397"/>
            <a:ext cx="9154443" cy="5878532"/>
          </a:xfrm>
          <a:prstGeom prst="rect">
            <a:avLst/>
          </a:prstGeom>
        </p:spPr>
        <p:txBody>
          <a:bodyPr wrap="square">
            <a:spAutoFit/>
          </a:bodyPr>
          <a:lstStyle/>
          <a:p>
            <a:r>
              <a:rPr lang="ru-RU" sz="2400" b="1" dirty="0" smtClean="0"/>
              <a:t>Ключевое слово </a:t>
            </a:r>
            <a:r>
              <a:rPr lang="ru-RU" sz="3200" b="1" dirty="0" err="1" smtClean="0">
                <a:solidFill>
                  <a:srgbClr val="0070C0"/>
                </a:solidFill>
              </a:rPr>
              <a:t>typedef</a:t>
            </a:r>
            <a:r>
              <a:rPr lang="ru-RU" sz="2400" b="1" dirty="0" smtClean="0">
                <a:solidFill>
                  <a:srgbClr val="0070C0"/>
                </a:solidFill>
              </a:rPr>
              <a:t> </a:t>
            </a:r>
            <a:r>
              <a:rPr lang="ru-RU" sz="2400" b="1" dirty="0" smtClean="0"/>
              <a:t>позволяет определять имена новых типов данных. На самом деле новый тип данных не создается, а определяется новое имя существующему типу. Оператор </a:t>
            </a:r>
            <a:r>
              <a:rPr lang="ru-RU" sz="2400" b="1" dirty="0" err="1" smtClean="0">
                <a:solidFill>
                  <a:srgbClr val="0070C0"/>
                </a:solidFill>
              </a:rPr>
              <a:t>typedef</a:t>
            </a:r>
            <a:r>
              <a:rPr lang="ru-RU" sz="2400" b="1" dirty="0" smtClean="0">
                <a:solidFill>
                  <a:srgbClr val="0070C0"/>
                </a:solidFill>
              </a:rPr>
              <a:t> </a:t>
            </a:r>
            <a:r>
              <a:rPr lang="ru-RU" sz="2400" b="1" dirty="0" smtClean="0"/>
              <a:t>позволяет облегчить создание машинно-независимых программ. Единственное, что потребуется при переходе на другую платформу – это изменить оператор </a:t>
            </a:r>
            <a:r>
              <a:rPr lang="ru-RU" sz="2400" b="1" dirty="0" err="1" smtClean="0">
                <a:solidFill>
                  <a:srgbClr val="0070C0"/>
                </a:solidFill>
              </a:rPr>
              <a:t>typedef</a:t>
            </a:r>
            <a:r>
              <a:rPr lang="ru-RU" sz="2400" b="1" dirty="0" smtClean="0"/>
              <a:t>. Он также может помочь документировать код, позволяя назначать содержательные имена стандартным типам данных. Стандартный вид оператора </a:t>
            </a:r>
            <a:r>
              <a:rPr lang="ru-RU" sz="2400" b="1" dirty="0" err="1" smtClean="0">
                <a:solidFill>
                  <a:srgbClr val="0070C0"/>
                </a:solidFill>
              </a:rPr>
              <a:t>typedef</a:t>
            </a:r>
            <a:r>
              <a:rPr lang="ru-RU" sz="2400" b="1" dirty="0" smtClean="0">
                <a:solidFill>
                  <a:srgbClr val="0070C0"/>
                </a:solidFill>
              </a:rPr>
              <a:t> </a:t>
            </a:r>
            <a:r>
              <a:rPr lang="ru-RU" sz="2400" b="1" dirty="0" smtClean="0"/>
              <a:t>:</a:t>
            </a:r>
          </a:p>
          <a:p>
            <a:endParaRPr lang="ru-RU" sz="2400" b="1" dirty="0" smtClean="0"/>
          </a:p>
          <a:p>
            <a:r>
              <a:rPr lang="ru-RU" sz="2400" b="1" dirty="0" err="1" smtClean="0"/>
              <a:t>typedef</a:t>
            </a:r>
            <a:r>
              <a:rPr lang="ru-RU" sz="2400" b="1" dirty="0" smtClean="0"/>
              <a:t> тип имя;</a:t>
            </a:r>
          </a:p>
          <a:p>
            <a:endParaRPr lang="ru-RU" sz="2400" b="1" dirty="0" smtClean="0"/>
          </a:p>
          <a:p>
            <a:r>
              <a:rPr lang="ru-RU" sz="2400" b="1" dirty="0" smtClean="0"/>
              <a:t>тип —любой существующий тип данных, а имя – новое имя для данного типа. Новое имя определяется в дополнение к существующему имени типа, а не замещает его.</a:t>
            </a:r>
            <a:endParaRPr lang="ru-RU" sz="2400" b="1" dirty="0"/>
          </a:p>
        </p:txBody>
      </p:sp>
    </p:spTree>
    <p:extLst>
      <p:ext uri="{BB962C8B-B14F-4D97-AF65-F5344CB8AC3E}">
        <p14:creationId xmlns:p14="http://schemas.microsoft.com/office/powerpoint/2010/main" val="19094818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6832640"/>
          </a:xfrm>
          <a:prstGeom prst="rect">
            <a:avLst/>
          </a:prstGeom>
        </p:spPr>
        <p:txBody>
          <a:bodyPr wrap="square">
            <a:spAutoFit/>
          </a:bodyPr>
          <a:lstStyle/>
          <a:p>
            <a:r>
              <a:rPr lang="ru-RU" sz="2400" b="1" dirty="0" smtClean="0"/>
              <a:t>Пример. Можно создать новое имя для </a:t>
            </a:r>
            <a:r>
              <a:rPr lang="ru-RU" sz="2400" b="1" dirty="0" err="1" smtClean="0">
                <a:solidFill>
                  <a:srgbClr val="0070C0"/>
                </a:solidFill>
              </a:rPr>
              <a:t>float</a:t>
            </a:r>
            <a:r>
              <a:rPr lang="ru-RU" sz="2400" b="1" dirty="0" smtClean="0"/>
              <a:t>:</a:t>
            </a:r>
          </a:p>
          <a:p>
            <a:pPr>
              <a:spcBef>
                <a:spcPts val="600"/>
              </a:spcBef>
            </a:pPr>
            <a:r>
              <a:rPr lang="ru-RU" sz="2400" b="1" dirty="0" err="1" smtClean="0">
                <a:solidFill>
                  <a:srgbClr val="0070C0"/>
                </a:solidFill>
              </a:rPr>
              <a:t>typedef</a:t>
            </a:r>
            <a:r>
              <a:rPr lang="ru-RU" sz="2400" b="1" dirty="0" smtClean="0">
                <a:solidFill>
                  <a:srgbClr val="0070C0"/>
                </a:solidFill>
              </a:rPr>
              <a:t> </a:t>
            </a:r>
            <a:r>
              <a:rPr lang="ru-RU" sz="2400" b="1" dirty="0" err="1" smtClean="0"/>
              <a:t>float</a:t>
            </a:r>
            <a:r>
              <a:rPr lang="ru-RU" sz="2400" b="1" dirty="0" smtClean="0"/>
              <a:t> </a:t>
            </a:r>
            <a:r>
              <a:rPr lang="ru-RU" sz="2400" b="1" dirty="0" err="1" smtClean="0"/>
              <a:t>balance</a:t>
            </a:r>
            <a:r>
              <a:rPr lang="ru-RU" sz="2400" b="1" dirty="0" smtClean="0"/>
              <a:t>;</a:t>
            </a:r>
          </a:p>
          <a:p>
            <a:pPr>
              <a:spcBef>
                <a:spcPts val="600"/>
              </a:spcBef>
            </a:pPr>
            <a:r>
              <a:rPr lang="ru-RU" sz="2400" b="1" dirty="0" smtClean="0"/>
              <a:t>Данный оператор сообщает компилятору о необходимости распознавать </a:t>
            </a:r>
            <a:r>
              <a:rPr lang="ru-RU" sz="2400" b="1" dirty="0" err="1" smtClean="0"/>
              <a:t>balance</a:t>
            </a:r>
            <a:r>
              <a:rPr lang="ru-RU" sz="2400" b="1" dirty="0" smtClean="0"/>
              <a:t> как другое имя для </a:t>
            </a:r>
            <a:r>
              <a:rPr lang="ru-RU" sz="2400" b="1" dirty="0" err="1" smtClean="0"/>
              <a:t>float</a:t>
            </a:r>
            <a:r>
              <a:rPr lang="ru-RU" sz="2400" b="1" dirty="0" smtClean="0"/>
              <a:t>. Далее можно создать вещественную переменную, используя </a:t>
            </a:r>
            <a:r>
              <a:rPr lang="ru-RU" sz="2400" b="1" dirty="0" err="1" smtClean="0"/>
              <a:t>balance</a:t>
            </a:r>
            <a:r>
              <a:rPr lang="ru-RU" sz="2400" b="1" dirty="0" smtClean="0"/>
              <a:t>:</a:t>
            </a:r>
          </a:p>
          <a:p>
            <a:pPr>
              <a:spcBef>
                <a:spcPts val="600"/>
              </a:spcBef>
            </a:pPr>
            <a:r>
              <a:rPr lang="ru-RU" sz="2400" b="1" dirty="0" err="1" smtClean="0"/>
              <a:t>balance</a:t>
            </a:r>
            <a:r>
              <a:rPr lang="ru-RU" sz="2400" b="1" dirty="0" smtClean="0"/>
              <a:t> </a:t>
            </a:r>
            <a:r>
              <a:rPr lang="ru-RU" sz="2400" b="1" dirty="0" err="1"/>
              <a:t>past_due</a:t>
            </a:r>
            <a:r>
              <a:rPr lang="ru-RU" sz="2400" b="1" dirty="0"/>
              <a:t>;</a:t>
            </a:r>
          </a:p>
          <a:p>
            <a:pPr>
              <a:spcBef>
                <a:spcPts val="600"/>
              </a:spcBef>
            </a:pPr>
            <a:r>
              <a:rPr lang="ru-RU" sz="2400" b="1" dirty="0" smtClean="0"/>
              <a:t>Здесь </a:t>
            </a:r>
            <a:r>
              <a:rPr lang="ru-RU" sz="2400" b="1" dirty="0" err="1"/>
              <a:t>past_due</a:t>
            </a:r>
            <a:r>
              <a:rPr lang="ru-RU" sz="2400" b="1" dirty="0"/>
              <a:t> </a:t>
            </a:r>
            <a:r>
              <a:rPr lang="ru-RU" sz="2400" b="1" dirty="0" smtClean="0"/>
              <a:t>– вещественная </a:t>
            </a:r>
            <a:r>
              <a:rPr lang="ru-RU" sz="2400" b="1" dirty="0"/>
              <a:t>переменная типа </a:t>
            </a:r>
            <a:r>
              <a:rPr lang="ru-RU" sz="2400" b="1" dirty="0" err="1" smtClean="0"/>
              <a:t>balance</a:t>
            </a:r>
            <a:r>
              <a:rPr lang="ru-RU" sz="2400" b="1" dirty="0" smtClean="0"/>
              <a:t> (</a:t>
            </a:r>
            <a:r>
              <a:rPr lang="ru-RU" sz="2400" b="1" dirty="0" err="1" smtClean="0"/>
              <a:t>float</a:t>
            </a:r>
            <a:r>
              <a:rPr lang="ru-RU" sz="2400" b="1" dirty="0" smtClean="0"/>
              <a:t>). </a:t>
            </a:r>
            <a:r>
              <a:rPr lang="ru-RU" sz="2400" b="1" dirty="0"/>
              <a:t>Можно использовать </a:t>
            </a:r>
            <a:r>
              <a:rPr lang="ru-RU" sz="2400" b="1" dirty="0" err="1"/>
              <a:t>typedef</a:t>
            </a:r>
            <a:r>
              <a:rPr lang="ru-RU" sz="2400" b="1" dirty="0"/>
              <a:t> для создания </a:t>
            </a:r>
            <a:r>
              <a:rPr lang="ru-RU" sz="2400" b="1" dirty="0" smtClean="0"/>
              <a:t>имен для более сложных типов. Например:</a:t>
            </a:r>
          </a:p>
          <a:p>
            <a:pPr>
              <a:spcBef>
                <a:spcPts val="600"/>
              </a:spcBef>
            </a:pPr>
            <a:r>
              <a:rPr lang="ru-RU" sz="2400" b="1" dirty="0" err="1" smtClean="0"/>
              <a:t>typedef</a:t>
            </a:r>
            <a:r>
              <a:rPr lang="ru-RU" sz="2400" b="1" dirty="0" smtClean="0"/>
              <a:t> </a:t>
            </a:r>
            <a:r>
              <a:rPr lang="ru-RU" sz="2400" b="1" dirty="0" err="1" smtClean="0"/>
              <a:t>struct</a:t>
            </a:r>
            <a:r>
              <a:rPr lang="ru-RU" sz="2400" b="1" dirty="0" smtClean="0"/>
              <a:t> {</a:t>
            </a:r>
          </a:p>
          <a:p>
            <a:r>
              <a:rPr lang="ru-RU" sz="2400" b="1" dirty="0" smtClean="0"/>
              <a:t>	</a:t>
            </a:r>
            <a:r>
              <a:rPr lang="ru-RU" sz="2400" b="1" dirty="0" err="1" smtClean="0"/>
              <a:t>float</a:t>
            </a:r>
            <a:r>
              <a:rPr lang="ru-RU" sz="2400" b="1" dirty="0" smtClean="0"/>
              <a:t> </a:t>
            </a:r>
            <a:r>
              <a:rPr lang="ru-RU" sz="2400" b="1" dirty="0" err="1" smtClean="0"/>
              <a:t>due</a:t>
            </a:r>
            <a:r>
              <a:rPr lang="ru-RU" sz="2400" b="1" dirty="0" smtClean="0"/>
              <a:t>;</a:t>
            </a:r>
          </a:p>
          <a:p>
            <a:r>
              <a:rPr lang="ru-RU" sz="2400" b="1" dirty="0" smtClean="0"/>
              <a:t>	</a:t>
            </a:r>
            <a:r>
              <a:rPr lang="ru-RU" sz="2400" b="1" dirty="0" err="1" smtClean="0"/>
              <a:t>int</a:t>
            </a:r>
            <a:r>
              <a:rPr lang="ru-RU" sz="2400" b="1" dirty="0" smtClean="0"/>
              <a:t> </a:t>
            </a:r>
            <a:r>
              <a:rPr lang="ru-RU" sz="2400" b="1" dirty="0" err="1" smtClean="0"/>
              <a:t>over_due</a:t>
            </a:r>
            <a:r>
              <a:rPr lang="ru-RU" sz="2400" b="1" dirty="0" smtClean="0"/>
              <a:t>;</a:t>
            </a:r>
          </a:p>
          <a:p>
            <a:r>
              <a:rPr lang="ru-RU" sz="2400" b="1" dirty="0" smtClean="0"/>
              <a:t>	</a:t>
            </a:r>
            <a:r>
              <a:rPr lang="ru-RU" sz="2400" b="1" dirty="0" err="1" smtClean="0"/>
              <a:t>char</a:t>
            </a:r>
            <a:r>
              <a:rPr lang="ru-RU" sz="2400" b="1" dirty="0" smtClean="0"/>
              <a:t> </a:t>
            </a:r>
            <a:r>
              <a:rPr lang="ru-RU" sz="2400" b="1" dirty="0" err="1" smtClean="0"/>
              <a:t>name</a:t>
            </a:r>
            <a:r>
              <a:rPr lang="ru-RU" sz="2400" b="1" dirty="0" smtClean="0"/>
              <a:t>[40];</a:t>
            </a:r>
          </a:p>
          <a:p>
            <a:r>
              <a:rPr lang="ru-RU" sz="2400" b="1" dirty="0" smtClean="0"/>
              <a:t>} </a:t>
            </a:r>
            <a:r>
              <a:rPr lang="ru-RU" sz="2400" b="1" dirty="0" err="1" smtClean="0"/>
              <a:t>client</a:t>
            </a:r>
            <a:r>
              <a:rPr lang="ru-RU" sz="2400" b="1" dirty="0" smtClean="0"/>
              <a:t>; /* здесь </a:t>
            </a:r>
            <a:r>
              <a:rPr lang="ru-RU" sz="2400" b="1" dirty="0" err="1" smtClean="0"/>
              <a:t>client</a:t>
            </a:r>
            <a:r>
              <a:rPr lang="ru-RU" sz="2400" b="1" dirty="0" smtClean="0"/>
              <a:t> - это имя нового типа */</a:t>
            </a:r>
          </a:p>
          <a:p>
            <a:r>
              <a:rPr lang="ru-RU" sz="2400" b="1" dirty="0" err="1" smtClean="0"/>
              <a:t>client</a:t>
            </a:r>
            <a:r>
              <a:rPr lang="ru-RU" sz="2400" b="1" dirty="0" smtClean="0"/>
              <a:t> </a:t>
            </a:r>
            <a:r>
              <a:rPr lang="ru-RU" sz="2400" b="1" dirty="0" err="1" smtClean="0"/>
              <a:t>clist</a:t>
            </a:r>
            <a:r>
              <a:rPr lang="ru-RU" sz="2400" b="1" dirty="0" smtClean="0"/>
              <a:t>[NUM_CLIENTS]; /* массив структур типа </a:t>
            </a:r>
            <a:r>
              <a:rPr lang="ru-RU" sz="2400" b="1" dirty="0" err="1" smtClean="0"/>
              <a:t>client</a:t>
            </a:r>
            <a:r>
              <a:rPr lang="ru-RU" sz="2400" b="1" dirty="0" smtClean="0"/>
              <a:t> */</a:t>
            </a:r>
          </a:p>
          <a:p>
            <a:pPr>
              <a:spcBef>
                <a:spcPts val="600"/>
              </a:spcBef>
            </a:pPr>
            <a:r>
              <a:rPr lang="ru-RU" sz="2400" b="1" dirty="0" smtClean="0"/>
              <a:t>Использование </a:t>
            </a:r>
            <a:r>
              <a:rPr lang="ru-RU" sz="2400" b="1" dirty="0" err="1"/>
              <a:t>typedef</a:t>
            </a:r>
            <a:r>
              <a:rPr lang="ru-RU" sz="2400" b="1" dirty="0"/>
              <a:t> может помочь при создании более легкого для чтения и более переносимого кода.</a:t>
            </a:r>
          </a:p>
        </p:txBody>
      </p:sp>
    </p:spTree>
    <p:extLst>
      <p:ext uri="{BB962C8B-B14F-4D97-AF65-F5344CB8AC3E}">
        <p14:creationId xmlns:p14="http://schemas.microsoft.com/office/powerpoint/2010/main" val="321580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80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044" y="44624"/>
            <a:ext cx="9119956" cy="461665"/>
          </a:xfrm>
          <a:prstGeom prst="rect">
            <a:avLst/>
          </a:prstGeom>
        </p:spPr>
        <p:txBody>
          <a:bodyPr wrap="square">
            <a:spAutoFit/>
          </a:bodyPr>
          <a:lstStyle/>
          <a:p>
            <a:pPr algn="ctr"/>
            <a:r>
              <a:rPr lang="ru-RU" sz="2400" b="1" dirty="0" smtClean="0">
                <a:solidFill>
                  <a:srgbClr val="0070C0"/>
                </a:solidFill>
              </a:rPr>
              <a:t>Использование битовых полей</a:t>
            </a:r>
            <a:endParaRPr lang="ru-RU" sz="2400" b="1" dirty="0">
              <a:solidFill>
                <a:srgbClr val="0070C0"/>
              </a:solidFill>
            </a:endParaRPr>
          </a:p>
        </p:txBody>
      </p:sp>
      <p:sp>
        <p:nvSpPr>
          <p:cNvPr id="3" name="Прямоугольник 2"/>
          <p:cNvSpPr/>
          <p:nvPr/>
        </p:nvSpPr>
        <p:spPr>
          <a:xfrm>
            <a:off x="24044" y="476672"/>
            <a:ext cx="9119956" cy="3785652"/>
          </a:xfrm>
          <a:prstGeom prst="rect">
            <a:avLst/>
          </a:prstGeom>
        </p:spPr>
        <p:txBody>
          <a:bodyPr wrap="square">
            <a:spAutoFit/>
          </a:bodyPr>
          <a:lstStyle/>
          <a:p>
            <a:r>
              <a:rPr lang="ru-RU" sz="2400" b="1" dirty="0" smtClean="0"/>
              <a:t>Битовое по­ле – последовательность соседних битов в числе типа </a:t>
            </a:r>
            <a:r>
              <a:rPr lang="ru-RU" sz="2400" b="1" dirty="0" err="1" smtClean="0"/>
              <a:t>int</a:t>
            </a:r>
            <a:r>
              <a:rPr lang="ru-RU" sz="2400" b="1" dirty="0" smtClean="0"/>
              <a:t> (</a:t>
            </a:r>
            <a:r>
              <a:rPr lang="ru-RU" sz="2400" b="1" dirty="0" err="1" smtClean="0"/>
              <a:t>unsigned</a:t>
            </a:r>
            <a:r>
              <a:rPr lang="ru-RU" sz="2400" b="1" dirty="0" smtClean="0"/>
              <a:t> </a:t>
            </a:r>
            <a:r>
              <a:rPr lang="ru-RU" sz="2400" b="1" dirty="0" err="1" smtClean="0"/>
              <a:t>int</a:t>
            </a:r>
            <a:r>
              <a:rPr lang="ru-RU" sz="2400" b="1" dirty="0" smtClean="0"/>
              <a:t>) или </a:t>
            </a:r>
            <a:r>
              <a:rPr lang="en-US" sz="2400" b="1" dirty="0" smtClean="0"/>
              <a:t>char </a:t>
            </a:r>
            <a:r>
              <a:rPr lang="ru-RU" sz="2400" b="1" dirty="0" smtClean="0"/>
              <a:t>(</a:t>
            </a:r>
            <a:r>
              <a:rPr lang="ru-RU" sz="2400" b="1" dirty="0" err="1" smtClean="0"/>
              <a:t>unsigned</a:t>
            </a:r>
            <a:r>
              <a:rPr lang="ru-RU" sz="2400" b="1" dirty="0" smtClean="0"/>
              <a:t> </a:t>
            </a:r>
            <a:r>
              <a:rPr lang="en-US" sz="2400" b="1" dirty="0" smtClean="0"/>
              <a:t>char</a:t>
            </a:r>
            <a:r>
              <a:rPr lang="ru-RU" sz="2400" b="1" dirty="0" smtClean="0"/>
              <a:t>). (В соответствии </a:t>
            </a:r>
            <a:r>
              <a:rPr lang="ru-RU" sz="2400" b="1" dirty="0"/>
              <a:t>со стандартом С99, у битового поля еще может быть тип _</a:t>
            </a:r>
            <a:r>
              <a:rPr lang="ru-RU" sz="2400" b="1" dirty="0" err="1"/>
              <a:t>Вооl</a:t>
            </a:r>
            <a:r>
              <a:rPr lang="ru-RU" sz="2400" b="1" dirty="0"/>
              <a:t>.)</a:t>
            </a:r>
            <a:endParaRPr lang="ru-RU" sz="2400" b="1" dirty="0" smtClean="0"/>
          </a:p>
          <a:p>
            <a:r>
              <a:rPr lang="ru-RU" sz="2400" b="1" dirty="0" smtClean="0"/>
              <a:t>Битовые поля обеспечивают удобный доступ к отдельным битам данных и позволяют формировать объекты с длиной, не кратной байту. Что позволяет экономить память, более плотно размещая данные.</a:t>
            </a:r>
          </a:p>
          <a:p>
            <a:r>
              <a:rPr lang="ru-RU" sz="2400" b="1" dirty="0" smtClean="0"/>
              <a:t>Битовое поле не может существовать само по себе. Оно может быть только элементом структуры или объединения. Как правило, битовые поля располагаются от меньших номеров к большим.</a:t>
            </a:r>
            <a:endParaRPr lang="ru-RU" sz="2400" b="1" dirty="0"/>
          </a:p>
        </p:txBody>
      </p:sp>
      <p:sp>
        <p:nvSpPr>
          <p:cNvPr id="4" name="Прямоугольник 3"/>
          <p:cNvSpPr/>
          <p:nvPr/>
        </p:nvSpPr>
        <p:spPr>
          <a:xfrm>
            <a:off x="24044" y="4207728"/>
            <a:ext cx="9119956" cy="2677656"/>
          </a:xfrm>
          <a:prstGeom prst="rect">
            <a:avLst/>
          </a:prstGeom>
        </p:spPr>
        <p:txBody>
          <a:bodyPr wrap="square">
            <a:spAutoFit/>
          </a:bodyPr>
          <a:lstStyle/>
          <a:p>
            <a:r>
              <a:rPr lang="ru-RU" sz="2400" dirty="0" err="1" smtClean="0">
                <a:solidFill>
                  <a:srgbClr val="0070C0"/>
                </a:solidFill>
              </a:rPr>
              <a:t>struct</a:t>
            </a:r>
            <a:r>
              <a:rPr lang="ru-RU" sz="2400" dirty="0" smtClean="0">
                <a:solidFill>
                  <a:srgbClr val="0070C0"/>
                </a:solidFill>
              </a:rPr>
              <a:t> </a:t>
            </a:r>
            <a:r>
              <a:rPr lang="ru-RU" sz="2400" dirty="0" err="1" smtClean="0">
                <a:solidFill>
                  <a:srgbClr val="0070C0"/>
                </a:solidFill>
              </a:rPr>
              <a:t>имя_структуры</a:t>
            </a:r>
            <a:endParaRPr lang="ru-RU" sz="2400" dirty="0" smtClean="0">
              <a:solidFill>
                <a:srgbClr val="0070C0"/>
              </a:solidFill>
            </a:endParaRPr>
          </a:p>
          <a:p>
            <a:r>
              <a:rPr lang="ru-RU" sz="2400" dirty="0" smtClean="0">
                <a:solidFill>
                  <a:srgbClr val="0070C0"/>
                </a:solidFill>
              </a:rPr>
              <a:t>{</a:t>
            </a:r>
          </a:p>
          <a:p>
            <a:r>
              <a:rPr lang="ru-RU" sz="2400" dirty="0" smtClean="0">
                <a:solidFill>
                  <a:srgbClr val="0070C0"/>
                </a:solidFill>
              </a:rPr>
              <a:t>    тип_1 имя_поля_1 : ширина_поля_1;</a:t>
            </a:r>
          </a:p>
          <a:p>
            <a:r>
              <a:rPr lang="ru-RU" sz="2400" dirty="0" smtClean="0">
                <a:solidFill>
                  <a:srgbClr val="0070C0"/>
                </a:solidFill>
              </a:rPr>
              <a:t>    тип_2 имя_поля_2 : ширина_поля_2;</a:t>
            </a:r>
          </a:p>
          <a:p>
            <a:r>
              <a:rPr lang="ru-RU" sz="2400" dirty="0" smtClean="0">
                <a:solidFill>
                  <a:srgbClr val="0070C0"/>
                </a:solidFill>
              </a:rPr>
              <a:t>    //..............</a:t>
            </a:r>
          </a:p>
          <a:p>
            <a:r>
              <a:rPr lang="ru-RU" sz="2400" dirty="0" smtClean="0">
                <a:solidFill>
                  <a:srgbClr val="0070C0"/>
                </a:solidFill>
              </a:rPr>
              <a:t>    тип_</a:t>
            </a:r>
            <a:r>
              <a:rPr lang="en-US" sz="2400" dirty="0" smtClean="0">
                <a:solidFill>
                  <a:srgbClr val="0070C0"/>
                </a:solidFill>
              </a:rPr>
              <a:t>n</a:t>
            </a:r>
            <a:r>
              <a:rPr lang="ru-RU" sz="2400" dirty="0" smtClean="0">
                <a:solidFill>
                  <a:srgbClr val="0070C0"/>
                </a:solidFill>
              </a:rPr>
              <a:t> </a:t>
            </a:r>
            <a:r>
              <a:rPr lang="ru-RU" sz="2400" dirty="0" err="1" smtClean="0">
                <a:solidFill>
                  <a:srgbClr val="0070C0"/>
                </a:solidFill>
              </a:rPr>
              <a:t>имя_поля</a:t>
            </a:r>
            <a:r>
              <a:rPr lang="en-US" sz="2400" dirty="0" smtClean="0">
                <a:solidFill>
                  <a:srgbClr val="0070C0"/>
                </a:solidFill>
              </a:rPr>
              <a:t>_n</a:t>
            </a:r>
            <a:r>
              <a:rPr lang="ru-RU" sz="2400" dirty="0" smtClean="0">
                <a:solidFill>
                  <a:srgbClr val="0070C0"/>
                </a:solidFill>
              </a:rPr>
              <a:t> : </a:t>
            </a:r>
            <a:r>
              <a:rPr lang="ru-RU" sz="2400" dirty="0" err="1" smtClean="0">
                <a:solidFill>
                  <a:srgbClr val="0070C0"/>
                </a:solidFill>
              </a:rPr>
              <a:t>ширина_поля</a:t>
            </a:r>
            <a:r>
              <a:rPr lang="en-US" sz="2400" dirty="0" smtClean="0">
                <a:solidFill>
                  <a:srgbClr val="0070C0"/>
                </a:solidFill>
              </a:rPr>
              <a:t>_n</a:t>
            </a:r>
            <a:r>
              <a:rPr lang="ru-RU" sz="2400" dirty="0" smtClean="0">
                <a:solidFill>
                  <a:srgbClr val="0070C0"/>
                </a:solidFill>
              </a:rPr>
              <a:t>;</a:t>
            </a:r>
          </a:p>
          <a:p>
            <a:r>
              <a:rPr lang="ru-RU" sz="2400" dirty="0" smtClean="0">
                <a:solidFill>
                  <a:srgbClr val="0070C0"/>
                </a:solidFill>
              </a:rPr>
              <a:t>}</a:t>
            </a:r>
            <a:endParaRPr lang="ru-RU" sz="2400" dirty="0">
              <a:solidFill>
                <a:srgbClr val="0070C0"/>
              </a:solidFill>
            </a:endParaRPr>
          </a:p>
        </p:txBody>
      </p:sp>
    </p:spTree>
    <p:extLst>
      <p:ext uri="{BB962C8B-B14F-4D97-AF65-F5344CB8AC3E}">
        <p14:creationId xmlns:p14="http://schemas.microsoft.com/office/powerpoint/2010/main" val="1814051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9933"/>
            <a:ext cx="9144000" cy="3416320"/>
          </a:xfrm>
          <a:prstGeom prst="rect">
            <a:avLst/>
          </a:prstGeom>
        </p:spPr>
        <p:txBody>
          <a:bodyPr wrap="square">
            <a:spAutoFit/>
          </a:bodyPr>
          <a:lstStyle/>
          <a:p>
            <a:r>
              <a:rPr lang="ru-RU" sz="2400" b="1" dirty="0"/>
              <a:t>Битовые поля </a:t>
            </a:r>
            <a:r>
              <a:rPr lang="ru-RU" sz="2400" b="1" dirty="0" smtClean="0"/>
              <a:t>используются для:</a:t>
            </a:r>
            <a:endParaRPr lang="ru-RU" sz="2400" b="1" dirty="0"/>
          </a:p>
          <a:p>
            <a:pPr marL="342900" indent="-342900">
              <a:buFont typeface="Wingdings" pitchFamily="2" charset="2"/>
              <a:buChar char="Ø"/>
            </a:pPr>
            <a:r>
              <a:rPr lang="ru-RU" sz="2400" b="1" dirty="0" smtClean="0"/>
              <a:t>хранения нескольких </a:t>
            </a:r>
            <a:r>
              <a:rPr lang="ru-RU" sz="2400" b="1" dirty="0"/>
              <a:t>булевых переменных (принимающих значения ИСТИНА и ЛОЖЬ</a:t>
            </a:r>
            <a:r>
              <a:rPr lang="ru-RU" sz="2400" b="1" dirty="0" smtClean="0"/>
              <a:t>) одном </a:t>
            </a:r>
            <a:r>
              <a:rPr lang="ru-RU" sz="2400" b="1" dirty="0"/>
              <a:t>байте </a:t>
            </a:r>
            <a:r>
              <a:rPr lang="ru-RU" sz="2400" b="1" dirty="0" smtClean="0"/>
              <a:t>в случае ограниченности памяти;</a:t>
            </a:r>
            <a:endParaRPr lang="ru-RU" sz="2400" b="1" dirty="0"/>
          </a:p>
          <a:p>
            <a:pPr marL="342900" indent="-342900">
              <a:buFont typeface="Wingdings" pitchFamily="2" charset="2"/>
              <a:buChar char="Ø"/>
            </a:pPr>
            <a:r>
              <a:rPr lang="ru-RU" sz="2400" b="1" dirty="0" smtClean="0"/>
              <a:t>приёма данных от устройств, передающих </a:t>
            </a:r>
            <a:r>
              <a:rPr lang="ru-RU" sz="2400" b="1" dirty="0"/>
              <a:t>информацию о состоянии, закодированную в байте в одном или нескольких битах;</a:t>
            </a:r>
          </a:p>
          <a:p>
            <a:pPr marL="342900" indent="-342900">
              <a:buFont typeface="Wingdings" pitchFamily="2" charset="2"/>
              <a:buChar char="Ø"/>
            </a:pPr>
            <a:r>
              <a:rPr lang="ru-RU" sz="2400" b="1" dirty="0" smtClean="0"/>
              <a:t>процедур шифрования, требующих </a:t>
            </a:r>
            <a:r>
              <a:rPr lang="ru-RU" sz="2400" b="1" dirty="0"/>
              <a:t>доступ к отдельным битам внутри байта.</a:t>
            </a:r>
          </a:p>
        </p:txBody>
      </p:sp>
      <p:sp>
        <p:nvSpPr>
          <p:cNvPr id="3" name="Прямоугольник 2"/>
          <p:cNvSpPr/>
          <p:nvPr/>
        </p:nvSpPr>
        <p:spPr>
          <a:xfrm>
            <a:off x="0" y="3967777"/>
            <a:ext cx="9144000" cy="2677656"/>
          </a:xfrm>
          <a:prstGeom prst="rect">
            <a:avLst/>
          </a:prstGeom>
        </p:spPr>
        <p:txBody>
          <a:bodyPr wrap="square">
            <a:spAutoFit/>
          </a:bodyPr>
          <a:lstStyle/>
          <a:p>
            <a:r>
              <a:rPr lang="ru-RU" sz="2400" b="1" dirty="0" smtClean="0"/>
              <a:t>Для </a:t>
            </a:r>
            <a:r>
              <a:rPr lang="ru-RU" sz="2400" b="1" dirty="0"/>
              <a:t>решения этих задач можно успешно применять побитовые операции, </a:t>
            </a:r>
            <a:r>
              <a:rPr lang="ru-RU" sz="2400" b="1" dirty="0" smtClean="0"/>
              <a:t>тем не менее, битовые </a:t>
            </a:r>
            <a:r>
              <a:rPr lang="ru-RU" sz="2400" b="1" dirty="0"/>
              <a:t>поля </a:t>
            </a:r>
            <a:r>
              <a:rPr lang="ru-RU" sz="2400" b="1" dirty="0" smtClean="0"/>
              <a:t>могут придать коду </a:t>
            </a:r>
            <a:r>
              <a:rPr lang="ru-RU" sz="2400" b="1" dirty="0"/>
              <a:t>больше упорядоченности </a:t>
            </a:r>
            <a:r>
              <a:rPr lang="ru-RU" sz="2400" b="1" dirty="0" smtClean="0"/>
              <a:t>(и</a:t>
            </a:r>
            <a:r>
              <a:rPr lang="ru-RU" sz="2400" b="1" dirty="0"/>
              <a:t>, </a:t>
            </a:r>
            <a:r>
              <a:rPr lang="ru-RU" sz="2400" b="1" dirty="0" smtClean="0"/>
              <a:t>зачастую, позволяют достичь </a:t>
            </a:r>
            <a:r>
              <a:rPr lang="ru-RU" sz="2400" b="1" dirty="0"/>
              <a:t>большей </a:t>
            </a:r>
            <a:r>
              <a:rPr lang="ru-RU" sz="2400" b="1" dirty="0" smtClean="0"/>
              <a:t>эффективности, т.к. </a:t>
            </a:r>
            <a:r>
              <a:rPr lang="ru-RU" sz="2400" b="1" dirty="0"/>
              <a:t>битовые операции хуже в плане </a:t>
            </a:r>
            <a:r>
              <a:rPr lang="ru-RU" sz="2400" b="1" dirty="0" smtClean="0"/>
              <a:t>читабельности, </a:t>
            </a:r>
            <a:r>
              <a:rPr lang="ru-RU" sz="2400" b="1" dirty="0"/>
              <a:t>чем использование битовых </a:t>
            </a:r>
            <a:r>
              <a:rPr lang="ru-RU" sz="2400" b="1" dirty="0" smtClean="0"/>
              <a:t>полей).</a:t>
            </a:r>
            <a:endParaRPr lang="ru-RU" sz="2400" b="1" dirty="0"/>
          </a:p>
          <a:p>
            <a:endParaRPr lang="ru-RU" sz="2400" b="1" dirty="0"/>
          </a:p>
          <a:p>
            <a:r>
              <a:rPr lang="ru-RU" sz="2400" b="1" dirty="0"/>
              <a:t>Битовое поле может быть членом структуры или </a:t>
            </a:r>
            <a:r>
              <a:rPr lang="ru-RU" sz="2400" b="1" dirty="0" smtClean="0"/>
              <a:t>объединения.</a:t>
            </a:r>
            <a:endParaRPr lang="ru-RU" sz="2400" b="1" dirty="0"/>
          </a:p>
        </p:txBody>
      </p:sp>
    </p:spTree>
    <p:extLst>
      <p:ext uri="{BB962C8B-B14F-4D97-AF65-F5344CB8AC3E}">
        <p14:creationId xmlns:p14="http://schemas.microsoft.com/office/powerpoint/2010/main" val="1953475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012160" y="1371540"/>
            <a:ext cx="3096344" cy="3785652"/>
          </a:xfrm>
          <a:prstGeom prst="rect">
            <a:avLst/>
          </a:prstGeom>
        </p:spPr>
        <p:txBody>
          <a:bodyPr wrap="square" lIns="36000" rIns="36000">
            <a:spAutoFit/>
          </a:bodyPr>
          <a:lstStyle/>
          <a:p>
            <a:r>
              <a:rPr lang="en-US" sz="2400" b="1" dirty="0" err="1" smtClean="0">
                <a:solidFill>
                  <a:srgbClr val="0070C0"/>
                </a:solidFill>
              </a:rPr>
              <a:t>struct</a:t>
            </a:r>
            <a:r>
              <a:rPr lang="en-US" sz="2400" b="1" dirty="0" smtClean="0">
                <a:solidFill>
                  <a:srgbClr val="0070C0"/>
                </a:solidFill>
              </a:rPr>
              <a:t> </a:t>
            </a:r>
            <a:r>
              <a:rPr lang="en-US" sz="2400" b="1" dirty="0" err="1">
                <a:solidFill>
                  <a:srgbClr val="0070C0"/>
                </a:solidFill>
              </a:rPr>
              <a:t>status_type</a:t>
            </a:r>
            <a:r>
              <a:rPr lang="en-US" sz="2400" b="1" dirty="0">
                <a:solidFill>
                  <a:srgbClr val="0070C0"/>
                </a:solidFill>
              </a:rPr>
              <a:t> {</a:t>
            </a:r>
          </a:p>
          <a:p>
            <a:r>
              <a:rPr lang="en-US" sz="2400" b="1" dirty="0">
                <a:solidFill>
                  <a:srgbClr val="0070C0"/>
                </a:solidFill>
              </a:rPr>
              <a:t>  unsigned </a:t>
            </a:r>
            <a:r>
              <a:rPr lang="en-US" sz="2400" b="1" dirty="0" err="1">
                <a:solidFill>
                  <a:srgbClr val="0070C0"/>
                </a:solidFill>
              </a:rPr>
              <a:t>delta_cts</a:t>
            </a:r>
            <a:r>
              <a:rPr lang="en-US" sz="2400" b="1" dirty="0">
                <a:solidFill>
                  <a:srgbClr val="0070C0"/>
                </a:solidFill>
              </a:rPr>
              <a:t>: 1;</a:t>
            </a:r>
          </a:p>
          <a:p>
            <a:r>
              <a:rPr lang="en-US" sz="2400" b="1" dirty="0">
                <a:solidFill>
                  <a:srgbClr val="0070C0"/>
                </a:solidFill>
              </a:rPr>
              <a:t>  unsigned </a:t>
            </a:r>
            <a:r>
              <a:rPr lang="en-US" sz="2400" b="1" dirty="0" err="1">
                <a:solidFill>
                  <a:srgbClr val="0070C0"/>
                </a:solidFill>
              </a:rPr>
              <a:t>delta_dsr</a:t>
            </a:r>
            <a:r>
              <a:rPr lang="en-US" sz="2400" b="1" dirty="0">
                <a:solidFill>
                  <a:srgbClr val="0070C0"/>
                </a:solidFill>
              </a:rPr>
              <a:t>: 1;</a:t>
            </a:r>
          </a:p>
          <a:p>
            <a:r>
              <a:rPr lang="en-US" sz="2400" b="1" dirty="0">
                <a:solidFill>
                  <a:srgbClr val="0070C0"/>
                </a:solidFill>
              </a:rPr>
              <a:t>  unsigned </a:t>
            </a:r>
            <a:r>
              <a:rPr lang="en-US" sz="2400" b="1" dirty="0" err="1">
                <a:solidFill>
                  <a:srgbClr val="0070C0"/>
                </a:solidFill>
              </a:rPr>
              <a:t>tr_edge</a:t>
            </a:r>
            <a:r>
              <a:rPr lang="en-US" sz="2400" b="1" dirty="0">
                <a:solidFill>
                  <a:srgbClr val="0070C0"/>
                </a:solidFill>
              </a:rPr>
              <a:t>:   1;</a:t>
            </a:r>
          </a:p>
          <a:p>
            <a:r>
              <a:rPr lang="en-US" sz="2400" b="1" dirty="0">
                <a:solidFill>
                  <a:srgbClr val="0070C0"/>
                </a:solidFill>
              </a:rPr>
              <a:t>  unsigned </a:t>
            </a:r>
            <a:r>
              <a:rPr lang="en-US" sz="2400" b="1" dirty="0" err="1">
                <a:solidFill>
                  <a:srgbClr val="0070C0"/>
                </a:solidFill>
              </a:rPr>
              <a:t>delta_rec</a:t>
            </a:r>
            <a:r>
              <a:rPr lang="en-US" sz="2400" b="1" dirty="0">
                <a:solidFill>
                  <a:srgbClr val="0070C0"/>
                </a:solidFill>
              </a:rPr>
              <a:t>: 1;</a:t>
            </a:r>
          </a:p>
          <a:p>
            <a:r>
              <a:rPr lang="en-US" sz="2400" b="1" dirty="0">
                <a:solidFill>
                  <a:srgbClr val="0070C0"/>
                </a:solidFill>
              </a:rPr>
              <a:t>  unsigned </a:t>
            </a:r>
            <a:r>
              <a:rPr lang="en-US" sz="2400" b="1" dirty="0" err="1">
                <a:solidFill>
                  <a:srgbClr val="0070C0"/>
                </a:solidFill>
              </a:rPr>
              <a:t>cts</a:t>
            </a:r>
            <a:r>
              <a:rPr lang="en-US" sz="2400" b="1" dirty="0">
                <a:solidFill>
                  <a:srgbClr val="0070C0"/>
                </a:solidFill>
              </a:rPr>
              <a:t>:       1;</a:t>
            </a:r>
          </a:p>
          <a:p>
            <a:r>
              <a:rPr lang="en-US" sz="2400" b="1" dirty="0">
                <a:solidFill>
                  <a:srgbClr val="0070C0"/>
                </a:solidFill>
              </a:rPr>
              <a:t>  unsigned </a:t>
            </a:r>
            <a:r>
              <a:rPr lang="en-US" sz="2400" b="1" dirty="0" err="1">
                <a:solidFill>
                  <a:srgbClr val="0070C0"/>
                </a:solidFill>
              </a:rPr>
              <a:t>dsr</a:t>
            </a:r>
            <a:r>
              <a:rPr lang="en-US" sz="2400" b="1" dirty="0">
                <a:solidFill>
                  <a:srgbClr val="0070C0"/>
                </a:solidFill>
              </a:rPr>
              <a:t>:       1;</a:t>
            </a:r>
          </a:p>
          <a:p>
            <a:r>
              <a:rPr lang="en-US" sz="2400" b="1" dirty="0">
                <a:solidFill>
                  <a:srgbClr val="0070C0"/>
                </a:solidFill>
              </a:rPr>
              <a:t>  unsigned ring:      1;</a:t>
            </a:r>
          </a:p>
          <a:p>
            <a:r>
              <a:rPr lang="en-US" sz="2400" b="1" dirty="0">
                <a:solidFill>
                  <a:srgbClr val="0070C0"/>
                </a:solidFill>
              </a:rPr>
              <a:t>  unsigned </a:t>
            </a:r>
            <a:r>
              <a:rPr lang="en-US" sz="2400" b="1" dirty="0" err="1">
                <a:solidFill>
                  <a:srgbClr val="0070C0"/>
                </a:solidFill>
              </a:rPr>
              <a:t>rec_line</a:t>
            </a:r>
            <a:r>
              <a:rPr lang="en-US" sz="2400" b="1" dirty="0">
                <a:solidFill>
                  <a:srgbClr val="0070C0"/>
                </a:solidFill>
              </a:rPr>
              <a:t>:  1;</a:t>
            </a:r>
          </a:p>
          <a:p>
            <a:r>
              <a:rPr lang="en-US" sz="2400" b="1" dirty="0">
                <a:solidFill>
                  <a:srgbClr val="0070C0"/>
                </a:solidFill>
              </a:rPr>
              <a:t>} status;</a:t>
            </a:r>
            <a:endParaRPr lang="ru-RU" sz="2400" b="1" dirty="0">
              <a:solidFill>
                <a:srgbClr val="0070C0"/>
              </a:solidFill>
            </a:endParaRPr>
          </a:p>
        </p:txBody>
      </p:sp>
      <p:sp>
        <p:nvSpPr>
          <p:cNvPr id="3" name="Прямоугольник 2"/>
          <p:cNvSpPr/>
          <p:nvPr/>
        </p:nvSpPr>
        <p:spPr>
          <a:xfrm>
            <a:off x="0" y="57398"/>
            <a:ext cx="9144000" cy="1323439"/>
          </a:xfrm>
          <a:prstGeom prst="rect">
            <a:avLst/>
          </a:prstGeom>
        </p:spPr>
        <p:txBody>
          <a:bodyPr wrap="square">
            <a:spAutoFit/>
          </a:bodyPr>
          <a:lstStyle/>
          <a:p>
            <a:pPr lvl="0"/>
            <a:r>
              <a:rPr lang="ru-RU" sz="2000" b="1" dirty="0">
                <a:solidFill>
                  <a:prstClr val="black"/>
                </a:solidFill>
              </a:rPr>
              <a:t>Битовые поля часто используются при анализе данных, поступающих в программу </a:t>
            </a:r>
            <a:r>
              <a:rPr lang="ru-RU" sz="2000" b="1" dirty="0" smtClean="0">
                <a:solidFill>
                  <a:prstClr val="black"/>
                </a:solidFill>
              </a:rPr>
              <a:t>от </a:t>
            </a:r>
            <a:r>
              <a:rPr lang="ru-RU" sz="2000" b="1" dirty="0">
                <a:solidFill>
                  <a:prstClr val="black"/>
                </a:solidFill>
              </a:rPr>
              <a:t>аппаратуры. Например, в результате опроса состояния адаптера последовательной связи может возвращаться байт состояния, организованный следующим образом:</a:t>
            </a:r>
          </a:p>
        </p:txBody>
      </p:sp>
      <p:graphicFrame>
        <p:nvGraphicFramePr>
          <p:cNvPr id="5" name="Таблица 4"/>
          <p:cNvGraphicFramePr>
            <a:graphicFrameLocks noGrp="1"/>
          </p:cNvGraphicFramePr>
          <p:nvPr>
            <p:extLst>
              <p:ext uri="{D42A27DB-BD31-4B8C-83A1-F6EECF244321}">
                <p14:modId xmlns:p14="http://schemas.microsoft.com/office/powerpoint/2010/main" val="3404454210"/>
              </p:ext>
            </p:extLst>
          </p:nvPr>
        </p:nvGraphicFramePr>
        <p:xfrm>
          <a:off x="0" y="1587564"/>
          <a:ext cx="5508104" cy="3352800"/>
        </p:xfrm>
        <a:graphic>
          <a:graphicData uri="http://schemas.openxmlformats.org/drawingml/2006/table">
            <a:tbl>
              <a:tblPr firstRow="1" firstCol="1" bandRow="1"/>
              <a:tblGrid>
                <a:gridCol w="467544"/>
                <a:gridCol w="5040560"/>
              </a:tblGrid>
              <a:tr h="0">
                <a:tc>
                  <a:txBody>
                    <a:bodyPr/>
                    <a:lstStyle/>
                    <a:p>
                      <a:pPr algn="ctr">
                        <a:spcAft>
                          <a:spcPts val="0"/>
                        </a:spcAft>
                      </a:pPr>
                      <a:r>
                        <a:rPr lang="ru-RU" sz="2000" b="1" dirty="0" smtClean="0"/>
                        <a:t>Бит</a:t>
                      </a:r>
                      <a:endParaRPr lang="ru-RU" sz="2000" b="1" dirty="0">
                        <a:effectLst/>
                        <a:latin typeface="Times New Roman"/>
                        <a:ea typeface="Calibri"/>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b="1" dirty="0" smtClean="0"/>
                        <a:t>Что означает, если установлен</a:t>
                      </a:r>
                      <a:endParaRPr lang="ru-RU" sz="2000" b="1" dirty="0">
                        <a:effectLst/>
                        <a:latin typeface="Times New Roman"/>
                        <a:ea typeface="Calibri"/>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ru-RU" sz="2000" b="1" dirty="0">
                          <a:effectLst/>
                          <a:latin typeface="Times New Roman"/>
                          <a:ea typeface="Calibri"/>
                        </a:rPr>
                        <a:t>0</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2000" b="1" dirty="0">
                          <a:effectLst/>
                          <a:latin typeface="Times New Roman"/>
                          <a:ea typeface="Calibri"/>
                        </a:rPr>
                        <a:t>Изменение в линии сигнала разрешения на </a:t>
                      </a:r>
                      <a:r>
                        <a:rPr lang="ru-RU" sz="2000" b="1" dirty="0" smtClean="0">
                          <a:effectLst/>
                          <a:latin typeface="Times New Roman"/>
                          <a:ea typeface="Calibri"/>
                        </a:rPr>
                        <a:t>передачу</a:t>
                      </a:r>
                      <a:endParaRPr lang="ru-RU" sz="2000" b="1" dirty="0">
                        <a:effectLst/>
                        <a:latin typeface="Times New Roman"/>
                        <a:ea typeface="Calibri"/>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ru-RU" sz="2000" b="1" dirty="0">
                          <a:effectLst/>
                          <a:latin typeface="Times New Roman"/>
                          <a:ea typeface="Calibri"/>
                        </a:rPr>
                        <a:t>1</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2000" b="1" dirty="0">
                          <a:effectLst/>
                          <a:latin typeface="Times New Roman"/>
                          <a:ea typeface="Calibri"/>
                        </a:rPr>
                        <a:t>Изменение состояния готовности устройства </a:t>
                      </a:r>
                      <a:r>
                        <a:rPr lang="ru-RU" sz="2000" b="1" dirty="0" smtClean="0">
                          <a:effectLst/>
                          <a:latin typeface="Times New Roman"/>
                          <a:ea typeface="Calibri"/>
                        </a:rPr>
                        <a:t>сопряжения</a:t>
                      </a:r>
                      <a:endParaRPr lang="ru-RU" sz="2000" b="1" dirty="0">
                        <a:effectLst/>
                        <a:latin typeface="Times New Roman"/>
                        <a:ea typeface="Calibri"/>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ru-RU" sz="2000" b="1" dirty="0">
                          <a:effectLst/>
                          <a:latin typeface="Times New Roman"/>
                          <a:ea typeface="Calibri"/>
                        </a:rPr>
                        <a:t>2</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2000" b="1" dirty="0">
                          <a:effectLst/>
                          <a:latin typeface="Times New Roman"/>
                          <a:ea typeface="Calibri"/>
                        </a:rPr>
                        <a:t>Обнаружена концевая </a:t>
                      </a:r>
                      <a:r>
                        <a:rPr lang="ru-RU" sz="2000" b="1" dirty="0" smtClean="0">
                          <a:effectLst/>
                          <a:latin typeface="Times New Roman"/>
                          <a:ea typeface="Calibri"/>
                        </a:rPr>
                        <a:t>запись</a:t>
                      </a:r>
                      <a:endParaRPr lang="ru-RU" sz="2000" b="1" dirty="0">
                        <a:effectLst/>
                        <a:latin typeface="Times New Roman"/>
                        <a:ea typeface="Calibri"/>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ru-RU" sz="2000" b="1" dirty="0">
                          <a:effectLst/>
                          <a:latin typeface="Times New Roman"/>
                          <a:ea typeface="Calibri"/>
                        </a:rPr>
                        <a:t>3</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2000" b="1" dirty="0">
                          <a:effectLst/>
                          <a:latin typeface="Times New Roman"/>
                          <a:ea typeface="Calibri"/>
                        </a:rPr>
                        <a:t>Изменение в приемной </a:t>
                      </a:r>
                      <a:r>
                        <a:rPr lang="ru-RU" sz="2000" b="1" dirty="0" smtClean="0">
                          <a:effectLst/>
                          <a:latin typeface="Times New Roman"/>
                          <a:ea typeface="Calibri"/>
                        </a:rPr>
                        <a:t>линии</a:t>
                      </a:r>
                      <a:endParaRPr lang="ru-RU" sz="2000" b="1" dirty="0">
                        <a:effectLst/>
                        <a:latin typeface="Times New Roman"/>
                        <a:ea typeface="Calibri"/>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ru-RU" sz="2000" b="1" dirty="0">
                          <a:effectLst/>
                          <a:latin typeface="Times New Roman"/>
                          <a:ea typeface="Calibri"/>
                        </a:rPr>
                        <a:t>4</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2000" b="1" dirty="0">
                          <a:effectLst/>
                          <a:latin typeface="Times New Roman"/>
                          <a:ea typeface="Calibri"/>
                        </a:rPr>
                        <a:t>Разрешение на передачу. </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2000" b="1" dirty="0">
                          <a:effectLst/>
                          <a:latin typeface="Times New Roman"/>
                          <a:ea typeface="Calibri"/>
                        </a:rPr>
                        <a:t>5</a:t>
                      </a:r>
                      <a:endParaRPr lang="ru-RU" sz="2000" b="1" dirty="0">
                        <a:effectLst/>
                        <a:latin typeface="Times New Roman"/>
                        <a:ea typeface="Calibri"/>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2000" b="1" dirty="0">
                          <a:effectLst/>
                          <a:latin typeface="Times New Roman"/>
                          <a:ea typeface="Calibri"/>
                        </a:rPr>
                        <a:t>Модем </a:t>
                      </a:r>
                      <a:r>
                        <a:rPr lang="ru-RU" sz="2000" b="1" dirty="0" smtClean="0">
                          <a:effectLst/>
                          <a:latin typeface="Times New Roman"/>
                          <a:ea typeface="Calibri"/>
                        </a:rPr>
                        <a:t>готов</a:t>
                      </a:r>
                      <a:endParaRPr lang="ru-RU" sz="2000" b="1" dirty="0">
                        <a:effectLst/>
                        <a:latin typeface="Times New Roman"/>
                        <a:ea typeface="Calibri"/>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ru-RU" sz="2000" b="1" dirty="0">
                          <a:effectLst/>
                          <a:latin typeface="Times New Roman"/>
                          <a:ea typeface="Calibri"/>
                        </a:rPr>
                        <a:t>6</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2000" b="1" dirty="0" smtClean="0">
                          <a:effectLst/>
                          <a:latin typeface="Times New Roman"/>
                          <a:ea typeface="Calibri"/>
                        </a:rPr>
                        <a:t>Телефонный</a:t>
                      </a:r>
                      <a:endParaRPr lang="ru-RU" sz="2000" b="1" dirty="0">
                        <a:effectLst/>
                        <a:latin typeface="Times New Roman"/>
                        <a:ea typeface="Calibri"/>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ru-RU" sz="2000" b="1" dirty="0">
                          <a:effectLst/>
                          <a:latin typeface="Times New Roman"/>
                          <a:ea typeface="Calibri"/>
                        </a:rPr>
                        <a:t>7</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2000" b="1" dirty="0">
                          <a:effectLst/>
                          <a:latin typeface="Times New Roman"/>
                          <a:ea typeface="Calibri"/>
                        </a:rPr>
                        <a:t>Сигнал </a:t>
                      </a:r>
                      <a:r>
                        <a:rPr lang="ru-RU" sz="2000" b="1" dirty="0" smtClean="0">
                          <a:effectLst/>
                          <a:latin typeface="Times New Roman"/>
                          <a:ea typeface="Calibri"/>
                        </a:rPr>
                        <a:t>принят</a:t>
                      </a:r>
                      <a:endParaRPr lang="ru-RU" sz="2000" b="1" dirty="0">
                        <a:effectLst/>
                        <a:latin typeface="Times New Roman"/>
                        <a:ea typeface="Calibri"/>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Прямоугольник 5"/>
          <p:cNvSpPr/>
          <p:nvPr/>
        </p:nvSpPr>
        <p:spPr>
          <a:xfrm>
            <a:off x="2555776" y="6211669"/>
            <a:ext cx="4572000" cy="646331"/>
          </a:xfrm>
          <a:prstGeom prst="rect">
            <a:avLst/>
          </a:prstGeom>
        </p:spPr>
        <p:txBody>
          <a:bodyPr>
            <a:spAutoFit/>
          </a:bodyPr>
          <a:lstStyle/>
          <a:p>
            <a:endParaRPr lang="ru-RU" dirty="0"/>
          </a:p>
          <a:p>
            <a:r>
              <a:rPr lang="ru-RU" dirty="0"/>
              <a:t>	</a:t>
            </a:r>
          </a:p>
        </p:txBody>
      </p:sp>
      <p:sp>
        <p:nvSpPr>
          <p:cNvPr id="7" name="Прямоугольник 6"/>
          <p:cNvSpPr/>
          <p:nvPr/>
        </p:nvSpPr>
        <p:spPr>
          <a:xfrm>
            <a:off x="0" y="5254168"/>
            <a:ext cx="9108504" cy="1631216"/>
          </a:xfrm>
          <a:prstGeom prst="rect">
            <a:avLst/>
          </a:prstGeom>
        </p:spPr>
        <p:txBody>
          <a:bodyPr wrap="square">
            <a:spAutoFit/>
          </a:bodyPr>
          <a:lstStyle/>
          <a:p>
            <a:r>
              <a:rPr lang="ru-RU" sz="2000" b="1" dirty="0"/>
              <a:t>Для </a:t>
            </a:r>
            <a:r>
              <a:rPr lang="ru-RU" sz="2000" b="1" dirty="0" smtClean="0"/>
              <a:t>определения </a:t>
            </a:r>
            <a:r>
              <a:rPr lang="ru-RU" sz="2000" b="1" dirty="0"/>
              <a:t>можно </a:t>
            </a:r>
            <a:r>
              <a:rPr lang="ru-RU" sz="2000" b="1" dirty="0" smtClean="0"/>
              <a:t>ли отправлять </a:t>
            </a:r>
            <a:r>
              <a:rPr lang="ru-RU" sz="2000" b="1" dirty="0"/>
              <a:t>или принимать данные, можно использовать такие операторы:</a:t>
            </a:r>
          </a:p>
          <a:p>
            <a:r>
              <a:rPr lang="ru-RU" sz="2000" b="1" dirty="0" err="1" smtClean="0">
                <a:solidFill>
                  <a:srgbClr val="0070C0"/>
                </a:solidFill>
              </a:rPr>
              <a:t>status</a:t>
            </a:r>
            <a:r>
              <a:rPr lang="ru-RU" sz="2000" b="1" dirty="0" smtClean="0">
                <a:solidFill>
                  <a:srgbClr val="0070C0"/>
                </a:solidFill>
              </a:rPr>
              <a:t> </a:t>
            </a:r>
            <a:r>
              <a:rPr lang="ru-RU" sz="2000" b="1" dirty="0">
                <a:solidFill>
                  <a:srgbClr val="0070C0"/>
                </a:solidFill>
              </a:rPr>
              <a:t>= </a:t>
            </a:r>
            <a:r>
              <a:rPr lang="ru-RU" sz="2000" b="1" dirty="0" err="1">
                <a:solidFill>
                  <a:srgbClr val="0070C0"/>
                </a:solidFill>
              </a:rPr>
              <a:t>get_port_status</a:t>
            </a:r>
            <a:r>
              <a:rPr lang="ru-RU" sz="2000" b="1" dirty="0">
                <a:solidFill>
                  <a:srgbClr val="0070C0"/>
                </a:solidFill>
              </a:rPr>
              <a:t>();</a:t>
            </a:r>
          </a:p>
          <a:p>
            <a:r>
              <a:rPr lang="ru-RU" sz="2000" b="1" dirty="0" err="1">
                <a:solidFill>
                  <a:srgbClr val="0070C0"/>
                </a:solidFill>
              </a:rPr>
              <a:t>if</a:t>
            </a:r>
            <a:r>
              <a:rPr lang="ru-RU" sz="2000" b="1" dirty="0">
                <a:solidFill>
                  <a:srgbClr val="0070C0"/>
                </a:solidFill>
              </a:rPr>
              <a:t>(</a:t>
            </a:r>
            <a:r>
              <a:rPr lang="ru-RU" sz="2000" b="1" dirty="0" err="1">
                <a:solidFill>
                  <a:srgbClr val="0070C0"/>
                </a:solidFill>
              </a:rPr>
              <a:t>status.cts</a:t>
            </a:r>
            <a:r>
              <a:rPr lang="ru-RU" sz="2000" b="1" dirty="0">
                <a:solidFill>
                  <a:srgbClr val="0070C0"/>
                </a:solidFill>
              </a:rPr>
              <a:t>) </a:t>
            </a:r>
            <a:r>
              <a:rPr lang="ru-RU" sz="2000" b="1" dirty="0" err="1">
                <a:solidFill>
                  <a:srgbClr val="0070C0"/>
                </a:solidFill>
              </a:rPr>
              <a:t>printf</a:t>
            </a:r>
            <a:r>
              <a:rPr lang="ru-RU" sz="2000" b="1" dirty="0">
                <a:solidFill>
                  <a:srgbClr val="0070C0"/>
                </a:solidFill>
              </a:rPr>
              <a:t>("Разрешение на передачу");</a:t>
            </a:r>
          </a:p>
          <a:p>
            <a:r>
              <a:rPr lang="ru-RU" sz="2000" b="1" dirty="0" err="1">
                <a:solidFill>
                  <a:srgbClr val="0070C0"/>
                </a:solidFill>
              </a:rPr>
              <a:t>if</a:t>
            </a:r>
            <a:r>
              <a:rPr lang="ru-RU" sz="2000" b="1" dirty="0">
                <a:solidFill>
                  <a:srgbClr val="0070C0"/>
                </a:solidFill>
              </a:rPr>
              <a:t>(</a:t>
            </a:r>
            <a:r>
              <a:rPr lang="ru-RU" sz="2000" b="1" dirty="0" err="1">
                <a:solidFill>
                  <a:srgbClr val="0070C0"/>
                </a:solidFill>
              </a:rPr>
              <a:t>status.dsr</a:t>
            </a:r>
            <a:r>
              <a:rPr lang="ru-RU" sz="2000" b="1" dirty="0">
                <a:solidFill>
                  <a:srgbClr val="0070C0"/>
                </a:solidFill>
              </a:rPr>
              <a:t>) </a:t>
            </a:r>
            <a:r>
              <a:rPr lang="ru-RU" sz="2000" b="1" dirty="0" err="1">
                <a:solidFill>
                  <a:srgbClr val="0070C0"/>
                </a:solidFill>
              </a:rPr>
              <a:t>printf</a:t>
            </a:r>
            <a:r>
              <a:rPr lang="ru-RU" sz="2000" b="1" dirty="0">
                <a:solidFill>
                  <a:srgbClr val="0070C0"/>
                </a:solidFill>
              </a:rPr>
              <a:t>("Данные готовы");</a:t>
            </a:r>
          </a:p>
        </p:txBody>
      </p:sp>
    </p:spTree>
    <p:extLst>
      <p:ext uri="{BB962C8B-B14F-4D97-AF65-F5344CB8AC3E}">
        <p14:creationId xmlns:p14="http://schemas.microsoft.com/office/powerpoint/2010/main" val="13077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653" y="-10067"/>
            <a:ext cx="9144000" cy="5863144"/>
          </a:xfrm>
          <a:prstGeom prst="rect">
            <a:avLst/>
          </a:prstGeom>
        </p:spPr>
        <p:txBody>
          <a:bodyPr wrap="square">
            <a:spAutoFit/>
          </a:bodyPr>
          <a:lstStyle/>
          <a:p>
            <a:r>
              <a:rPr lang="ru-RU" sz="2400" b="1" dirty="0" smtClean="0"/>
              <a:t>Присвоение </a:t>
            </a:r>
            <a:r>
              <a:rPr lang="ru-RU" sz="2400" b="1" dirty="0"/>
              <a:t>битовому полю значения </a:t>
            </a:r>
            <a:r>
              <a:rPr lang="ru-RU" sz="2400" b="1" dirty="0" smtClean="0"/>
              <a:t>осуществляется также, как и </a:t>
            </a:r>
            <a:r>
              <a:rPr lang="ru-RU" sz="2400" b="1" dirty="0"/>
              <a:t>для элемента, находящегося в структуре любого другого типа. </a:t>
            </a:r>
            <a:r>
              <a:rPr lang="ru-RU" sz="2400" b="1" dirty="0" smtClean="0"/>
              <a:t>Например</a:t>
            </a:r>
            <a:r>
              <a:rPr lang="ru-RU" sz="2400" b="1" dirty="0"/>
              <a:t>, фрагмент кода, выполняющий сброс поля </a:t>
            </a:r>
            <a:r>
              <a:rPr lang="ru-RU" sz="2400" b="1" dirty="0" err="1"/>
              <a:t>ring</a:t>
            </a:r>
            <a:r>
              <a:rPr lang="ru-RU" sz="2400" b="1" dirty="0"/>
              <a:t>:</a:t>
            </a:r>
          </a:p>
          <a:p>
            <a:pPr>
              <a:spcBef>
                <a:spcPts val="600"/>
              </a:spcBef>
              <a:spcAft>
                <a:spcPts val="600"/>
              </a:spcAft>
            </a:pPr>
            <a:r>
              <a:rPr lang="ru-RU" sz="2400" b="1" dirty="0" err="1" smtClean="0">
                <a:solidFill>
                  <a:srgbClr val="0070C0"/>
                </a:solidFill>
              </a:rPr>
              <a:t>status.ring</a:t>
            </a:r>
            <a:r>
              <a:rPr lang="ru-RU" sz="2400" b="1" dirty="0" smtClean="0">
                <a:solidFill>
                  <a:srgbClr val="0070C0"/>
                </a:solidFill>
              </a:rPr>
              <a:t> </a:t>
            </a:r>
            <a:r>
              <a:rPr lang="ru-RU" sz="2400" b="1" dirty="0">
                <a:solidFill>
                  <a:srgbClr val="0070C0"/>
                </a:solidFill>
              </a:rPr>
              <a:t>= 0</a:t>
            </a:r>
            <a:r>
              <a:rPr lang="ru-RU" sz="2400" b="1" dirty="0" smtClean="0">
                <a:solidFill>
                  <a:srgbClr val="0070C0"/>
                </a:solidFill>
              </a:rPr>
              <a:t>;</a:t>
            </a:r>
          </a:p>
          <a:p>
            <a:r>
              <a:rPr lang="ru-RU" sz="2400" b="1" dirty="0" smtClean="0"/>
              <a:t>Каждое </a:t>
            </a:r>
            <a:r>
              <a:rPr lang="ru-RU" sz="2400" b="1" dirty="0"/>
              <a:t>битовое поле доступно с помощью оператора «</a:t>
            </a:r>
            <a:r>
              <a:rPr lang="ru-RU" sz="2400" b="1" dirty="0">
                <a:solidFill>
                  <a:srgbClr val="0070C0"/>
                </a:solidFill>
              </a:rPr>
              <a:t>.</a:t>
            </a:r>
            <a:r>
              <a:rPr lang="ru-RU" sz="2400" b="1" dirty="0"/>
              <a:t>».</a:t>
            </a:r>
            <a:r>
              <a:rPr lang="ru-RU" sz="2400" b="1" dirty="0" smtClean="0"/>
              <a:t> </a:t>
            </a:r>
            <a:r>
              <a:rPr lang="ru-RU" sz="2400" b="1" dirty="0"/>
              <a:t>Однако если структура передана с помощью указателя, то следует использовать оператор стрелка </a:t>
            </a:r>
            <a:r>
              <a:rPr lang="ru-RU" sz="2400" b="1" dirty="0" smtClean="0"/>
              <a:t>«</a:t>
            </a:r>
            <a:r>
              <a:rPr lang="ru-RU" sz="2400" b="1" dirty="0" smtClean="0">
                <a:solidFill>
                  <a:srgbClr val="0070C0"/>
                </a:solidFill>
              </a:rPr>
              <a:t>-&gt;</a:t>
            </a:r>
            <a:r>
              <a:rPr lang="ru-RU" sz="2400" b="1" dirty="0" smtClean="0"/>
              <a:t>».</a:t>
            </a:r>
            <a:endParaRPr lang="ru-RU" sz="2400" b="1" dirty="0"/>
          </a:p>
          <a:p>
            <a:r>
              <a:rPr lang="ru-RU" sz="2400" b="1" dirty="0" smtClean="0"/>
              <a:t>Давать </a:t>
            </a:r>
            <a:r>
              <a:rPr lang="ru-RU" sz="2400" b="1" dirty="0"/>
              <a:t>имя каждому битовому </a:t>
            </a:r>
            <a:r>
              <a:rPr lang="ru-RU" sz="2400" b="1" dirty="0" smtClean="0"/>
              <a:t>полю нет необходимости, а получать </a:t>
            </a:r>
            <a:r>
              <a:rPr lang="ru-RU" sz="2400" b="1" dirty="0"/>
              <a:t>доступ к нужному </a:t>
            </a:r>
            <a:r>
              <a:rPr lang="ru-RU" sz="2400" b="1" dirty="0" smtClean="0"/>
              <a:t>биту можно, </a:t>
            </a:r>
            <a:r>
              <a:rPr lang="ru-RU" sz="2400" b="1" dirty="0"/>
              <a:t>обходя неиспользуемые. Например, </a:t>
            </a:r>
            <a:r>
              <a:rPr lang="ru-RU" sz="2400" b="1" dirty="0" smtClean="0"/>
              <a:t>если важны только </a:t>
            </a:r>
            <a:r>
              <a:rPr lang="ru-RU" sz="2400" b="1" dirty="0"/>
              <a:t>биты </a:t>
            </a:r>
            <a:r>
              <a:rPr lang="ru-RU" sz="2400" b="1" dirty="0" err="1"/>
              <a:t>cts</a:t>
            </a:r>
            <a:r>
              <a:rPr lang="ru-RU" sz="2400" b="1" dirty="0"/>
              <a:t> и </a:t>
            </a:r>
            <a:r>
              <a:rPr lang="ru-RU" sz="2400" b="1" dirty="0" err="1"/>
              <a:t>dsr</a:t>
            </a:r>
            <a:r>
              <a:rPr lang="ru-RU" sz="2400" b="1" dirty="0"/>
              <a:t>, то </a:t>
            </a:r>
            <a:r>
              <a:rPr lang="ru-RU" sz="2400" b="1" dirty="0" smtClean="0"/>
              <a:t>:</a:t>
            </a:r>
            <a:endParaRPr lang="ru-RU" sz="2400" b="1" dirty="0"/>
          </a:p>
          <a:p>
            <a:pPr>
              <a:spcBef>
                <a:spcPts val="600"/>
              </a:spcBef>
            </a:pPr>
            <a:r>
              <a:rPr lang="ru-RU" sz="2400" b="1" dirty="0" err="1" smtClean="0">
                <a:solidFill>
                  <a:srgbClr val="0070C0"/>
                </a:solidFill>
              </a:rPr>
              <a:t>struct</a:t>
            </a:r>
            <a:r>
              <a:rPr lang="ru-RU" sz="2400" b="1" dirty="0" smtClean="0">
                <a:solidFill>
                  <a:srgbClr val="0070C0"/>
                </a:solidFill>
              </a:rPr>
              <a:t> </a:t>
            </a:r>
            <a:r>
              <a:rPr lang="ru-RU" sz="2400" b="1" dirty="0" err="1">
                <a:solidFill>
                  <a:srgbClr val="0070C0"/>
                </a:solidFill>
              </a:rPr>
              <a:t>status_type</a:t>
            </a:r>
            <a:r>
              <a:rPr lang="ru-RU" sz="2400" b="1" dirty="0">
                <a:solidFill>
                  <a:srgbClr val="0070C0"/>
                </a:solidFill>
              </a:rPr>
              <a:t> {</a:t>
            </a:r>
          </a:p>
          <a:p>
            <a:r>
              <a:rPr lang="ru-RU" sz="2400" b="1" dirty="0">
                <a:solidFill>
                  <a:srgbClr val="0070C0"/>
                </a:solidFill>
              </a:rPr>
              <a:t>  </a:t>
            </a:r>
            <a:r>
              <a:rPr lang="ru-RU" sz="2400" b="1" dirty="0" err="1">
                <a:solidFill>
                  <a:srgbClr val="0070C0"/>
                </a:solidFill>
              </a:rPr>
              <a:t>unsigned</a:t>
            </a:r>
            <a:r>
              <a:rPr lang="ru-RU" sz="2400" b="1" dirty="0">
                <a:solidFill>
                  <a:srgbClr val="0070C0"/>
                </a:solidFill>
              </a:rPr>
              <a:t> :    4;</a:t>
            </a:r>
          </a:p>
          <a:p>
            <a:r>
              <a:rPr lang="ru-RU" sz="2400" b="1" dirty="0">
                <a:solidFill>
                  <a:srgbClr val="0070C0"/>
                </a:solidFill>
              </a:rPr>
              <a:t>  </a:t>
            </a:r>
            <a:r>
              <a:rPr lang="ru-RU" sz="2400" b="1" dirty="0" err="1">
                <a:solidFill>
                  <a:srgbClr val="0070C0"/>
                </a:solidFill>
              </a:rPr>
              <a:t>unsigned</a:t>
            </a:r>
            <a:r>
              <a:rPr lang="ru-RU" sz="2400" b="1" dirty="0">
                <a:solidFill>
                  <a:srgbClr val="0070C0"/>
                </a:solidFill>
              </a:rPr>
              <a:t> </a:t>
            </a:r>
            <a:r>
              <a:rPr lang="ru-RU" sz="2400" b="1" dirty="0" err="1">
                <a:solidFill>
                  <a:srgbClr val="0070C0"/>
                </a:solidFill>
              </a:rPr>
              <a:t>cts</a:t>
            </a:r>
            <a:r>
              <a:rPr lang="ru-RU" sz="2400" b="1" dirty="0">
                <a:solidFill>
                  <a:srgbClr val="0070C0"/>
                </a:solidFill>
              </a:rPr>
              <a:t>: 1;</a:t>
            </a:r>
          </a:p>
          <a:p>
            <a:r>
              <a:rPr lang="ru-RU" sz="2400" b="1" dirty="0">
                <a:solidFill>
                  <a:srgbClr val="0070C0"/>
                </a:solidFill>
              </a:rPr>
              <a:t>  </a:t>
            </a:r>
            <a:r>
              <a:rPr lang="ru-RU" sz="2400" b="1" dirty="0" err="1">
                <a:solidFill>
                  <a:srgbClr val="0070C0"/>
                </a:solidFill>
              </a:rPr>
              <a:t>unsigned</a:t>
            </a:r>
            <a:r>
              <a:rPr lang="ru-RU" sz="2400" b="1" dirty="0">
                <a:solidFill>
                  <a:srgbClr val="0070C0"/>
                </a:solidFill>
              </a:rPr>
              <a:t> </a:t>
            </a:r>
            <a:r>
              <a:rPr lang="ru-RU" sz="2400" b="1" dirty="0" err="1">
                <a:solidFill>
                  <a:srgbClr val="0070C0"/>
                </a:solidFill>
              </a:rPr>
              <a:t>dsr</a:t>
            </a:r>
            <a:r>
              <a:rPr lang="ru-RU" sz="2400" b="1" dirty="0">
                <a:solidFill>
                  <a:srgbClr val="0070C0"/>
                </a:solidFill>
              </a:rPr>
              <a:t>: 1;</a:t>
            </a:r>
          </a:p>
          <a:p>
            <a:pPr>
              <a:spcAft>
                <a:spcPts val="600"/>
              </a:spcAft>
            </a:pPr>
            <a:r>
              <a:rPr lang="ru-RU" sz="2400" b="1" dirty="0">
                <a:solidFill>
                  <a:srgbClr val="0070C0"/>
                </a:solidFill>
              </a:rPr>
              <a:t>} </a:t>
            </a:r>
            <a:r>
              <a:rPr lang="ru-RU" sz="2400" b="1" dirty="0" err="1">
                <a:solidFill>
                  <a:srgbClr val="0070C0"/>
                </a:solidFill>
              </a:rPr>
              <a:t>status</a:t>
            </a:r>
            <a:r>
              <a:rPr lang="ru-RU" sz="2400" b="1" dirty="0" smtClean="0">
                <a:solidFill>
                  <a:srgbClr val="0070C0"/>
                </a:solidFill>
              </a:rPr>
              <a:t>;</a:t>
            </a:r>
            <a:endParaRPr lang="ru-RU" sz="2400" b="1" dirty="0">
              <a:solidFill>
                <a:srgbClr val="0070C0"/>
              </a:solidFill>
            </a:endParaRPr>
          </a:p>
        </p:txBody>
      </p:sp>
      <p:sp>
        <p:nvSpPr>
          <p:cNvPr id="3" name="Прямоугольник 2"/>
          <p:cNvSpPr/>
          <p:nvPr/>
        </p:nvSpPr>
        <p:spPr>
          <a:xfrm>
            <a:off x="6444208" y="3715285"/>
            <a:ext cx="2736304" cy="3170099"/>
          </a:xfrm>
          <a:prstGeom prst="rect">
            <a:avLst/>
          </a:prstGeom>
        </p:spPr>
        <p:txBody>
          <a:bodyPr wrap="square" lIns="36000" rIns="36000">
            <a:spAutoFit/>
          </a:bodyPr>
          <a:lstStyle/>
          <a:p>
            <a:r>
              <a:rPr lang="en-US" sz="2000" b="1" dirty="0" err="1" smtClean="0">
                <a:solidFill>
                  <a:srgbClr val="0070C0"/>
                </a:solidFill>
              </a:rPr>
              <a:t>struct</a:t>
            </a:r>
            <a:r>
              <a:rPr lang="en-US" sz="2000" b="1" dirty="0" smtClean="0">
                <a:solidFill>
                  <a:srgbClr val="0070C0"/>
                </a:solidFill>
              </a:rPr>
              <a:t> </a:t>
            </a:r>
            <a:r>
              <a:rPr lang="en-US" sz="2000" b="1" dirty="0" err="1">
                <a:solidFill>
                  <a:srgbClr val="0070C0"/>
                </a:solidFill>
              </a:rPr>
              <a:t>status_type</a:t>
            </a:r>
            <a:r>
              <a:rPr lang="en-US" sz="2000" b="1" dirty="0">
                <a:solidFill>
                  <a:srgbClr val="0070C0"/>
                </a:solidFill>
              </a:rPr>
              <a:t> {</a:t>
            </a:r>
          </a:p>
          <a:p>
            <a:r>
              <a:rPr lang="en-US" sz="2000" b="1" strike="sngStrike" dirty="0">
                <a:solidFill>
                  <a:srgbClr val="FF0000"/>
                </a:solidFill>
              </a:rPr>
              <a:t>  unsigned </a:t>
            </a:r>
            <a:r>
              <a:rPr lang="en-US" sz="2000" b="1" strike="sngStrike" dirty="0" err="1">
                <a:solidFill>
                  <a:srgbClr val="FF0000"/>
                </a:solidFill>
              </a:rPr>
              <a:t>delta_cts</a:t>
            </a:r>
            <a:r>
              <a:rPr lang="en-US" sz="2000" b="1" strike="sngStrike" dirty="0">
                <a:solidFill>
                  <a:srgbClr val="FF0000"/>
                </a:solidFill>
              </a:rPr>
              <a:t>: 1;</a:t>
            </a:r>
          </a:p>
          <a:p>
            <a:r>
              <a:rPr lang="en-US" sz="2000" b="1" strike="sngStrike" dirty="0">
                <a:solidFill>
                  <a:srgbClr val="FF0000"/>
                </a:solidFill>
              </a:rPr>
              <a:t>  unsigned </a:t>
            </a:r>
            <a:r>
              <a:rPr lang="en-US" sz="2000" b="1" strike="sngStrike" dirty="0" err="1">
                <a:solidFill>
                  <a:srgbClr val="FF0000"/>
                </a:solidFill>
              </a:rPr>
              <a:t>delta_dsr</a:t>
            </a:r>
            <a:r>
              <a:rPr lang="en-US" sz="2000" b="1" strike="sngStrike" dirty="0">
                <a:solidFill>
                  <a:srgbClr val="FF0000"/>
                </a:solidFill>
              </a:rPr>
              <a:t>: 1;</a:t>
            </a:r>
          </a:p>
          <a:p>
            <a:r>
              <a:rPr lang="en-US" sz="2000" b="1" strike="sngStrike" dirty="0">
                <a:solidFill>
                  <a:srgbClr val="FF0000"/>
                </a:solidFill>
              </a:rPr>
              <a:t>  unsigned </a:t>
            </a:r>
            <a:r>
              <a:rPr lang="en-US" sz="2000" b="1" strike="sngStrike" dirty="0" err="1">
                <a:solidFill>
                  <a:srgbClr val="FF0000"/>
                </a:solidFill>
              </a:rPr>
              <a:t>tr_edge</a:t>
            </a:r>
            <a:r>
              <a:rPr lang="en-US" sz="2000" b="1" strike="sngStrike" dirty="0">
                <a:solidFill>
                  <a:srgbClr val="FF0000"/>
                </a:solidFill>
              </a:rPr>
              <a:t>:   1;</a:t>
            </a:r>
          </a:p>
          <a:p>
            <a:r>
              <a:rPr lang="en-US" sz="2000" b="1" strike="sngStrike" dirty="0">
                <a:solidFill>
                  <a:srgbClr val="FF0000"/>
                </a:solidFill>
              </a:rPr>
              <a:t>  unsigned </a:t>
            </a:r>
            <a:r>
              <a:rPr lang="en-US" sz="2000" b="1" strike="sngStrike" dirty="0" err="1">
                <a:solidFill>
                  <a:srgbClr val="FF0000"/>
                </a:solidFill>
              </a:rPr>
              <a:t>delta_rec</a:t>
            </a:r>
            <a:r>
              <a:rPr lang="en-US" sz="2000" b="1" strike="sngStrike" dirty="0">
                <a:solidFill>
                  <a:srgbClr val="FF0000"/>
                </a:solidFill>
              </a:rPr>
              <a:t>: 1;</a:t>
            </a:r>
          </a:p>
          <a:p>
            <a:r>
              <a:rPr lang="en-US" sz="2000" b="1" dirty="0">
                <a:solidFill>
                  <a:srgbClr val="0070C0"/>
                </a:solidFill>
              </a:rPr>
              <a:t>  unsigned </a:t>
            </a:r>
            <a:r>
              <a:rPr lang="en-US" sz="2000" b="1" dirty="0" err="1">
                <a:solidFill>
                  <a:srgbClr val="0070C0"/>
                </a:solidFill>
              </a:rPr>
              <a:t>cts</a:t>
            </a:r>
            <a:r>
              <a:rPr lang="en-US" sz="2000" b="1" dirty="0">
                <a:solidFill>
                  <a:srgbClr val="0070C0"/>
                </a:solidFill>
              </a:rPr>
              <a:t>:       1;</a:t>
            </a:r>
          </a:p>
          <a:p>
            <a:r>
              <a:rPr lang="en-US" sz="2000" b="1" dirty="0">
                <a:solidFill>
                  <a:srgbClr val="0070C0"/>
                </a:solidFill>
              </a:rPr>
              <a:t>  unsigned </a:t>
            </a:r>
            <a:r>
              <a:rPr lang="en-US" sz="2000" b="1" dirty="0" err="1">
                <a:solidFill>
                  <a:srgbClr val="0070C0"/>
                </a:solidFill>
              </a:rPr>
              <a:t>dsr</a:t>
            </a:r>
            <a:r>
              <a:rPr lang="en-US" sz="2000" b="1" dirty="0">
                <a:solidFill>
                  <a:srgbClr val="0070C0"/>
                </a:solidFill>
              </a:rPr>
              <a:t>:       1;</a:t>
            </a:r>
          </a:p>
          <a:p>
            <a:r>
              <a:rPr lang="en-US" sz="2000" b="1" strike="sngStrike" dirty="0">
                <a:solidFill>
                  <a:srgbClr val="FF0000"/>
                </a:solidFill>
              </a:rPr>
              <a:t>  unsigned ring:      1;</a:t>
            </a:r>
          </a:p>
          <a:p>
            <a:r>
              <a:rPr lang="en-US" sz="2000" b="1" strike="sngStrike" dirty="0">
                <a:solidFill>
                  <a:srgbClr val="FF0000"/>
                </a:solidFill>
              </a:rPr>
              <a:t>  unsigned </a:t>
            </a:r>
            <a:r>
              <a:rPr lang="en-US" sz="2000" b="1" strike="sngStrike" dirty="0" err="1">
                <a:solidFill>
                  <a:srgbClr val="FF0000"/>
                </a:solidFill>
              </a:rPr>
              <a:t>rec_line</a:t>
            </a:r>
            <a:r>
              <a:rPr lang="en-US" sz="2000" b="1" strike="sngStrike" dirty="0">
                <a:solidFill>
                  <a:srgbClr val="FF0000"/>
                </a:solidFill>
              </a:rPr>
              <a:t>:  1;</a:t>
            </a:r>
          </a:p>
          <a:p>
            <a:r>
              <a:rPr lang="en-US" sz="2000" b="1" dirty="0">
                <a:solidFill>
                  <a:srgbClr val="0070C0"/>
                </a:solidFill>
              </a:rPr>
              <a:t>} status;</a:t>
            </a:r>
            <a:endParaRPr lang="ru-RU" sz="2000" b="1" dirty="0">
              <a:solidFill>
                <a:srgbClr val="0070C0"/>
              </a:solidFill>
            </a:endParaRPr>
          </a:p>
        </p:txBody>
      </p:sp>
      <p:sp>
        <p:nvSpPr>
          <p:cNvPr id="4" name="Прямоугольник 3"/>
          <p:cNvSpPr/>
          <p:nvPr/>
        </p:nvSpPr>
        <p:spPr>
          <a:xfrm>
            <a:off x="0" y="5685055"/>
            <a:ext cx="6516216" cy="1200329"/>
          </a:xfrm>
          <a:prstGeom prst="rect">
            <a:avLst/>
          </a:prstGeom>
        </p:spPr>
        <p:txBody>
          <a:bodyPr wrap="square">
            <a:spAutoFit/>
          </a:bodyPr>
          <a:lstStyle/>
          <a:p>
            <a:pPr lvl="0"/>
            <a:r>
              <a:rPr lang="ru-RU" sz="2400" b="1" dirty="0">
                <a:solidFill>
                  <a:prstClr val="black"/>
                </a:solidFill>
              </a:rPr>
              <a:t>Кроме того, если биты, расположенные после </a:t>
            </a:r>
            <a:r>
              <a:rPr lang="ru-RU" sz="2400" b="1" dirty="0" err="1">
                <a:solidFill>
                  <a:prstClr val="black"/>
                </a:solidFill>
              </a:rPr>
              <a:t>dsr</a:t>
            </a:r>
            <a:r>
              <a:rPr lang="ru-RU" sz="2400" b="1" dirty="0">
                <a:solidFill>
                  <a:prstClr val="black"/>
                </a:solidFill>
              </a:rPr>
              <a:t>, не используются, то определять их не надо.</a:t>
            </a:r>
          </a:p>
        </p:txBody>
      </p:sp>
    </p:spTree>
    <p:extLst>
      <p:ext uri="{BB962C8B-B14F-4D97-AF65-F5344CB8AC3E}">
        <p14:creationId xmlns:p14="http://schemas.microsoft.com/office/powerpoint/2010/main" val="19266910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16505"/>
            <a:ext cx="9144000" cy="6524863"/>
          </a:xfrm>
          <a:prstGeom prst="rect">
            <a:avLst/>
          </a:prstGeom>
        </p:spPr>
        <p:txBody>
          <a:bodyPr wrap="square">
            <a:spAutoFit/>
          </a:bodyPr>
          <a:lstStyle/>
          <a:p>
            <a:pPr>
              <a:spcAft>
                <a:spcPts val="600"/>
              </a:spcAft>
            </a:pPr>
            <a:r>
              <a:rPr lang="ru-RU" sz="2400" b="1" dirty="0" smtClean="0"/>
              <a:t>Пример использования:</a:t>
            </a:r>
          </a:p>
          <a:p>
            <a:pPr>
              <a:spcAft>
                <a:spcPts val="600"/>
              </a:spcAft>
            </a:pPr>
            <a:r>
              <a:rPr lang="en-US" sz="2400" b="1" dirty="0" smtClean="0">
                <a:solidFill>
                  <a:srgbClr val="0070C0"/>
                </a:solidFill>
              </a:rPr>
              <a:t>#include &lt;</a:t>
            </a:r>
            <a:r>
              <a:rPr lang="en-US" sz="2400" b="1" dirty="0" err="1" smtClean="0">
                <a:solidFill>
                  <a:srgbClr val="0070C0"/>
                </a:solidFill>
              </a:rPr>
              <a:t>stdio.h</a:t>
            </a:r>
            <a:r>
              <a:rPr lang="en-US" sz="2400" b="1" dirty="0" smtClean="0">
                <a:solidFill>
                  <a:srgbClr val="0070C0"/>
                </a:solidFill>
              </a:rPr>
              <a:t>&gt;</a:t>
            </a:r>
          </a:p>
          <a:p>
            <a:r>
              <a:rPr lang="en-US" sz="2400" b="1" dirty="0" smtClean="0">
                <a:solidFill>
                  <a:srgbClr val="0070C0"/>
                </a:solidFill>
              </a:rPr>
              <a:t> </a:t>
            </a:r>
            <a:r>
              <a:rPr lang="en-US" sz="2400" b="1" dirty="0" err="1" smtClean="0">
                <a:solidFill>
                  <a:srgbClr val="0070C0"/>
                </a:solidFill>
              </a:rPr>
              <a:t>struct</a:t>
            </a:r>
            <a:r>
              <a:rPr lang="en-US" sz="2400" b="1" dirty="0" smtClean="0">
                <a:solidFill>
                  <a:srgbClr val="0070C0"/>
                </a:solidFill>
              </a:rPr>
              <a:t> point</a:t>
            </a:r>
          </a:p>
          <a:p>
            <a:r>
              <a:rPr lang="en-US" sz="2400" b="1" dirty="0" smtClean="0">
                <a:solidFill>
                  <a:srgbClr val="0070C0"/>
                </a:solidFill>
              </a:rPr>
              <a:t>{</a:t>
            </a:r>
          </a:p>
          <a:p>
            <a:r>
              <a:rPr lang="en-US" sz="2400" b="1" dirty="0" smtClean="0">
                <a:solidFill>
                  <a:srgbClr val="0070C0"/>
                </a:solidFill>
              </a:rPr>
              <a:t>    unsigned </a:t>
            </a:r>
            <a:r>
              <a:rPr lang="en-US" sz="2400" b="1" dirty="0" err="1" smtClean="0">
                <a:solidFill>
                  <a:srgbClr val="0070C0"/>
                </a:solidFill>
              </a:rPr>
              <a:t>int</a:t>
            </a:r>
            <a:r>
              <a:rPr lang="en-US" sz="2400" b="1" dirty="0" smtClean="0">
                <a:solidFill>
                  <a:srgbClr val="0070C0"/>
                </a:solidFill>
              </a:rPr>
              <a:t> x:5;   // 0-31</a:t>
            </a:r>
          </a:p>
          <a:p>
            <a:r>
              <a:rPr lang="en-US" sz="2400" b="1" dirty="0" smtClean="0">
                <a:solidFill>
                  <a:srgbClr val="0070C0"/>
                </a:solidFill>
              </a:rPr>
              <a:t>    unsigned </a:t>
            </a:r>
            <a:r>
              <a:rPr lang="en-US" sz="2400" b="1" dirty="0" err="1" smtClean="0">
                <a:solidFill>
                  <a:srgbClr val="0070C0"/>
                </a:solidFill>
              </a:rPr>
              <a:t>int</a:t>
            </a:r>
            <a:r>
              <a:rPr lang="en-US" sz="2400" b="1" dirty="0" smtClean="0">
                <a:solidFill>
                  <a:srgbClr val="0070C0"/>
                </a:solidFill>
              </a:rPr>
              <a:t> y:3;   // 0-7</a:t>
            </a:r>
          </a:p>
          <a:p>
            <a:r>
              <a:rPr lang="en-US" sz="2400" b="1" dirty="0" smtClean="0">
                <a:solidFill>
                  <a:srgbClr val="0070C0"/>
                </a:solidFill>
              </a:rPr>
              <a:t>};</a:t>
            </a:r>
          </a:p>
          <a:p>
            <a:r>
              <a:rPr lang="en-US" sz="2400" b="1" dirty="0" smtClean="0">
                <a:solidFill>
                  <a:srgbClr val="0070C0"/>
                </a:solidFill>
              </a:rPr>
              <a:t> </a:t>
            </a:r>
            <a:r>
              <a:rPr lang="ru-RU" sz="2400" b="1" dirty="0"/>
              <a:t>Структура </a:t>
            </a:r>
            <a:r>
              <a:rPr lang="ru-RU" sz="2400" b="1" dirty="0" err="1"/>
              <a:t>point</a:t>
            </a:r>
            <a:r>
              <a:rPr lang="ru-RU" sz="2400" b="1" dirty="0"/>
              <a:t> содержит два битовых поля. Поле </a:t>
            </a:r>
            <a:r>
              <a:rPr lang="en-US" sz="2400" b="1" dirty="0">
                <a:solidFill>
                  <a:srgbClr val="0070C0"/>
                </a:solidFill>
              </a:rPr>
              <a:t>X</a:t>
            </a:r>
            <a:r>
              <a:rPr lang="ru-RU" sz="2400" b="1" dirty="0"/>
              <a:t> имеет ширину в 5 бит (может принимать значения от 0 до 31). Поле </a:t>
            </a:r>
            <a:r>
              <a:rPr lang="en-US" sz="2400" b="1" dirty="0">
                <a:solidFill>
                  <a:srgbClr val="0070C0"/>
                </a:solidFill>
              </a:rPr>
              <a:t>Y</a:t>
            </a:r>
            <a:r>
              <a:rPr lang="ru-RU" sz="2400" b="1" dirty="0"/>
              <a:t> имеет ширину в 3 бита </a:t>
            </a:r>
            <a:r>
              <a:rPr lang="en-US" sz="2400" b="1" dirty="0"/>
              <a:t>(</a:t>
            </a:r>
            <a:r>
              <a:rPr lang="ru-RU" sz="2400" b="1" dirty="0"/>
              <a:t>может принимать значения от 0 до 7</a:t>
            </a:r>
            <a:r>
              <a:rPr lang="en-US" sz="2400" b="1" dirty="0"/>
              <a:t>)</a:t>
            </a:r>
            <a:r>
              <a:rPr lang="ru-RU" sz="2400" b="1" dirty="0"/>
              <a:t>.</a:t>
            </a:r>
            <a:endParaRPr lang="en-US" sz="2400" b="1" dirty="0" smtClean="0">
              <a:solidFill>
                <a:srgbClr val="0070C0"/>
              </a:solidFill>
            </a:endParaRPr>
          </a:p>
          <a:p>
            <a:r>
              <a:rPr lang="en-US" sz="2400" b="1" dirty="0" err="1" smtClean="0">
                <a:solidFill>
                  <a:srgbClr val="0070C0"/>
                </a:solidFill>
              </a:rPr>
              <a:t>int</a:t>
            </a:r>
            <a:r>
              <a:rPr lang="en-US" sz="2400" b="1" dirty="0" smtClean="0">
                <a:solidFill>
                  <a:srgbClr val="0070C0"/>
                </a:solidFill>
              </a:rPr>
              <a:t> main(void)</a:t>
            </a:r>
          </a:p>
          <a:p>
            <a:r>
              <a:rPr lang="en-US" sz="2400" b="1" dirty="0" smtClean="0">
                <a:solidFill>
                  <a:srgbClr val="0070C0"/>
                </a:solidFill>
              </a:rPr>
              <a:t>{</a:t>
            </a:r>
          </a:p>
          <a:p>
            <a:r>
              <a:rPr lang="en-US" sz="2400" b="1" dirty="0" smtClean="0">
                <a:solidFill>
                  <a:srgbClr val="0070C0"/>
                </a:solidFill>
              </a:rPr>
              <a:t>    </a:t>
            </a:r>
            <a:r>
              <a:rPr lang="en-US" sz="2400" b="1" dirty="0" err="1" smtClean="0">
                <a:solidFill>
                  <a:srgbClr val="0070C0"/>
                </a:solidFill>
              </a:rPr>
              <a:t>struct</a:t>
            </a:r>
            <a:r>
              <a:rPr lang="en-US" sz="2400" b="1" dirty="0" smtClean="0">
                <a:solidFill>
                  <a:srgbClr val="0070C0"/>
                </a:solidFill>
              </a:rPr>
              <a:t> point center = {0, 5};</a:t>
            </a:r>
          </a:p>
          <a:p>
            <a:r>
              <a:rPr lang="en-US" sz="2400" b="1" dirty="0" smtClean="0">
                <a:solidFill>
                  <a:srgbClr val="0070C0"/>
                </a:solidFill>
              </a:rPr>
              <a:t>    </a:t>
            </a:r>
            <a:r>
              <a:rPr lang="en-US" sz="2400" b="1" dirty="0" err="1" smtClean="0">
                <a:solidFill>
                  <a:srgbClr val="0070C0"/>
                </a:solidFill>
              </a:rPr>
              <a:t>center.x</a:t>
            </a:r>
            <a:r>
              <a:rPr lang="en-US" sz="2400" b="1" dirty="0" smtClean="0">
                <a:solidFill>
                  <a:srgbClr val="0070C0"/>
                </a:solidFill>
              </a:rPr>
              <a:t> = 2;</a:t>
            </a:r>
          </a:p>
          <a:p>
            <a:r>
              <a:rPr lang="en-US" sz="2400" b="1" dirty="0" smtClean="0">
                <a:solidFill>
                  <a:srgbClr val="0070C0"/>
                </a:solidFill>
              </a:rPr>
              <a:t>    </a:t>
            </a:r>
            <a:r>
              <a:rPr lang="en-US" sz="2400" b="1" dirty="0" err="1" smtClean="0">
                <a:solidFill>
                  <a:srgbClr val="0070C0"/>
                </a:solidFill>
              </a:rPr>
              <a:t>printf</a:t>
            </a:r>
            <a:r>
              <a:rPr lang="en-US" sz="2400" b="1" dirty="0" smtClean="0">
                <a:solidFill>
                  <a:srgbClr val="0070C0"/>
                </a:solidFill>
              </a:rPr>
              <a:t>("x=%d    y=%d \n", </a:t>
            </a:r>
            <a:r>
              <a:rPr lang="en-US" sz="2400" b="1" dirty="0" err="1" smtClean="0">
                <a:solidFill>
                  <a:srgbClr val="0070C0"/>
                </a:solidFill>
              </a:rPr>
              <a:t>center.x</a:t>
            </a:r>
            <a:r>
              <a:rPr lang="en-US" sz="2400" b="1" dirty="0" smtClean="0">
                <a:solidFill>
                  <a:srgbClr val="0070C0"/>
                </a:solidFill>
              </a:rPr>
              <a:t>, </a:t>
            </a:r>
            <a:r>
              <a:rPr lang="en-US" sz="2400" b="1" dirty="0" err="1" smtClean="0">
                <a:solidFill>
                  <a:srgbClr val="0070C0"/>
                </a:solidFill>
              </a:rPr>
              <a:t>center.y</a:t>
            </a:r>
            <a:r>
              <a:rPr lang="en-US" sz="2400" b="1" dirty="0" smtClean="0">
                <a:solidFill>
                  <a:srgbClr val="0070C0"/>
                </a:solidFill>
              </a:rPr>
              <a:t>);  </a:t>
            </a:r>
            <a:r>
              <a:rPr lang="ru-RU" sz="2400" b="1" dirty="0" smtClean="0">
                <a:solidFill>
                  <a:srgbClr val="0070C0"/>
                </a:solidFill>
              </a:rPr>
              <a:t>	</a:t>
            </a:r>
            <a:r>
              <a:rPr lang="en-US" sz="2400" b="1" dirty="0" smtClean="0"/>
              <a:t>// x=2  y=5</a:t>
            </a:r>
          </a:p>
          <a:p>
            <a:r>
              <a:rPr lang="en-US" sz="2400" b="1" dirty="0" smtClean="0">
                <a:solidFill>
                  <a:srgbClr val="0070C0"/>
                </a:solidFill>
              </a:rPr>
              <a:t>     return 0;</a:t>
            </a:r>
          </a:p>
          <a:p>
            <a:r>
              <a:rPr lang="en-US" sz="2400" b="1" dirty="0" smtClean="0">
                <a:solidFill>
                  <a:srgbClr val="0070C0"/>
                </a:solidFill>
              </a:rPr>
              <a:t>}</a:t>
            </a:r>
            <a:endParaRPr lang="ru-RU" sz="2400" b="1" dirty="0" smtClean="0">
              <a:solidFill>
                <a:srgbClr val="0070C0"/>
              </a:solidFill>
            </a:endParaRPr>
          </a:p>
        </p:txBody>
      </p:sp>
    </p:spTree>
    <p:extLst>
      <p:ext uri="{BB962C8B-B14F-4D97-AF65-F5344CB8AC3E}">
        <p14:creationId xmlns:p14="http://schemas.microsoft.com/office/powerpoint/2010/main" val="405737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16632"/>
            <a:ext cx="9144000" cy="2677656"/>
          </a:xfrm>
          <a:prstGeom prst="rect">
            <a:avLst/>
          </a:prstGeom>
        </p:spPr>
        <p:txBody>
          <a:bodyPr wrap="square">
            <a:spAutoFit/>
          </a:bodyPr>
          <a:lstStyle/>
          <a:p>
            <a:r>
              <a:rPr lang="ru-RU" sz="2400" b="1" dirty="0" smtClean="0"/>
              <a:t>В зависимости от платформы расположение полей структуры в памяти может отличаться. В частности, в </a:t>
            </a:r>
            <a:r>
              <a:rPr lang="ru-RU" sz="2400" b="1" dirty="0" err="1" smtClean="0"/>
              <a:t>Windows</a:t>
            </a:r>
            <a:r>
              <a:rPr lang="ru-RU" sz="2400" b="1" dirty="0" smtClean="0"/>
              <a:t> порядок расположения следующий: поля в начале структуры имеют младшие адреса, а поля в конце структуры имеют старшие адреса. Из примера полей </a:t>
            </a:r>
            <a:r>
              <a:rPr lang="en-US" sz="2400" b="1" dirty="0" smtClean="0">
                <a:solidFill>
                  <a:srgbClr val="0070C0"/>
                </a:solidFill>
              </a:rPr>
              <a:t>X</a:t>
            </a:r>
            <a:r>
              <a:rPr lang="ru-RU" sz="2400" b="1" dirty="0" smtClean="0"/>
              <a:t> и </a:t>
            </a:r>
            <a:r>
              <a:rPr lang="en-US" sz="2400" b="1" dirty="0" smtClean="0">
                <a:solidFill>
                  <a:srgbClr val="0070C0"/>
                </a:solidFill>
              </a:rPr>
              <a:t>Y</a:t>
            </a:r>
            <a:r>
              <a:rPr lang="ru-RU" sz="2400" b="1" dirty="0" smtClean="0"/>
              <a:t> структуры </a:t>
            </a:r>
            <a:r>
              <a:rPr lang="ru-RU" sz="2400" b="1" dirty="0" err="1" smtClean="0">
                <a:solidFill>
                  <a:srgbClr val="0070C0"/>
                </a:solidFill>
              </a:rPr>
              <a:t>point</a:t>
            </a:r>
            <a:r>
              <a:rPr lang="ru-RU" sz="2400" b="1" dirty="0" smtClean="0">
                <a:solidFill>
                  <a:srgbClr val="0070C0"/>
                </a:solidFill>
              </a:rPr>
              <a:t> </a:t>
            </a:r>
            <a:r>
              <a:rPr lang="en-US" sz="2400" b="1" dirty="0" smtClean="0"/>
              <a:t>(</a:t>
            </a:r>
            <a:r>
              <a:rPr lang="ru-RU" sz="2400" b="1" dirty="0" smtClean="0"/>
              <a:t>финальны</a:t>
            </a:r>
            <a:r>
              <a:rPr lang="ru-RU" sz="2400" b="1" dirty="0"/>
              <a:t>е</a:t>
            </a:r>
            <a:r>
              <a:rPr lang="ru-RU" sz="2400" b="1" dirty="0" smtClean="0"/>
              <a:t> значения </a:t>
            </a:r>
            <a:r>
              <a:rPr lang="en-US" sz="2400" b="1" dirty="0" smtClean="0">
                <a:solidFill>
                  <a:srgbClr val="0070C0"/>
                </a:solidFill>
              </a:rPr>
              <a:t>X</a:t>
            </a:r>
            <a:r>
              <a:rPr lang="ru-RU" sz="2400" b="1" dirty="0" smtClean="0">
                <a:solidFill>
                  <a:srgbClr val="0070C0"/>
                </a:solidFill>
              </a:rPr>
              <a:t> = 2 </a:t>
            </a:r>
            <a:r>
              <a:rPr lang="ru-RU" sz="2400" b="1" dirty="0" smtClean="0"/>
              <a:t>и </a:t>
            </a:r>
            <a:r>
              <a:rPr lang="en-US" sz="2400" b="1" dirty="0" smtClean="0">
                <a:solidFill>
                  <a:srgbClr val="0070C0"/>
                </a:solidFill>
              </a:rPr>
              <a:t>Y</a:t>
            </a:r>
            <a:r>
              <a:rPr lang="ru-RU" sz="2400" b="1" dirty="0" smtClean="0">
                <a:solidFill>
                  <a:srgbClr val="0070C0"/>
                </a:solidFill>
              </a:rPr>
              <a:t> = 5</a:t>
            </a:r>
            <a:r>
              <a:rPr lang="en-US" sz="2400" b="1" dirty="0" smtClean="0"/>
              <a:t>)</a:t>
            </a:r>
            <a:r>
              <a:rPr lang="ru-RU" sz="2400" b="1" dirty="0" smtClean="0"/>
              <a:t>, для </a:t>
            </a:r>
            <a:r>
              <a:rPr lang="ru-RU" sz="2400" b="1" dirty="0" err="1" smtClean="0"/>
              <a:t>Windows</a:t>
            </a:r>
            <a:r>
              <a:rPr lang="ru-RU" sz="2400" b="1" dirty="0" smtClean="0"/>
              <a:t> будет следующее размещение битов в памяти:</a:t>
            </a:r>
            <a:endParaRPr lang="ru-RU" sz="2400" b="1"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0862"/>
            <a:ext cx="9144000" cy="3607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940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9093" y="49981"/>
            <a:ext cx="9124907" cy="461665"/>
          </a:xfrm>
          <a:prstGeom prst="rect">
            <a:avLst/>
          </a:prstGeom>
        </p:spPr>
        <p:txBody>
          <a:bodyPr wrap="square">
            <a:spAutoFit/>
          </a:bodyPr>
          <a:lstStyle/>
          <a:p>
            <a:pPr algn="ctr"/>
            <a:r>
              <a:rPr lang="ru-RU" sz="2400" b="1" dirty="0" smtClean="0">
                <a:solidFill>
                  <a:srgbClr val="0070C0"/>
                </a:solidFill>
              </a:rPr>
              <a:t>Пример объявления структуры</a:t>
            </a:r>
            <a:endParaRPr lang="ru-RU" sz="2400" b="1" dirty="0">
              <a:solidFill>
                <a:srgbClr val="0070C0"/>
              </a:solidFill>
            </a:endParaRPr>
          </a:p>
        </p:txBody>
      </p:sp>
      <p:sp>
        <p:nvSpPr>
          <p:cNvPr id="8" name="Прямоугольник 7"/>
          <p:cNvSpPr/>
          <p:nvPr/>
        </p:nvSpPr>
        <p:spPr>
          <a:xfrm>
            <a:off x="19092" y="559279"/>
            <a:ext cx="4768931" cy="1938992"/>
          </a:xfrm>
          <a:prstGeom prst="rect">
            <a:avLst/>
          </a:prstGeom>
        </p:spPr>
        <p:txBody>
          <a:bodyPr wrap="square">
            <a:spAutoFit/>
          </a:bodyPr>
          <a:lstStyle/>
          <a:p>
            <a:r>
              <a:rPr lang="en-US" sz="2400" b="1" dirty="0" err="1" smtClean="0"/>
              <a:t>struct</a:t>
            </a:r>
            <a:r>
              <a:rPr lang="en-US" sz="2400" b="1" dirty="0" smtClean="0"/>
              <a:t> </a:t>
            </a:r>
            <a:r>
              <a:rPr lang="en-US" sz="2400" b="1" dirty="0" smtClean="0">
                <a:solidFill>
                  <a:srgbClr val="0070C0"/>
                </a:solidFill>
              </a:rPr>
              <a:t>date </a:t>
            </a:r>
            <a:r>
              <a:rPr lang="en-US" sz="2400" b="1" dirty="0" smtClean="0"/>
              <a:t>{</a:t>
            </a:r>
          </a:p>
          <a:p>
            <a:r>
              <a:rPr lang="en-US" sz="2400" b="1" dirty="0" smtClean="0"/>
              <a:t>  	</a:t>
            </a:r>
            <a:r>
              <a:rPr lang="en-US" sz="2400" b="1" dirty="0" err="1" smtClean="0"/>
              <a:t>int</a:t>
            </a:r>
            <a:r>
              <a:rPr lang="en-US" sz="2400" b="1" dirty="0" smtClean="0"/>
              <a:t> day;     // 4 </a:t>
            </a:r>
            <a:r>
              <a:rPr lang="ru-RU" sz="2400" b="1" dirty="0" smtClean="0"/>
              <a:t>байта</a:t>
            </a:r>
          </a:p>
          <a:p>
            <a:r>
              <a:rPr lang="ru-RU" sz="2400" b="1" dirty="0" smtClean="0"/>
              <a:t>  </a:t>
            </a:r>
            <a:r>
              <a:rPr lang="en-US" sz="2400" b="1" dirty="0" smtClean="0"/>
              <a:t>	char *month; // 4 </a:t>
            </a:r>
            <a:r>
              <a:rPr lang="ru-RU" sz="2400" b="1" dirty="0" smtClean="0"/>
              <a:t>байта</a:t>
            </a:r>
          </a:p>
          <a:p>
            <a:r>
              <a:rPr lang="ru-RU" sz="2400" b="1" dirty="0" smtClean="0"/>
              <a:t>  </a:t>
            </a:r>
            <a:r>
              <a:rPr lang="en-US" sz="2400" b="1" dirty="0" smtClean="0"/>
              <a:t>	</a:t>
            </a:r>
            <a:r>
              <a:rPr lang="en-US" sz="2400" b="1" dirty="0" err="1" smtClean="0"/>
              <a:t>int</a:t>
            </a:r>
            <a:r>
              <a:rPr lang="en-US" sz="2400" b="1" dirty="0" smtClean="0"/>
              <a:t> year;    // 4 </a:t>
            </a:r>
            <a:r>
              <a:rPr lang="ru-RU" sz="2400" b="1" dirty="0" smtClean="0"/>
              <a:t>байта</a:t>
            </a:r>
          </a:p>
          <a:p>
            <a:r>
              <a:rPr lang="ru-RU" sz="2400" b="1" dirty="0" smtClean="0"/>
              <a:t>};</a:t>
            </a:r>
            <a:endParaRPr lang="ru-RU" sz="2400" b="1" dirty="0"/>
          </a:p>
        </p:txBody>
      </p:sp>
      <p:sp>
        <p:nvSpPr>
          <p:cNvPr id="9" name="Прямоугольник 8"/>
          <p:cNvSpPr/>
          <p:nvPr/>
        </p:nvSpPr>
        <p:spPr>
          <a:xfrm>
            <a:off x="0" y="2636912"/>
            <a:ext cx="9144000" cy="830997"/>
          </a:xfrm>
          <a:prstGeom prst="rect">
            <a:avLst/>
          </a:prstGeom>
        </p:spPr>
        <p:txBody>
          <a:bodyPr wrap="square">
            <a:spAutoFit/>
          </a:bodyPr>
          <a:lstStyle/>
          <a:p>
            <a:r>
              <a:rPr lang="ru-RU" sz="2400" b="1" dirty="0" smtClean="0"/>
              <a:t>Поля структуры располагаются в памяти в том порядке, в котором они объявлены:</a:t>
            </a:r>
            <a:endParaRPr lang="ru-RU" sz="24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629026"/>
            <a:ext cx="7704856" cy="180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Прямоугольник 9"/>
          <p:cNvSpPr/>
          <p:nvPr/>
        </p:nvSpPr>
        <p:spPr>
          <a:xfrm>
            <a:off x="-32048" y="5431671"/>
            <a:ext cx="9176048" cy="1200329"/>
          </a:xfrm>
          <a:prstGeom prst="rect">
            <a:avLst/>
          </a:prstGeom>
        </p:spPr>
        <p:txBody>
          <a:bodyPr wrap="square">
            <a:spAutoFit/>
          </a:bodyPr>
          <a:lstStyle/>
          <a:p>
            <a:r>
              <a:rPr lang="ru-RU" sz="2400" b="1" dirty="0" smtClean="0"/>
              <a:t>Структура </a:t>
            </a:r>
            <a:r>
              <a:rPr lang="ru-RU" sz="2400" b="1" dirty="0" err="1" smtClean="0"/>
              <a:t>date</a:t>
            </a:r>
            <a:r>
              <a:rPr lang="ru-RU" sz="2400" b="1" dirty="0" smtClean="0"/>
              <a:t> занимает в памяти 12 байт. </a:t>
            </a:r>
          </a:p>
          <a:p>
            <a:r>
              <a:rPr lang="ru-RU" sz="2400" b="1" dirty="0" smtClean="0"/>
              <a:t>Указатель</a:t>
            </a:r>
            <a:r>
              <a:rPr lang="ru-RU" sz="2400" b="1" dirty="0"/>
              <a:t> *</a:t>
            </a:r>
            <a:r>
              <a:rPr lang="ru-RU" sz="2400" b="1" dirty="0" err="1"/>
              <a:t>month</a:t>
            </a:r>
            <a:r>
              <a:rPr lang="ru-RU" sz="2400" b="1" dirty="0"/>
              <a:t> при инициализации будет </a:t>
            </a:r>
            <a:r>
              <a:rPr lang="ru-RU" sz="2400" b="1" dirty="0" smtClean="0"/>
              <a:t>адрес</a:t>
            </a:r>
            <a:r>
              <a:rPr lang="ru-RU" sz="2400" b="1" dirty="0" smtClean="0"/>
              <a:t>ом </a:t>
            </a:r>
            <a:r>
              <a:rPr lang="ru-RU" sz="2400" b="1" dirty="0"/>
              <a:t>текстовой строки с названием месяца, размещенной в памяти</a:t>
            </a:r>
          </a:p>
        </p:txBody>
      </p:sp>
    </p:spTree>
    <p:extLst>
      <p:ext uri="{BB962C8B-B14F-4D97-AF65-F5344CB8AC3E}">
        <p14:creationId xmlns:p14="http://schemas.microsoft.com/office/powerpoint/2010/main" val="4040541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84688"/>
            <a:ext cx="9144000" cy="4308872"/>
          </a:xfrm>
          <a:prstGeom prst="rect">
            <a:avLst/>
          </a:prstGeom>
        </p:spPr>
        <p:txBody>
          <a:bodyPr wrap="square">
            <a:spAutoFit/>
          </a:bodyPr>
          <a:lstStyle/>
          <a:p>
            <a:r>
              <a:rPr lang="ru-RU" sz="2400" b="1" dirty="0"/>
              <a:t>В структурах можно сочетать обычные члены с битовыми полями. </a:t>
            </a:r>
            <a:r>
              <a:rPr lang="ru-RU" sz="2400" b="1" dirty="0" smtClean="0"/>
              <a:t>Например:</a:t>
            </a:r>
            <a:endParaRPr lang="ru-RU" sz="2400" b="1" dirty="0"/>
          </a:p>
          <a:p>
            <a:pPr>
              <a:spcBef>
                <a:spcPts val="600"/>
              </a:spcBef>
            </a:pPr>
            <a:r>
              <a:rPr lang="ru-RU" sz="2400" b="1" dirty="0" err="1" smtClean="0">
                <a:solidFill>
                  <a:srgbClr val="0070C0"/>
                </a:solidFill>
              </a:rPr>
              <a:t>struct</a:t>
            </a:r>
            <a:r>
              <a:rPr lang="ru-RU" sz="2400" b="1" dirty="0" smtClean="0">
                <a:solidFill>
                  <a:srgbClr val="0070C0"/>
                </a:solidFill>
              </a:rPr>
              <a:t> </a:t>
            </a:r>
            <a:r>
              <a:rPr lang="ru-RU" sz="2400" b="1" dirty="0" err="1">
                <a:solidFill>
                  <a:srgbClr val="0070C0"/>
                </a:solidFill>
              </a:rPr>
              <a:t>emp</a:t>
            </a:r>
            <a:r>
              <a:rPr lang="ru-RU" sz="2400" b="1" dirty="0">
                <a:solidFill>
                  <a:srgbClr val="0070C0"/>
                </a:solidFill>
              </a:rPr>
              <a:t> {</a:t>
            </a:r>
          </a:p>
          <a:p>
            <a:r>
              <a:rPr lang="ru-RU" sz="2400" b="1" dirty="0">
                <a:solidFill>
                  <a:srgbClr val="0070C0"/>
                </a:solidFill>
              </a:rPr>
              <a:t>  </a:t>
            </a:r>
            <a:r>
              <a:rPr lang="ru-RU" sz="2400" b="1" dirty="0" err="1">
                <a:solidFill>
                  <a:srgbClr val="0070C0"/>
                </a:solidFill>
              </a:rPr>
              <a:t>struct</a:t>
            </a:r>
            <a:r>
              <a:rPr lang="ru-RU" sz="2400" b="1" dirty="0">
                <a:solidFill>
                  <a:srgbClr val="0070C0"/>
                </a:solidFill>
              </a:rPr>
              <a:t> </a:t>
            </a:r>
            <a:r>
              <a:rPr lang="ru-RU" sz="2400" b="1" dirty="0" err="1">
                <a:solidFill>
                  <a:srgbClr val="0070C0"/>
                </a:solidFill>
              </a:rPr>
              <a:t>addr</a:t>
            </a:r>
            <a:r>
              <a:rPr lang="ru-RU" sz="2400" b="1" dirty="0">
                <a:solidFill>
                  <a:srgbClr val="0070C0"/>
                </a:solidFill>
              </a:rPr>
              <a:t> </a:t>
            </a:r>
            <a:r>
              <a:rPr lang="ru-RU" sz="2400" b="1" dirty="0" err="1">
                <a:solidFill>
                  <a:srgbClr val="0070C0"/>
                </a:solidFill>
              </a:rPr>
              <a:t>address</a:t>
            </a:r>
            <a:r>
              <a:rPr lang="ru-RU" sz="2400" b="1" dirty="0">
                <a:solidFill>
                  <a:srgbClr val="0070C0"/>
                </a:solidFill>
              </a:rPr>
              <a:t>;</a:t>
            </a:r>
          </a:p>
          <a:p>
            <a:r>
              <a:rPr lang="ru-RU" sz="2400" b="1" dirty="0">
                <a:solidFill>
                  <a:srgbClr val="0070C0"/>
                </a:solidFill>
              </a:rPr>
              <a:t>  </a:t>
            </a:r>
            <a:r>
              <a:rPr lang="ru-RU" sz="2400" b="1" dirty="0" err="1">
                <a:solidFill>
                  <a:srgbClr val="0070C0"/>
                </a:solidFill>
              </a:rPr>
              <a:t>float</a:t>
            </a:r>
            <a:r>
              <a:rPr lang="ru-RU" sz="2400" b="1" dirty="0">
                <a:solidFill>
                  <a:srgbClr val="0070C0"/>
                </a:solidFill>
              </a:rPr>
              <a:t> </a:t>
            </a:r>
            <a:r>
              <a:rPr lang="ru-RU" sz="2400" b="1" dirty="0" err="1">
                <a:solidFill>
                  <a:srgbClr val="0070C0"/>
                </a:solidFill>
              </a:rPr>
              <a:t>pay</a:t>
            </a:r>
            <a:r>
              <a:rPr lang="ru-RU" sz="2400" b="1" dirty="0">
                <a:solidFill>
                  <a:srgbClr val="0070C0"/>
                </a:solidFill>
              </a:rPr>
              <a:t>;</a:t>
            </a:r>
          </a:p>
          <a:p>
            <a:r>
              <a:rPr lang="ru-RU" sz="2400" b="1" dirty="0">
                <a:solidFill>
                  <a:srgbClr val="0070C0"/>
                </a:solidFill>
              </a:rPr>
              <a:t>  </a:t>
            </a:r>
            <a:r>
              <a:rPr lang="ru-RU" sz="2400" b="1" dirty="0" err="1">
                <a:solidFill>
                  <a:srgbClr val="0070C0"/>
                </a:solidFill>
              </a:rPr>
              <a:t>unsigned</a:t>
            </a:r>
            <a:r>
              <a:rPr lang="ru-RU" sz="2400" b="1" dirty="0">
                <a:solidFill>
                  <a:srgbClr val="0070C0"/>
                </a:solidFill>
              </a:rPr>
              <a:t> </a:t>
            </a:r>
            <a:r>
              <a:rPr lang="ru-RU" sz="2400" b="1" dirty="0" err="1">
                <a:solidFill>
                  <a:srgbClr val="0070C0"/>
                </a:solidFill>
              </a:rPr>
              <a:t>lay_off</a:t>
            </a:r>
            <a:r>
              <a:rPr lang="ru-RU" sz="2400" b="1" dirty="0">
                <a:solidFill>
                  <a:srgbClr val="0070C0"/>
                </a:solidFill>
              </a:rPr>
              <a:t>:    1; </a:t>
            </a:r>
            <a:r>
              <a:rPr lang="ru-RU" sz="2400" b="1" dirty="0"/>
              <a:t>/* временно уволенный или работающий */</a:t>
            </a:r>
          </a:p>
          <a:p>
            <a:r>
              <a:rPr lang="ru-RU" sz="2400" b="1" dirty="0"/>
              <a:t>  </a:t>
            </a:r>
            <a:r>
              <a:rPr lang="ru-RU" sz="2400" b="1" dirty="0" err="1">
                <a:solidFill>
                  <a:srgbClr val="0070C0"/>
                </a:solidFill>
              </a:rPr>
              <a:t>unsigned</a:t>
            </a:r>
            <a:r>
              <a:rPr lang="ru-RU" sz="2400" b="1" dirty="0">
                <a:solidFill>
                  <a:srgbClr val="0070C0"/>
                </a:solidFill>
              </a:rPr>
              <a:t> </a:t>
            </a:r>
            <a:r>
              <a:rPr lang="ru-RU" sz="2400" b="1" dirty="0" err="1">
                <a:solidFill>
                  <a:srgbClr val="0070C0"/>
                </a:solidFill>
              </a:rPr>
              <a:t>hourly</a:t>
            </a:r>
            <a:r>
              <a:rPr lang="ru-RU" sz="2400" b="1" dirty="0">
                <a:solidFill>
                  <a:srgbClr val="0070C0"/>
                </a:solidFill>
              </a:rPr>
              <a:t>:     1; </a:t>
            </a:r>
            <a:r>
              <a:rPr lang="ru-RU" sz="2400" b="1" dirty="0"/>
              <a:t>/* почасовая оплата или оклад */</a:t>
            </a:r>
          </a:p>
          <a:p>
            <a:r>
              <a:rPr lang="ru-RU" sz="2400" b="1" dirty="0"/>
              <a:t>  </a:t>
            </a:r>
            <a:r>
              <a:rPr lang="ru-RU" sz="2400" b="1" dirty="0" err="1">
                <a:solidFill>
                  <a:srgbClr val="0070C0"/>
                </a:solidFill>
              </a:rPr>
              <a:t>unsigned</a:t>
            </a:r>
            <a:r>
              <a:rPr lang="ru-RU" sz="2400" b="1" dirty="0">
                <a:solidFill>
                  <a:srgbClr val="0070C0"/>
                </a:solidFill>
              </a:rPr>
              <a:t> </a:t>
            </a:r>
            <a:r>
              <a:rPr lang="ru-RU" sz="2400" b="1" dirty="0" err="1">
                <a:solidFill>
                  <a:srgbClr val="0070C0"/>
                </a:solidFill>
              </a:rPr>
              <a:t>deductions</a:t>
            </a:r>
            <a:r>
              <a:rPr lang="ru-RU" sz="2400" b="1" dirty="0">
                <a:solidFill>
                  <a:srgbClr val="0070C0"/>
                </a:solidFill>
              </a:rPr>
              <a:t>: 3; </a:t>
            </a:r>
            <a:r>
              <a:rPr lang="ru-RU" sz="2400" b="1" dirty="0"/>
              <a:t>/* налоговые (IRS) удержания */</a:t>
            </a:r>
          </a:p>
          <a:p>
            <a:pPr>
              <a:spcAft>
                <a:spcPts val="600"/>
              </a:spcAft>
            </a:pPr>
            <a:r>
              <a:rPr lang="ru-RU" sz="2400" b="1" dirty="0">
                <a:solidFill>
                  <a:srgbClr val="0070C0"/>
                </a:solidFill>
              </a:rPr>
              <a:t>};</a:t>
            </a:r>
          </a:p>
          <a:p>
            <a:r>
              <a:rPr lang="ru-RU" sz="2400" b="1" dirty="0" smtClean="0"/>
              <a:t>Без использования битового </a:t>
            </a:r>
            <a:r>
              <a:rPr lang="ru-RU" sz="2400" b="1" dirty="0"/>
              <a:t>поля </a:t>
            </a:r>
            <a:r>
              <a:rPr lang="ru-RU" sz="2400" b="1" dirty="0" smtClean="0"/>
              <a:t>группа из последних трёх данных занимала </a:t>
            </a:r>
            <a:r>
              <a:rPr lang="ru-RU" sz="2400" b="1" dirty="0"/>
              <a:t>бы 3 </a:t>
            </a:r>
            <a:r>
              <a:rPr lang="ru-RU" sz="2400" b="1" dirty="0" smtClean="0"/>
              <a:t>байта (однако здесь есть особенности).</a:t>
            </a:r>
            <a:endParaRPr lang="ru-RU" sz="2400" b="1" dirty="0"/>
          </a:p>
        </p:txBody>
      </p:sp>
      <p:sp>
        <p:nvSpPr>
          <p:cNvPr id="3" name="Прямоугольник 2"/>
          <p:cNvSpPr/>
          <p:nvPr/>
        </p:nvSpPr>
        <p:spPr>
          <a:xfrm>
            <a:off x="0" y="4427300"/>
            <a:ext cx="9144000" cy="1938992"/>
          </a:xfrm>
          <a:prstGeom prst="rect">
            <a:avLst/>
          </a:prstGeom>
        </p:spPr>
        <p:txBody>
          <a:bodyPr wrap="square">
            <a:spAutoFit/>
          </a:bodyPr>
          <a:lstStyle/>
          <a:p>
            <a:r>
              <a:rPr lang="ru-RU" sz="2400" b="1" dirty="0"/>
              <a:t>Использование битовых полей имеет определенные ограничения. Нельзя получить адрес битового поля. Нет массивов битовых данных. При переносе кода на другую машину неизвестно, будут ли поля обрабатываться справа налево или слева </a:t>
            </a:r>
            <a:r>
              <a:rPr lang="ru-RU" sz="2400" b="1" dirty="0" smtClean="0"/>
              <a:t>направо. В этом случае следует поступать аккуратно. </a:t>
            </a:r>
            <a:endParaRPr lang="ru-RU" sz="2400" b="1" dirty="0"/>
          </a:p>
        </p:txBody>
      </p:sp>
    </p:spTree>
    <p:extLst>
      <p:ext uri="{BB962C8B-B14F-4D97-AF65-F5344CB8AC3E}">
        <p14:creationId xmlns:p14="http://schemas.microsoft.com/office/powerpoint/2010/main" val="4647527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198" y="819284"/>
            <a:ext cx="9149198" cy="4985980"/>
          </a:xfrm>
          <a:prstGeom prst="rect">
            <a:avLst/>
          </a:prstGeom>
        </p:spPr>
        <p:txBody>
          <a:bodyPr wrap="square">
            <a:spAutoFit/>
          </a:bodyPr>
          <a:lstStyle/>
          <a:p>
            <a:r>
              <a:rPr lang="ru-RU" sz="2400" b="1" dirty="0" smtClean="0"/>
              <a:t>Если </a:t>
            </a:r>
            <a:r>
              <a:rPr lang="ru-RU" sz="2400" b="1" dirty="0"/>
              <a:t>данные для битовых полей присылает внешний источник, то </a:t>
            </a:r>
            <a:r>
              <a:rPr lang="ru-RU" sz="2400" b="1" dirty="0" smtClean="0"/>
              <a:t>порядок </a:t>
            </a:r>
            <a:r>
              <a:rPr lang="ru-RU" sz="2400" b="1" dirty="0"/>
              <a:t>присылаемых извне </a:t>
            </a:r>
            <a:r>
              <a:rPr lang="ru-RU" sz="2400" b="1" dirty="0" smtClean="0"/>
              <a:t>битов может </a:t>
            </a:r>
            <a:r>
              <a:rPr lang="ru-RU" sz="2400" b="1" dirty="0"/>
              <a:t>быть разным</a:t>
            </a:r>
            <a:r>
              <a:rPr lang="ru-RU" sz="2400" b="1" dirty="0" smtClean="0"/>
              <a:t>.</a:t>
            </a:r>
          </a:p>
          <a:p>
            <a:pPr>
              <a:spcBef>
                <a:spcPts val="1200"/>
              </a:spcBef>
            </a:pPr>
            <a:r>
              <a:rPr lang="ru-RU" sz="2400" b="1" dirty="0" smtClean="0"/>
              <a:t>Данные</a:t>
            </a:r>
            <a:r>
              <a:rPr lang="ru-RU" sz="2400" b="1" dirty="0"/>
              <a:t>, </a:t>
            </a:r>
            <a:r>
              <a:rPr lang="ru-RU" sz="2400" b="1" dirty="0" smtClean="0"/>
              <a:t>поступающие извне </a:t>
            </a:r>
            <a:r>
              <a:rPr lang="ru-RU" sz="2400" b="1" dirty="0"/>
              <a:t>всегда имеют один и тот же формат, а </a:t>
            </a:r>
            <a:r>
              <a:rPr lang="ru-RU" sz="2400" b="1" dirty="0" smtClean="0"/>
              <a:t>битовые </a:t>
            </a:r>
            <a:r>
              <a:rPr lang="ru-RU" sz="2400" b="1" dirty="0"/>
              <a:t>поля в </a:t>
            </a:r>
            <a:r>
              <a:rPr lang="ru-RU" sz="2400" b="1" dirty="0" smtClean="0"/>
              <a:t>структуре </a:t>
            </a:r>
            <a:r>
              <a:rPr lang="ru-RU" sz="2400" b="1" dirty="0"/>
              <a:t>данных разные компиляторы могут расположить по-разному. </a:t>
            </a:r>
            <a:r>
              <a:rPr lang="ru-RU" sz="2400" b="1" dirty="0" smtClean="0"/>
              <a:t>Это </a:t>
            </a:r>
            <a:r>
              <a:rPr lang="ru-RU" sz="2400" b="1" dirty="0"/>
              <a:t>говорит </a:t>
            </a:r>
            <a:r>
              <a:rPr lang="ru-RU" sz="2400" b="1" dirty="0" smtClean="0"/>
              <a:t>о </a:t>
            </a:r>
            <a:r>
              <a:rPr lang="ru-RU" sz="2400" b="1" dirty="0"/>
              <a:t>том, что не следует использовать битовые поля для интерпретации приходящих извне данных жестко заданной структуры</a:t>
            </a:r>
            <a:r>
              <a:rPr lang="ru-RU" sz="2400" b="1" dirty="0" smtClean="0"/>
              <a:t>.</a:t>
            </a:r>
          </a:p>
          <a:p>
            <a:pPr>
              <a:spcBef>
                <a:spcPts val="1200"/>
              </a:spcBef>
            </a:pPr>
            <a:r>
              <a:rPr lang="ru-RU" sz="2400" b="1" dirty="0"/>
              <a:t>Это - редкое и побочное применение битовых полей.</a:t>
            </a:r>
          </a:p>
          <a:p>
            <a:pPr>
              <a:spcBef>
                <a:spcPts val="1200"/>
              </a:spcBef>
            </a:pPr>
            <a:r>
              <a:rPr lang="ru-RU" sz="2400" b="1" dirty="0"/>
              <a:t>До тех пор, пока </a:t>
            </a:r>
            <a:r>
              <a:rPr lang="ru-RU" sz="2400" b="1" dirty="0" smtClean="0"/>
              <a:t>не завязываться </a:t>
            </a:r>
            <a:r>
              <a:rPr lang="ru-RU" sz="2400" b="1" dirty="0"/>
              <a:t>на </a:t>
            </a:r>
            <a:r>
              <a:rPr lang="ru-RU" sz="2400" b="1" dirty="0" smtClean="0"/>
              <a:t>детали </a:t>
            </a:r>
            <a:r>
              <a:rPr lang="ru-RU" sz="2400" b="1" dirty="0"/>
              <a:t>расположения битовых полей в памяти, поведение битовых полей полностью определено языком и гарантированно во всех реализациях. Никаких противопоказаний использованию битовых полей нет.</a:t>
            </a:r>
          </a:p>
        </p:txBody>
      </p:sp>
    </p:spTree>
    <p:extLst>
      <p:ext uri="{BB962C8B-B14F-4D97-AF65-F5344CB8AC3E}">
        <p14:creationId xmlns:p14="http://schemas.microsoft.com/office/powerpoint/2010/main" val="33488202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1441"/>
            <a:ext cx="9144000" cy="830997"/>
          </a:xfrm>
          <a:prstGeom prst="rect">
            <a:avLst/>
          </a:prstGeom>
        </p:spPr>
        <p:txBody>
          <a:bodyPr wrap="square">
            <a:spAutoFit/>
          </a:bodyPr>
          <a:lstStyle/>
          <a:p>
            <a:r>
              <a:rPr lang="ru-RU" sz="2400" b="1" dirty="0" smtClean="0"/>
              <a:t>Пример завязывание </a:t>
            </a:r>
            <a:r>
              <a:rPr lang="ru-RU" sz="2400" b="1" dirty="0"/>
              <a:t>на детали расположения битовых полей в </a:t>
            </a:r>
            <a:r>
              <a:rPr lang="ru-RU" sz="2400" b="1" dirty="0" smtClean="0"/>
              <a:t>памяти (фрагмент кода):</a:t>
            </a:r>
            <a:endParaRPr lang="ru-RU" sz="2400" b="1" dirty="0"/>
          </a:p>
        </p:txBody>
      </p:sp>
      <p:sp>
        <p:nvSpPr>
          <p:cNvPr id="3" name="Прямоугольник 2"/>
          <p:cNvSpPr/>
          <p:nvPr/>
        </p:nvSpPr>
        <p:spPr>
          <a:xfrm>
            <a:off x="0" y="867944"/>
            <a:ext cx="9144000" cy="5786199"/>
          </a:xfrm>
          <a:prstGeom prst="rect">
            <a:avLst/>
          </a:prstGeom>
        </p:spPr>
        <p:txBody>
          <a:bodyPr wrap="square">
            <a:spAutoFit/>
          </a:bodyPr>
          <a:lstStyle/>
          <a:p>
            <a:r>
              <a:rPr lang="ru-RU" sz="2000" b="1" dirty="0"/>
              <a:t>Объединение, используемое для разбора 32-битного числа на две 16-битные </a:t>
            </a:r>
            <a:r>
              <a:rPr lang="ru-RU" sz="2000" b="1" dirty="0" smtClean="0"/>
              <a:t>«половинки»</a:t>
            </a:r>
          </a:p>
          <a:p>
            <a:r>
              <a:rPr lang="en-US" sz="2000" b="1" dirty="0" smtClean="0">
                <a:solidFill>
                  <a:srgbClr val="0070C0"/>
                </a:solidFill>
              </a:rPr>
              <a:t>union </a:t>
            </a:r>
            <a:r>
              <a:rPr lang="en-US" sz="2000" b="1" dirty="0">
                <a:solidFill>
                  <a:srgbClr val="0070C0"/>
                </a:solidFill>
              </a:rPr>
              <a:t>U</a:t>
            </a:r>
          </a:p>
          <a:p>
            <a:r>
              <a:rPr lang="en-US" sz="2000" b="1" dirty="0">
                <a:solidFill>
                  <a:srgbClr val="0070C0"/>
                </a:solidFill>
              </a:rPr>
              <a:t>{</a:t>
            </a:r>
          </a:p>
          <a:p>
            <a:r>
              <a:rPr lang="en-US" sz="2000" b="1" dirty="0">
                <a:solidFill>
                  <a:srgbClr val="0070C0"/>
                </a:solidFill>
              </a:rPr>
              <a:t>   </a:t>
            </a:r>
            <a:r>
              <a:rPr lang="en-US" sz="2000" b="1" dirty="0" smtClean="0">
                <a:solidFill>
                  <a:srgbClr val="0070C0"/>
                </a:solidFill>
              </a:rPr>
              <a:t>unsigned </a:t>
            </a:r>
            <a:r>
              <a:rPr lang="en-US" sz="2000" b="1" dirty="0" err="1" smtClean="0">
                <a:solidFill>
                  <a:srgbClr val="0070C0"/>
                </a:solidFill>
              </a:rPr>
              <a:t>int</a:t>
            </a:r>
            <a:r>
              <a:rPr lang="en-US" sz="2000" b="1" dirty="0" smtClean="0">
                <a:solidFill>
                  <a:srgbClr val="0070C0"/>
                </a:solidFill>
              </a:rPr>
              <a:t> </a:t>
            </a:r>
            <a:r>
              <a:rPr lang="en-US" sz="2000" b="1" dirty="0">
                <a:solidFill>
                  <a:srgbClr val="0070C0"/>
                </a:solidFill>
              </a:rPr>
              <a:t>u32;</a:t>
            </a:r>
          </a:p>
          <a:p>
            <a:r>
              <a:rPr lang="en-US" sz="2000" b="1" dirty="0">
                <a:solidFill>
                  <a:srgbClr val="0070C0"/>
                </a:solidFill>
              </a:rPr>
              <a:t>   </a:t>
            </a:r>
            <a:r>
              <a:rPr lang="en-US" sz="2000" b="1" dirty="0" err="1">
                <a:solidFill>
                  <a:srgbClr val="0070C0"/>
                </a:solidFill>
              </a:rPr>
              <a:t>struct</a:t>
            </a:r>
            <a:r>
              <a:rPr lang="en-US" sz="2000" b="1" dirty="0">
                <a:solidFill>
                  <a:srgbClr val="0070C0"/>
                </a:solidFill>
              </a:rPr>
              <a:t> S</a:t>
            </a:r>
          </a:p>
          <a:p>
            <a:r>
              <a:rPr lang="en-US" sz="2000" b="1" dirty="0">
                <a:solidFill>
                  <a:srgbClr val="0070C0"/>
                </a:solidFill>
              </a:rPr>
              <a:t>   {</a:t>
            </a:r>
          </a:p>
          <a:p>
            <a:r>
              <a:rPr lang="en-US" sz="2000" b="1" dirty="0">
                <a:solidFill>
                  <a:srgbClr val="0070C0"/>
                </a:solidFill>
              </a:rPr>
              <a:t> </a:t>
            </a:r>
            <a:r>
              <a:rPr lang="en-US" sz="2000" b="1" dirty="0" smtClean="0">
                <a:solidFill>
                  <a:srgbClr val="0070C0"/>
                </a:solidFill>
              </a:rPr>
              <a:t>    unsigned </a:t>
            </a:r>
            <a:r>
              <a:rPr lang="en-US" sz="2000" b="1" dirty="0" err="1">
                <a:solidFill>
                  <a:srgbClr val="0070C0"/>
                </a:solidFill>
              </a:rPr>
              <a:t>int</a:t>
            </a:r>
            <a:r>
              <a:rPr lang="en-US" sz="2000" b="1" dirty="0" smtClean="0">
                <a:solidFill>
                  <a:srgbClr val="0070C0"/>
                </a:solidFill>
              </a:rPr>
              <a:t> </a:t>
            </a:r>
            <a:r>
              <a:rPr lang="en-US" sz="2000" b="1" dirty="0">
                <a:solidFill>
                  <a:srgbClr val="0070C0"/>
                </a:solidFill>
              </a:rPr>
              <a:t>lo : 16;</a:t>
            </a:r>
          </a:p>
          <a:p>
            <a:r>
              <a:rPr lang="en-US" sz="2000" b="1" dirty="0">
                <a:solidFill>
                  <a:srgbClr val="0070C0"/>
                </a:solidFill>
              </a:rPr>
              <a:t> </a:t>
            </a:r>
            <a:r>
              <a:rPr lang="en-US" sz="2000" b="1" dirty="0" smtClean="0">
                <a:solidFill>
                  <a:srgbClr val="0070C0"/>
                </a:solidFill>
              </a:rPr>
              <a:t>    unsigned </a:t>
            </a:r>
            <a:r>
              <a:rPr lang="en-US" sz="2000" b="1" dirty="0" err="1">
                <a:solidFill>
                  <a:srgbClr val="0070C0"/>
                </a:solidFill>
              </a:rPr>
              <a:t>int</a:t>
            </a:r>
            <a:r>
              <a:rPr lang="en-US" sz="2000" b="1" dirty="0">
                <a:solidFill>
                  <a:srgbClr val="0070C0"/>
                </a:solidFill>
              </a:rPr>
              <a:t> </a:t>
            </a:r>
            <a:r>
              <a:rPr lang="en-US" sz="2000" b="1" dirty="0" smtClean="0">
                <a:solidFill>
                  <a:srgbClr val="0070C0"/>
                </a:solidFill>
              </a:rPr>
              <a:t>hi : </a:t>
            </a:r>
            <a:r>
              <a:rPr lang="en-US" sz="2000" b="1" dirty="0">
                <a:solidFill>
                  <a:srgbClr val="0070C0"/>
                </a:solidFill>
              </a:rPr>
              <a:t>16;</a:t>
            </a:r>
          </a:p>
          <a:p>
            <a:r>
              <a:rPr lang="en-US" sz="2000" b="1" dirty="0">
                <a:solidFill>
                  <a:srgbClr val="0070C0"/>
                </a:solidFill>
              </a:rPr>
              <a:t>   } u16;</a:t>
            </a:r>
          </a:p>
          <a:p>
            <a:r>
              <a:rPr lang="en-US" sz="2000" b="1" dirty="0">
                <a:solidFill>
                  <a:srgbClr val="0070C0"/>
                </a:solidFill>
              </a:rPr>
              <a:t>};</a:t>
            </a:r>
          </a:p>
          <a:p>
            <a:pPr>
              <a:spcBef>
                <a:spcPts val="600"/>
              </a:spcBef>
              <a:spcAft>
                <a:spcPts val="600"/>
              </a:spcAft>
            </a:pPr>
            <a:r>
              <a:rPr lang="ru-RU" sz="2000" b="1" dirty="0" smtClean="0"/>
              <a:t>-------------------------------------</a:t>
            </a:r>
            <a:endParaRPr lang="ru-RU" sz="2000" b="1" dirty="0"/>
          </a:p>
          <a:p>
            <a:r>
              <a:rPr lang="en-US" sz="2000" b="1" dirty="0" err="1" smtClean="0">
                <a:solidFill>
                  <a:srgbClr val="0070C0"/>
                </a:solidFill>
              </a:rPr>
              <a:t>int</a:t>
            </a:r>
            <a:r>
              <a:rPr lang="en-US" sz="2000" b="1" dirty="0" smtClean="0">
                <a:solidFill>
                  <a:srgbClr val="0070C0"/>
                </a:solidFill>
              </a:rPr>
              <a:t> </a:t>
            </a:r>
            <a:r>
              <a:rPr lang="en-US" sz="2000" b="1" dirty="0">
                <a:solidFill>
                  <a:srgbClr val="0070C0"/>
                </a:solidFill>
              </a:rPr>
              <a:t>main()</a:t>
            </a:r>
          </a:p>
          <a:p>
            <a:r>
              <a:rPr lang="en-US" sz="2000" b="1" dirty="0">
                <a:solidFill>
                  <a:srgbClr val="0070C0"/>
                </a:solidFill>
              </a:rPr>
              <a:t>{</a:t>
            </a:r>
          </a:p>
          <a:p>
            <a:r>
              <a:rPr lang="en-US" sz="2000" b="1" dirty="0">
                <a:solidFill>
                  <a:srgbClr val="0070C0"/>
                </a:solidFill>
              </a:rPr>
              <a:t>    U </a:t>
            </a:r>
            <a:r>
              <a:rPr lang="en-US" sz="2000" b="1" dirty="0" err="1">
                <a:solidFill>
                  <a:srgbClr val="0070C0"/>
                </a:solidFill>
              </a:rPr>
              <a:t>u</a:t>
            </a:r>
            <a:r>
              <a:rPr lang="en-US" sz="2000" b="1" dirty="0">
                <a:solidFill>
                  <a:srgbClr val="0070C0"/>
                </a:solidFill>
              </a:rPr>
              <a:t>;</a:t>
            </a:r>
          </a:p>
          <a:p>
            <a:r>
              <a:rPr lang="en-US" sz="2000" b="1" dirty="0">
                <a:solidFill>
                  <a:srgbClr val="0070C0"/>
                </a:solidFill>
              </a:rPr>
              <a:t>    u.u32 = 123456789;</a:t>
            </a:r>
          </a:p>
          <a:p>
            <a:r>
              <a:rPr lang="en-US" sz="2000" b="1" dirty="0">
                <a:solidFill>
                  <a:srgbClr val="0070C0"/>
                </a:solidFill>
              </a:rPr>
              <a:t>    </a:t>
            </a:r>
            <a:r>
              <a:rPr lang="en-US" sz="2000" b="1" dirty="0" err="1">
                <a:solidFill>
                  <a:srgbClr val="0070C0"/>
                </a:solidFill>
              </a:rPr>
              <a:t>printf</a:t>
            </a:r>
            <a:r>
              <a:rPr lang="en-US" sz="2000" b="1" dirty="0">
                <a:solidFill>
                  <a:srgbClr val="0070C0"/>
                </a:solidFill>
              </a:rPr>
              <a:t>("%u %u\n", u.u16.lo, u.u16.hi);</a:t>
            </a:r>
          </a:p>
          <a:p>
            <a:r>
              <a:rPr lang="en-US" sz="2000" b="1" dirty="0">
                <a:solidFill>
                  <a:srgbClr val="0070C0"/>
                </a:solidFill>
              </a:rPr>
              <a:t>}</a:t>
            </a:r>
            <a:endParaRPr lang="ru-RU" sz="2000" b="1" dirty="0">
              <a:solidFill>
                <a:srgbClr val="0070C0"/>
              </a:solidFill>
            </a:endParaRPr>
          </a:p>
        </p:txBody>
      </p:sp>
      <p:sp>
        <p:nvSpPr>
          <p:cNvPr id="5" name="Прямоугольник 4"/>
          <p:cNvSpPr/>
          <p:nvPr/>
        </p:nvSpPr>
        <p:spPr>
          <a:xfrm>
            <a:off x="4432789" y="1268760"/>
            <a:ext cx="4710424" cy="5478423"/>
          </a:xfrm>
          <a:prstGeom prst="rect">
            <a:avLst/>
          </a:prstGeom>
        </p:spPr>
        <p:txBody>
          <a:bodyPr wrap="square">
            <a:spAutoFit/>
          </a:bodyPr>
          <a:lstStyle/>
          <a:p>
            <a:r>
              <a:rPr lang="ru-RU" sz="2000" b="1" dirty="0">
                <a:solidFill>
                  <a:srgbClr val="FF0000"/>
                </a:solidFill>
              </a:rPr>
              <a:t>Битовые поля предназначены </a:t>
            </a:r>
            <a:r>
              <a:rPr lang="ru-RU" sz="2000" b="1" dirty="0" smtClean="0">
                <a:solidFill>
                  <a:srgbClr val="FF0000"/>
                </a:solidFill>
              </a:rPr>
              <a:t>для </a:t>
            </a:r>
            <a:r>
              <a:rPr lang="ru-RU" sz="2000" b="1" dirty="0">
                <a:solidFill>
                  <a:srgbClr val="FF0000"/>
                </a:solidFill>
              </a:rPr>
              <a:t>экономии памяти в массовых структурах данных. В этой роли они 100% </a:t>
            </a:r>
            <a:r>
              <a:rPr lang="ru-RU" sz="2000" b="1" dirty="0" err="1">
                <a:solidFill>
                  <a:srgbClr val="FF0000"/>
                </a:solidFill>
              </a:rPr>
              <a:t>портабельны</a:t>
            </a:r>
            <a:r>
              <a:rPr lang="ru-RU" sz="2000" b="1" dirty="0">
                <a:solidFill>
                  <a:srgbClr val="FF0000"/>
                </a:solidFill>
              </a:rPr>
              <a:t> и никаких проблем с ними нет и быть не может.</a:t>
            </a:r>
          </a:p>
          <a:p>
            <a:pPr>
              <a:spcBef>
                <a:spcPts val="600"/>
              </a:spcBef>
            </a:pPr>
            <a:r>
              <a:rPr lang="ru-RU" sz="2000" b="1" dirty="0" smtClean="0">
                <a:solidFill>
                  <a:srgbClr val="FF0000"/>
                </a:solidFill>
              </a:rPr>
              <a:t>Другое </a:t>
            </a:r>
            <a:r>
              <a:rPr lang="ru-RU" sz="2000" b="1" dirty="0">
                <a:solidFill>
                  <a:srgbClr val="FF0000"/>
                </a:solidFill>
              </a:rPr>
              <a:t>дело, что не существует способа выбора конкретного битового поля через некую </a:t>
            </a:r>
            <a:r>
              <a:rPr lang="ru-RU" sz="2000" b="1" dirty="0" smtClean="0">
                <a:solidFill>
                  <a:srgbClr val="FF0000"/>
                </a:solidFill>
              </a:rPr>
              <a:t>промежуточную величину, </a:t>
            </a:r>
            <a:r>
              <a:rPr lang="ru-RU" sz="2000" b="1" dirty="0">
                <a:solidFill>
                  <a:srgbClr val="FF0000"/>
                </a:solidFill>
              </a:rPr>
              <a:t>что делает использование битовых полей неудобным в некоторых контекстах. Ручная "симуляция" битовых полей через побитовые операции в </a:t>
            </a:r>
            <a:r>
              <a:rPr lang="ru-RU" sz="2000" b="1" dirty="0" smtClean="0">
                <a:solidFill>
                  <a:srgbClr val="FF0000"/>
                </a:solidFill>
              </a:rPr>
              <a:t>этом </a:t>
            </a:r>
            <a:r>
              <a:rPr lang="ru-RU" sz="2000" b="1" dirty="0">
                <a:solidFill>
                  <a:srgbClr val="FF0000"/>
                </a:solidFill>
              </a:rPr>
              <a:t>отношении является более гибкой. </a:t>
            </a:r>
            <a:endParaRPr lang="ru-RU" sz="2000" b="1" dirty="0" smtClean="0">
              <a:solidFill>
                <a:srgbClr val="FF0000"/>
              </a:solidFill>
            </a:endParaRPr>
          </a:p>
          <a:p>
            <a:pPr>
              <a:spcBef>
                <a:spcPts val="600"/>
              </a:spcBef>
            </a:pPr>
            <a:r>
              <a:rPr lang="ru-RU" sz="2000" b="1" dirty="0">
                <a:solidFill>
                  <a:srgbClr val="FF0000"/>
                </a:solidFill>
              </a:rPr>
              <a:t>Битовые поля - часть языка. И любой компилятор обязан </a:t>
            </a:r>
            <a:r>
              <a:rPr lang="ru-RU" sz="2000" b="1" dirty="0" smtClean="0">
                <a:solidFill>
                  <a:srgbClr val="FF0000"/>
                </a:solidFill>
              </a:rPr>
              <a:t>интерпретировать </a:t>
            </a:r>
            <a:r>
              <a:rPr lang="ru-RU" sz="2000" b="1" dirty="0">
                <a:solidFill>
                  <a:srgbClr val="FF0000"/>
                </a:solidFill>
              </a:rPr>
              <a:t>их </a:t>
            </a:r>
            <a:r>
              <a:rPr lang="ru-RU" sz="2000" b="1" dirty="0" smtClean="0">
                <a:solidFill>
                  <a:srgbClr val="FF0000"/>
                </a:solidFill>
              </a:rPr>
              <a:t>правильно</a:t>
            </a:r>
            <a:r>
              <a:rPr lang="ru-RU" sz="2000" b="1" dirty="0">
                <a:solidFill>
                  <a:srgbClr val="FF0000"/>
                </a:solidFill>
              </a:rPr>
              <a:t>.</a:t>
            </a:r>
          </a:p>
        </p:txBody>
      </p:sp>
    </p:spTree>
    <p:extLst>
      <p:ext uri="{BB962C8B-B14F-4D97-AF65-F5344CB8AC3E}">
        <p14:creationId xmlns:p14="http://schemas.microsoft.com/office/powerpoint/2010/main" val="16664202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1200329"/>
          </a:xfrm>
          <a:prstGeom prst="rect">
            <a:avLst/>
          </a:prstGeom>
        </p:spPr>
        <p:txBody>
          <a:bodyPr wrap="square">
            <a:spAutoFit/>
          </a:bodyPr>
          <a:lstStyle/>
          <a:p>
            <a:r>
              <a:rPr lang="ru-RU" sz="2400" b="1" dirty="0"/>
              <a:t>Битовые поля имеют тип </a:t>
            </a:r>
            <a:r>
              <a:rPr lang="ru-RU" sz="2400" b="1" dirty="0" err="1">
                <a:solidFill>
                  <a:srgbClr val="0070C0"/>
                </a:solidFill>
              </a:rPr>
              <a:t>unsigned</a:t>
            </a:r>
            <a:r>
              <a:rPr lang="ru-RU" sz="2400" b="1" dirty="0">
                <a:solidFill>
                  <a:srgbClr val="0070C0"/>
                </a:solidFill>
              </a:rPr>
              <a:t> </a:t>
            </a:r>
            <a:r>
              <a:rPr lang="ru-RU" sz="2400" b="1" dirty="0" err="1">
                <a:solidFill>
                  <a:srgbClr val="0070C0"/>
                </a:solidFill>
              </a:rPr>
              <a:t>int</a:t>
            </a:r>
            <a:r>
              <a:rPr lang="ru-RU" sz="2400" b="1" dirty="0"/>
              <a:t>, так как имеют длину один бит. Если длина поля больше одного бита, то поле может иметь и знаковый целый тип</a:t>
            </a:r>
            <a:r>
              <a:rPr lang="ru-RU" sz="2400" b="1" dirty="0" smtClean="0"/>
              <a:t>.</a:t>
            </a:r>
            <a:endParaRPr lang="en-US" sz="2400" b="1" dirty="0" smtClean="0"/>
          </a:p>
        </p:txBody>
      </p:sp>
      <p:sp>
        <p:nvSpPr>
          <p:cNvPr id="4" name="Прямоугольник 3"/>
          <p:cNvSpPr/>
          <p:nvPr/>
        </p:nvSpPr>
        <p:spPr>
          <a:xfrm>
            <a:off x="17935" y="1124744"/>
            <a:ext cx="3617961" cy="4555093"/>
          </a:xfrm>
          <a:prstGeom prst="rect">
            <a:avLst/>
          </a:prstGeom>
        </p:spPr>
        <p:txBody>
          <a:bodyPr wrap="square">
            <a:spAutoFit/>
          </a:bodyPr>
          <a:lstStyle/>
          <a:p>
            <a:pPr lvl="0"/>
            <a:r>
              <a:rPr lang="en-US" sz="2000" b="1" dirty="0">
                <a:solidFill>
                  <a:srgbClr val="0070C0"/>
                </a:solidFill>
              </a:rPr>
              <a:t>#include &lt;</a:t>
            </a:r>
            <a:r>
              <a:rPr lang="en-US" sz="2000" b="1" dirty="0" err="1">
                <a:solidFill>
                  <a:srgbClr val="0070C0"/>
                </a:solidFill>
              </a:rPr>
              <a:t>conio.h</a:t>
            </a:r>
            <a:r>
              <a:rPr lang="en-US" sz="2000" b="1" dirty="0">
                <a:solidFill>
                  <a:srgbClr val="0070C0"/>
                </a:solidFill>
              </a:rPr>
              <a:t>&gt;</a:t>
            </a:r>
          </a:p>
          <a:p>
            <a:pPr lvl="0"/>
            <a:r>
              <a:rPr lang="en-US" sz="2000" b="1" dirty="0">
                <a:solidFill>
                  <a:srgbClr val="0070C0"/>
                </a:solidFill>
              </a:rPr>
              <a:t>#include &lt;</a:t>
            </a:r>
            <a:r>
              <a:rPr lang="en-US" sz="2000" b="1" dirty="0" err="1">
                <a:solidFill>
                  <a:srgbClr val="0070C0"/>
                </a:solidFill>
              </a:rPr>
              <a:t>stdio.h</a:t>
            </a:r>
            <a:r>
              <a:rPr lang="en-US" sz="2000" b="1" dirty="0">
                <a:solidFill>
                  <a:srgbClr val="0070C0"/>
                </a:solidFill>
              </a:rPr>
              <a:t>&gt;</a:t>
            </a:r>
          </a:p>
          <a:p>
            <a:pPr lvl="0">
              <a:spcBef>
                <a:spcPts val="600"/>
              </a:spcBef>
            </a:pPr>
            <a:r>
              <a:rPr lang="en-US" sz="2000" b="1" dirty="0" err="1" smtClean="0">
                <a:solidFill>
                  <a:srgbClr val="0070C0"/>
                </a:solidFill>
              </a:rPr>
              <a:t>struct</a:t>
            </a:r>
            <a:r>
              <a:rPr lang="en-US" sz="2000" b="1" dirty="0" smtClean="0">
                <a:solidFill>
                  <a:srgbClr val="0070C0"/>
                </a:solidFill>
              </a:rPr>
              <a:t> </a:t>
            </a:r>
            <a:r>
              <a:rPr lang="en-US" sz="2000" b="1" dirty="0">
                <a:solidFill>
                  <a:srgbClr val="0070C0"/>
                </a:solidFill>
              </a:rPr>
              <a:t>byte {</a:t>
            </a:r>
          </a:p>
          <a:p>
            <a:pPr lvl="0"/>
            <a:r>
              <a:rPr lang="en-US" sz="2000" b="1" dirty="0">
                <a:solidFill>
                  <a:srgbClr val="0070C0"/>
                </a:solidFill>
              </a:rPr>
              <a:t>    signed char a: 4;</a:t>
            </a:r>
          </a:p>
          <a:p>
            <a:pPr lvl="0"/>
            <a:r>
              <a:rPr lang="en-US" sz="2000" b="1" dirty="0">
                <a:solidFill>
                  <a:srgbClr val="0070C0"/>
                </a:solidFill>
              </a:rPr>
              <a:t>    signed char b: 4;</a:t>
            </a:r>
          </a:p>
          <a:p>
            <a:pPr lvl="0"/>
            <a:r>
              <a:rPr lang="en-US" sz="2000" b="1" dirty="0">
                <a:solidFill>
                  <a:srgbClr val="0070C0"/>
                </a:solidFill>
              </a:rPr>
              <a:t>};</a:t>
            </a:r>
          </a:p>
          <a:p>
            <a:pPr lvl="0">
              <a:spcBef>
                <a:spcPts val="600"/>
              </a:spcBef>
            </a:pPr>
            <a:r>
              <a:rPr lang="en-US" sz="2000" b="1" dirty="0" smtClean="0">
                <a:solidFill>
                  <a:srgbClr val="0070C0"/>
                </a:solidFill>
              </a:rPr>
              <a:t>void </a:t>
            </a:r>
            <a:r>
              <a:rPr lang="en-US" sz="2000" b="1" dirty="0">
                <a:solidFill>
                  <a:srgbClr val="0070C0"/>
                </a:solidFill>
              </a:rPr>
              <a:t>main() {</a:t>
            </a:r>
          </a:p>
          <a:p>
            <a:pPr lvl="0"/>
            <a:r>
              <a:rPr lang="en-US" sz="2000" b="1" dirty="0">
                <a:solidFill>
                  <a:srgbClr val="0070C0"/>
                </a:solidFill>
              </a:rPr>
              <a:t>    </a:t>
            </a:r>
            <a:r>
              <a:rPr lang="en-US" sz="2000" b="1" dirty="0" err="1">
                <a:solidFill>
                  <a:srgbClr val="0070C0"/>
                </a:solidFill>
              </a:rPr>
              <a:t>struct</a:t>
            </a:r>
            <a:r>
              <a:rPr lang="en-US" sz="2000" b="1" dirty="0">
                <a:solidFill>
                  <a:srgbClr val="0070C0"/>
                </a:solidFill>
              </a:rPr>
              <a:t> byte x = {-1, 3};</a:t>
            </a:r>
          </a:p>
          <a:p>
            <a:pPr lvl="0"/>
            <a:r>
              <a:rPr lang="en-US" sz="2000" b="1" dirty="0">
                <a:solidFill>
                  <a:srgbClr val="0070C0"/>
                </a:solidFill>
              </a:rPr>
              <a:t>    </a:t>
            </a:r>
            <a:r>
              <a:rPr lang="en-US" sz="2000" b="1" dirty="0" err="1">
                <a:solidFill>
                  <a:srgbClr val="0070C0"/>
                </a:solidFill>
              </a:rPr>
              <a:t>printf</a:t>
            </a:r>
            <a:r>
              <a:rPr lang="en-US" sz="2000" b="1" dirty="0">
                <a:solidFill>
                  <a:srgbClr val="0070C0"/>
                </a:solidFill>
              </a:rPr>
              <a:t>("hex a = %x\n", </a:t>
            </a:r>
            <a:r>
              <a:rPr lang="en-US" sz="2000" b="1" dirty="0" err="1">
                <a:solidFill>
                  <a:srgbClr val="0070C0"/>
                </a:solidFill>
              </a:rPr>
              <a:t>x.a</a:t>
            </a:r>
            <a:r>
              <a:rPr lang="en-US" sz="2000" b="1" dirty="0">
                <a:solidFill>
                  <a:srgbClr val="0070C0"/>
                </a:solidFill>
              </a:rPr>
              <a:t>);</a:t>
            </a:r>
          </a:p>
          <a:p>
            <a:pPr lvl="0"/>
            <a:r>
              <a:rPr lang="en-US" sz="2000" b="1" dirty="0">
                <a:solidFill>
                  <a:srgbClr val="0070C0"/>
                </a:solidFill>
              </a:rPr>
              <a:t>    </a:t>
            </a:r>
            <a:r>
              <a:rPr lang="en-US" sz="2000" b="1" dirty="0" err="1">
                <a:solidFill>
                  <a:srgbClr val="0070C0"/>
                </a:solidFill>
              </a:rPr>
              <a:t>printf</a:t>
            </a:r>
            <a:r>
              <a:rPr lang="en-US" sz="2000" b="1" dirty="0">
                <a:solidFill>
                  <a:srgbClr val="0070C0"/>
                </a:solidFill>
              </a:rPr>
              <a:t>("</a:t>
            </a:r>
            <a:r>
              <a:rPr lang="en-US" sz="2000" b="1" dirty="0" err="1">
                <a:solidFill>
                  <a:srgbClr val="0070C0"/>
                </a:solidFill>
              </a:rPr>
              <a:t>dec</a:t>
            </a:r>
            <a:r>
              <a:rPr lang="en-US" sz="2000" b="1" dirty="0">
                <a:solidFill>
                  <a:srgbClr val="0070C0"/>
                </a:solidFill>
              </a:rPr>
              <a:t> a = %d\n", </a:t>
            </a:r>
            <a:r>
              <a:rPr lang="en-US" sz="2000" b="1" dirty="0" err="1">
                <a:solidFill>
                  <a:srgbClr val="0070C0"/>
                </a:solidFill>
              </a:rPr>
              <a:t>x.a</a:t>
            </a:r>
            <a:r>
              <a:rPr lang="en-US" sz="2000" b="1" dirty="0">
                <a:solidFill>
                  <a:srgbClr val="0070C0"/>
                </a:solidFill>
              </a:rPr>
              <a:t>);</a:t>
            </a:r>
          </a:p>
          <a:p>
            <a:pPr lvl="0"/>
            <a:r>
              <a:rPr lang="en-US" sz="2000" b="1" dirty="0">
                <a:solidFill>
                  <a:srgbClr val="0070C0"/>
                </a:solidFill>
              </a:rPr>
              <a:t>    </a:t>
            </a:r>
            <a:r>
              <a:rPr lang="en-US" sz="2000" b="1" dirty="0" err="1">
                <a:solidFill>
                  <a:srgbClr val="0070C0"/>
                </a:solidFill>
              </a:rPr>
              <a:t>printf</a:t>
            </a:r>
            <a:r>
              <a:rPr lang="en-US" sz="2000" b="1" dirty="0">
                <a:solidFill>
                  <a:srgbClr val="0070C0"/>
                </a:solidFill>
              </a:rPr>
              <a:t>("hex b = %x\n", </a:t>
            </a:r>
            <a:r>
              <a:rPr lang="en-US" sz="2000" b="1" dirty="0" err="1">
                <a:solidFill>
                  <a:srgbClr val="0070C0"/>
                </a:solidFill>
              </a:rPr>
              <a:t>x.b</a:t>
            </a:r>
            <a:r>
              <a:rPr lang="en-US" sz="2000" b="1" dirty="0">
                <a:solidFill>
                  <a:srgbClr val="0070C0"/>
                </a:solidFill>
              </a:rPr>
              <a:t>);</a:t>
            </a:r>
          </a:p>
          <a:p>
            <a:pPr lvl="0"/>
            <a:r>
              <a:rPr lang="en-US" sz="2000" b="1" dirty="0">
                <a:solidFill>
                  <a:srgbClr val="0070C0"/>
                </a:solidFill>
              </a:rPr>
              <a:t>    </a:t>
            </a:r>
            <a:r>
              <a:rPr lang="en-US" sz="2000" b="1" dirty="0" err="1">
                <a:solidFill>
                  <a:srgbClr val="0070C0"/>
                </a:solidFill>
              </a:rPr>
              <a:t>printf</a:t>
            </a:r>
            <a:r>
              <a:rPr lang="en-US" sz="2000" b="1" dirty="0">
                <a:solidFill>
                  <a:srgbClr val="0070C0"/>
                </a:solidFill>
              </a:rPr>
              <a:t>("</a:t>
            </a:r>
            <a:r>
              <a:rPr lang="en-US" sz="2000" b="1" dirty="0" err="1">
                <a:solidFill>
                  <a:srgbClr val="0070C0"/>
                </a:solidFill>
              </a:rPr>
              <a:t>dec</a:t>
            </a:r>
            <a:r>
              <a:rPr lang="en-US" sz="2000" b="1" dirty="0">
                <a:solidFill>
                  <a:srgbClr val="0070C0"/>
                </a:solidFill>
              </a:rPr>
              <a:t> b = %d\n", </a:t>
            </a:r>
            <a:r>
              <a:rPr lang="en-US" sz="2000" b="1" dirty="0" err="1">
                <a:solidFill>
                  <a:srgbClr val="0070C0"/>
                </a:solidFill>
              </a:rPr>
              <a:t>x.b</a:t>
            </a:r>
            <a:r>
              <a:rPr lang="en-US" sz="2000" b="1" dirty="0">
                <a:solidFill>
                  <a:srgbClr val="0070C0"/>
                </a:solidFill>
              </a:rPr>
              <a:t>);</a:t>
            </a:r>
          </a:p>
          <a:p>
            <a:pPr lvl="0"/>
            <a:r>
              <a:rPr lang="en-US" sz="2000" b="1" dirty="0">
                <a:solidFill>
                  <a:srgbClr val="0070C0"/>
                </a:solidFill>
              </a:rPr>
              <a:t>    </a:t>
            </a:r>
            <a:r>
              <a:rPr lang="en-US" sz="2000" b="1" dirty="0" err="1">
                <a:solidFill>
                  <a:srgbClr val="0070C0"/>
                </a:solidFill>
              </a:rPr>
              <a:t>getch</a:t>
            </a:r>
            <a:r>
              <a:rPr lang="en-US" sz="2000" b="1" dirty="0">
                <a:solidFill>
                  <a:srgbClr val="0070C0"/>
                </a:solidFill>
              </a:rPr>
              <a:t>();</a:t>
            </a:r>
          </a:p>
          <a:p>
            <a:pPr lvl="0"/>
            <a:r>
              <a:rPr lang="en-US" sz="2000" b="1" dirty="0">
                <a:solidFill>
                  <a:srgbClr val="0070C0"/>
                </a:solidFill>
              </a:rPr>
              <a:t>}</a:t>
            </a:r>
            <a:endParaRPr lang="ru-RU" sz="2000" b="1" dirty="0">
              <a:solidFill>
                <a:srgbClr val="0070C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5111230"/>
            <a:ext cx="5724128" cy="174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79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3785652"/>
          </a:xfrm>
          <a:prstGeom prst="rect">
            <a:avLst/>
          </a:prstGeom>
        </p:spPr>
        <p:txBody>
          <a:bodyPr wrap="square">
            <a:spAutoFit/>
          </a:bodyPr>
          <a:lstStyle/>
          <a:p>
            <a:r>
              <a:rPr lang="ru-RU" sz="2400" b="1" dirty="0"/>
              <a:t>Размер структуры, содержащей битовые поля, всегда кратен 8. То есть, если одно поле содержит 5 бит, а второе 4, то второе поле начинается с восьмого бита и три бита </a:t>
            </a:r>
            <a:r>
              <a:rPr lang="ru-RU" sz="2400" b="1" dirty="0" smtClean="0"/>
              <a:t>первого поля остаются </a:t>
            </a:r>
            <a:r>
              <a:rPr lang="ru-RU" sz="2400" b="1" dirty="0"/>
              <a:t>неиспользованными.</a:t>
            </a:r>
          </a:p>
          <a:p>
            <a:r>
              <a:rPr lang="ru-RU" sz="2400" b="1" dirty="0"/>
              <a:t>Неименованное поле может иметь нулевой размер. В этом случае следующее за ним поле смещается так, чтобы добрать до 8 бит.</a:t>
            </a:r>
          </a:p>
          <a:p>
            <a:r>
              <a:rPr lang="ru-RU" sz="2400" b="1" dirty="0"/>
              <a:t>Если же адрес поля уже кратен 8 битам, то нулевое поле не добавит сдвига.</a:t>
            </a:r>
          </a:p>
          <a:p>
            <a:r>
              <a:rPr lang="ru-RU" sz="2400" b="1" dirty="0"/>
              <a:t>Кроме того, если имеются обычные поля и битовые поля, то первое битовое поле будет сдвинуто так, чтобы добрать до 8 бит.</a:t>
            </a:r>
          </a:p>
        </p:txBody>
      </p:sp>
    </p:spTree>
    <p:extLst>
      <p:ext uri="{BB962C8B-B14F-4D97-AF65-F5344CB8AC3E}">
        <p14:creationId xmlns:p14="http://schemas.microsoft.com/office/powerpoint/2010/main" val="3933331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3558690" cy="6801862"/>
          </a:xfrm>
          <a:prstGeom prst="rect">
            <a:avLst/>
          </a:prstGeom>
          <a:ln w="12700">
            <a:solidFill>
              <a:schemeClr val="tx1"/>
            </a:solidFill>
          </a:ln>
        </p:spPr>
        <p:txBody>
          <a:bodyPr wrap="square">
            <a:spAutoFit/>
          </a:bodyPr>
          <a:lstStyle/>
          <a:p>
            <a:r>
              <a:rPr lang="en-US" sz="2000" b="1" dirty="0"/>
              <a:t>#include &lt;</a:t>
            </a:r>
            <a:r>
              <a:rPr lang="en-US" sz="2000" b="1" dirty="0" err="1"/>
              <a:t>conio.h</a:t>
            </a:r>
            <a:r>
              <a:rPr lang="en-US" sz="2000" b="1" dirty="0"/>
              <a:t>&gt;</a:t>
            </a:r>
          </a:p>
          <a:p>
            <a:r>
              <a:rPr lang="en-US" sz="2000" b="1" dirty="0"/>
              <a:t>#include &lt;</a:t>
            </a:r>
            <a:r>
              <a:rPr lang="en-US" sz="2000" b="1" dirty="0" err="1"/>
              <a:t>stdio.h</a:t>
            </a:r>
            <a:r>
              <a:rPr lang="en-US" sz="2000" b="1" dirty="0" smtClean="0"/>
              <a:t>&gt;</a:t>
            </a:r>
            <a:endParaRPr lang="en-US" sz="2000" b="1" dirty="0"/>
          </a:p>
          <a:p>
            <a:r>
              <a:rPr lang="en-US" sz="2000" b="1" dirty="0" err="1"/>
              <a:t>struct</a:t>
            </a:r>
            <a:r>
              <a:rPr lang="en-US" sz="2000" b="1" dirty="0"/>
              <a:t> byte1 {</a:t>
            </a:r>
          </a:p>
          <a:p>
            <a:r>
              <a:rPr lang="en-US" sz="2000" b="1" dirty="0"/>
              <a:t>    char a;</a:t>
            </a:r>
          </a:p>
          <a:p>
            <a:r>
              <a:rPr lang="en-US" sz="2000" b="1" dirty="0"/>
              <a:t>    char b;</a:t>
            </a:r>
          </a:p>
          <a:p>
            <a:r>
              <a:rPr lang="en-US" sz="2000" b="1" dirty="0"/>
              <a:t>    char c;</a:t>
            </a:r>
          </a:p>
          <a:p>
            <a:r>
              <a:rPr lang="en-US" sz="2000" b="1" dirty="0" smtClean="0"/>
              <a:t>};</a:t>
            </a:r>
            <a:endParaRPr lang="en-US" sz="2000" b="1" dirty="0"/>
          </a:p>
          <a:p>
            <a:r>
              <a:rPr lang="en-US" sz="2000" b="1" dirty="0" err="1"/>
              <a:t>struct</a:t>
            </a:r>
            <a:r>
              <a:rPr lang="en-US" sz="2000" b="1" dirty="0"/>
              <a:t> byte2 {</a:t>
            </a:r>
          </a:p>
          <a:p>
            <a:r>
              <a:rPr lang="en-US" sz="2000" b="1" dirty="0"/>
              <a:t>    char a;</a:t>
            </a:r>
          </a:p>
          <a:p>
            <a:r>
              <a:rPr lang="en-US" sz="2000" b="1" dirty="0"/>
              <a:t>    char b;</a:t>
            </a:r>
          </a:p>
          <a:p>
            <a:r>
              <a:rPr lang="en-US" sz="2000" b="1" dirty="0"/>
              <a:t>    char c;</a:t>
            </a:r>
          </a:p>
          <a:p>
            <a:r>
              <a:rPr lang="en-US" sz="2000" b="1" dirty="0"/>
              <a:t>    unsigned d: 1;</a:t>
            </a:r>
          </a:p>
          <a:p>
            <a:r>
              <a:rPr lang="en-US" sz="2000" b="1" dirty="0" smtClean="0"/>
              <a:t>};</a:t>
            </a:r>
            <a:endParaRPr lang="ru-RU" sz="2000" b="1" dirty="0" smtClean="0"/>
          </a:p>
          <a:p>
            <a:r>
              <a:rPr lang="en-US" sz="2000" b="1" dirty="0" err="1"/>
              <a:t>struct</a:t>
            </a:r>
            <a:r>
              <a:rPr lang="en-US" sz="2000" b="1" dirty="0"/>
              <a:t> byte3 {</a:t>
            </a:r>
          </a:p>
          <a:p>
            <a:r>
              <a:rPr lang="en-US" sz="2000" b="1" dirty="0"/>
              <a:t>    char a;</a:t>
            </a:r>
          </a:p>
          <a:p>
            <a:r>
              <a:rPr lang="en-US" sz="2000" b="1" dirty="0"/>
              <a:t>    char b;</a:t>
            </a:r>
          </a:p>
          <a:p>
            <a:r>
              <a:rPr lang="en-US" sz="2000" b="1" dirty="0"/>
              <a:t>    char c;</a:t>
            </a:r>
          </a:p>
          <a:p>
            <a:r>
              <a:rPr lang="en-US" sz="2000" b="1" dirty="0"/>
              <a:t>    unsigned d: 1;</a:t>
            </a:r>
          </a:p>
          <a:p>
            <a:r>
              <a:rPr lang="en-US" sz="2000" b="1" dirty="0"/>
              <a:t>    unsigned: 0;    //</a:t>
            </a:r>
            <a:r>
              <a:rPr lang="ru-RU" sz="1600" b="1" dirty="0" err="1"/>
              <a:t>неименованое</a:t>
            </a:r>
            <a:r>
              <a:rPr lang="ru-RU" sz="1600" b="1" dirty="0"/>
              <a:t> поле нулевого размера</a:t>
            </a:r>
          </a:p>
          <a:p>
            <a:r>
              <a:rPr lang="ru-RU" sz="2000" b="1" dirty="0"/>
              <a:t>    </a:t>
            </a:r>
            <a:r>
              <a:rPr lang="en-US" sz="2000" b="1" dirty="0"/>
              <a:t>unsigned e: 1;</a:t>
            </a:r>
          </a:p>
          <a:p>
            <a:r>
              <a:rPr lang="en-US" sz="2000" b="1" dirty="0" smtClean="0"/>
              <a:t>};</a:t>
            </a:r>
            <a:endParaRPr lang="en-US" sz="2000" b="1" dirty="0"/>
          </a:p>
        </p:txBody>
      </p:sp>
      <p:sp>
        <p:nvSpPr>
          <p:cNvPr id="3" name="Прямоугольник 2"/>
          <p:cNvSpPr/>
          <p:nvPr/>
        </p:nvSpPr>
        <p:spPr>
          <a:xfrm>
            <a:off x="3635896" y="226383"/>
            <a:ext cx="5477806" cy="2554545"/>
          </a:xfrm>
          <a:prstGeom prst="rect">
            <a:avLst/>
          </a:prstGeom>
          <a:ln w="12700">
            <a:solidFill>
              <a:schemeClr val="tx1"/>
            </a:solidFill>
          </a:ln>
        </p:spPr>
        <p:txBody>
          <a:bodyPr wrap="square">
            <a:spAutoFit/>
          </a:bodyPr>
          <a:lstStyle/>
          <a:p>
            <a:r>
              <a:rPr lang="en-US" sz="2000" b="1" dirty="0" smtClean="0"/>
              <a:t>void </a:t>
            </a:r>
            <a:r>
              <a:rPr lang="en-US" sz="2000" b="1" dirty="0"/>
              <a:t>main() {</a:t>
            </a:r>
          </a:p>
          <a:p>
            <a:r>
              <a:rPr lang="en-US" sz="2000" b="1" dirty="0"/>
              <a:t>    </a:t>
            </a:r>
            <a:r>
              <a:rPr lang="en-US" sz="2000" b="1" dirty="0" err="1"/>
              <a:t>printf</a:t>
            </a:r>
            <a:r>
              <a:rPr lang="en-US" sz="2000" b="1" dirty="0"/>
              <a:t>("</a:t>
            </a:r>
            <a:r>
              <a:rPr lang="en-US" sz="2000" b="1" dirty="0" err="1"/>
              <a:t>sizeof</a:t>
            </a:r>
            <a:r>
              <a:rPr lang="en-US" sz="2000" b="1" dirty="0"/>
              <a:t> byte1 = %d\n", </a:t>
            </a:r>
            <a:r>
              <a:rPr lang="en-US" sz="2000" b="1" dirty="0" err="1"/>
              <a:t>sizeof</a:t>
            </a:r>
            <a:r>
              <a:rPr lang="en-US" sz="2000" b="1" dirty="0"/>
              <a:t>(</a:t>
            </a:r>
            <a:r>
              <a:rPr lang="en-US" sz="2000" b="1" dirty="0" err="1"/>
              <a:t>struct</a:t>
            </a:r>
            <a:r>
              <a:rPr lang="en-US" sz="2000" b="1" dirty="0"/>
              <a:t> byte1));</a:t>
            </a:r>
          </a:p>
          <a:p>
            <a:r>
              <a:rPr lang="en-US" sz="2000" b="1" dirty="0"/>
              <a:t>    </a:t>
            </a:r>
            <a:r>
              <a:rPr lang="en-US" sz="2000" b="1" dirty="0" err="1"/>
              <a:t>printf</a:t>
            </a:r>
            <a:r>
              <a:rPr lang="en-US" sz="2000" b="1" dirty="0"/>
              <a:t>("</a:t>
            </a:r>
            <a:r>
              <a:rPr lang="en-US" sz="2000" b="1" dirty="0" err="1"/>
              <a:t>sizeof</a:t>
            </a:r>
            <a:r>
              <a:rPr lang="en-US" sz="2000" b="1" dirty="0"/>
              <a:t> byte2 = %d\n", </a:t>
            </a:r>
            <a:r>
              <a:rPr lang="en-US" sz="2000" b="1" dirty="0" err="1"/>
              <a:t>sizeof</a:t>
            </a:r>
            <a:r>
              <a:rPr lang="en-US" sz="2000" b="1" dirty="0"/>
              <a:t>(</a:t>
            </a:r>
            <a:r>
              <a:rPr lang="en-US" sz="2000" b="1" dirty="0" err="1"/>
              <a:t>struct</a:t>
            </a:r>
            <a:r>
              <a:rPr lang="en-US" sz="2000" b="1" dirty="0"/>
              <a:t> byte2));</a:t>
            </a:r>
          </a:p>
          <a:p>
            <a:r>
              <a:rPr lang="en-US" sz="2000" b="1" dirty="0"/>
              <a:t>    </a:t>
            </a:r>
            <a:r>
              <a:rPr lang="en-US" sz="2000" b="1" dirty="0" err="1"/>
              <a:t>printf</a:t>
            </a:r>
            <a:r>
              <a:rPr lang="en-US" sz="2000" b="1" dirty="0"/>
              <a:t>("</a:t>
            </a:r>
            <a:r>
              <a:rPr lang="en-US" sz="2000" b="1" dirty="0" err="1"/>
              <a:t>sizeof</a:t>
            </a:r>
            <a:r>
              <a:rPr lang="en-US" sz="2000" b="1" dirty="0"/>
              <a:t> byte3 = %d", </a:t>
            </a:r>
            <a:r>
              <a:rPr lang="en-US" sz="2000" b="1" dirty="0" err="1"/>
              <a:t>sizeof</a:t>
            </a:r>
            <a:r>
              <a:rPr lang="en-US" sz="2000" b="1" dirty="0"/>
              <a:t>(</a:t>
            </a:r>
            <a:r>
              <a:rPr lang="en-US" sz="2000" b="1" dirty="0" err="1"/>
              <a:t>struct</a:t>
            </a:r>
            <a:r>
              <a:rPr lang="en-US" sz="2000" b="1" dirty="0"/>
              <a:t> byte3));</a:t>
            </a:r>
          </a:p>
          <a:p>
            <a:r>
              <a:rPr lang="en-US" sz="2000" b="1" dirty="0"/>
              <a:t>    </a:t>
            </a:r>
            <a:r>
              <a:rPr lang="en-US" sz="2000" b="1" dirty="0" err="1"/>
              <a:t>getch</a:t>
            </a:r>
            <a:r>
              <a:rPr lang="en-US" sz="2000" b="1" dirty="0"/>
              <a:t>();</a:t>
            </a:r>
          </a:p>
          <a:p>
            <a:r>
              <a:rPr lang="en-US" sz="2000" b="1" dirty="0"/>
              <a:t>}</a:t>
            </a:r>
            <a:endParaRPr lang="ru-RU" sz="20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5" y="2924944"/>
            <a:ext cx="5518107" cy="151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3584950" y="4509120"/>
            <a:ext cx="5528752" cy="2308324"/>
          </a:xfrm>
          <a:prstGeom prst="rect">
            <a:avLst/>
          </a:prstGeom>
        </p:spPr>
        <p:txBody>
          <a:bodyPr wrap="square">
            <a:spAutoFit/>
          </a:bodyPr>
          <a:lstStyle/>
          <a:p>
            <a:r>
              <a:rPr lang="ru-RU" sz="2400" b="1" dirty="0"/>
              <a:t>В </a:t>
            </a:r>
            <a:r>
              <a:rPr lang="ru-RU" sz="2400" b="1" dirty="0" smtClean="0"/>
              <a:t>примере </a:t>
            </a:r>
            <a:r>
              <a:rPr lang="ru-RU" sz="2400" b="1" dirty="0"/>
              <a:t>видно, что структура добирает даже не до 8 бит, а больше </a:t>
            </a:r>
            <a:r>
              <a:rPr lang="ru-RU" sz="2400" b="1" dirty="0" smtClean="0"/>
              <a:t>– до объёма памяти, </a:t>
            </a:r>
            <a:r>
              <a:rPr lang="ru-RU" sz="2400" b="1" dirty="0"/>
              <a:t>кратного 4 байтам. Работать подобным образом, инициализируя каждое поле по отдельности, неудобно.</a:t>
            </a:r>
          </a:p>
        </p:txBody>
      </p:sp>
    </p:spTree>
    <p:extLst>
      <p:ext uri="{BB962C8B-B14F-4D97-AF65-F5344CB8AC3E}">
        <p14:creationId xmlns:p14="http://schemas.microsoft.com/office/powerpoint/2010/main" val="34154451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3044033"/>
            <a:ext cx="5297403" cy="92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Прямоугольник 1"/>
          <p:cNvSpPr/>
          <p:nvPr/>
        </p:nvSpPr>
        <p:spPr>
          <a:xfrm>
            <a:off x="4283968" y="0"/>
            <a:ext cx="4860032" cy="1569660"/>
          </a:xfrm>
          <a:prstGeom prst="rect">
            <a:avLst/>
          </a:prstGeom>
        </p:spPr>
        <p:txBody>
          <a:bodyPr wrap="square">
            <a:spAutoFit/>
          </a:bodyPr>
          <a:lstStyle/>
          <a:p>
            <a:r>
              <a:rPr lang="ru-RU" sz="2400" b="1" dirty="0" smtClean="0"/>
              <a:t>Учитывая отмеченное ранее, структуры </a:t>
            </a:r>
            <a:r>
              <a:rPr lang="ru-RU" sz="2400" b="1" dirty="0"/>
              <a:t>с битовыми полями делают полем объединения, например:</a:t>
            </a:r>
          </a:p>
        </p:txBody>
      </p:sp>
      <p:sp>
        <p:nvSpPr>
          <p:cNvPr id="3" name="Прямоугольник 2"/>
          <p:cNvSpPr/>
          <p:nvPr/>
        </p:nvSpPr>
        <p:spPr>
          <a:xfrm>
            <a:off x="0" y="0"/>
            <a:ext cx="4427984" cy="6817251"/>
          </a:xfrm>
          <a:prstGeom prst="rect">
            <a:avLst/>
          </a:prstGeom>
        </p:spPr>
        <p:txBody>
          <a:bodyPr wrap="square">
            <a:spAutoFit/>
          </a:bodyPr>
          <a:lstStyle/>
          <a:p>
            <a:r>
              <a:rPr lang="en-US" b="1" dirty="0"/>
              <a:t>#include &lt;</a:t>
            </a:r>
            <a:r>
              <a:rPr lang="en-US" b="1" dirty="0" err="1"/>
              <a:t>conio.h</a:t>
            </a:r>
            <a:r>
              <a:rPr lang="en-US" b="1" dirty="0"/>
              <a:t>&gt;</a:t>
            </a:r>
          </a:p>
          <a:p>
            <a:r>
              <a:rPr lang="en-US" b="1" dirty="0"/>
              <a:t>#include &lt;</a:t>
            </a:r>
            <a:r>
              <a:rPr lang="en-US" b="1" dirty="0" err="1"/>
              <a:t>stdio.h</a:t>
            </a:r>
            <a:r>
              <a:rPr lang="en-US" b="1" dirty="0"/>
              <a:t>&gt;</a:t>
            </a:r>
          </a:p>
          <a:p>
            <a:pPr>
              <a:spcBef>
                <a:spcPts val="600"/>
              </a:spcBef>
            </a:pPr>
            <a:r>
              <a:rPr lang="en-US" b="1" dirty="0" err="1" smtClean="0"/>
              <a:t>struct</a:t>
            </a:r>
            <a:r>
              <a:rPr lang="en-US" b="1" dirty="0" smtClean="0"/>
              <a:t> </a:t>
            </a:r>
            <a:r>
              <a:rPr lang="en-US" b="1" dirty="0"/>
              <a:t>byte {</a:t>
            </a:r>
          </a:p>
          <a:p>
            <a:r>
              <a:rPr lang="en-US" b="1" dirty="0"/>
              <a:t>    unsigned a0: 1;</a:t>
            </a:r>
          </a:p>
          <a:p>
            <a:r>
              <a:rPr lang="en-US" b="1" dirty="0"/>
              <a:t>    unsigned a1: 1;</a:t>
            </a:r>
          </a:p>
          <a:p>
            <a:r>
              <a:rPr lang="en-US" b="1" dirty="0"/>
              <a:t>    unsigned a2: 1;</a:t>
            </a:r>
          </a:p>
          <a:p>
            <a:r>
              <a:rPr lang="en-US" b="1" dirty="0"/>
              <a:t>    unsigned a3: 1;</a:t>
            </a:r>
          </a:p>
          <a:p>
            <a:r>
              <a:rPr lang="en-US" b="1" dirty="0"/>
              <a:t>    unsigned a4: 1;</a:t>
            </a:r>
          </a:p>
          <a:p>
            <a:r>
              <a:rPr lang="en-US" b="1" dirty="0"/>
              <a:t>    unsigned a5: 1;</a:t>
            </a:r>
          </a:p>
          <a:p>
            <a:r>
              <a:rPr lang="en-US" b="1" dirty="0"/>
              <a:t>    unsigned a6: 1;</a:t>
            </a:r>
          </a:p>
          <a:p>
            <a:r>
              <a:rPr lang="en-US" b="1" dirty="0"/>
              <a:t>    unsigned a7: 1;</a:t>
            </a:r>
          </a:p>
          <a:p>
            <a:r>
              <a:rPr lang="en-US" b="1" dirty="0"/>
              <a:t>};</a:t>
            </a:r>
          </a:p>
          <a:p>
            <a:r>
              <a:rPr lang="en-US" b="1" dirty="0" smtClean="0"/>
              <a:t>union </a:t>
            </a:r>
            <a:r>
              <a:rPr lang="en-US" b="1" dirty="0"/>
              <a:t>Byte {</a:t>
            </a:r>
          </a:p>
          <a:p>
            <a:r>
              <a:rPr lang="en-US" b="1" dirty="0"/>
              <a:t>    unsigned char value;</a:t>
            </a:r>
          </a:p>
          <a:p>
            <a:r>
              <a:rPr lang="en-US" b="1" dirty="0"/>
              <a:t>    </a:t>
            </a:r>
            <a:r>
              <a:rPr lang="en-US" b="1" dirty="0" err="1"/>
              <a:t>struct</a:t>
            </a:r>
            <a:r>
              <a:rPr lang="en-US" b="1" dirty="0"/>
              <a:t> byte </a:t>
            </a:r>
            <a:r>
              <a:rPr lang="en-US" b="1" dirty="0" err="1"/>
              <a:t>bitfield</a:t>
            </a:r>
            <a:r>
              <a:rPr lang="en-US" b="1" dirty="0"/>
              <a:t>;</a:t>
            </a:r>
          </a:p>
          <a:p>
            <a:r>
              <a:rPr lang="en-US" b="1" dirty="0"/>
              <a:t>};</a:t>
            </a:r>
          </a:p>
          <a:p>
            <a:r>
              <a:rPr lang="en-US" b="1" dirty="0" smtClean="0"/>
              <a:t>void </a:t>
            </a:r>
            <a:r>
              <a:rPr lang="en-US" b="1" dirty="0"/>
              <a:t>main() {</a:t>
            </a:r>
          </a:p>
          <a:p>
            <a:r>
              <a:rPr lang="en-US" b="1" dirty="0"/>
              <a:t>    union Byte x;</a:t>
            </a:r>
          </a:p>
          <a:p>
            <a:r>
              <a:rPr lang="en-US" b="1" dirty="0"/>
              <a:t>    </a:t>
            </a:r>
            <a:r>
              <a:rPr lang="en-US" b="1" dirty="0" err="1"/>
              <a:t>x.value</a:t>
            </a:r>
            <a:r>
              <a:rPr lang="en-US" b="1" dirty="0"/>
              <a:t> = 10;</a:t>
            </a:r>
          </a:p>
          <a:p>
            <a:r>
              <a:rPr lang="en-US" b="1" dirty="0"/>
              <a:t>    </a:t>
            </a:r>
            <a:r>
              <a:rPr lang="en-US" b="1" dirty="0" err="1"/>
              <a:t>printf</a:t>
            </a:r>
            <a:r>
              <a:rPr lang="en-US" b="1" dirty="0"/>
              <a:t>("%</a:t>
            </a:r>
            <a:r>
              <a:rPr lang="en-US" b="1" dirty="0" err="1"/>
              <a:t>d%d%d%d%d%d%d%d</a:t>
            </a:r>
            <a:r>
              <a:rPr lang="en-US" b="1" dirty="0"/>
              <a:t>", x.bitfield.a7, x.bitfield.a6, x.bitfield.a5, x.bitfield.a4, x.bitfield.a3</a:t>
            </a:r>
            <a:r>
              <a:rPr lang="en-US" b="1" dirty="0" smtClean="0"/>
              <a:t>,</a:t>
            </a:r>
            <a:r>
              <a:rPr lang="ru-RU" b="1" dirty="0" smtClean="0"/>
              <a:t> </a:t>
            </a:r>
            <a:r>
              <a:rPr lang="en-US" b="1" dirty="0" smtClean="0"/>
              <a:t>x.bitfield.a2</a:t>
            </a:r>
            <a:r>
              <a:rPr lang="en-US" b="1" dirty="0"/>
              <a:t>, x.bitfield.a1, x.bitfield.a0);</a:t>
            </a:r>
          </a:p>
          <a:p>
            <a:r>
              <a:rPr lang="en-US" b="1" dirty="0" smtClean="0"/>
              <a:t>}</a:t>
            </a:r>
            <a:endParaRPr lang="ru-RU" b="1" dirty="0"/>
          </a:p>
        </p:txBody>
      </p:sp>
    </p:spTree>
    <p:extLst>
      <p:ext uri="{BB962C8B-B14F-4D97-AF65-F5344CB8AC3E}">
        <p14:creationId xmlns:p14="http://schemas.microsoft.com/office/powerpoint/2010/main" val="24614132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Таблица 6"/>
          <p:cNvGraphicFramePr>
            <a:graphicFrameLocks noGrp="1"/>
          </p:cNvGraphicFramePr>
          <p:nvPr>
            <p:extLst>
              <p:ext uri="{D42A27DB-BD31-4B8C-83A1-F6EECF244321}">
                <p14:modId xmlns:p14="http://schemas.microsoft.com/office/powerpoint/2010/main" val="1930208331"/>
              </p:ext>
            </p:extLst>
          </p:nvPr>
        </p:nvGraphicFramePr>
        <p:xfrm>
          <a:off x="5198" y="764704"/>
          <a:ext cx="9138802" cy="5494972"/>
        </p:xfrm>
        <a:graphic>
          <a:graphicData uri="http://schemas.openxmlformats.org/drawingml/2006/table">
            <a:tbl>
              <a:tblPr firstRow="1" firstCol="1" bandRow="1"/>
              <a:tblGrid>
                <a:gridCol w="3414358"/>
                <a:gridCol w="5724444"/>
              </a:tblGrid>
              <a:tr h="3465004">
                <a:tc>
                  <a:txBody>
                    <a:bodyPr/>
                    <a:lstStyle/>
                    <a:p>
                      <a:pPr algn="just">
                        <a:spcAft>
                          <a:spcPts val="0"/>
                        </a:spcAft>
                      </a:pPr>
                      <a:r>
                        <a:rPr lang="en-US" sz="2000" b="1" dirty="0">
                          <a:solidFill>
                            <a:srgbClr val="0070C0"/>
                          </a:solidFill>
                          <a:effectLst/>
                          <a:latin typeface="Times New Roman"/>
                          <a:ea typeface="Calibri"/>
                          <a:cs typeface="Times New Roman"/>
                        </a:rPr>
                        <a:t>#include &lt;</a:t>
                      </a:r>
                      <a:r>
                        <a:rPr lang="en-US" sz="2000" b="1" dirty="0" err="1">
                          <a:solidFill>
                            <a:srgbClr val="0070C0"/>
                          </a:solidFill>
                          <a:effectLst/>
                          <a:latin typeface="Times New Roman"/>
                          <a:ea typeface="Calibri"/>
                          <a:cs typeface="Times New Roman"/>
                        </a:rPr>
                        <a:t>stdio.h</a:t>
                      </a:r>
                      <a:r>
                        <a:rPr lang="en-US" sz="2000" b="1" dirty="0">
                          <a:solidFill>
                            <a:srgbClr val="0070C0"/>
                          </a:solidFill>
                          <a:effectLst/>
                          <a:latin typeface="Times New Roman"/>
                          <a:ea typeface="Calibri"/>
                          <a:cs typeface="Times New Roman"/>
                        </a:rPr>
                        <a:t>&gt;</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a:t>
                      </a:r>
                      <a:r>
                        <a:rPr lang="en-US" sz="2000" b="1" dirty="0" err="1">
                          <a:solidFill>
                            <a:srgbClr val="0070C0"/>
                          </a:solidFill>
                          <a:effectLst/>
                          <a:latin typeface="Times New Roman"/>
                          <a:ea typeface="Calibri"/>
                          <a:cs typeface="Times New Roman"/>
                        </a:rPr>
                        <a:t>struct</a:t>
                      </a:r>
                      <a:r>
                        <a:rPr lang="en-US" sz="2000" b="1" dirty="0">
                          <a:solidFill>
                            <a:srgbClr val="0070C0"/>
                          </a:solidFill>
                          <a:effectLst/>
                          <a:latin typeface="Times New Roman"/>
                          <a:ea typeface="Calibri"/>
                          <a:cs typeface="Times New Roman"/>
                        </a:rPr>
                        <a:t> point {</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unsigned </a:t>
                      </a:r>
                      <a:r>
                        <a:rPr lang="en-US" sz="2000" b="1" dirty="0" err="1">
                          <a:solidFill>
                            <a:srgbClr val="0070C0"/>
                          </a:solidFill>
                          <a:effectLst/>
                          <a:latin typeface="Times New Roman"/>
                          <a:ea typeface="Calibri"/>
                          <a:cs typeface="Times New Roman"/>
                        </a:rPr>
                        <a:t>int</a:t>
                      </a:r>
                      <a:r>
                        <a:rPr lang="en-US" sz="2000" b="1" dirty="0">
                          <a:solidFill>
                            <a:srgbClr val="0070C0"/>
                          </a:solidFill>
                          <a:effectLst/>
                          <a:latin typeface="Times New Roman"/>
                          <a:ea typeface="Calibri"/>
                          <a:cs typeface="Times New Roman"/>
                        </a:rPr>
                        <a:t> x:5;   // 0-31</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unsigned </a:t>
                      </a:r>
                      <a:r>
                        <a:rPr lang="en-US" sz="2000" b="1" dirty="0" err="1">
                          <a:solidFill>
                            <a:srgbClr val="0070C0"/>
                          </a:solidFill>
                          <a:effectLst/>
                          <a:latin typeface="Times New Roman"/>
                          <a:ea typeface="Calibri"/>
                          <a:cs typeface="Times New Roman"/>
                        </a:rPr>
                        <a:t>int</a:t>
                      </a:r>
                      <a:r>
                        <a:rPr lang="en-US" sz="2000" b="1" dirty="0">
                          <a:solidFill>
                            <a:srgbClr val="0070C0"/>
                          </a:solidFill>
                          <a:effectLst/>
                          <a:latin typeface="Times New Roman"/>
                          <a:ea typeface="Calibri"/>
                          <a:cs typeface="Times New Roman"/>
                        </a:rPr>
                        <a:t> y:3;   // 0-7</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union code {</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a:t>
                      </a:r>
                      <a:r>
                        <a:rPr lang="en-US" sz="2000" b="1" dirty="0" err="1">
                          <a:solidFill>
                            <a:srgbClr val="0070C0"/>
                          </a:solidFill>
                          <a:effectLst/>
                          <a:latin typeface="Times New Roman"/>
                          <a:ea typeface="Calibri"/>
                          <a:cs typeface="Times New Roman"/>
                        </a:rPr>
                        <a:t>struct</a:t>
                      </a:r>
                      <a:r>
                        <a:rPr lang="en-US" sz="2000" b="1" dirty="0">
                          <a:solidFill>
                            <a:srgbClr val="0070C0"/>
                          </a:solidFill>
                          <a:effectLst/>
                          <a:latin typeface="Times New Roman"/>
                          <a:ea typeface="Calibri"/>
                          <a:cs typeface="Times New Roman"/>
                        </a:rPr>
                        <a:t> point p;</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a:t>
                      </a:r>
                      <a:r>
                        <a:rPr lang="en-US" sz="2000" b="1" dirty="0" err="1">
                          <a:solidFill>
                            <a:srgbClr val="0070C0"/>
                          </a:solidFill>
                          <a:effectLst/>
                          <a:latin typeface="Times New Roman"/>
                          <a:ea typeface="Calibri"/>
                          <a:cs typeface="Times New Roman"/>
                        </a:rPr>
                        <a:t>struct</a:t>
                      </a:r>
                      <a:r>
                        <a:rPr lang="en-US" sz="2000" b="1" dirty="0">
                          <a:solidFill>
                            <a:srgbClr val="0070C0"/>
                          </a:solidFill>
                          <a:effectLst/>
                          <a:latin typeface="Times New Roman"/>
                          <a:ea typeface="Calibri"/>
                          <a:cs typeface="Times New Roman"/>
                        </a:rPr>
                        <a:t>{</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unsigned a0:1;</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unsigned a1:1;</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unsigned a2:1;</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unsigned a3:1;</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unsigned a4:1;</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unsigned a5:1;</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unsigned a6:1;</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unsigned a7:1;</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a:t>
                      </a:r>
                      <a:r>
                        <a:rPr lang="ru-RU" sz="2000" b="1" dirty="0">
                          <a:solidFill>
                            <a:srgbClr val="0070C0"/>
                          </a:solidFill>
                          <a:effectLst/>
                          <a:latin typeface="Times New Roman"/>
                          <a:ea typeface="Calibri"/>
                          <a:cs typeface="Times New Roman"/>
                        </a:rPr>
                        <a:t>} </a:t>
                      </a:r>
                      <a:r>
                        <a:rPr lang="ru-RU" sz="2000" b="1" dirty="0" err="1">
                          <a:solidFill>
                            <a:srgbClr val="0070C0"/>
                          </a:solidFill>
                          <a:effectLst/>
                          <a:latin typeface="Times New Roman"/>
                          <a:ea typeface="Calibri"/>
                          <a:cs typeface="Times New Roman"/>
                        </a:rPr>
                        <a:t>byte</a:t>
                      </a:r>
                      <a:r>
                        <a:rPr lang="ru-RU" sz="2000" b="1" dirty="0">
                          <a:solidFill>
                            <a:srgbClr val="0070C0"/>
                          </a:solidFill>
                          <a:effectLst/>
                          <a:latin typeface="Times New Roman"/>
                          <a:ea typeface="Calibri"/>
                          <a:cs typeface="Times New Roman"/>
                        </a:rPr>
                        <a:t>;</a:t>
                      </a:r>
                    </a:p>
                    <a:p>
                      <a:pPr algn="just">
                        <a:spcAft>
                          <a:spcPts val="0"/>
                        </a:spcAft>
                      </a:pPr>
                      <a:r>
                        <a:rPr lang="ru-RU" sz="2000" b="1" dirty="0">
                          <a:solidFill>
                            <a:srgbClr val="0070C0"/>
                          </a:solidFill>
                          <a:effectLst/>
                          <a:latin typeface="Times New Roman"/>
                          <a:ea typeface="Calibri"/>
                          <a:cs typeface="Times New Roman"/>
                        </a:rPr>
                        <a:t>};</a:t>
                      </a:r>
                    </a:p>
                  </a:txBody>
                  <a:tcPr marL="61722" marR="61722" marT="8572" marB="0">
                    <a:lnL>
                      <a:noFill/>
                    </a:lnL>
                    <a:lnR w="381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2000" b="1" dirty="0" err="1">
                          <a:solidFill>
                            <a:srgbClr val="0070C0"/>
                          </a:solidFill>
                          <a:effectLst/>
                          <a:latin typeface="Times New Roman"/>
                          <a:ea typeface="Calibri"/>
                          <a:cs typeface="Times New Roman"/>
                        </a:rPr>
                        <a:t>int</a:t>
                      </a:r>
                      <a:r>
                        <a:rPr lang="en-US" sz="2000" b="1" dirty="0">
                          <a:solidFill>
                            <a:srgbClr val="0070C0"/>
                          </a:solidFill>
                          <a:effectLst/>
                          <a:latin typeface="Times New Roman"/>
                          <a:ea typeface="Calibri"/>
                          <a:cs typeface="Times New Roman"/>
                        </a:rPr>
                        <a:t> main(void)</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a:t>
                      </a:r>
                      <a:r>
                        <a:rPr lang="en-US" sz="2000" b="1" dirty="0" err="1">
                          <a:solidFill>
                            <a:srgbClr val="0070C0"/>
                          </a:solidFill>
                          <a:effectLst/>
                          <a:latin typeface="Times New Roman"/>
                          <a:ea typeface="Calibri"/>
                          <a:cs typeface="Times New Roman"/>
                        </a:rPr>
                        <a:t>struct</a:t>
                      </a:r>
                      <a:r>
                        <a:rPr lang="en-US" sz="2000" b="1" dirty="0">
                          <a:solidFill>
                            <a:srgbClr val="0070C0"/>
                          </a:solidFill>
                          <a:effectLst/>
                          <a:latin typeface="Times New Roman"/>
                          <a:ea typeface="Calibri"/>
                          <a:cs typeface="Times New Roman"/>
                        </a:rPr>
                        <a:t> point center = {2, 5};</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union code c;</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a:t>
                      </a:r>
                      <a:r>
                        <a:rPr lang="en-US" sz="2000" b="1" dirty="0" err="1">
                          <a:solidFill>
                            <a:srgbClr val="0070C0"/>
                          </a:solidFill>
                          <a:effectLst/>
                          <a:latin typeface="Times New Roman"/>
                          <a:ea typeface="Calibri"/>
                          <a:cs typeface="Times New Roman"/>
                        </a:rPr>
                        <a:t>c.p</a:t>
                      </a:r>
                      <a:r>
                        <a:rPr lang="en-US" sz="2000" b="1" dirty="0">
                          <a:solidFill>
                            <a:srgbClr val="0070C0"/>
                          </a:solidFill>
                          <a:effectLst/>
                          <a:latin typeface="Times New Roman"/>
                          <a:ea typeface="Calibri"/>
                          <a:cs typeface="Times New Roman"/>
                        </a:rPr>
                        <a:t> = center;</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a:t>
                      </a:r>
                      <a:r>
                        <a:rPr lang="en-US" sz="2000" b="1" dirty="0" err="1">
                          <a:solidFill>
                            <a:srgbClr val="0070C0"/>
                          </a:solidFill>
                          <a:effectLst/>
                          <a:latin typeface="Times New Roman"/>
                          <a:ea typeface="Calibri"/>
                          <a:cs typeface="Times New Roman"/>
                        </a:rPr>
                        <a:t>printf</a:t>
                      </a:r>
                      <a:r>
                        <a:rPr lang="en-US" sz="2000" b="1" dirty="0">
                          <a:solidFill>
                            <a:srgbClr val="0070C0"/>
                          </a:solidFill>
                          <a:effectLst/>
                          <a:latin typeface="Times New Roman"/>
                          <a:ea typeface="Calibri"/>
                          <a:cs typeface="Times New Roman"/>
                        </a:rPr>
                        <a:t>("7 \t 6 \t 5 \t 4 \t 3 \t 2 \t 1 \t 0 \n");</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a:t>
                      </a:r>
                      <a:r>
                        <a:rPr lang="en-US" sz="2000" b="1" dirty="0" err="1">
                          <a:solidFill>
                            <a:srgbClr val="0070C0"/>
                          </a:solidFill>
                          <a:effectLst/>
                          <a:latin typeface="Times New Roman"/>
                          <a:ea typeface="Calibri"/>
                          <a:cs typeface="Times New Roman"/>
                        </a:rPr>
                        <a:t>printf</a:t>
                      </a:r>
                      <a:r>
                        <a:rPr lang="en-US" sz="2000" b="1" dirty="0">
                          <a:solidFill>
                            <a:srgbClr val="0070C0"/>
                          </a:solidFill>
                          <a:effectLst/>
                          <a:latin typeface="Times New Roman"/>
                          <a:ea typeface="Calibri"/>
                          <a:cs typeface="Times New Roman"/>
                        </a:rPr>
                        <a:t>("%d \t %d \t %d \t %d \t %d \t %d \t </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%d \t %d \n", </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c.byte.a7, c.byte.a6, c.byte.a5, c.byte.a4, </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c.byte.a3, c.byte.a2, c.byte.a1, c.byte.a0);</a:t>
                      </a:r>
                      <a:endParaRPr lang="ru-RU" sz="2000" b="1" dirty="0">
                        <a:solidFill>
                          <a:srgbClr val="0070C0"/>
                        </a:solidFill>
                        <a:effectLst/>
                        <a:latin typeface="Times New Roman"/>
                        <a:ea typeface="Calibri"/>
                        <a:cs typeface="Times New Roman"/>
                      </a:endParaRPr>
                    </a:p>
                    <a:p>
                      <a:pPr algn="just">
                        <a:spcAft>
                          <a:spcPts val="0"/>
                        </a:spcAft>
                      </a:pPr>
                      <a:r>
                        <a:rPr lang="en-US" sz="2000" b="1" dirty="0">
                          <a:solidFill>
                            <a:srgbClr val="0070C0"/>
                          </a:solidFill>
                          <a:effectLst/>
                          <a:latin typeface="Times New Roman"/>
                          <a:ea typeface="Calibri"/>
                          <a:cs typeface="Times New Roman"/>
                        </a:rPr>
                        <a:t>  </a:t>
                      </a:r>
                      <a:r>
                        <a:rPr lang="ru-RU" sz="2000" b="1" dirty="0" err="1">
                          <a:solidFill>
                            <a:srgbClr val="0070C0"/>
                          </a:solidFill>
                          <a:effectLst/>
                          <a:latin typeface="Times New Roman"/>
                          <a:ea typeface="Calibri"/>
                          <a:cs typeface="Times New Roman"/>
                        </a:rPr>
                        <a:t>return</a:t>
                      </a:r>
                      <a:r>
                        <a:rPr lang="ru-RU" sz="2000" b="1" dirty="0">
                          <a:solidFill>
                            <a:srgbClr val="0070C0"/>
                          </a:solidFill>
                          <a:effectLst/>
                          <a:latin typeface="Times New Roman"/>
                          <a:ea typeface="Calibri"/>
                          <a:cs typeface="Times New Roman"/>
                        </a:rPr>
                        <a:t> 0;</a:t>
                      </a:r>
                    </a:p>
                    <a:p>
                      <a:pPr algn="just">
                        <a:spcAft>
                          <a:spcPts val="0"/>
                        </a:spcAft>
                      </a:pPr>
                      <a:r>
                        <a:rPr lang="ru-RU" sz="2000" b="1" dirty="0">
                          <a:solidFill>
                            <a:srgbClr val="0070C0"/>
                          </a:solidFill>
                          <a:effectLst/>
                          <a:latin typeface="Times New Roman"/>
                          <a:ea typeface="Calibri"/>
                          <a:cs typeface="Times New Roman"/>
                        </a:rPr>
                        <a:t>}</a:t>
                      </a:r>
                    </a:p>
                  </a:txBody>
                  <a:tcPr marL="61722" marR="61722" marT="8572" marB="0">
                    <a:lnL w="3810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2" name="Прямоугольник 1"/>
          <p:cNvSpPr/>
          <p:nvPr/>
        </p:nvSpPr>
        <p:spPr>
          <a:xfrm>
            <a:off x="5198" y="-27384"/>
            <a:ext cx="9138802" cy="830997"/>
          </a:xfrm>
          <a:prstGeom prst="rect">
            <a:avLst/>
          </a:prstGeom>
        </p:spPr>
        <p:txBody>
          <a:bodyPr wrap="square">
            <a:spAutoFit/>
          </a:bodyPr>
          <a:lstStyle/>
          <a:p>
            <a:r>
              <a:rPr lang="ru-RU" sz="2400" b="1" dirty="0" smtClean="0"/>
              <a:t>Программным способом можно узнать размещение полей в памяти. Например, использовать объединение:</a:t>
            </a:r>
          </a:p>
        </p:txBody>
      </p:sp>
      <p:graphicFrame>
        <p:nvGraphicFramePr>
          <p:cNvPr id="6" name="Таблица 5"/>
          <p:cNvGraphicFramePr>
            <a:graphicFrameLocks noGrp="1"/>
          </p:cNvGraphicFramePr>
          <p:nvPr>
            <p:extLst>
              <p:ext uri="{D42A27DB-BD31-4B8C-83A1-F6EECF244321}">
                <p14:modId xmlns:p14="http://schemas.microsoft.com/office/powerpoint/2010/main" val="1885710563"/>
              </p:ext>
            </p:extLst>
          </p:nvPr>
        </p:nvGraphicFramePr>
        <p:xfrm>
          <a:off x="3672405" y="4365104"/>
          <a:ext cx="5148067" cy="731520"/>
        </p:xfrm>
        <a:graphic>
          <a:graphicData uri="http://schemas.openxmlformats.org/drawingml/2006/table">
            <a:tbl>
              <a:tblPr firstRow="1" firstCol="1" bandRow="1"/>
              <a:tblGrid>
                <a:gridCol w="643199"/>
                <a:gridCol w="643199"/>
                <a:gridCol w="643199"/>
                <a:gridCol w="643694"/>
                <a:gridCol w="643694"/>
                <a:gridCol w="643694"/>
                <a:gridCol w="643694"/>
                <a:gridCol w="643694"/>
              </a:tblGrid>
              <a:tr h="0">
                <a:tc>
                  <a:txBody>
                    <a:bodyPr/>
                    <a:lstStyle/>
                    <a:p>
                      <a:pPr algn="just">
                        <a:spcAft>
                          <a:spcPts val="0"/>
                        </a:spcAft>
                      </a:pPr>
                      <a:r>
                        <a:rPr lang="ru-RU" sz="2400" b="1" dirty="0">
                          <a:effectLst/>
                          <a:latin typeface="Times New Roman"/>
                          <a:ea typeface="Calibri"/>
                          <a:cs typeface="Times New Roman"/>
                        </a:rPr>
                        <a:t>7</a:t>
                      </a:r>
                      <a:endParaRPr lang="ru-RU" sz="2400" dirty="0">
                        <a:effectLst/>
                        <a:latin typeface="Times New Roman"/>
                        <a:ea typeface="Calibri"/>
                        <a:cs typeface="Times New Roman"/>
                      </a:endParaRPr>
                    </a:p>
                  </a:txBody>
                  <a:tcPr marL="68580" marR="68580" marT="0" marB="0">
                    <a:lnL>
                      <a:noFill/>
                    </a:lnL>
                    <a:lnR>
                      <a:noFill/>
                    </a:lnR>
                    <a:lnT>
                      <a:noFill/>
                    </a:lnT>
                    <a:lnB w="38100" cap="flat" cmpd="sng" algn="ctr">
                      <a:solidFill>
                        <a:srgbClr val="000000"/>
                      </a:solidFill>
                      <a:prstDash val="solid"/>
                      <a:round/>
                      <a:headEnd type="none" w="med" len="med"/>
                      <a:tailEnd type="none" w="med" len="med"/>
                    </a:lnB>
                  </a:tcPr>
                </a:tc>
                <a:tc>
                  <a:txBody>
                    <a:bodyPr/>
                    <a:lstStyle/>
                    <a:p>
                      <a:pPr algn="just">
                        <a:spcAft>
                          <a:spcPts val="0"/>
                        </a:spcAft>
                      </a:pPr>
                      <a:r>
                        <a:rPr lang="ru-RU" sz="2400" b="1">
                          <a:effectLst/>
                          <a:latin typeface="Times New Roman"/>
                          <a:ea typeface="Calibri"/>
                          <a:cs typeface="Times New Roman"/>
                        </a:rPr>
                        <a:t>6</a:t>
                      </a:r>
                      <a:endParaRPr lang="ru-RU" sz="2400">
                        <a:effectLst/>
                        <a:latin typeface="Times New Roman"/>
                        <a:ea typeface="Calibri"/>
                        <a:cs typeface="Times New Roman"/>
                      </a:endParaRPr>
                    </a:p>
                  </a:txBody>
                  <a:tcPr marL="68580" marR="68580" marT="0" marB="0">
                    <a:lnL>
                      <a:noFill/>
                    </a:lnL>
                    <a:lnR>
                      <a:noFill/>
                    </a:lnR>
                    <a:lnT>
                      <a:noFill/>
                    </a:lnT>
                    <a:lnB w="38100" cap="flat" cmpd="sng" algn="ctr">
                      <a:solidFill>
                        <a:srgbClr val="000000"/>
                      </a:solidFill>
                      <a:prstDash val="solid"/>
                      <a:round/>
                      <a:headEnd type="none" w="med" len="med"/>
                      <a:tailEnd type="none" w="med" len="med"/>
                    </a:lnB>
                  </a:tcPr>
                </a:tc>
                <a:tc>
                  <a:txBody>
                    <a:bodyPr/>
                    <a:lstStyle/>
                    <a:p>
                      <a:pPr algn="just">
                        <a:spcAft>
                          <a:spcPts val="0"/>
                        </a:spcAft>
                      </a:pPr>
                      <a:r>
                        <a:rPr lang="ru-RU" sz="2400" b="1">
                          <a:effectLst/>
                          <a:latin typeface="Times New Roman"/>
                          <a:ea typeface="Calibri"/>
                          <a:cs typeface="Times New Roman"/>
                        </a:rPr>
                        <a:t>5</a:t>
                      </a:r>
                      <a:endParaRPr lang="ru-RU" sz="2400">
                        <a:effectLst/>
                        <a:latin typeface="Times New Roman"/>
                        <a:ea typeface="Calibri"/>
                        <a:cs typeface="Times New Roman"/>
                      </a:endParaRPr>
                    </a:p>
                  </a:txBody>
                  <a:tcPr marL="68580" marR="68580" marT="0" marB="0">
                    <a:lnL>
                      <a:noFill/>
                    </a:lnL>
                    <a:lnR w="38100" cap="flat" cmpd="sng" algn="ctr">
                      <a:solidFill>
                        <a:srgbClr val="000000"/>
                      </a:solidFill>
                      <a:prstDash val="solid"/>
                      <a:round/>
                      <a:headEnd type="none" w="med" len="med"/>
                      <a:tailEnd type="none" w="med" len="med"/>
                    </a:lnR>
                    <a:lnT>
                      <a:noFill/>
                    </a:lnT>
                    <a:lnB w="38100" cap="flat" cmpd="sng" algn="ctr">
                      <a:solidFill>
                        <a:srgbClr val="000000"/>
                      </a:solidFill>
                      <a:prstDash val="solid"/>
                      <a:round/>
                      <a:headEnd type="none" w="med" len="med"/>
                      <a:tailEnd type="none" w="med" len="med"/>
                    </a:lnB>
                  </a:tcPr>
                </a:tc>
                <a:tc>
                  <a:txBody>
                    <a:bodyPr/>
                    <a:lstStyle/>
                    <a:p>
                      <a:pPr algn="just">
                        <a:spcAft>
                          <a:spcPts val="0"/>
                        </a:spcAft>
                      </a:pPr>
                      <a:r>
                        <a:rPr lang="ru-RU" sz="2400" b="1">
                          <a:effectLst/>
                          <a:latin typeface="Times New Roman"/>
                          <a:ea typeface="Calibri"/>
                          <a:cs typeface="Times New Roman"/>
                        </a:rPr>
                        <a:t>4</a:t>
                      </a:r>
                      <a:endParaRPr lang="ru-RU" sz="2400">
                        <a:effectLst/>
                        <a:latin typeface="Times New Roman"/>
                        <a:ea typeface="Calibri"/>
                        <a:cs typeface="Times New Roman"/>
                      </a:endParaRPr>
                    </a:p>
                  </a:txBody>
                  <a:tcPr marL="68580" marR="68580" marT="0" marB="0">
                    <a:lnL w="38100" cap="flat" cmpd="sng" algn="ctr">
                      <a:solidFill>
                        <a:srgbClr val="000000"/>
                      </a:solidFill>
                      <a:prstDash val="solid"/>
                      <a:round/>
                      <a:headEnd type="none" w="med" len="med"/>
                      <a:tailEnd type="none" w="med" len="med"/>
                    </a:lnL>
                    <a:lnR>
                      <a:noFill/>
                    </a:lnR>
                    <a:lnT>
                      <a:noFill/>
                    </a:lnT>
                    <a:lnB w="38100" cap="flat" cmpd="sng" algn="ctr">
                      <a:solidFill>
                        <a:srgbClr val="000000"/>
                      </a:solidFill>
                      <a:prstDash val="solid"/>
                      <a:round/>
                      <a:headEnd type="none" w="med" len="med"/>
                      <a:tailEnd type="none" w="med" len="med"/>
                    </a:lnB>
                  </a:tcPr>
                </a:tc>
                <a:tc>
                  <a:txBody>
                    <a:bodyPr/>
                    <a:lstStyle/>
                    <a:p>
                      <a:pPr algn="just">
                        <a:spcAft>
                          <a:spcPts val="0"/>
                        </a:spcAft>
                      </a:pPr>
                      <a:r>
                        <a:rPr lang="ru-RU" sz="2400" b="1" dirty="0">
                          <a:effectLst/>
                          <a:latin typeface="Times New Roman"/>
                          <a:ea typeface="Calibri"/>
                          <a:cs typeface="Times New Roman"/>
                        </a:rPr>
                        <a:t>3</a:t>
                      </a:r>
                      <a:endParaRPr lang="ru-RU" sz="2400" dirty="0">
                        <a:effectLst/>
                        <a:latin typeface="Times New Roman"/>
                        <a:ea typeface="Calibri"/>
                        <a:cs typeface="Times New Roman"/>
                      </a:endParaRPr>
                    </a:p>
                  </a:txBody>
                  <a:tcPr marL="68580" marR="68580" marT="0" marB="0">
                    <a:lnL>
                      <a:noFill/>
                    </a:lnL>
                    <a:lnR>
                      <a:noFill/>
                    </a:lnR>
                    <a:lnT>
                      <a:noFill/>
                    </a:lnT>
                    <a:lnB w="38100" cap="flat" cmpd="sng" algn="ctr">
                      <a:solidFill>
                        <a:srgbClr val="000000"/>
                      </a:solidFill>
                      <a:prstDash val="solid"/>
                      <a:round/>
                      <a:headEnd type="none" w="med" len="med"/>
                      <a:tailEnd type="none" w="med" len="med"/>
                    </a:lnB>
                  </a:tcPr>
                </a:tc>
                <a:tc>
                  <a:txBody>
                    <a:bodyPr/>
                    <a:lstStyle/>
                    <a:p>
                      <a:pPr algn="just">
                        <a:spcAft>
                          <a:spcPts val="0"/>
                        </a:spcAft>
                      </a:pPr>
                      <a:r>
                        <a:rPr lang="ru-RU" sz="2400" b="1">
                          <a:effectLst/>
                          <a:latin typeface="Times New Roman"/>
                          <a:ea typeface="Calibri"/>
                          <a:cs typeface="Times New Roman"/>
                        </a:rPr>
                        <a:t>2</a:t>
                      </a:r>
                      <a:endParaRPr lang="ru-RU" sz="2400">
                        <a:effectLst/>
                        <a:latin typeface="Times New Roman"/>
                        <a:ea typeface="Calibri"/>
                        <a:cs typeface="Times New Roman"/>
                      </a:endParaRPr>
                    </a:p>
                  </a:txBody>
                  <a:tcPr marL="68580" marR="68580" marT="0" marB="0">
                    <a:lnL>
                      <a:noFill/>
                    </a:lnL>
                    <a:lnR>
                      <a:noFill/>
                    </a:lnR>
                    <a:lnT>
                      <a:noFill/>
                    </a:lnT>
                    <a:lnB w="38100" cap="flat" cmpd="sng" algn="ctr">
                      <a:solidFill>
                        <a:srgbClr val="000000"/>
                      </a:solidFill>
                      <a:prstDash val="solid"/>
                      <a:round/>
                      <a:headEnd type="none" w="med" len="med"/>
                      <a:tailEnd type="none" w="med" len="med"/>
                    </a:lnB>
                  </a:tcPr>
                </a:tc>
                <a:tc>
                  <a:txBody>
                    <a:bodyPr/>
                    <a:lstStyle/>
                    <a:p>
                      <a:pPr algn="just">
                        <a:spcAft>
                          <a:spcPts val="0"/>
                        </a:spcAft>
                      </a:pPr>
                      <a:r>
                        <a:rPr lang="ru-RU" sz="2400" b="1">
                          <a:effectLst/>
                          <a:latin typeface="Times New Roman"/>
                          <a:ea typeface="Calibri"/>
                          <a:cs typeface="Times New Roman"/>
                        </a:rPr>
                        <a:t>1</a:t>
                      </a:r>
                      <a:endParaRPr lang="ru-RU" sz="2400">
                        <a:effectLst/>
                        <a:latin typeface="Times New Roman"/>
                        <a:ea typeface="Calibri"/>
                        <a:cs typeface="Times New Roman"/>
                      </a:endParaRPr>
                    </a:p>
                  </a:txBody>
                  <a:tcPr marL="68580" marR="68580" marT="0" marB="0">
                    <a:lnL>
                      <a:noFill/>
                    </a:lnL>
                    <a:lnR>
                      <a:noFill/>
                    </a:lnR>
                    <a:lnT>
                      <a:noFill/>
                    </a:lnT>
                    <a:lnB w="38100" cap="flat" cmpd="sng" algn="ctr">
                      <a:solidFill>
                        <a:srgbClr val="000000"/>
                      </a:solidFill>
                      <a:prstDash val="solid"/>
                      <a:round/>
                      <a:headEnd type="none" w="med" len="med"/>
                      <a:tailEnd type="none" w="med" len="med"/>
                    </a:lnB>
                  </a:tcPr>
                </a:tc>
                <a:tc>
                  <a:txBody>
                    <a:bodyPr/>
                    <a:lstStyle/>
                    <a:p>
                      <a:pPr algn="just">
                        <a:spcAft>
                          <a:spcPts val="0"/>
                        </a:spcAft>
                      </a:pPr>
                      <a:r>
                        <a:rPr lang="ru-RU" sz="2400" b="1">
                          <a:effectLst/>
                          <a:latin typeface="Times New Roman"/>
                          <a:ea typeface="Calibri"/>
                          <a:cs typeface="Times New Roman"/>
                        </a:rPr>
                        <a:t>0</a:t>
                      </a:r>
                      <a:endParaRPr lang="ru-RU" sz="2400">
                        <a:effectLst/>
                        <a:latin typeface="Times New Roman"/>
                        <a:ea typeface="Calibri"/>
                        <a:cs typeface="Times New Roman"/>
                      </a:endParaRPr>
                    </a:p>
                  </a:txBody>
                  <a:tcPr marL="68580" marR="68580" marT="0" marB="0">
                    <a:lnL>
                      <a:noFill/>
                    </a:lnL>
                    <a:lnR>
                      <a:noFill/>
                    </a:lnR>
                    <a:lnT>
                      <a:noFill/>
                    </a:lnT>
                    <a:lnB w="38100" cap="flat" cmpd="sng" algn="ctr">
                      <a:solidFill>
                        <a:srgbClr val="000000"/>
                      </a:solidFill>
                      <a:prstDash val="solid"/>
                      <a:round/>
                      <a:headEnd type="none" w="med" len="med"/>
                      <a:tailEnd type="none" w="med" len="med"/>
                    </a:lnB>
                  </a:tcPr>
                </a:tc>
              </a:tr>
              <a:tr h="0">
                <a:tc>
                  <a:txBody>
                    <a:bodyPr/>
                    <a:lstStyle/>
                    <a:p>
                      <a:pPr algn="just">
                        <a:spcAft>
                          <a:spcPts val="0"/>
                        </a:spcAft>
                      </a:pPr>
                      <a:r>
                        <a:rPr lang="ru-RU" sz="2400" b="1">
                          <a:effectLst/>
                          <a:latin typeface="Times New Roman"/>
                          <a:ea typeface="Calibri"/>
                          <a:cs typeface="Times New Roman"/>
                        </a:rPr>
                        <a:t>1</a:t>
                      </a:r>
                      <a:endParaRPr lang="ru-RU" sz="2400">
                        <a:effectLst/>
                        <a:latin typeface="Times New Roman"/>
                        <a:ea typeface="Calibri"/>
                        <a:cs typeface="Times New Roman"/>
                      </a:endParaRPr>
                    </a:p>
                  </a:txBody>
                  <a:tcPr marL="68580" marR="68580" marT="0" marB="0">
                    <a:lnL>
                      <a:noFill/>
                    </a:lnL>
                    <a:lnR>
                      <a:noFill/>
                    </a:lnR>
                    <a:lnT w="381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ru-RU" sz="2400" b="1">
                          <a:effectLst/>
                          <a:latin typeface="Times New Roman"/>
                          <a:ea typeface="Calibri"/>
                          <a:cs typeface="Times New Roman"/>
                        </a:rPr>
                        <a:t>0</a:t>
                      </a:r>
                      <a:endParaRPr lang="ru-RU" sz="2400">
                        <a:effectLst/>
                        <a:latin typeface="Times New Roman"/>
                        <a:ea typeface="Calibri"/>
                        <a:cs typeface="Times New Roman"/>
                      </a:endParaRPr>
                    </a:p>
                  </a:txBody>
                  <a:tcPr marL="68580" marR="68580" marT="0" marB="0">
                    <a:lnL>
                      <a:noFill/>
                    </a:lnL>
                    <a:lnR>
                      <a:noFill/>
                    </a:lnR>
                    <a:lnT w="381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ru-RU" sz="2400" b="1">
                          <a:effectLst/>
                          <a:latin typeface="Times New Roman"/>
                          <a:ea typeface="Calibri"/>
                          <a:cs typeface="Times New Roman"/>
                        </a:rPr>
                        <a:t>1</a:t>
                      </a:r>
                      <a:endParaRPr lang="ru-RU" sz="2400">
                        <a:effectLst/>
                        <a:latin typeface="Times New Roman"/>
                        <a:ea typeface="Calibri"/>
                        <a:cs typeface="Times New Roman"/>
                      </a:endParaRPr>
                    </a:p>
                  </a:txBody>
                  <a:tcPr marL="68580" marR="68580" marT="0" marB="0">
                    <a:lnL>
                      <a:noFill/>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ru-RU" sz="2400" b="1">
                          <a:effectLst/>
                          <a:latin typeface="Times New Roman"/>
                          <a:ea typeface="Calibri"/>
                          <a:cs typeface="Times New Roman"/>
                        </a:rPr>
                        <a:t>0</a:t>
                      </a:r>
                      <a:endParaRPr lang="ru-RU" sz="2400">
                        <a:effectLst/>
                        <a:latin typeface="Times New Roman"/>
                        <a:ea typeface="Calibri"/>
                        <a:cs typeface="Times New Roman"/>
                      </a:endParaRPr>
                    </a:p>
                  </a:txBody>
                  <a:tcPr marL="68580" marR="68580" marT="0" marB="0">
                    <a:lnL w="38100" cap="flat" cmpd="sng" algn="ctr">
                      <a:solidFill>
                        <a:srgbClr val="000000"/>
                      </a:solidFill>
                      <a:prstDash val="solid"/>
                      <a:round/>
                      <a:headEnd type="none" w="med" len="med"/>
                      <a:tailEnd type="none" w="med" len="med"/>
                    </a:lnL>
                    <a:lnR>
                      <a:noFill/>
                    </a:lnR>
                    <a:lnT w="381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ru-RU" sz="2400" b="1">
                          <a:effectLst/>
                          <a:latin typeface="Times New Roman"/>
                          <a:ea typeface="Calibri"/>
                          <a:cs typeface="Times New Roman"/>
                        </a:rPr>
                        <a:t>0</a:t>
                      </a:r>
                      <a:endParaRPr lang="ru-RU" sz="2400">
                        <a:effectLst/>
                        <a:latin typeface="Times New Roman"/>
                        <a:ea typeface="Calibri"/>
                        <a:cs typeface="Times New Roman"/>
                      </a:endParaRPr>
                    </a:p>
                  </a:txBody>
                  <a:tcPr marL="68580" marR="68580" marT="0" marB="0">
                    <a:lnL>
                      <a:noFill/>
                    </a:lnL>
                    <a:lnR>
                      <a:noFill/>
                    </a:lnR>
                    <a:lnT w="381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ru-RU" sz="2400" b="1">
                          <a:effectLst/>
                          <a:latin typeface="Times New Roman"/>
                          <a:ea typeface="Calibri"/>
                          <a:cs typeface="Times New Roman"/>
                        </a:rPr>
                        <a:t>0</a:t>
                      </a:r>
                      <a:endParaRPr lang="ru-RU" sz="2400">
                        <a:effectLst/>
                        <a:latin typeface="Times New Roman"/>
                        <a:ea typeface="Calibri"/>
                        <a:cs typeface="Times New Roman"/>
                      </a:endParaRPr>
                    </a:p>
                  </a:txBody>
                  <a:tcPr marL="68580" marR="68580" marT="0" marB="0">
                    <a:lnL>
                      <a:noFill/>
                    </a:lnL>
                    <a:lnR>
                      <a:noFill/>
                    </a:lnR>
                    <a:lnT w="381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ru-RU" sz="2400" b="1">
                          <a:effectLst/>
                          <a:latin typeface="Times New Roman"/>
                          <a:ea typeface="Calibri"/>
                          <a:cs typeface="Times New Roman"/>
                        </a:rPr>
                        <a:t>1</a:t>
                      </a:r>
                      <a:endParaRPr lang="ru-RU" sz="2400">
                        <a:effectLst/>
                        <a:latin typeface="Times New Roman"/>
                        <a:ea typeface="Calibri"/>
                        <a:cs typeface="Times New Roman"/>
                      </a:endParaRPr>
                    </a:p>
                  </a:txBody>
                  <a:tcPr marL="68580" marR="68580" marT="0" marB="0">
                    <a:lnL>
                      <a:noFill/>
                    </a:lnL>
                    <a:lnR>
                      <a:noFill/>
                    </a:lnR>
                    <a:lnT w="381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ru-RU" sz="2400" b="1" dirty="0">
                          <a:effectLst/>
                          <a:latin typeface="Times New Roman"/>
                          <a:ea typeface="Calibri"/>
                          <a:cs typeface="Times New Roman"/>
                        </a:rPr>
                        <a:t>0</a:t>
                      </a:r>
                      <a:endParaRPr lang="ru-RU" sz="2400" dirty="0">
                        <a:effectLst/>
                        <a:latin typeface="Times New Roman"/>
                        <a:ea typeface="Calibri"/>
                        <a:cs typeface="Times New Roman"/>
                      </a:endParaRPr>
                    </a:p>
                  </a:txBody>
                  <a:tcPr marL="68580" marR="68580" marT="0" marB="0">
                    <a:lnL>
                      <a:noFill/>
                    </a:lnL>
                    <a:lnR>
                      <a:noFill/>
                    </a:lnR>
                    <a:lnT w="38100" cap="flat" cmpd="sng" algn="ctr">
                      <a:solidFill>
                        <a:srgbClr val="000000"/>
                      </a:solidFill>
                      <a:prstDash val="solid"/>
                      <a:round/>
                      <a:headEnd type="none" w="med" len="med"/>
                      <a:tailEnd type="none" w="med" len="med"/>
                    </a:lnT>
                    <a:lnB>
                      <a:noFill/>
                    </a:lnB>
                  </a:tcPr>
                </a:tc>
              </a:tr>
            </a:tbl>
          </a:graphicData>
        </a:graphic>
      </p:graphicFrame>
      <p:sp>
        <p:nvSpPr>
          <p:cNvPr id="8" name="Прямоугольник 7"/>
          <p:cNvSpPr/>
          <p:nvPr/>
        </p:nvSpPr>
        <p:spPr>
          <a:xfrm>
            <a:off x="3456384" y="5013176"/>
            <a:ext cx="5580112" cy="1938992"/>
          </a:xfrm>
          <a:prstGeom prst="rect">
            <a:avLst/>
          </a:prstGeom>
        </p:spPr>
        <p:txBody>
          <a:bodyPr wrap="square">
            <a:spAutoFit/>
          </a:bodyPr>
          <a:lstStyle/>
          <a:p>
            <a:r>
              <a:rPr lang="ru-RU" sz="2400" b="1" dirty="0" smtClean="0"/>
              <a:t>Элементы объединения </a:t>
            </a:r>
            <a:r>
              <a:rPr lang="ru-RU" sz="2400" b="1" dirty="0" smtClean="0">
                <a:solidFill>
                  <a:srgbClr val="0070C0"/>
                </a:solidFill>
              </a:rPr>
              <a:t>с</a:t>
            </a:r>
            <a:r>
              <a:rPr lang="ru-RU" sz="2400" b="1" dirty="0" smtClean="0"/>
              <a:t> (структуры </a:t>
            </a:r>
            <a:r>
              <a:rPr lang="en-US" sz="2400" b="1" dirty="0" smtClean="0">
                <a:solidFill>
                  <a:srgbClr val="0070C0"/>
                </a:solidFill>
              </a:rPr>
              <a:t>p</a:t>
            </a:r>
            <a:r>
              <a:rPr lang="en-US" sz="2400" b="1" dirty="0" smtClean="0"/>
              <a:t> </a:t>
            </a:r>
            <a:r>
              <a:rPr lang="ru-RU" sz="2400" b="1" dirty="0" smtClean="0"/>
              <a:t>и </a:t>
            </a:r>
            <a:r>
              <a:rPr lang="en-US" sz="2400" b="1" dirty="0" smtClean="0">
                <a:solidFill>
                  <a:srgbClr val="0070C0"/>
                </a:solidFill>
              </a:rPr>
              <a:t>byte</a:t>
            </a:r>
            <a:r>
              <a:rPr lang="en-US" sz="2400" b="1" dirty="0" smtClean="0"/>
              <a:t>)</a:t>
            </a:r>
            <a:r>
              <a:rPr lang="ru-RU" sz="2400" b="1" dirty="0" smtClean="0"/>
              <a:t> начинаются с одного и того же места в памяти. Для выяснения, какие биты заняты, используем структуру </a:t>
            </a:r>
            <a:r>
              <a:rPr lang="ru-RU" sz="2400" b="1" dirty="0" err="1" smtClean="0">
                <a:solidFill>
                  <a:srgbClr val="0070C0"/>
                </a:solidFill>
              </a:rPr>
              <a:t>byte</a:t>
            </a:r>
            <a:r>
              <a:rPr lang="ru-RU" sz="2400" b="1" dirty="0" smtClean="0">
                <a:solidFill>
                  <a:srgbClr val="0070C0"/>
                </a:solidFill>
              </a:rPr>
              <a:t> </a:t>
            </a:r>
            <a:r>
              <a:rPr lang="ru-RU" sz="2400" b="1" dirty="0" smtClean="0"/>
              <a:t>(8 полей по 1 биту).</a:t>
            </a:r>
            <a:endParaRPr lang="ru-RU" sz="2400" b="1" dirty="0"/>
          </a:p>
        </p:txBody>
      </p:sp>
    </p:spTree>
    <p:extLst>
      <p:ext uri="{BB962C8B-B14F-4D97-AF65-F5344CB8AC3E}">
        <p14:creationId xmlns:p14="http://schemas.microsoft.com/office/powerpoint/2010/main" val="11293099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3861048"/>
            <a:ext cx="9144000" cy="830997"/>
          </a:xfrm>
          <a:prstGeom prst="rect">
            <a:avLst/>
          </a:prstGeom>
        </p:spPr>
        <p:txBody>
          <a:bodyPr wrap="square">
            <a:spAutoFit/>
          </a:bodyPr>
          <a:lstStyle/>
          <a:p>
            <a:r>
              <a:rPr lang="ru-RU" sz="2400" b="1" dirty="0" smtClean="0"/>
              <a:t>2. Вокзал</a:t>
            </a:r>
            <a:r>
              <a:rPr lang="ru-RU" sz="2400" b="1" dirty="0"/>
              <a:t>. Номер поезда, пункт назначения, дни следования, время выбытия, время прибытия, цена. </a:t>
            </a:r>
          </a:p>
        </p:txBody>
      </p:sp>
      <p:sp>
        <p:nvSpPr>
          <p:cNvPr id="4" name="Прямоугольник 3"/>
          <p:cNvSpPr/>
          <p:nvPr/>
        </p:nvSpPr>
        <p:spPr>
          <a:xfrm>
            <a:off x="0" y="1868631"/>
            <a:ext cx="9144000" cy="1200329"/>
          </a:xfrm>
          <a:prstGeom prst="rect">
            <a:avLst/>
          </a:prstGeom>
        </p:spPr>
        <p:txBody>
          <a:bodyPr wrap="square">
            <a:spAutoFit/>
          </a:bodyPr>
          <a:lstStyle/>
          <a:p>
            <a:r>
              <a:rPr lang="ru-RU" sz="2400" b="1" dirty="0" smtClean="0"/>
              <a:t>1. База </a:t>
            </a:r>
            <a:r>
              <a:rPr lang="ru-RU" sz="2400" b="1" dirty="0"/>
              <a:t>данных гостиница: Список гостей: паспортные данные, даты приезда и отъезда, номер, тип размещения (люкс, одноместный, двухместный, трехместный, апартаменты</a:t>
            </a:r>
            <a:r>
              <a:rPr lang="ru-RU" sz="2400" b="1" dirty="0" smtClean="0"/>
              <a:t>).</a:t>
            </a:r>
            <a:endParaRPr lang="ru-RU" sz="2400" b="1" dirty="0"/>
          </a:p>
        </p:txBody>
      </p:sp>
      <p:sp>
        <p:nvSpPr>
          <p:cNvPr id="5" name="Прямоугольник 4"/>
          <p:cNvSpPr/>
          <p:nvPr/>
        </p:nvSpPr>
        <p:spPr>
          <a:xfrm>
            <a:off x="0" y="437763"/>
            <a:ext cx="9144000" cy="830997"/>
          </a:xfrm>
          <a:prstGeom prst="rect">
            <a:avLst/>
          </a:prstGeom>
        </p:spPr>
        <p:txBody>
          <a:bodyPr wrap="square">
            <a:spAutoFit/>
          </a:bodyPr>
          <a:lstStyle/>
          <a:p>
            <a:pPr lvl="0"/>
            <a:r>
              <a:rPr lang="ru-RU" sz="2400" b="1" dirty="0">
                <a:solidFill>
                  <a:prstClr val="black"/>
                </a:solidFill>
              </a:rPr>
              <a:t>Разработать структуру хранения данных в сочетании с битовыми полями</a:t>
            </a:r>
            <a:r>
              <a:rPr lang="ru-RU" sz="2400" b="1" dirty="0" smtClean="0">
                <a:solidFill>
                  <a:prstClr val="black"/>
                </a:solidFill>
              </a:rPr>
              <a:t>. Подготовить пример использования. </a:t>
            </a:r>
            <a:endParaRPr lang="ru-RU" sz="2400" b="1" dirty="0">
              <a:solidFill>
                <a:prstClr val="black"/>
              </a:solidFill>
            </a:endParaRPr>
          </a:p>
        </p:txBody>
      </p:sp>
    </p:spTree>
    <p:extLst>
      <p:ext uri="{BB962C8B-B14F-4D97-AF65-F5344CB8AC3E}">
        <p14:creationId xmlns:p14="http://schemas.microsoft.com/office/powerpoint/2010/main" val="1378037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88640"/>
            <a:ext cx="4572000" cy="3046988"/>
          </a:xfrm>
          <a:prstGeom prst="rect">
            <a:avLst/>
          </a:prstGeom>
        </p:spPr>
        <p:txBody>
          <a:bodyPr>
            <a:spAutoFit/>
          </a:bodyPr>
          <a:lstStyle/>
          <a:p>
            <a:r>
              <a:rPr lang="en-US" sz="2400" b="1" dirty="0" err="1" smtClean="0"/>
              <a:t>struct</a:t>
            </a:r>
            <a:r>
              <a:rPr lang="en-US" sz="2400" b="1" dirty="0" smtClean="0"/>
              <a:t> </a:t>
            </a:r>
            <a:r>
              <a:rPr lang="en-US" sz="2400" b="1" dirty="0" err="1" smtClean="0">
                <a:solidFill>
                  <a:srgbClr val="0070C0"/>
                </a:solidFill>
              </a:rPr>
              <a:t>addr</a:t>
            </a:r>
            <a:r>
              <a:rPr lang="en-US" sz="2400" b="1" dirty="0" smtClean="0">
                <a:solidFill>
                  <a:srgbClr val="0070C0"/>
                </a:solidFill>
              </a:rPr>
              <a:t> </a:t>
            </a:r>
            <a:r>
              <a:rPr lang="en-US" sz="2400" b="1" dirty="0" smtClean="0"/>
              <a:t>{</a:t>
            </a:r>
          </a:p>
          <a:p>
            <a:r>
              <a:rPr lang="en-US" sz="2400" b="1" dirty="0" smtClean="0"/>
              <a:t>	</a:t>
            </a:r>
            <a:r>
              <a:rPr lang="en-US" sz="2400" b="1" dirty="0" err="1" smtClean="0"/>
              <a:t>int</a:t>
            </a:r>
            <a:r>
              <a:rPr lang="en-US" sz="2400" b="1" dirty="0" smtClean="0"/>
              <a:t> house,</a:t>
            </a:r>
          </a:p>
          <a:p>
            <a:r>
              <a:rPr lang="en-US" sz="2400" b="1" dirty="0" smtClean="0"/>
              <a:t>	</a:t>
            </a:r>
            <a:r>
              <a:rPr lang="en-US" sz="2400" b="1" dirty="0" err="1" smtClean="0"/>
              <a:t>int</a:t>
            </a:r>
            <a:r>
              <a:rPr lang="en-US" sz="2400" b="1" dirty="0" smtClean="0"/>
              <a:t> apartment;</a:t>
            </a:r>
          </a:p>
          <a:p>
            <a:r>
              <a:rPr lang="en-US" sz="2400" b="1" dirty="0" smtClean="0"/>
              <a:t>	char street [40]; </a:t>
            </a:r>
            <a:endParaRPr lang="ru-RU" sz="2400" b="1" dirty="0" smtClean="0"/>
          </a:p>
          <a:p>
            <a:r>
              <a:rPr lang="en-US" sz="2400" b="1" dirty="0" smtClean="0"/>
              <a:t>	char city[20];</a:t>
            </a:r>
          </a:p>
          <a:p>
            <a:r>
              <a:rPr lang="en-US" sz="2400" b="1" dirty="0" smtClean="0"/>
              <a:t>	char state[3];</a:t>
            </a:r>
          </a:p>
          <a:p>
            <a:r>
              <a:rPr lang="en-US" sz="2400" b="1" dirty="0" smtClean="0"/>
              <a:t>	unsigned long </a:t>
            </a:r>
            <a:r>
              <a:rPr lang="en-US" sz="2400" b="1" dirty="0" err="1" smtClean="0"/>
              <a:t>int</a:t>
            </a:r>
            <a:r>
              <a:rPr lang="en-US" sz="2400" b="1" dirty="0" smtClean="0"/>
              <a:t> zip;</a:t>
            </a:r>
          </a:p>
          <a:p>
            <a:r>
              <a:rPr lang="en-US" sz="2400" b="1" dirty="0" smtClean="0"/>
              <a:t>};</a:t>
            </a:r>
            <a:endParaRPr lang="ru-RU" sz="2400" b="1" dirty="0"/>
          </a:p>
        </p:txBody>
      </p:sp>
      <p:sp>
        <p:nvSpPr>
          <p:cNvPr id="5" name="Прямоугольник 4"/>
          <p:cNvSpPr/>
          <p:nvPr/>
        </p:nvSpPr>
        <p:spPr>
          <a:xfrm>
            <a:off x="4932040" y="188640"/>
            <a:ext cx="3960440" cy="2308324"/>
          </a:xfrm>
          <a:prstGeom prst="rect">
            <a:avLst/>
          </a:prstGeom>
        </p:spPr>
        <p:txBody>
          <a:bodyPr wrap="square">
            <a:spAutoFit/>
          </a:bodyPr>
          <a:lstStyle/>
          <a:p>
            <a:r>
              <a:rPr lang="en-US" sz="2400" b="1" dirty="0" err="1" smtClean="0"/>
              <a:t>struct</a:t>
            </a:r>
            <a:r>
              <a:rPr lang="en-US" sz="2400" b="1" dirty="0" smtClean="0"/>
              <a:t> </a:t>
            </a:r>
            <a:r>
              <a:rPr lang="en-US" sz="2400" b="1" dirty="0" smtClean="0">
                <a:solidFill>
                  <a:srgbClr val="0070C0"/>
                </a:solidFill>
              </a:rPr>
              <a:t>pass</a:t>
            </a:r>
            <a:r>
              <a:rPr lang="en-US" sz="2400" b="1" dirty="0" smtClean="0"/>
              <a:t> {</a:t>
            </a:r>
          </a:p>
          <a:p>
            <a:r>
              <a:rPr lang="en-US" sz="2400" b="1" dirty="0" smtClean="0"/>
              <a:t>	char series[10];</a:t>
            </a:r>
          </a:p>
          <a:p>
            <a:r>
              <a:rPr lang="en-US" sz="2400" b="1" dirty="0" smtClean="0"/>
              <a:t>	</a:t>
            </a:r>
            <a:r>
              <a:rPr lang="en-US" sz="2400" b="1" dirty="0" err="1" smtClean="0"/>
              <a:t>int</a:t>
            </a:r>
            <a:r>
              <a:rPr lang="en-US" sz="2400" b="1" dirty="0" smtClean="0"/>
              <a:t> number[10];</a:t>
            </a:r>
          </a:p>
          <a:p>
            <a:r>
              <a:rPr lang="en-US" sz="2400" b="1" dirty="0" smtClean="0"/>
              <a:t>	char issued by[100];</a:t>
            </a:r>
          </a:p>
          <a:p>
            <a:r>
              <a:rPr lang="en-US" sz="2400" b="1" dirty="0" smtClean="0"/>
              <a:t>	 </a:t>
            </a:r>
            <a:r>
              <a:rPr lang="en-US" sz="2400" b="1" dirty="0" err="1" smtClean="0"/>
              <a:t>struct</a:t>
            </a:r>
            <a:r>
              <a:rPr lang="en-US" sz="2400" b="1" dirty="0" smtClean="0"/>
              <a:t> </a:t>
            </a:r>
            <a:r>
              <a:rPr lang="en-US" sz="2400" b="1" dirty="0" smtClean="0">
                <a:solidFill>
                  <a:srgbClr val="0070C0"/>
                </a:solidFill>
              </a:rPr>
              <a:t>date</a:t>
            </a:r>
            <a:r>
              <a:rPr lang="en-US" sz="2400" b="1" dirty="0" smtClean="0"/>
              <a:t> when;</a:t>
            </a:r>
          </a:p>
          <a:p>
            <a:r>
              <a:rPr lang="en-US" sz="2400" b="1" dirty="0" smtClean="0"/>
              <a:t>};</a:t>
            </a:r>
            <a:endParaRPr lang="ru-RU" sz="2400" b="1" dirty="0"/>
          </a:p>
        </p:txBody>
      </p:sp>
      <p:sp>
        <p:nvSpPr>
          <p:cNvPr id="6" name="Прямоугольник 5"/>
          <p:cNvSpPr/>
          <p:nvPr/>
        </p:nvSpPr>
        <p:spPr>
          <a:xfrm>
            <a:off x="2411759" y="3270765"/>
            <a:ext cx="4013663" cy="2308324"/>
          </a:xfrm>
          <a:prstGeom prst="rect">
            <a:avLst/>
          </a:prstGeom>
        </p:spPr>
        <p:txBody>
          <a:bodyPr wrap="none">
            <a:spAutoFit/>
          </a:bodyPr>
          <a:lstStyle/>
          <a:p>
            <a:r>
              <a:rPr lang="en-US" sz="2400" b="1" dirty="0" err="1" smtClean="0"/>
              <a:t>struct</a:t>
            </a:r>
            <a:r>
              <a:rPr lang="en-US" sz="2400" b="1" dirty="0" smtClean="0"/>
              <a:t> </a:t>
            </a:r>
            <a:r>
              <a:rPr lang="en-US" sz="2400" b="1" dirty="0" err="1" smtClean="0">
                <a:solidFill>
                  <a:srgbClr val="0070C0"/>
                </a:solidFill>
              </a:rPr>
              <a:t>Personal_Information</a:t>
            </a:r>
            <a:r>
              <a:rPr lang="en-US" sz="2400" b="1" dirty="0" smtClean="0"/>
              <a:t> {</a:t>
            </a:r>
          </a:p>
          <a:p>
            <a:r>
              <a:rPr lang="en-US" sz="2400" b="1" dirty="0"/>
              <a:t>	</a:t>
            </a:r>
            <a:r>
              <a:rPr lang="en-US" sz="2400" dirty="0"/>
              <a:t> </a:t>
            </a:r>
            <a:r>
              <a:rPr lang="en-US" sz="2400" b="1" dirty="0"/>
              <a:t>char </a:t>
            </a:r>
            <a:r>
              <a:rPr lang="en-US" sz="2400" b="1" dirty="0" err="1" smtClean="0"/>
              <a:t>lastname</a:t>
            </a:r>
            <a:r>
              <a:rPr lang="en-US" sz="2400" b="1" dirty="0" smtClean="0"/>
              <a:t>[40</a:t>
            </a:r>
            <a:r>
              <a:rPr lang="en-US" sz="2400" b="1" dirty="0"/>
              <a:t>];   </a:t>
            </a:r>
            <a:r>
              <a:rPr lang="ru-RU" sz="2400" b="1" dirty="0" smtClean="0"/>
              <a:t/>
            </a:r>
            <a:br>
              <a:rPr lang="ru-RU" sz="2400" b="1" dirty="0" smtClean="0"/>
            </a:br>
            <a:r>
              <a:rPr lang="ru-RU" sz="2400" b="1" dirty="0"/>
              <a:t> </a:t>
            </a:r>
            <a:r>
              <a:rPr lang="en-US" sz="2400" b="1" dirty="0" smtClean="0"/>
              <a:t>	</a:t>
            </a:r>
            <a:r>
              <a:rPr lang="ru-RU" sz="2400" b="1" dirty="0"/>
              <a:t> </a:t>
            </a:r>
            <a:r>
              <a:rPr lang="en-US" sz="2400" b="1" dirty="0"/>
              <a:t>char </a:t>
            </a:r>
            <a:r>
              <a:rPr lang="en-US" sz="2400" b="1" dirty="0" err="1" smtClean="0"/>
              <a:t>firstname</a:t>
            </a:r>
            <a:r>
              <a:rPr lang="en-US" sz="2400" b="1" dirty="0" smtClean="0"/>
              <a:t>[40];</a:t>
            </a:r>
          </a:p>
          <a:p>
            <a:r>
              <a:rPr lang="en-US" sz="2400" b="1" dirty="0" smtClean="0"/>
              <a:t>	 </a:t>
            </a:r>
            <a:r>
              <a:rPr lang="en-US" sz="2400" b="1" dirty="0" err="1" smtClean="0"/>
              <a:t>struct</a:t>
            </a:r>
            <a:r>
              <a:rPr lang="en-US" sz="2400" b="1" dirty="0" smtClean="0"/>
              <a:t> </a:t>
            </a:r>
            <a:r>
              <a:rPr lang="en-US" sz="2400" b="1" dirty="0" smtClean="0">
                <a:solidFill>
                  <a:srgbClr val="0070C0"/>
                </a:solidFill>
              </a:rPr>
              <a:t>pass</a:t>
            </a:r>
            <a:r>
              <a:rPr lang="en-US" sz="2400" b="1" dirty="0" smtClean="0"/>
              <a:t> passport:</a:t>
            </a:r>
          </a:p>
          <a:p>
            <a:r>
              <a:rPr lang="en-US" sz="2400" b="1" dirty="0"/>
              <a:t>	</a:t>
            </a:r>
            <a:r>
              <a:rPr lang="en-US" sz="2400" b="1" dirty="0" smtClean="0"/>
              <a:t> </a:t>
            </a:r>
            <a:r>
              <a:rPr lang="en-US" sz="2400" b="1" dirty="0" err="1" smtClean="0"/>
              <a:t>struct</a:t>
            </a:r>
            <a:r>
              <a:rPr lang="en-US" sz="2400" b="1" dirty="0" smtClean="0"/>
              <a:t> </a:t>
            </a:r>
            <a:r>
              <a:rPr lang="en-US" sz="2400" b="1" dirty="0" err="1" smtClean="0">
                <a:solidFill>
                  <a:srgbClr val="0070C0"/>
                </a:solidFill>
              </a:rPr>
              <a:t>addr</a:t>
            </a:r>
            <a:r>
              <a:rPr lang="en-US" sz="2400" b="1" dirty="0" smtClean="0">
                <a:solidFill>
                  <a:srgbClr val="0070C0"/>
                </a:solidFill>
              </a:rPr>
              <a:t> </a:t>
            </a:r>
            <a:r>
              <a:rPr lang="en-US" sz="2400" b="1" dirty="0" smtClean="0"/>
              <a:t>address;</a:t>
            </a:r>
          </a:p>
          <a:p>
            <a:r>
              <a:rPr lang="en-US" sz="2400" b="1" dirty="0"/>
              <a:t>}</a:t>
            </a:r>
            <a:endParaRPr lang="ru-RU" sz="2400" b="1" dirty="0"/>
          </a:p>
        </p:txBody>
      </p:sp>
      <p:sp>
        <p:nvSpPr>
          <p:cNvPr id="7" name="Прямоугольник 6"/>
          <p:cNvSpPr/>
          <p:nvPr/>
        </p:nvSpPr>
        <p:spPr>
          <a:xfrm>
            <a:off x="965304" y="5724127"/>
            <a:ext cx="6906571" cy="461665"/>
          </a:xfrm>
          <a:prstGeom prst="rect">
            <a:avLst/>
          </a:prstGeom>
        </p:spPr>
        <p:txBody>
          <a:bodyPr wrap="none">
            <a:spAutoFit/>
          </a:bodyPr>
          <a:lstStyle/>
          <a:p>
            <a:r>
              <a:rPr lang="en-US" sz="2400" b="1" dirty="0" err="1">
                <a:solidFill>
                  <a:prstClr val="black"/>
                </a:solidFill>
              </a:rPr>
              <a:t>struct</a:t>
            </a:r>
            <a:r>
              <a:rPr lang="en-US" sz="2400" b="1" dirty="0">
                <a:solidFill>
                  <a:prstClr val="black"/>
                </a:solidFill>
              </a:rPr>
              <a:t> </a:t>
            </a:r>
            <a:r>
              <a:rPr lang="en-US" sz="2400" b="1" dirty="0" err="1" smtClean="0">
                <a:solidFill>
                  <a:srgbClr val="0070C0"/>
                </a:solidFill>
              </a:rPr>
              <a:t>Personal_Information</a:t>
            </a:r>
            <a:r>
              <a:rPr lang="en-US" sz="2400" b="1" dirty="0" smtClean="0">
                <a:solidFill>
                  <a:prstClr val="black"/>
                </a:solidFill>
              </a:rPr>
              <a:t> </a:t>
            </a:r>
            <a:r>
              <a:rPr lang="en-US" sz="2400" b="1" dirty="0" err="1" smtClean="0">
                <a:solidFill>
                  <a:prstClr val="black"/>
                </a:solidFill>
              </a:rPr>
              <a:t>Ivanov</a:t>
            </a:r>
            <a:r>
              <a:rPr lang="en-US" sz="2400" b="1" dirty="0" smtClean="0">
                <a:solidFill>
                  <a:prstClr val="black"/>
                </a:solidFill>
              </a:rPr>
              <a:t>, </a:t>
            </a:r>
            <a:r>
              <a:rPr lang="en-US" sz="2400" b="1" dirty="0" err="1" smtClean="0">
                <a:solidFill>
                  <a:prstClr val="black"/>
                </a:solidFill>
              </a:rPr>
              <a:t>Petrov</a:t>
            </a:r>
            <a:r>
              <a:rPr lang="en-US" sz="2400" b="1" dirty="0" smtClean="0">
                <a:solidFill>
                  <a:prstClr val="black"/>
                </a:solidFill>
              </a:rPr>
              <a:t>, </a:t>
            </a:r>
            <a:r>
              <a:rPr lang="en-US" sz="2400" b="1" dirty="0" err="1" smtClean="0">
                <a:solidFill>
                  <a:prstClr val="black"/>
                </a:solidFill>
              </a:rPr>
              <a:t>Sidorov</a:t>
            </a:r>
            <a:r>
              <a:rPr lang="en-US" sz="2400" b="1" dirty="0" smtClean="0">
                <a:solidFill>
                  <a:prstClr val="black"/>
                </a:solidFill>
              </a:rPr>
              <a:t>; </a:t>
            </a:r>
            <a:endParaRPr lang="ru-RU" dirty="0"/>
          </a:p>
        </p:txBody>
      </p:sp>
    </p:spTree>
    <p:extLst>
      <p:ext uri="{BB962C8B-B14F-4D97-AF65-F5344CB8AC3E}">
        <p14:creationId xmlns:p14="http://schemas.microsoft.com/office/powerpoint/2010/main" val="3598176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708920"/>
            <a:ext cx="9144000" cy="2677656"/>
          </a:xfrm>
          <a:prstGeom prst="rect">
            <a:avLst/>
          </a:prstGeom>
        </p:spPr>
        <p:txBody>
          <a:bodyPr wrap="square">
            <a:spAutoFit/>
          </a:bodyPr>
          <a:lstStyle/>
          <a:p>
            <a:r>
              <a:rPr lang="ru-RU" sz="2400" b="1" dirty="0" smtClean="0"/>
              <a:t>Инициализация полей структуры может осуществляться двумя способами:</a:t>
            </a:r>
          </a:p>
          <a:p>
            <a:pPr marL="342900" indent="-342900">
              <a:buFont typeface="Wingdings" pitchFamily="2" charset="2"/>
              <a:buChar char="Ø"/>
            </a:pPr>
            <a:r>
              <a:rPr lang="ru-RU" sz="2400" b="1" dirty="0" smtClean="0"/>
              <a:t>присвоение значений элементам структуры в процессе объявления переменной, относящейся к типу структуры;</a:t>
            </a:r>
          </a:p>
          <a:p>
            <a:pPr marL="342900" indent="-342900">
              <a:buFont typeface="Wingdings" pitchFamily="2" charset="2"/>
              <a:buChar char="Ø"/>
            </a:pPr>
            <a:r>
              <a:rPr lang="ru-RU" sz="2400" b="1" dirty="0" smtClean="0"/>
              <a:t>присвоение начальных значений элементам структуры с использованием функций ввода-вывода (например, </a:t>
            </a:r>
            <a:r>
              <a:rPr lang="ru-RU" sz="2400" b="1" dirty="0" err="1" smtClean="0"/>
              <a:t>printf</a:t>
            </a:r>
            <a:r>
              <a:rPr lang="ru-RU" sz="2400" b="1" dirty="0" smtClean="0"/>
              <a:t>() и </a:t>
            </a:r>
            <a:r>
              <a:rPr lang="ru-RU" sz="2400" b="1" dirty="0" err="1" smtClean="0"/>
              <a:t>scanf</a:t>
            </a:r>
            <a:r>
              <a:rPr lang="ru-RU" sz="2400" b="1" dirty="0" smtClean="0"/>
              <a:t>()).</a:t>
            </a:r>
          </a:p>
        </p:txBody>
      </p:sp>
      <p:sp>
        <p:nvSpPr>
          <p:cNvPr id="3" name="Прямоугольник 2"/>
          <p:cNvSpPr/>
          <p:nvPr/>
        </p:nvSpPr>
        <p:spPr>
          <a:xfrm>
            <a:off x="0" y="5373216"/>
            <a:ext cx="9144000" cy="830997"/>
          </a:xfrm>
          <a:prstGeom prst="rect">
            <a:avLst/>
          </a:prstGeom>
        </p:spPr>
        <p:txBody>
          <a:bodyPr wrap="square">
            <a:spAutoFit/>
          </a:bodyPr>
          <a:lstStyle/>
          <a:p>
            <a:r>
              <a:rPr lang="ru-RU" sz="2400" b="1" dirty="0" err="1" smtClean="0"/>
              <a:t>struct</a:t>
            </a:r>
            <a:r>
              <a:rPr lang="ru-RU" sz="2400" b="1" dirty="0" smtClean="0"/>
              <a:t> </a:t>
            </a:r>
            <a:r>
              <a:rPr lang="ru-RU" sz="2400" b="1" dirty="0" err="1" smtClean="0">
                <a:solidFill>
                  <a:srgbClr val="0070C0"/>
                </a:solidFill>
              </a:rPr>
              <a:t>ИмяСтруктуры</a:t>
            </a:r>
            <a:r>
              <a:rPr lang="ru-RU" sz="2400" b="1" dirty="0" smtClean="0">
                <a:solidFill>
                  <a:srgbClr val="0070C0"/>
                </a:solidFill>
              </a:rPr>
              <a:t> </a:t>
            </a:r>
            <a:r>
              <a:rPr lang="ru-RU" sz="2400" b="1" dirty="0" err="1" smtClean="0"/>
              <a:t>ИмяПеременной</a:t>
            </a:r>
            <a:r>
              <a:rPr lang="ru-RU" sz="2400" b="1" dirty="0" smtClean="0"/>
              <a:t>={ЗначениеЭлемента1, ЗначениеЭлемента_2, . . . , </a:t>
            </a:r>
            <a:r>
              <a:rPr lang="ru-RU" sz="2400" b="1" dirty="0" err="1" smtClean="0"/>
              <a:t>ЗначениеЭлемента</a:t>
            </a:r>
            <a:r>
              <a:rPr lang="en-US" sz="2400" b="1" dirty="0" smtClean="0"/>
              <a:t>N</a:t>
            </a:r>
            <a:r>
              <a:rPr lang="ru-RU" sz="2400" b="1" dirty="0" smtClean="0"/>
              <a:t>};</a:t>
            </a:r>
            <a:endParaRPr lang="ru-RU" sz="2400" b="1" dirty="0"/>
          </a:p>
        </p:txBody>
      </p:sp>
      <p:sp>
        <p:nvSpPr>
          <p:cNvPr id="6" name="Прямоугольник 5"/>
          <p:cNvSpPr/>
          <p:nvPr/>
        </p:nvSpPr>
        <p:spPr>
          <a:xfrm>
            <a:off x="0" y="0"/>
            <a:ext cx="9144000" cy="1569660"/>
          </a:xfrm>
          <a:prstGeom prst="rect">
            <a:avLst/>
          </a:prstGeom>
        </p:spPr>
        <p:txBody>
          <a:bodyPr wrap="square">
            <a:spAutoFit/>
          </a:bodyPr>
          <a:lstStyle/>
          <a:p>
            <a:r>
              <a:rPr lang="ru-RU" sz="2400" b="1" dirty="0"/>
              <a:t>Доступ к отдельным членам структуры осуществляется с помощью </a:t>
            </a:r>
            <a:r>
              <a:rPr lang="ru-RU" sz="2400" b="1" dirty="0" smtClean="0"/>
              <a:t>оператора «.» (называется </a:t>
            </a:r>
            <a:r>
              <a:rPr lang="ru-RU" sz="2400" b="1" dirty="0"/>
              <a:t>«точкой</a:t>
            </a:r>
            <a:r>
              <a:rPr lang="ru-RU" sz="2400" b="1" dirty="0" smtClean="0"/>
              <a:t>»). Стандартный вид доступа следующий:</a:t>
            </a:r>
          </a:p>
          <a:p>
            <a:r>
              <a:rPr lang="ru-RU" sz="2400" b="1" dirty="0" err="1" smtClean="0">
                <a:solidFill>
                  <a:srgbClr val="0070C0"/>
                </a:solidFill>
              </a:rPr>
              <a:t>имя_структуры.имя_члена</a:t>
            </a:r>
            <a:endParaRPr lang="ru-RU" sz="2400" b="1" dirty="0">
              <a:solidFill>
                <a:srgbClr val="0070C0"/>
              </a:solidFill>
            </a:endParaRPr>
          </a:p>
        </p:txBody>
      </p:sp>
      <p:sp>
        <p:nvSpPr>
          <p:cNvPr id="7" name="Прямоугольник 6"/>
          <p:cNvSpPr/>
          <p:nvPr/>
        </p:nvSpPr>
        <p:spPr>
          <a:xfrm>
            <a:off x="0" y="1484784"/>
            <a:ext cx="9144000" cy="1200329"/>
          </a:xfrm>
          <a:prstGeom prst="rect">
            <a:avLst/>
          </a:prstGeom>
        </p:spPr>
        <p:txBody>
          <a:bodyPr wrap="square">
            <a:spAutoFit/>
          </a:bodyPr>
          <a:lstStyle/>
          <a:p>
            <a:r>
              <a:rPr lang="ru-RU" sz="2400" b="1" dirty="0" smtClean="0"/>
              <a:t>Вывод поля структуры на экран (например):</a:t>
            </a:r>
          </a:p>
          <a:p>
            <a:r>
              <a:rPr lang="ru-RU" sz="2400" b="1" dirty="0" err="1" smtClean="0"/>
              <a:t>printf</a:t>
            </a:r>
            <a:r>
              <a:rPr lang="ru-RU" sz="2400" b="1" dirty="0" smtClean="0"/>
              <a:t>("</a:t>
            </a:r>
            <a:r>
              <a:rPr lang="en-US" sz="2400" b="1" i="1" dirty="0" err="1">
                <a:solidFill>
                  <a:prstClr val="black"/>
                </a:solidFill>
                <a:cs typeface="Times New Roman" pitchFamily="18" charset="0"/>
              </a:rPr>
              <a:t>const</a:t>
            </a:r>
            <a:r>
              <a:rPr lang="en-US" sz="2400" b="1" i="1" dirty="0">
                <a:solidFill>
                  <a:prstClr val="black"/>
                </a:solidFill>
                <a:cs typeface="Times New Roman" pitchFamily="18" charset="0"/>
              </a:rPr>
              <a:t> char *format</a:t>
            </a:r>
            <a:r>
              <a:rPr lang="ru-RU" sz="2400" b="1" dirty="0" smtClean="0"/>
              <a:t>", </a:t>
            </a:r>
            <a:r>
              <a:rPr lang="ru-RU" sz="2400" b="1" dirty="0" err="1" smtClean="0">
                <a:solidFill>
                  <a:srgbClr val="0070C0"/>
                </a:solidFill>
              </a:rPr>
              <a:t>имя_структуры.имя_члена</a:t>
            </a:r>
            <a:r>
              <a:rPr lang="ru-RU" sz="2400" b="1" dirty="0" smtClean="0"/>
              <a:t>);</a:t>
            </a:r>
          </a:p>
          <a:p>
            <a:r>
              <a:rPr lang="ru-RU" sz="2400" b="1" dirty="0" err="1" smtClean="0">
                <a:solidFill>
                  <a:srgbClr val="0070C0"/>
                </a:solidFill>
              </a:rPr>
              <a:t>имя_структуры.имя_члена</a:t>
            </a:r>
            <a:r>
              <a:rPr lang="ru-RU" sz="2400" b="1" dirty="0" smtClean="0">
                <a:solidFill>
                  <a:srgbClr val="0070C0"/>
                </a:solidFill>
              </a:rPr>
              <a:t> = 1000</a:t>
            </a:r>
            <a:r>
              <a:rPr lang="en-US" sz="2400" b="1" dirty="0" smtClean="0">
                <a:solidFill>
                  <a:srgbClr val="0070C0"/>
                </a:solidFill>
              </a:rPr>
              <a:t>;</a:t>
            </a:r>
            <a:endParaRPr lang="ru-RU" sz="2400" b="1" dirty="0"/>
          </a:p>
        </p:txBody>
      </p:sp>
      <p:sp>
        <p:nvSpPr>
          <p:cNvPr id="8" name="Прямоугольник 7"/>
          <p:cNvSpPr/>
          <p:nvPr/>
        </p:nvSpPr>
        <p:spPr>
          <a:xfrm>
            <a:off x="323528" y="6237312"/>
            <a:ext cx="4553939" cy="461665"/>
          </a:xfrm>
          <a:prstGeom prst="rect">
            <a:avLst/>
          </a:prstGeom>
        </p:spPr>
        <p:txBody>
          <a:bodyPr wrap="none">
            <a:spAutoFit/>
          </a:bodyPr>
          <a:lstStyle/>
          <a:p>
            <a:r>
              <a:rPr lang="en-US" sz="2400" b="1" dirty="0" err="1" smtClean="0"/>
              <a:t>struct</a:t>
            </a:r>
            <a:r>
              <a:rPr lang="en-US" sz="2400" b="1" dirty="0" smtClean="0"/>
              <a:t> </a:t>
            </a:r>
            <a:r>
              <a:rPr lang="en-US" sz="2400" b="1" dirty="0" smtClean="0">
                <a:solidFill>
                  <a:srgbClr val="0070C0"/>
                </a:solidFill>
              </a:rPr>
              <a:t>date</a:t>
            </a:r>
            <a:r>
              <a:rPr lang="en-US" sz="2400" b="1" dirty="0" smtClean="0"/>
              <a:t> </a:t>
            </a:r>
            <a:r>
              <a:rPr lang="en-US" sz="2400" b="1" dirty="0" err="1" smtClean="0"/>
              <a:t>bd</a:t>
            </a:r>
            <a:r>
              <a:rPr lang="en-US" sz="2400" b="1" dirty="0" smtClean="0"/>
              <a:t> = {8,"июня", 1978};</a:t>
            </a:r>
            <a:endParaRPr lang="ru-RU" sz="2400" b="1" dirty="0"/>
          </a:p>
        </p:txBody>
      </p:sp>
    </p:spTree>
    <p:extLst>
      <p:ext uri="{BB962C8B-B14F-4D97-AF65-F5344CB8AC3E}">
        <p14:creationId xmlns:p14="http://schemas.microsoft.com/office/powerpoint/2010/main" val="3598176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384" y="-27384"/>
            <a:ext cx="9144000" cy="830997"/>
          </a:xfrm>
          <a:prstGeom prst="rect">
            <a:avLst/>
          </a:prstGeom>
        </p:spPr>
        <p:txBody>
          <a:bodyPr wrap="square">
            <a:spAutoFit/>
          </a:bodyPr>
          <a:lstStyle/>
          <a:p>
            <a:pPr lvl="0"/>
            <a:r>
              <a:rPr lang="ru-RU" sz="2400" b="1" dirty="0" smtClean="0">
                <a:solidFill>
                  <a:prstClr val="black"/>
                </a:solidFill>
              </a:rPr>
              <a:t>Во втором случае реализуется процедура  занесения данных в соответствующие поля структуры. </a:t>
            </a:r>
            <a:endParaRPr lang="ru-RU" sz="2400" b="1" dirty="0">
              <a:solidFill>
                <a:prstClr val="black"/>
              </a:solidFill>
            </a:endParaRPr>
          </a:p>
        </p:txBody>
      </p:sp>
      <p:sp>
        <p:nvSpPr>
          <p:cNvPr id="3" name="Прямоугольник 2"/>
          <p:cNvSpPr/>
          <p:nvPr/>
        </p:nvSpPr>
        <p:spPr>
          <a:xfrm>
            <a:off x="0" y="965621"/>
            <a:ext cx="9133616" cy="5847755"/>
          </a:xfrm>
          <a:prstGeom prst="rect">
            <a:avLst/>
          </a:prstGeom>
        </p:spPr>
        <p:txBody>
          <a:bodyPr wrap="square">
            <a:spAutoFit/>
          </a:bodyPr>
          <a:lstStyle/>
          <a:p>
            <a:r>
              <a:rPr lang="en-US" sz="2200" b="1" dirty="0" smtClean="0"/>
              <a:t>#include &lt;</a:t>
            </a:r>
            <a:r>
              <a:rPr lang="en-US" sz="2200" b="1" dirty="0" err="1" smtClean="0"/>
              <a:t>stdio.h</a:t>
            </a:r>
            <a:r>
              <a:rPr lang="en-US" sz="2200" b="1" dirty="0" smtClean="0"/>
              <a:t>&gt;</a:t>
            </a:r>
          </a:p>
          <a:p>
            <a:r>
              <a:rPr lang="en-US" sz="2200" b="1" dirty="0" smtClean="0"/>
              <a:t>#include &lt;</a:t>
            </a:r>
            <a:r>
              <a:rPr lang="en-US" sz="2200" b="1" dirty="0" err="1" smtClean="0"/>
              <a:t>stdlib.h</a:t>
            </a:r>
            <a:r>
              <a:rPr lang="en-US" sz="2200" b="1" dirty="0" smtClean="0"/>
              <a:t>&gt;</a:t>
            </a:r>
          </a:p>
          <a:p>
            <a:r>
              <a:rPr lang="en-US" sz="2200" b="1" dirty="0" err="1" smtClean="0"/>
              <a:t>struct</a:t>
            </a:r>
            <a:r>
              <a:rPr lang="en-US" sz="2200" b="1" dirty="0" smtClean="0"/>
              <a:t> </a:t>
            </a:r>
            <a:r>
              <a:rPr lang="en-US" sz="2200" b="1" dirty="0" smtClean="0">
                <a:solidFill>
                  <a:srgbClr val="0070C0"/>
                </a:solidFill>
              </a:rPr>
              <a:t>date</a:t>
            </a:r>
            <a:r>
              <a:rPr lang="en-US" sz="2200" b="1" dirty="0" smtClean="0"/>
              <a:t> {</a:t>
            </a:r>
          </a:p>
          <a:p>
            <a:r>
              <a:rPr lang="en-US" sz="2200" b="1" dirty="0" smtClean="0"/>
              <a:t>  </a:t>
            </a:r>
            <a:r>
              <a:rPr lang="en-US" sz="2200" b="1" dirty="0" err="1" smtClean="0"/>
              <a:t>int</a:t>
            </a:r>
            <a:r>
              <a:rPr lang="en-US" sz="2200" b="1" dirty="0" smtClean="0"/>
              <a:t> day;</a:t>
            </a:r>
          </a:p>
          <a:p>
            <a:r>
              <a:rPr lang="en-US" sz="2200" b="1" dirty="0" smtClean="0"/>
              <a:t>  char month[20];</a:t>
            </a:r>
          </a:p>
          <a:p>
            <a:r>
              <a:rPr lang="en-US" sz="2200" b="1" dirty="0" smtClean="0"/>
              <a:t>  </a:t>
            </a:r>
            <a:r>
              <a:rPr lang="en-US" sz="2200" b="1" dirty="0" err="1" smtClean="0"/>
              <a:t>int</a:t>
            </a:r>
            <a:r>
              <a:rPr lang="en-US" sz="2200" b="1" dirty="0" smtClean="0"/>
              <a:t> year;</a:t>
            </a:r>
          </a:p>
          <a:p>
            <a:r>
              <a:rPr lang="en-US" sz="2200" b="1" dirty="0" smtClean="0"/>
              <a:t>};</a:t>
            </a:r>
          </a:p>
          <a:p>
            <a:r>
              <a:rPr lang="en-US" sz="2200" b="1" dirty="0" err="1" smtClean="0"/>
              <a:t>int</a:t>
            </a:r>
            <a:r>
              <a:rPr lang="en-US" sz="2200" b="1" dirty="0" smtClean="0"/>
              <a:t> main() {</a:t>
            </a:r>
          </a:p>
          <a:p>
            <a:r>
              <a:rPr lang="en-US" sz="2200" b="1" dirty="0"/>
              <a:t>	</a:t>
            </a:r>
            <a:r>
              <a:rPr lang="en-US" sz="2200" b="1" dirty="0" err="1" smtClean="0"/>
              <a:t>struct</a:t>
            </a:r>
            <a:r>
              <a:rPr lang="en-US" sz="2200" b="1" dirty="0" smtClean="0"/>
              <a:t> </a:t>
            </a:r>
            <a:r>
              <a:rPr lang="en-US" sz="2200" b="1" dirty="0" smtClean="0">
                <a:solidFill>
                  <a:srgbClr val="0070C0"/>
                </a:solidFill>
              </a:rPr>
              <a:t>date </a:t>
            </a:r>
            <a:r>
              <a:rPr lang="en-US" sz="2200" b="1" dirty="0" smtClean="0"/>
              <a:t>when;</a:t>
            </a:r>
          </a:p>
          <a:p>
            <a:r>
              <a:rPr lang="en-US" sz="2200" b="1" dirty="0" smtClean="0"/>
              <a:t>	</a:t>
            </a:r>
            <a:r>
              <a:rPr lang="en-US" sz="2200" b="1" dirty="0" err="1" smtClean="0"/>
              <a:t>printf</a:t>
            </a:r>
            <a:r>
              <a:rPr lang="en-US" sz="2200" b="1" dirty="0" smtClean="0"/>
              <a:t>("</a:t>
            </a:r>
            <a:r>
              <a:rPr lang="ru-RU" sz="2200" b="1" dirty="0" smtClean="0"/>
              <a:t>Введите дату рождения\</a:t>
            </a:r>
            <a:r>
              <a:rPr lang="en-US" sz="2200" b="1" dirty="0" smtClean="0"/>
              <a:t>n</a:t>
            </a:r>
            <a:r>
              <a:rPr lang="ru-RU" sz="2200" b="1" dirty="0" smtClean="0"/>
              <a:t>Число: ");</a:t>
            </a:r>
          </a:p>
          <a:p>
            <a:r>
              <a:rPr lang="ru-RU" sz="2200" b="1" dirty="0" smtClean="0"/>
              <a:t>  </a:t>
            </a:r>
            <a:r>
              <a:rPr lang="en-US" sz="2200" b="1" dirty="0" smtClean="0"/>
              <a:t>	</a:t>
            </a:r>
            <a:r>
              <a:rPr lang="en-US" sz="2200" b="1" dirty="0" err="1" smtClean="0"/>
              <a:t>scanf</a:t>
            </a:r>
            <a:r>
              <a:rPr lang="en-US" sz="2200" b="1" dirty="0" smtClean="0"/>
              <a:t>("%d", &amp;</a:t>
            </a:r>
            <a:r>
              <a:rPr lang="en-US" sz="2200" b="1" dirty="0" err="1" smtClean="0"/>
              <a:t>when.day</a:t>
            </a:r>
            <a:r>
              <a:rPr lang="en-US" sz="2200" b="1" dirty="0" smtClean="0"/>
              <a:t>);</a:t>
            </a:r>
          </a:p>
          <a:p>
            <a:r>
              <a:rPr lang="en-US" sz="2200" b="1" dirty="0" smtClean="0"/>
              <a:t>  	</a:t>
            </a:r>
            <a:r>
              <a:rPr lang="en-US" sz="2200" b="1" dirty="0" err="1" smtClean="0"/>
              <a:t>printf</a:t>
            </a:r>
            <a:r>
              <a:rPr lang="en-US" sz="2200" b="1" dirty="0" smtClean="0"/>
              <a:t>("</a:t>
            </a:r>
            <a:r>
              <a:rPr lang="ru-RU" sz="2200" b="1" dirty="0" smtClean="0"/>
              <a:t>Месяц: ");</a:t>
            </a:r>
          </a:p>
          <a:p>
            <a:r>
              <a:rPr lang="ru-RU" sz="2200" b="1" dirty="0" smtClean="0"/>
              <a:t>  </a:t>
            </a:r>
            <a:r>
              <a:rPr lang="en-US" sz="2200" b="1" dirty="0" smtClean="0"/>
              <a:t>	</a:t>
            </a:r>
            <a:r>
              <a:rPr lang="en-US" sz="2200" b="1" dirty="0" err="1" smtClean="0"/>
              <a:t>scanf</a:t>
            </a:r>
            <a:r>
              <a:rPr lang="en-US" sz="2200" b="1" dirty="0" smtClean="0"/>
              <a:t>("%s", &amp;</a:t>
            </a:r>
            <a:r>
              <a:rPr lang="en-US" sz="2200" b="1" dirty="0" err="1" smtClean="0"/>
              <a:t>when.month</a:t>
            </a:r>
            <a:r>
              <a:rPr lang="en-US" sz="2200" b="1" dirty="0" smtClean="0"/>
              <a:t>);</a:t>
            </a:r>
          </a:p>
          <a:p>
            <a:r>
              <a:rPr lang="en-US" sz="2200" b="1" dirty="0" smtClean="0"/>
              <a:t> 	 </a:t>
            </a:r>
            <a:r>
              <a:rPr lang="en-US" sz="2200" b="1" dirty="0" err="1" smtClean="0"/>
              <a:t>printf</a:t>
            </a:r>
            <a:r>
              <a:rPr lang="en-US" sz="2200" b="1" dirty="0" smtClean="0"/>
              <a:t>("</a:t>
            </a:r>
            <a:r>
              <a:rPr lang="ru-RU" sz="2200" b="1" dirty="0" smtClean="0"/>
              <a:t>Год: ");</a:t>
            </a:r>
          </a:p>
          <a:p>
            <a:r>
              <a:rPr lang="ru-RU" sz="2200" b="1" dirty="0" smtClean="0"/>
              <a:t>  </a:t>
            </a:r>
            <a:r>
              <a:rPr lang="en-US" sz="2200" b="1" dirty="0" smtClean="0"/>
              <a:t>	</a:t>
            </a:r>
            <a:r>
              <a:rPr lang="en-US" sz="2200" b="1" dirty="0" err="1" smtClean="0"/>
              <a:t>scanf</a:t>
            </a:r>
            <a:r>
              <a:rPr lang="en-US" sz="2200" b="1" dirty="0" smtClean="0"/>
              <a:t>("%d", &amp;</a:t>
            </a:r>
            <a:r>
              <a:rPr lang="en-US" sz="2200" b="1" dirty="0" err="1" smtClean="0"/>
              <a:t>when.year</a:t>
            </a:r>
            <a:r>
              <a:rPr lang="en-US" sz="2200" b="1" dirty="0" smtClean="0"/>
              <a:t>);</a:t>
            </a:r>
          </a:p>
          <a:p>
            <a:r>
              <a:rPr lang="en-US" sz="2200" b="1" dirty="0" smtClean="0"/>
              <a:t>return 0;</a:t>
            </a:r>
          </a:p>
          <a:p>
            <a:r>
              <a:rPr lang="en-US" sz="2200" b="1" dirty="0" smtClean="0"/>
              <a:t>}</a:t>
            </a:r>
            <a:endParaRPr lang="ru-RU" sz="2200" b="1" dirty="0"/>
          </a:p>
        </p:txBody>
      </p:sp>
    </p:spTree>
    <p:extLst>
      <p:ext uri="{BB962C8B-B14F-4D97-AF65-F5344CB8AC3E}">
        <p14:creationId xmlns:p14="http://schemas.microsoft.com/office/powerpoint/2010/main" val="3598176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41973"/>
            <a:ext cx="9144000" cy="6001643"/>
          </a:xfrm>
          <a:prstGeom prst="rect">
            <a:avLst/>
          </a:prstGeom>
        </p:spPr>
        <p:txBody>
          <a:bodyPr wrap="square">
            <a:spAutoFit/>
          </a:bodyPr>
          <a:lstStyle/>
          <a:p>
            <a:r>
              <a:rPr lang="ru-RU" sz="2400" b="1" dirty="0" smtClean="0"/>
              <a:t>Таким же образом массив символов </a:t>
            </a:r>
            <a:r>
              <a:rPr lang="en-US" sz="2400" b="1" dirty="0" smtClean="0"/>
              <a:t>address. house </a:t>
            </a:r>
            <a:r>
              <a:rPr lang="ru-RU" sz="2400" b="1" dirty="0" smtClean="0"/>
              <a:t>может использоваться в </a:t>
            </a:r>
            <a:r>
              <a:rPr lang="en-US" sz="2400" b="1" dirty="0" smtClean="0"/>
              <a:t>gets():</a:t>
            </a:r>
          </a:p>
          <a:p>
            <a:endParaRPr lang="en-US" sz="2400" b="1" dirty="0" smtClean="0"/>
          </a:p>
          <a:p>
            <a:r>
              <a:rPr lang="en-US" sz="2400" b="1" dirty="0" smtClean="0"/>
              <a:t>gets (</a:t>
            </a:r>
            <a:r>
              <a:rPr lang="en-US" sz="2400" b="1" dirty="0" err="1" smtClean="0">
                <a:solidFill>
                  <a:prstClr val="black"/>
                </a:solidFill>
              </a:rPr>
              <a:t>Ivanov</a:t>
            </a:r>
            <a:r>
              <a:rPr lang="en-US" sz="2400" b="1" dirty="0" smtClean="0">
                <a:solidFill>
                  <a:prstClr val="black"/>
                </a:solidFill>
              </a:rPr>
              <a:t> </a:t>
            </a:r>
            <a:r>
              <a:rPr lang="en-US" sz="2400" b="1" dirty="0">
                <a:solidFill>
                  <a:prstClr val="black"/>
                </a:solidFill>
              </a:rPr>
              <a:t>.</a:t>
            </a:r>
            <a:r>
              <a:rPr lang="en-US" sz="2400" b="1" dirty="0" err="1" smtClean="0"/>
              <a:t>address.house</a:t>
            </a:r>
            <a:r>
              <a:rPr lang="en-US" sz="2400" b="1" dirty="0" smtClean="0"/>
              <a:t>);</a:t>
            </a:r>
          </a:p>
          <a:p>
            <a:endParaRPr lang="en-US" sz="2400" b="1" dirty="0" smtClean="0"/>
          </a:p>
          <a:p>
            <a:r>
              <a:rPr lang="ru-RU" sz="2400" b="1" dirty="0" smtClean="0"/>
              <a:t>Данная команда передает указатель на символ, указывающий на начало </a:t>
            </a:r>
            <a:r>
              <a:rPr lang="en-US" sz="2400" b="1" dirty="0" smtClean="0"/>
              <a:t>name.</a:t>
            </a:r>
          </a:p>
          <a:p>
            <a:endParaRPr lang="en-US" sz="2400" b="1" dirty="0" smtClean="0"/>
          </a:p>
          <a:p>
            <a:r>
              <a:rPr lang="ru-RU" sz="2400" b="1" dirty="0" smtClean="0"/>
              <a:t>Для доступа к отдельным элементам </a:t>
            </a:r>
            <a:r>
              <a:rPr lang="en-US" sz="2400" b="1" dirty="0" err="1" smtClean="0"/>
              <a:t>address.house</a:t>
            </a:r>
            <a:r>
              <a:rPr lang="en-US" sz="2400" b="1" dirty="0" smtClean="0"/>
              <a:t>  </a:t>
            </a:r>
            <a:r>
              <a:rPr lang="ru-RU" sz="2400" b="1" dirty="0" smtClean="0"/>
              <a:t>можно использовать индекс </a:t>
            </a:r>
            <a:r>
              <a:rPr lang="en-US" sz="2400" b="1" dirty="0" smtClean="0"/>
              <a:t>house </a:t>
            </a:r>
            <a:r>
              <a:rPr lang="en-US" sz="2400" b="1" dirty="0"/>
              <a:t>. </a:t>
            </a:r>
            <a:r>
              <a:rPr lang="ru-RU" sz="2400" b="1" dirty="0" smtClean="0"/>
              <a:t>Например, можно вывести содержимое </a:t>
            </a:r>
            <a:r>
              <a:rPr lang="en-US" sz="2400" b="1" dirty="0" err="1" smtClean="0"/>
              <a:t>address.house</a:t>
            </a:r>
            <a:r>
              <a:rPr lang="en-US" sz="2400" b="1" dirty="0" smtClean="0"/>
              <a:t>  </a:t>
            </a:r>
            <a:r>
              <a:rPr lang="ru-RU" sz="2400" b="1" dirty="0" smtClean="0"/>
              <a:t>посимвольно с помощью следующего кода:</a:t>
            </a:r>
          </a:p>
          <a:p>
            <a:endParaRPr lang="ru-RU" sz="2400" b="1" dirty="0" smtClean="0"/>
          </a:p>
          <a:p>
            <a:r>
              <a:rPr lang="en-US" sz="2400" b="1" dirty="0" smtClean="0"/>
              <a:t>register </a:t>
            </a:r>
            <a:r>
              <a:rPr lang="en-US" sz="2400" b="1" dirty="0" err="1" smtClean="0"/>
              <a:t>int</a:t>
            </a:r>
            <a:r>
              <a:rPr lang="en-US" sz="2400" b="1" dirty="0" smtClean="0"/>
              <a:t> t;</a:t>
            </a:r>
          </a:p>
          <a:p>
            <a:r>
              <a:rPr lang="en-US" sz="2400" b="1" dirty="0" smtClean="0"/>
              <a:t>for(t=0; </a:t>
            </a:r>
            <a:r>
              <a:rPr lang="en-US" sz="2400" b="1" dirty="0" err="1" smtClean="0">
                <a:solidFill>
                  <a:prstClr val="black"/>
                </a:solidFill>
              </a:rPr>
              <a:t>Ivanov</a:t>
            </a:r>
            <a:r>
              <a:rPr lang="en-US" sz="2400" b="1" dirty="0" smtClean="0">
                <a:solidFill>
                  <a:prstClr val="black"/>
                </a:solidFill>
              </a:rPr>
              <a:t> </a:t>
            </a:r>
            <a:r>
              <a:rPr lang="en-US" sz="2400" b="1" dirty="0">
                <a:solidFill>
                  <a:prstClr val="black"/>
                </a:solidFill>
              </a:rPr>
              <a:t>.</a:t>
            </a:r>
            <a:r>
              <a:rPr lang="en-US" sz="2400" b="1" dirty="0" err="1" smtClean="0"/>
              <a:t>address.house</a:t>
            </a:r>
            <a:r>
              <a:rPr lang="en-US" sz="2400" b="1" dirty="0" smtClean="0"/>
              <a:t> [t]; ++t) </a:t>
            </a:r>
          </a:p>
          <a:p>
            <a:r>
              <a:rPr lang="en-US" sz="2400" b="1" dirty="0"/>
              <a:t>	</a:t>
            </a:r>
            <a:r>
              <a:rPr lang="en-US" sz="2400" b="1" dirty="0" err="1" smtClean="0"/>
              <a:t>putchar</a:t>
            </a:r>
            <a:r>
              <a:rPr lang="en-US" sz="2400" b="1" dirty="0" smtClean="0"/>
              <a:t> (</a:t>
            </a:r>
            <a:r>
              <a:rPr lang="en-US" sz="2400" b="1" dirty="0" err="1">
                <a:solidFill>
                  <a:prstClr val="black"/>
                </a:solidFill>
              </a:rPr>
              <a:t>Ivanov</a:t>
            </a:r>
            <a:r>
              <a:rPr lang="en-US" sz="2400" b="1" dirty="0">
                <a:solidFill>
                  <a:prstClr val="black"/>
                </a:solidFill>
              </a:rPr>
              <a:t> </a:t>
            </a:r>
            <a:r>
              <a:rPr lang="en-US" sz="2400" b="1" dirty="0" smtClean="0">
                <a:solidFill>
                  <a:prstClr val="black"/>
                </a:solidFill>
              </a:rPr>
              <a:t>.</a:t>
            </a:r>
            <a:r>
              <a:rPr lang="en-US" sz="2400" b="1" dirty="0" err="1" smtClean="0"/>
              <a:t>address.house</a:t>
            </a:r>
            <a:r>
              <a:rPr lang="en-US" sz="2400" b="1" dirty="0" smtClean="0"/>
              <a:t> [t]);</a:t>
            </a:r>
            <a:endParaRPr lang="ru-RU" sz="2400" b="1" dirty="0"/>
          </a:p>
        </p:txBody>
      </p:sp>
    </p:spTree>
    <p:extLst>
      <p:ext uri="{BB962C8B-B14F-4D97-AF65-F5344CB8AC3E}">
        <p14:creationId xmlns:p14="http://schemas.microsoft.com/office/powerpoint/2010/main" val="3598176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7384"/>
            <a:ext cx="9144000" cy="6586418"/>
          </a:xfrm>
          <a:prstGeom prst="rect">
            <a:avLst/>
          </a:prstGeom>
        </p:spPr>
        <p:txBody>
          <a:bodyPr wrap="square">
            <a:spAutoFit/>
          </a:bodyPr>
          <a:lstStyle/>
          <a:p>
            <a:r>
              <a:rPr lang="ru-RU" sz="2400" b="1" dirty="0" smtClean="0"/>
              <a:t>Присваивание структур</a:t>
            </a:r>
          </a:p>
          <a:p>
            <a:r>
              <a:rPr lang="ru-RU" sz="2400" b="1" dirty="0" smtClean="0"/>
              <a:t>Информация, содержащаяся в одной структуре, может быть присвоена другой структуре того же типа с помощью одиночного оператора присваивания, то есть не нужно присваивать значение каждого члена по отдельности:</a:t>
            </a:r>
          </a:p>
          <a:p>
            <a:endParaRPr lang="ru-RU" sz="1400" b="1" dirty="0" smtClean="0"/>
          </a:p>
          <a:p>
            <a:r>
              <a:rPr lang="ru-RU" sz="2400" b="1" dirty="0" smtClean="0"/>
              <a:t>#</a:t>
            </a:r>
            <a:r>
              <a:rPr lang="ru-RU" sz="2400" b="1" dirty="0" err="1" smtClean="0"/>
              <a:t>include</a:t>
            </a:r>
            <a:r>
              <a:rPr lang="ru-RU" sz="2400" b="1" dirty="0" smtClean="0"/>
              <a:t> &lt;</a:t>
            </a:r>
            <a:r>
              <a:rPr lang="ru-RU" sz="2400" b="1" dirty="0" err="1" smtClean="0"/>
              <a:t>stdio.h</a:t>
            </a:r>
            <a:r>
              <a:rPr lang="ru-RU" sz="2400" b="1" dirty="0" smtClean="0"/>
              <a:t>&gt;</a:t>
            </a:r>
          </a:p>
          <a:p>
            <a:r>
              <a:rPr lang="ru-RU" sz="2400" b="1" dirty="0" err="1" smtClean="0"/>
              <a:t>int</a:t>
            </a:r>
            <a:r>
              <a:rPr lang="ru-RU" sz="2400" b="1" dirty="0" smtClean="0"/>
              <a:t> </a:t>
            </a:r>
            <a:r>
              <a:rPr lang="ru-RU" sz="2400" b="1" dirty="0" err="1" smtClean="0"/>
              <a:t>main</a:t>
            </a:r>
            <a:r>
              <a:rPr lang="ru-RU" sz="2400" b="1" dirty="0" smtClean="0"/>
              <a:t>(</a:t>
            </a:r>
            <a:r>
              <a:rPr lang="ru-RU" sz="2400" b="1" dirty="0" err="1" smtClean="0"/>
              <a:t>void</a:t>
            </a:r>
            <a:r>
              <a:rPr lang="ru-RU" sz="2400" b="1" dirty="0" smtClean="0"/>
              <a:t>)</a:t>
            </a:r>
            <a:r>
              <a:rPr lang="en-US" sz="2400" b="1" dirty="0" smtClean="0"/>
              <a:t> </a:t>
            </a:r>
            <a:r>
              <a:rPr lang="ru-RU" sz="2400" b="1" dirty="0" smtClean="0"/>
              <a:t>{</a:t>
            </a:r>
          </a:p>
          <a:p>
            <a:r>
              <a:rPr lang="en-US" sz="2400" b="1" dirty="0" smtClean="0"/>
              <a:t>	</a:t>
            </a:r>
            <a:r>
              <a:rPr lang="ru-RU" sz="2400" b="1" dirty="0" err="1" smtClean="0"/>
              <a:t>struct</a:t>
            </a:r>
            <a:r>
              <a:rPr lang="ru-RU" sz="2400" b="1" dirty="0" smtClean="0"/>
              <a:t> {</a:t>
            </a:r>
          </a:p>
          <a:p>
            <a:r>
              <a:rPr lang="en-US" sz="2400" b="1" dirty="0" smtClean="0"/>
              <a:t>		</a:t>
            </a:r>
            <a:r>
              <a:rPr lang="ru-RU" sz="2400" b="1" dirty="0" err="1" smtClean="0"/>
              <a:t>int</a:t>
            </a:r>
            <a:r>
              <a:rPr lang="ru-RU" sz="2400" b="1" dirty="0" smtClean="0"/>
              <a:t> a;</a:t>
            </a:r>
          </a:p>
          <a:p>
            <a:r>
              <a:rPr lang="en-US" sz="2400" b="1" dirty="0" smtClean="0"/>
              <a:t>		</a:t>
            </a:r>
            <a:r>
              <a:rPr lang="ru-RU" sz="2400" b="1" dirty="0" err="1" smtClean="0"/>
              <a:t>int</a:t>
            </a:r>
            <a:r>
              <a:rPr lang="ru-RU" sz="2400" b="1" dirty="0" smtClean="0"/>
              <a:t> b;</a:t>
            </a:r>
          </a:p>
          <a:p>
            <a:r>
              <a:rPr lang="en-US" sz="2400" b="1" dirty="0" smtClean="0"/>
              <a:t>	</a:t>
            </a:r>
            <a:r>
              <a:rPr lang="ru-RU" sz="2400" b="1" dirty="0" smtClean="0"/>
              <a:t>} x, y;</a:t>
            </a:r>
          </a:p>
          <a:p>
            <a:r>
              <a:rPr lang="en-US" sz="2400" b="1" dirty="0" smtClean="0"/>
              <a:t>	</a:t>
            </a:r>
            <a:r>
              <a:rPr lang="ru-RU" sz="2400" b="1" dirty="0" err="1" smtClean="0"/>
              <a:t>x.a</a:t>
            </a:r>
            <a:r>
              <a:rPr lang="ru-RU" sz="2400" b="1" dirty="0" smtClean="0"/>
              <a:t> = 10;</a:t>
            </a:r>
          </a:p>
          <a:p>
            <a:r>
              <a:rPr lang="en-US" sz="2400" b="1" dirty="0" smtClean="0"/>
              <a:t>	</a:t>
            </a:r>
            <a:r>
              <a:rPr lang="ru-RU" sz="2400" b="1" dirty="0" err="1" smtClean="0"/>
              <a:t>x.b</a:t>
            </a:r>
            <a:r>
              <a:rPr lang="ru-RU" sz="2400" b="1" dirty="0" smtClean="0"/>
              <a:t> = 20;</a:t>
            </a:r>
          </a:p>
          <a:p>
            <a:r>
              <a:rPr lang="en-US" sz="2400" b="1" dirty="0" smtClean="0"/>
              <a:t>	</a:t>
            </a:r>
            <a:r>
              <a:rPr lang="ru-RU" sz="2400" b="1" dirty="0" smtClean="0"/>
              <a:t>у = x; </a:t>
            </a:r>
            <a:r>
              <a:rPr lang="en-US" sz="2400" b="1" dirty="0" smtClean="0"/>
              <a:t>		</a:t>
            </a:r>
            <a:r>
              <a:rPr lang="ru-RU" sz="2000" b="1" dirty="0" smtClean="0">
                <a:solidFill>
                  <a:srgbClr val="0070C0"/>
                </a:solidFill>
              </a:rPr>
              <a:t>/* присвоение одной структуры другой */</a:t>
            </a:r>
          </a:p>
          <a:p>
            <a:r>
              <a:rPr lang="en-US" sz="2400" b="1" dirty="0" smtClean="0"/>
              <a:t>	</a:t>
            </a:r>
            <a:r>
              <a:rPr lang="ru-RU" sz="2400" b="1" dirty="0" err="1" smtClean="0"/>
              <a:t>printf</a:t>
            </a:r>
            <a:r>
              <a:rPr lang="ru-RU" sz="2400" b="1" dirty="0" smtClean="0"/>
              <a:t> ("</a:t>
            </a:r>
            <a:r>
              <a:rPr lang="ru-RU" sz="2400" b="1" dirty="0" err="1" smtClean="0"/>
              <a:t>Contents</a:t>
            </a:r>
            <a:r>
              <a:rPr lang="ru-RU" sz="2400" b="1" dirty="0" smtClean="0"/>
              <a:t> </a:t>
            </a:r>
            <a:r>
              <a:rPr lang="ru-RU" sz="2400" b="1" dirty="0" err="1" smtClean="0"/>
              <a:t>of</a:t>
            </a:r>
            <a:r>
              <a:rPr lang="ru-RU" sz="2400" b="1" dirty="0" smtClean="0"/>
              <a:t> у: %d %d.", </a:t>
            </a:r>
            <a:r>
              <a:rPr lang="ru-RU" sz="2400" b="1" dirty="0" err="1" smtClean="0"/>
              <a:t>y.a</a:t>
            </a:r>
            <a:r>
              <a:rPr lang="ru-RU" sz="2400" b="1" dirty="0" smtClean="0"/>
              <a:t>, </a:t>
            </a:r>
            <a:r>
              <a:rPr lang="ru-RU" sz="2400" b="1" dirty="0" err="1" smtClean="0"/>
              <a:t>y.b</a:t>
            </a:r>
            <a:r>
              <a:rPr lang="ru-RU" sz="2400" b="1" dirty="0" smtClean="0"/>
              <a:t>);</a:t>
            </a:r>
          </a:p>
          <a:p>
            <a:r>
              <a:rPr lang="en-US" sz="2400" b="1" dirty="0" smtClean="0"/>
              <a:t>	</a:t>
            </a:r>
            <a:r>
              <a:rPr lang="ru-RU" sz="2400" b="1" dirty="0" err="1" smtClean="0"/>
              <a:t>return</a:t>
            </a:r>
            <a:r>
              <a:rPr lang="ru-RU" sz="2400" b="1" dirty="0" smtClean="0"/>
              <a:t> 0;</a:t>
            </a:r>
          </a:p>
          <a:p>
            <a:r>
              <a:rPr lang="ru-RU" sz="2400" b="1" dirty="0" smtClean="0"/>
              <a:t>}</a:t>
            </a:r>
            <a:endParaRPr lang="ru-RU" sz="2400" b="1" dirty="0"/>
          </a:p>
        </p:txBody>
      </p:sp>
    </p:spTree>
    <p:extLst>
      <p:ext uri="{BB962C8B-B14F-4D97-AF65-F5344CB8AC3E}">
        <p14:creationId xmlns:p14="http://schemas.microsoft.com/office/powerpoint/2010/main" val="3598176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2337</TotalTime>
  <Words>4299</Words>
  <Application>Microsoft Office PowerPoint</Application>
  <PresentationFormat>Экран (4:3)</PresentationFormat>
  <Paragraphs>623</Paragraphs>
  <Slides>48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48</vt:i4>
      </vt:variant>
    </vt:vector>
  </HeadingPairs>
  <TitlesOfParts>
    <vt:vector size="49"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sat_navigation World</dc:creator>
  <cp:lastModifiedBy>sat_navigation World</cp:lastModifiedBy>
  <cp:revision>55</cp:revision>
  <dcterms:created xsi:type="dcterms:W3CDTF">2019-02-21T09:54:26Z</dcterms:created>
  <dcterms:modified xsi:type="dcterms:W3CDTF">2022-03-03T06:35:02Z</dcterms:modified>
</cp:coreProperties>
</file>