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7" r:id="rId4"/>
    <p:sldId id="287" r:id="rId5"/>
    <p:sldId id="260" r:id="rId6"/>
    <p:sldId id="288" r:id="rId7"/>
    <p:sldId id="258" r:id="rId8"/>
    <p:sldId id="261" r:id="rId9"/>
    <p:sldId id="289" r:id="rId10"/>
    <p:sldId id="290" r:id="rId11"/>
    <p:sldId id="259" r:id="rId12"/>
    <p:sldId id="291" r:id="rId13"/>
    <p:sldId id="292" r:id="rId14"/>
    <p:sldId id="262" r:id="rId15"/>
    <p:sldId id="293" r:id="rId16"/>
    <p:sldId id="263" r:id="rId17"/>
    <p:sldId id="269" r:id="rId18"/>
    <p:sldId id="270" r:id="rId19"/>
    <p:sldId id="295" r:id="rId20"/>
    <p:sldId id="271" r:id="rId21"/>
    <p:sldId id="272" r:id="rId22"/>
    <p:sldId id="310" r:id="rId23"/>
    <p:sldId id="311" r:id="rId24"/>
    <p:sldId id="297" r:id="rId25"/>
    <p:sldId id="309" r:id="rId26"/>
    <p:sldId id="277" r:id="rId27"/>
    <p:sldId id="286" r:id="rId28"/>
    <p:sldId id="296" r:id="rId29"/>
    <p:sldId id="264" r:id="rId30"/>
    <p:sldId id="265" r:id="rId31"/>
    <p:sldId id="268" r:id="rId32"/>
    <p:sldId id="274" r:id="rId33"/>
    <p:sldId id="278" r:id="rId34"/>
    <p:sldId id="279"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1" autoAdjust="0"/>
    <p:restoredTop sz="98221" autoAdjust="0"/>
  </p:normalViewPr>
  <p:slideViewPr>
    <p:cSldViewPr>
      <p:cViewPr>
        <p:scale>
          <a:sx n="70" d="100"/>
          <a:sy n="70" d="100"/>
        </p:scale>
        <p:origin x="-15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F484156-50CC-4801-AE92-20E372691064}"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354368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F484156-50CC-4801-AE92-20E372691064}"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309024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F484156-50CC-4801-AE92-20E372691064}"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353082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F484156-50CC-4801-AE92-20E372691064}"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394171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F484156-50CC-4801-AE92-20E372691064}" type="datetimeFigureOut">
              <a:rPr lang="ru-RU" smtClean="0"/>
              <a:t>17.02.2022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170375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F484156-50CC-4801-AE92-20E372691064}" type="datetimeFigureOut">
              <a:rPr lang="ru-RU" smtClean="0"/>
              <a:t>17.02.2022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360222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F484156-50CC-4801-AE92-20E372691064}" type="datetimeFigureOut">
              <a:rPr lang="ru-RU" smtClean="0"/>
              <a:t>17.02.2022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309630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F484156-50CC-4801-AE92-20E372691064}" type="datetimeFigureOut">
              <a:rPr lang="ru-RU" smtClean="0"/>
              <a:t>17.02.2022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51364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F484156-50CC-4801-AE92-20E372691064}" type="datetimeFigureOut">
              <a:rPr lang="ru-RU" smtClean="0"/>
              <a:t>17.02.2022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64970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F484156-50CC-4801-AE92-20E372691064}" type="datetimeFigureOut">
              <a:rPr lang="ru-RU" smtClean="0"/>
              <a:t>17.02.2022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382575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F484156-50CC-4801-AE92-20E372691064}" type="datetimeFigureOut">
              <a:rPr lang="ru-RU" smtClean="0"/>
              <a:t>17.02.2022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E3331B3-34BE-4622-9B7C-BB33A4E30A11}" type="slidenum">
              <a:rPr lang="ru-RU" smtClean="0"/>
              <a:t>‹#›</a:t>
            </a:fld>
            <a:endParaRPr lang="ru-RU"/>
          </a:p>
        </p:txBody>
      </p:sp>
    </p:spTree>
    <p:extLst>
      <p:ext uri="{BB962C8B-B14F-4D97-AF65-F5344CB8AC3E}">
        <p14:creationId xmlns:p14="http://schemas.microsoft.com/office/powerpoint/2010/main" val="95626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84156-50CC-4801-AE92-20E372691064}" type="datetimeFigureOut">
              <a:rPr lang="ru-RU" smtClean="0"/>
              <a:t>17.02.2022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331B3-34BE-4622-9B7C-BB33A4E30A11}" type="slidenum">
              <a:rPr lang="ru-RU" smtClean="0"/>
              <a:t>‹#›</a:t>
            </a:fld>
            <a:endParaRPr lang="ru-RU"/>
          </a:p>
        </p:txBody>
      </p:sp>
    </p:spTree>
    <p:extLst>
      <p:ext uri="{BB962C8B-B14F-4D97-AF65-F5344CB8AC3E}">
        <p14:creationId xmlns:p14="http://schemas.microsoft.com/office/powerpoint/2010/main" val="217735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700808"/>
            <a:ext cx="9232490" cy="2123658"/>
          </a:xfrm>
          <a:prstGeom prst="rect">
            <a:avLst/>
          </a:prstGeom>
        </p:spPr>
        <p:txBody>
          <a:bodyPr wrap="square">
            <a:spAutoFit/>
          </a:bodyPr>
          <a:lstStyle/>
          <a:p>
            <a:pPr algn="ctr"/>
            <a:r>
              <a:rPr lang="ru-RU" sz="4400" b="1" dirty="0" smtClean="0"/>
              <a:t>Поразрядные логические операции и операции сдвига</a:t>
            </a:r>
          </a:p>
          <a:p>
            <a:pPr algn="ctr">
              <a:tabLst>
                <a:tab pos="7083425" algn="l"/>
              </a:tabLst>
            </a:pPr>
            <a:r>
              <a:rPr lang="ru-RU" sz="4400" b="1" dirty="0"/>
              <a:t>О</a:t>
            </a:r>
            <a:r>
              <a:rPr lang="ru-RU" sz="4400" b="1" dirty="0" smtClean="0"/>
              <a:t>бласти их применения. </a:t>
            </a:r>
            <a:endParaRPr lang="ru-RU" sz="4400" b="1" dirty="0"/>
          </a:p>
        </p:txBody>
      </p:sp>
      <p:sp>
        <p:nvSpPr>
          <p:cNvPr id="2" name="Прямоугольник 1"/>
          <p:cNvSpPr/>
          <p:nvPr/>
        </p:nvSpPr>
        <p:spPr>
          <a:xfrm>
            <a:off x="-2286000" y="5157192"/>
            <a:ext cx="2286000" cy="2800767"/>
          </a:xfrm>
          <a:prstGeom prst="rect">
            <a:avLst/>
          </a:prstGeom>
        </p:spPr>
        <p:txBody>
          <a:bodyPr>
            <a:spAutoFit/>
          </a:bodyPr>
          <a:lstStyle/>
          <a:p>
            <a:pPr lvl="0" algn="ctr">
              <a:tabLst>
                <a:tab pos="7083425" algn="l"/>
              </a:tabLst>
            </a:pPr>
            <a:r>
              <a:rPr lang="ru-RU" sz="4400" b="1" dirty="0">
                <a:solidFill>
                  <a:prstClr val="black"/>
                </a:solidFill>
              </a:rPr>
              <a:t>Использование битовых полей. </a:t>
            </a:r>
          </a:p>
        </p:txBody>
      </p:sp>
    </p:spTree>
    <p:extLst>
      <p:ext uri="{BB962C8B-B14F-4D97-AF65-F5344CB8AC3E}">
        <p14:creationId xmlns:p14="http://schemas.microsoft.com/office/powerpoint/2010/main" val="2160353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228" y="620688"/>
            <a:ext cx="9144000" cy="3170099"/>
          </a:xfrm>
          <a:prstGeom prst="rect">
            <a:avLst/>
          </a:prstGeom>
        </p:spPr>
        <p:txBody>
          <a:bodyPr wrap="square">
            <a:spAutoFit/>
          </a:bodyPr>
          <a:lstStyle/>
          <a:p>
            <a:r>
              <a:rPr lang="ru-RU" sz="2000" b="1" dirty="0" smtClean="0">
                <a:latin typeface="Arial" pitchFamily="34" charset="0"/>
                <a:cs typeface="Arial" pitchFamily="34" charset="0"/>
              </a:rPr>
              <a:t>Четность </a:t>
            </a:r>
            <a:r>
              <a:rPr lang="ru-RU" sz="2000" b="1" dirty="0">
                <a:latin typeface="Arial" pitchFamily="34" charset="0"/>
                <a:cs typeface="Arial" pitchFamily="34" charset="0"/>
              </a:rPr>
              <a:t>отображается восьмым битом, который устанавливается в 0 с помощью битового </a:t>
            </a:r>
            <a:r>
              <a:rPr lang="ru-RU" sz="2000" b="1" dirty="0" smtClean="0">
                <a:latin typeface="Arial" pitchFamily="34" charset="0"/>
                <a:cs typeface="Arial" pitchFamily="34" charset="0"/>
              </a:rPr>
              <a:t>И, поскольку </a:t>
            </a:r>
            <a:r>
              <a:rPr lang="ru-RU" sz="2000" b="1" dirty="0">
                <a:latin typeface="Arial" pitchFamily="34" charset="0"/>
                <a:cs typeface="Arial" pitchFamily="34" charset="0"/>
              </a:rPr>
              <a:t>биты с номерами от 1 до 7 установлены в 1, а бит с номером 8 — в 0. </a:t>
            </a:r>
            <a:endParaRPr lang="ru-RU" sz="2000" b="1" dirty="0" smtClean="0">
              <a:latin typeface="Arial" pitchFamily="34" charset="0"/>
              <a:cs typeface="Arial" pitchFamily="34" charset="0"/>
            </a:endParaRPr>
          </a:p>
          <a:p>
            <a:pPr>
              <a:spcBef>
                <a:spcPts val="1200"/>
              </a:spcBef>
            </a:pPr>
            <a:r>
              <a:rPr lang="ru-RU" sz="2000" b="1" dirty="0" smtClean="0">
                <a:latin typeface="Arial" pitchFamily="34" charset="0"/>
                <a:cs typeface="Arial" pitchFamily="34" charset="0"/>
              </a:rPr>
              <a:t>Выражение </a:t>
            </a:r>
            <a:r>
              <a:rPr lang="ru-RU" sz="2000" b="1" dirty="0" err="1">
                <a:latin typeface="Arial" pitchFamily="34" charset="0"/>
                <a:cs typeface="Arial" pitchFamily="34" charset="0"/>
              </a:rPr>
              <a:t>ch</a:t>
            </a:r>
            <a:r>
              <a:rPr lang="ru-RU" sz="2000" b="1" dirty="0">
                <a:latin typeface="Arial" pitchFamily="34" charset="0"/>
                <a:cs typeface="Arial" pitchFamily="34" charset="0"/>
              </a:rPr>
              <a:t> &amp; 127 означает, что выполняется битовая операция И между битами переменной </a:t>
            </a:r>
            <a:r>
              <a:rPr lang="ru-RU" sz="2000" b="1" dirty="0" err="1">
                <a:latin typeface="Arial" pitchFamily="34" charset="0"/>
                <a:cs typeface="Arial" pitchFamily="34" charset="0"/>
              </a:rPr>
              <a:t>ch</a:t>
            </a:r>
            <a:r>
              <a:rPr lang="ru-RU" sz="2000" b="1" dirty="0">
                <a:latin typeface="Arial" pitchFamily="34" charset="0"/>
                <a:cs typeface="Arial" pitchFamily="34" charset="0"/>
              </a:rPr>
              <a:t> и битами числа 127. В результате получим </a:t>
            </a:r>
            <a:r>
              <a:rPr lang="ru-RU" sz="2000" b="1" dirty="0" err="1">
                <a:latin typeface="Arial" pitchFamily="34" charset="0"/>
                <a:cs typeface="Arial" pitchFamily="34" charset="0"/>
              </a:rPr>
              <a:t>ch</a:t>
            </a:r>
            <a:r>
              <a:rPr lang="ru-RU" sz="2000" b="1" dirty="0">
                <a:latin typeface="Arial" pitchFamily="34" charset="0"/>
                <a:cs typeface="Arial" pitchFamily="34" charset="0"/>
              </a:rPr>
              <a:t> со сброшенным старшим битом. </a:t>
            </a:r>
            <a:endParaRPr lang="ru-RU" sz="2000" b="1" dirty="0" smtClean="0">
              <a:latin typeface="Arial" pitchFamily="34" charset="0"/>
              <a:cs typeface="Arial" pitchFamily="34" charset="0"/>
            </a:endParaRPr>
          </a:p>
          <a:p>
            <a:pPr>
              <a:spcBef>
                <a:spcPts val="1200"/>
              </a:spcBef>
            </a:pPr>
            <a:r>
              <a:rPr lang="ru-RU" sz="2000" b="1" dirty="0" smtClean="0">
                <a:latin typeface="Arial" pitchFamily="34" charset="0"/>
                <a:cs typeface="Arial" pitchFamily="34" charset="0"/>
              </a:rPr>
              <a:t>В </a:t>
            </a:r>
            <a:r>
              <a:rPr lang="ru-RU" sz="2000" b="1" dirty="0">
                <a:latin typeface="Arial" pitchFamily="34" charset="0"/>
                <a:cs typeface="Arial" pitchFamily="34" charset="0"/>
              </a:rPr>
              <a:t>следующем примере предполагается, что </a:t>
            </a:r>
            <a:r>
              <a:rPr lang="ru-RU" sz="2000" b="1" dirty="0" smtClean="0">
                <a:latin typeface="Arial" pitchFamily="34" charset="0"/>
                <a:cs typeface="Arial" pitchFamily="34" charset="0"/>
              </a:rPr>
              <a:t>с модема поступила символьная переменная </a:t>
            </a:r>
            <a:r>
              <a:rPr lang="ru-RU" sz="2000" b="1" dirty="0" err="1" smtClean="0">
                <a:latin typeface="Arial" pitchFamily="34" charset="0"/>
                <a:cs typeface="Arial" pitchFamily="34" charset="0"/>
              </a:rPr>
              <a:t>ch</a:t>
            </a:r>
            <a:r>
              <a:rPr lang="ru-RU" sz="2000" b="1" dirty="0" smtClean="0">
                <a:latin typeface="Arial" pitchFamily="34" charset="0"/>
                <a:cs typeface="Arial" pitchFamily="34" charset="0"/>
              </a:rPr>
              <a:t>, содержащая символ </a:t>
            </a:r>
            <a:r>
              <a:rPr lang="ru-RU" sz="2000" b="1" dirty="0">
                <a:latin typeface="Arial" pitchFamily="34" charset="0"/>
                <a:cs typeface="Arial" pitchFamily="34" charset="0"/>
              </a:rPr>
              <a:t>'А' и </a:t>
            </a:r>
            <a:r>
              <a:rPr lang="ru-RU" sz="2000" b="1" dirty="0" smtClean="0">
                <a:latin typeface="Arial" pitchFamily="34" charset="0"/>
                <a:cs typeface="Arial" pitchFamily="34" charset="0"/>
              </a:rPr>
              <a:t>имеющая </a:t>
            </a:r>
            <a:r>
              <a:rPr lang="ru-RU" sz="2000" b="1" dirty="0">
                <a:latin typeface="Arial" pitchFamily="34" charset="0"/>
                <a:cs typeface="Arial" pitchFamily="34" charset="0"/>
              </a:rPr>
              <a:t>бит четности</a:t>
            </a:r>
            <a:r>
              <a:rPr lang="ru-RU" sz="2000" b="1" dirty="0" smtClean="0">
                <a:latin typeface="Arial" pitchFamily="34" charset="0"/>
                <a:cs typeface="Arial" pitchFamily="34" charset="0"/>
              </a:rPr>
              <a:t>:</a:t>
            </a:r>
            <a:endParaRPr lang="ru-RU" sz="2000" b="1" dirty="0">
              <a:latin typeface="Arial" pitchFamily="34" charset="0"/>
              <a:cs typeface="Arial"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1035401868"/>
              </p:ext>
            </p:extLst>
          </p:nvPr>
        </p:nvGraphicFramePr>
        <p:xfrm>
          <a:off x="0" y="3940264"/>
          <a:ext cx="9118772" cy="2225040"/>
        </p:xfrm>
        <a:graphic>
          <a:graphicData uri="http://schemas.openxmlformats.org/drawingml/2006/table">
            <a:tbl>
              <a:tblPr>
                <a:tableStyleId>{5C22544A-7EE6-4342-B048-85BDC9FD1C3A}</a:tableStyleId>
              </a:tblPr>
              <a:tblGrid>
                <a:gridCol w="323528"/>
                <a:gridCol w="1728192"/>
                <a:gridCol w="7067052"/>
              </a:tblGrid>
              <a:tr h="370840">
                <a:tc>
                  <a:txBody>
                    <a:bodyPr/>
                    <a:lstStyle/>
                    <a:p>
                      <a:endParaRPr lang="ru-RU" dirty="0"/>
                    </a:p>
                  </a:txBody>
                  <a:tcPr/>
                </a:tc>
                <a:tc>
                  <a:txBody>
                    <a:bodyPr/>
                    <a:lstStyle/>
                    <a:p>
                      <a:r>
                        <a:rPr lang="ru-RU" sz="1800" b="1" u="none" dirty="0" smtClean="0">
                          <a:latin typeface="Arial" pitchFamily="34" charset="0"/>
                          <a:cs typeface="Arial" pitchFamily="34" charset="0"/>
                        </a:rPr>
                        <a:t>бит четности</a:t>
                      </a:r>
                      <a:endParaRPr lang="ru-RU" u="none" dirty="0"/>
                    </a:p>
                  </a:txBody>
                  <a:tcPr/>
                </a:tc>
                <a:tc>
                  <a:txBody>
                    <a:bodyPr/>
                    <a:lstStyle/>
                    <a:p>
                      <a:endParaRPr lang="ru-RU" dirty="0"/>
                    </a:p>
                  </a:txBody>
                  <a:tcPr/>
                </a:tc>
              </a:tr>
              <a:tr h="370840">
                <a:tc>
                  <a:txBody>
                    <a:bodyPr/>
                    <a:lstStyle/>
                    <a:p>
                      <a:endParaRPr lang="ru-RU"/>
                    </a:p>
                  </a:txBody>
                  <a:tcPr/>
                </a:tc>
                <a:tc>
                  <a:txBody>
                    <a:bodyPr/>
                    <a:lstStyle/>
                    <a:p>
                      <a:r>
                        <a:rPr lang="ru-RU" sz="1800" b="1" dirty="0" smtClean="0">
                          <a:latin typeface="Arial" pitchFamily="34" charset="0"/>
                          <a:cs typeface="Arial" pitchFamily="34" charset="0"/>
                        </a:rPr>
                        <a: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a:txBody>
                  <a:tcPr/>
                </a:tc>
              </a:tr>
              <a:tr h="370840">
                <a:tc>
                  <a:txBody>
                    <a:bodyPr/>
                    <a:lstStyle/>
                    <a:p>
                      <a:endParaRPr lang="ru-RU" dirty="0"/>
                    </a:p>
                  </a:txBody>
                  <a:tcPr/>
                </a:tc>
                <a:tc>
                  <a:txBody>
                    <a:bodyPr/>
                    <a:lstStyle/>
                    <a:p>
                      <a:r>
                        <a:rPr lang="ru-RU" sz="1800" b="1" dirty="0" smtClean="0">
                          <a:latin typeface="Arial" pitchFamily="34" charset="0"/>
                          <a:cs typeface="Arial" pitchFamily="34" charset="0"/>
                        </a:rPr>
                        <a:t>11000001</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err="1" smtClean="0">
                          <a:latin typeface="Arial" pitchFamily="34" charset="0"/>
                          <a:cs typeface="Arial" pitchFamily="34" charset="0"/>
                        </a:rPr>
                        <a:t>ch</a:t>
                      </a:r>
                      <a:r>
                        <a:rPr lang="ru-RU" sz="1800" b="1" dirty="0" smtClean="0">
                          <a:latin typeface="Arial" pitchFamily="34" charset="0"/>
                          <a:cs typeface="Arial" pitchFamily="34" charset="0"/>
                        </a:rPr>
                        <a:t> содержит '</a:t>
                      </a:r>
                      <a:r>
                        <a:rPr lang="ru-RU" sz="1800" b="1" dirty="0" smtClean="0">
                          <a:solidFill>
                            <a:srgbClr val="0070C0"/>
                          </a:solidFill>
                          <a:latin typeface="Arial" pitchFamily="34" charset="0"/>
                          <a:cs typeface="Arial" pitchFamily="34" charset="0"/>
                        </a:rPr>
                        <a:t>А</a:t>
                      </a:r>
                      <a:r>
                        <a:rPr lang="ru-RU" sz="1800" b="1" dirty="0" smtClean="0">
                          <a:latin typeface="Arial" pitchFamily="34" charset="0"/>
                          <a:cs typeface="Arial" pitchFamily="34" charset="0"/>
                        </a:rPr>
                        <a:t>' с битом четности, т.е. </a:t>
                      </a:r>
                      <a:r>
                        <a:rPr lang="en-US" sz="1800" b="1" dirty="0" smtClean="0">
                          <a:latin typeface="Arial" pitchFamily="34" charset="0"/>
                          <a:cs typeface="Arial" pitchFamily="34" charset="0"/>
                        </a:rPr>
                        <a:t>‘</a:t>
                      </a:r>
                      <a:r>
                        <a:rPr lang="en-US" sz="1800" b="1" dirty="0" smtClean="0">
                          <a:solidFill>
                            <a:srgbClr val="0070C0"/>
                          </a:solidFill>
                          <a:latin typeface="Arial" pitchFamily="34" charset="0"/>
                          <a:cs typeface="Arial" pitchFamily="34" charset="0"/>
                        </a:rPr>
                        <a:t>┴</a:t>
                      </a:r>
                      <a:r>
                        <a:rPr lang="en-US" sz="1800" b="1" dirty="0" smtClean="0">
                          <a:latin typeface="Arial" pitchFamily="34" charset="0"/>
                          <a:cs typeface="Arial" pitchFamily="34" charset="0"/>
                        </a:rPr>
                        <a:t>’</a:t>
                      </a:r>
                      <a:endParaRPr lang="ru-RU" dirty="0"/>
                    </a:p>
                  </a:txBody>
                  <a:tcPr/>
                </a:tc>
              </a:tr>
              <a:tr h="370840">
                <a:tc>
                  <a:txBody>
                    <a:bodyPr/>
                    <a:lstStyle/>
                    <a:p>
                      <a:r>
                        <a:rPr lang="ru-RU" sz="1800" b="1" dirty="0" smtClean="0">
                          <a:latin typeface="Arial" pitchFamily="34" charset="0"/>
                          <a:cs typeface="Arial" pitchFamily="34" charset="0"/>
                        </a:rPr>
                        <a:t>&amp;</a:t>
                      </a:r>
                      <a:endParaRPr lang="ru-RU" dirty="0"/>
                    </a:p>
                  </a:txBody>
                  <a:tcPr/>
                </a:tc>
                <a:tc>
                  <a:txBody>
                    <a:bodyPr/>
                    <a:lstStyle/>
                    <a:p>
                      <a:r>
                        <a:rPr lang="ru-RU" sz="1800" b="1" dirty="0" smtClean="0">
                          <a:latin typeface="Arial" pitchFamily="34" charset="0"/>
                          <a:cs typeface="Arial" pitchFamily="34" charset="0"/>
                        </a:rPr>
                        <a: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latin typeface="Arial" pitchFamily="34" charset="0"/>
                          <a:cs typeface="Arial" pitchFamily="34" charset="0"/>
                        </a:rPr>
                        <a:t>битовое И</a:t>
                      </a:r>
                      <a:endParaRPr lang="ru-RU" dirty="0"/>
                    </a:p>
                  </a:txBody>
                  <a:tcPr/>
                </a:tc>
              </a:tr>
              <a:tr h="370840">
                <a:tc>
                  <a:txBody>
                    <a:bodyPr/>
                    <a:lstStyle/>
                    <a:p>
                      <a:endParaRPr lang="ru-RU"/>
                    </a:p>
                  </a:txBody>
                  <a:tcPr/>
                </a:tc>
                <a:tc>
                  <a:txBody>
                    <a:bodyPr/>
                    <a:lstStyle/>
                    <a:p>
                      <a:r>
                        <a:rPr lang="ru-RU" sz="1800" b="1" spc="70" dirty="0" smtClean="0">
                          <a:latin typeface="Arial" pitchFamily="34" charset="0"/>
                          <a:cs typeface="Arial" pitchFamily="34" charset="0"/>
                        </a:rPr>
                        <a:t>01111111</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latin typeface="Arial" pitchFamily="34" charset="0"/>
                          <a:cs typeface="Arial" pitchFamily="34" charset="0"/>
                        </a:rPr>
                        <a:t>127 в двоичном представлении выполнение битового И</a:t>
                      </a:r>
                      <a:endParaRPr lang="ru-RU" dirty="0"/>
                    </a:p>
                  </a:txBody>
                  <a:tcPr/>
                </a:tc>
              </a:tr>
              <a:tr h="370840">
                <a:tc>
                  <a:txBody>
                    <a:bodyPr/>
                    <a:lstStyle/>
                    <a:p>
                      <a:endParaRPr lang="ru-RU"/>
                    </a:p>
                  </a:txBody>
                  <a:tcPr/>
                </a:tc>
                <a:tc>
                  <a:txBody>
                    <a:bodyPr/>
                    <a:lstStyle/>
                    <a:p>
                      <a:r>
                        <a:rPr lang="ru-RU" sz="1800" b="1" dirty="0" smtClean="0">
                          <a:latin typeface="Arial" pitchFamily="34" charset="0"/>
                          <a:cs typeface="Arial" pitchFamily="34" charset="0"/>
                        </a:rPr>
                        <a:t>01000001</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latin typeface="Arial" pitchFamily="34" charset="0"/>
                          <a:cs typeface="Arial" pitchFamily="34" charset="0"/>
                        </a:rPr>
                        <a:t>'</a:t>
                      </a:r>
                      <a:r>
                        <a:rPr lang="ru-RU" sz="1800" b="1" dirty="0" smtClean="0">
                          <a:solidFill>
                            <a:srgbClr val="0070C0"/>
                          </a:solidFill>
                          <a:latin typeface="Arial" pitchFamily="34" charset="0"/>
                          <a:cs typeface="Arial" pitchFamily="34" charset="0"/>
                        </a:rPr>
                        <a:t>А</a:t>
                      </a:r>
                      <a:r>
                        <a:rPr lang="ru-RU" sz="1800" b="1" dirty="0" smtClean="0">
                          <a:latin typeface="Arial" pitchFamily="34" charset="0"/>
                          <a:cs typeface="Arial" pitchFamily="34" charset="0"/>
                        </a:rPr>
                        <a:t>' без бита четности</a:t>
                      </a:r>
                      <a:endParaRPr lang="ru-RU" dirty="0"/>
                    </a:p>
                  </a:txBody>
                  <a:tcPr/>
                </a:tc>
              </a:tr>
            </a:tbl>
          </a:graphicData>
        </a:graphic>
      </p:graphicFrame>
    </p:spTree>
    <p:extLst>
      <p:ext uri="{BB962C8B-B14F-4D97-AF65-F5344CB8AC3E}">
        <p14:creationId xmlns:p14="http://schemas.microsoft.com/office/powerpoint/2010/main" val="416091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7384"/>
            <a:ext cx="9144000" cy="1200329"/>
          </a:xfrm>
          <a:prstGeom prst="rect">
            <a:avLst/>
          </a:prstGeom>
        </p:spPr>
        <p:txBody>
          <a:bodyPr wrap="square">
            <a:spAutoFit/>
          </a:bodyPr>
          <a:lstStyle/>
          <a:p>
            <a:r>
              <a:rPr lang="ru-RU" sz="2400" b="1" dirty="0" smtClean="0">
                <a:solidFill>
                  <a:srgbClr val="0070C0"/>
                </a:solidFill>
              </a:rPr>
              <a:t>Поразрядная операция ИЛИ (|) </a:t>
            </a:r>
            <a:r>
              <a:rPr lang="ru-RU" sz="2400" b="1" dirty="0" smtClean="0"/>
              <a:t>реализуется логическим сложением (</a:t>
            </a:r>
            <a:r>
              <a:rPr lang="ru-RU" sz="2400" b="1" dirty="0" err="1" smtClean="0"/>
              <a:t>дизьюнкцией</a:t>
            </a:r>
            <a:r>
              <a:rPr lang="ru-RU" sz="2400" b="1" dirty="0" smtClean="0"/>
              <a:t>) над каждой парой битов данных и часто используется для "включения" разрядов. </a:t>
            </a:r>
          </a:p>
        </p:txBody>
      </p:sp>
      <p:sp>
        <p:nvSpPr>
          <p:cNvPr id="8" name="Прямоугольник 7"/>
          <p:cNvSpPr/>
          <p:nvPr/>
        </p:nvSpPr>
        <p:spPr>
          <a:xfrm>
            <a:off x="0" y="1172945"/>
            <a:ext cx="9144000" cy="1938992"/>
          </a:xfrm>
          <a:prstGeom prst="rect">
            <a:avLst/>
          </a:prstGeom>
        </p:spPr>
        <p:txBody>
          <a:bodyPr wrap="square">
            <a:spAutoFit/>
          </a:bodyPr>
          <a:lstStyle/>
          <a:p>
            <a:r>
              <a:rPr lang="ru-RU" sz="2000" b="1" dirty="0">
                <a:latin typeface="Arial" pitchFamily="34" charset="0"/>
                <a:cs typeface="Arial" pitchFamily="34" charset="0"/>
              </a:rPr>
              <a:t>Битовое ИЛИ может использоваться для установки битов</a:t>
            </a:r>
            <a:r>
              <a:rPr lang="ru-RU" sz="2000" b="1" dirty="0" smtClean="0">
                <a:latin typeface="Arial" pitchFamily="34" charset="0"/>
                <a:cs typeface="Arial" pitchFamily="34" charset="0"/>
              </a:rPr>
              <a:t>. Например, того же бита чётности.</a:t>
            </a:r>
          </a:p>
          <a:p>
            <a:pPr>
              <a:spcBef>
                <a:spcPts val="1200"/>
              </a:spcBef>
            </a:pPr>
            <a:r>
              <a:rPr lang="ru-RU" sz="2000" b="1" dirty="0" smtClean="0">
                <a:latin typeface="Arial" pitchFamily="34" charset="0"/>
                <a:cs typeface="Arial" pitchFamily="34" charset="0"/>
              </a:rPr>
              <a:t>Любой </a:t>
            </a:r>
            <a:r>
              <a:rPr lang="ru-RU" sz="2000" b="1" dirty="0">
                <a:latin typeface="Arial" pitchFamily="34" charset="0"/>
                <a:cs typeface="Arial" pitchFamily="34" charset="0"/>
              </a:rPr>
              <a:t>бит, установленный в любом операнде, вызывает установку соответствующего бита в другом операнде. </a:t>
            </a:r>
            <a:endParaRPr lang="ru-RU" sz="2000" b="1" dirty="0" smtClean="0">
              <a:latin typeface="Arial" pitchFamily="34" charset="0"/>
              <a:cs typeface="Arial" pitchFamily="34" charset="0"/>
            </a:endParaRPr>
          </a:p>
          <a:p>
            <a:pPr>
              <a:spcBef>
                <a:spcPts val="1200"/>
              </a:spcBef>
            </a:pPr>
            <a:r>
              <a:rPr lang="ru-RU" sz="2000" b="1" dirty="0" smtClean="0">
                <a:latin typeface="Arial" pitchFamily="34" charset="0"/>
                <a:cs typeface="Arial" pitchFamily="34" charset="0"/>
              </a:rPr>
              <a:t>Например</a:t>
            </a:r>
            <a:r>
              <a:rPr lang="ru-RU" sz="2000" b="1" dirty="0">
                <a:latin typeface="Arial" pitchFamily="34" charset="0"/>
                <a:cs typeface="Arial" pitchFamily="34" charset="0"/>
              </a:rPr>
              <a:t>, в результате операции 128 | 3 </a:t>
            </a:r>
            <a:r>
              <a:rPr lang="ru-RU" sz="2000" b="1" dirty="0" smtClean="0">
                <a:latin typeface="Arial" pitchFamily="34" charset="0"/>
                <a:cs typeface="Arial" pitchFamily="34" charset="0"/>
              </a:rPr>
              <a:t>получаем:</a:t>
            </a:r>
            <a:endParaRPr lang="ru-RU" sz="2000" b="1" dirty="0">
              <a:latin typeface="Arial" pitchFamily="34" charset="0"/>
              <a:cs typeface="Arial" pitchFamily="34" charset="0"/>
            </a:endParaRPr>
          </a:p>
        </p:txBody>
      </p:sp>
      <p:graphicFrame>
        <p:nvGraphicFramePr>
          <p:cNvPr id="9" name="Таблица 8"/>
          <p:cNvGraphicFramePr>
            <a:graphicFrameLocks noGrp="1"/>
          </p:cNvGraphicFramePr>
          <p:nvPr>
            <p:extLst>
              <p:ext uri="{D42A27DB-BD31-4B8C-83A1-F6EECF244321}">
                <p14:modId xmlns:p14="http://schemas.microsoft.com/office/powerpoint/2010/main" val="3131976260"/>
              </p:ext>
            </p:extLst>
          </p:nvPr>
        </p:nvGraphicFramePr>
        <p:xfrm>
          <a:off x="0" y="3573016"/>
          <a:ext cx="9118772" cy="1944216"/>
        </p:xfrm>
        <a:graphic>
          <a:graphicData uri="http://schemas.openxmlformats.org/drawingml/2006/table">
            <a:tbl>
              <a:tblPr>
                <a:tableStyleId>{5C22544A-7EE6-4342-B048-85BDC9FD1C3A}</a:tableStyleId>
              </a:tblPr>
              <a:tblGrid>
                <a:gridCol w="323528"/>
                <a:gridCol w="1728192"/>
                <a:gridCol w="7067052"/>
              </a:tblGrid>
              <a:tr h="486054">
                <a:tc>
                  <a:txBody>
                    <a:bodyPr/>
                    <a:lstStyle/>
                    <a:p>
                      <a:endParaRPr lang="ru-RU" dirty="0">
                        <a:solidFill>
                          <a:srgbClr val="0070C0"/>
                        </a:solidFill>
                      </a:endParaRPr>
                    </a:p>
                  </a:txBody>
                  <a:tcPr/>
                </a:tc>
                <a:tc>
                  <a:txBody>
                    <a:bodyPr/>
                    <a:lstStyle/>
                    <a:p>
                      <a:r>
                        <a:rPr lang="ru-RU" sz="1800" b="1" dirty="0" smtClean="0">
                          <a:solidFill>
                            <a:srgbClr val="0070C0"/>
                          </a:solidFill>
                          <a:latin typeface="Arial" pitchFamily="34" charset="0"/>
                          <a:cs typeface="Arial" pitchFamily="34" charset="0"/>
                        </a:rPr>
                        <a:t>10000000</a:t>
                      </a:r>
                      <a:endParaRPr lang="ru-RU"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solidFill>
                            <a:srgbClr val="0070C0"/>
                          </a:solidFill>
                          <a:latin typeface="Arial" pitchFamily="34" charset="0"/>
                          <a:cs typeface="Arial" pitchFamily="34" charset="0"/>
                        </a:rPr>
                        <a:t>128 в двоичном представлении</a:t>
                      </a:r>
                      <a:endParaRPr lang="ru-RU" dirty="0">
                        <a:solidFill>
                          <a:srgbClr val="0070C0"/>
                        </a:solidFill>
                      </a:endParaRPr>
                    </a:p>
                  </a:txBody>
                  <a:tcPr/>
                </a:tc>
              </a:tr>
              <a:tr h="486054">
                <a:tc>
                  <a:txBody>
                    <a:bodyPr/>
                    <a:lstStyle/>
                    <a:p>
                      <a:endParaRPr lang="ru-RU" dirty="0">
                        <a:solidFill>
                          <a:srgbClr val="0070C0"/>
                        </a:solidFill>
                      </a:endParaRPr>
                    </a:p>
                  </a:txBody>
                  <a:tcPr/>
                </a:tc>
                <a:tc>
                  <a:txBody>
                    <a:bodyPr/>
                    <a:lstStyle/>
                    <a:p>
                      <a:r>
                        <a:rPr lang="ru-RU" sz="1800" b="1" spc="70" dirty="0" smtClean="0">
                          <a:solidFill>
                            <a:srgbClr val="0070C0"/>
                          </a:solidFill>
                          <a:latin typeface="Arial" pitchFamily="34" charset="0"/>
                          <a:cs typeface="Arial" pitchFamily="34" charset="0"/>
                        </a:rPr>
                        <a:t>00000011</a:t>
                      </a:r>
                      <a:endParaRPr lang="ru-RU"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solidFill>
                            <a:srgbClr val="0070C0"/>
                          </a:solidFill>
                          <a:latin typeface="Arial" pitchFamily="34" charset="0"/>
                          <a:cs typeface="Arial" pitchFamily="34" charset="0"/>
                        </a:rPr>
                        <a:t>3 в двоичном представлении</a:t>
                      </a:r>
                      <a:endParaRPr lang="ru-RU" dirty="0">
                        <a:solidFill>
                          <a:srgbClr val="0070C0"/>
                        </a:solidFill>
                      </a:endParaRPr>
                    </a:p>
                  </a:txBody>
                  <a:tcPr/>
                </a:tc>
              </a:tr>
              <a:tr h="486054">
                <a:tc>
                  <a:txBody>
                    <a:bodyPr/>
                    <a:lstStyle/>
                    <a:p>
                      <a:r>
                        <a:rPr lang="ru-RU" sz="1800" b="1" dirty="0" smtClean="0">
                          <a:solidFill>
                            <a:srgbClr val="0070C0"/>
                          </a:solidFill>
                          <a:latin typeface="Arial" pitchFamily="34" charset="0"/>
                          <a:cs typeface="Arial" pitchFamily="34" charset="0"/>
                        </a:rPr>
                        <a:t>|</a:t>
                      </a:r>
                      <a:endParaRPr lang="ru-RU" dirty="0">
                        <a:solidFill>
                          <a:srgbClr val="0070C0"/>
                        </a:solidFill>
                      </a:endParaRPr>
                    </a:p>
                  </a:txBody>
                  <a:tcPr/>
                </a:tc>
                <a:tc>
                  <a:txBody>
                    <a:bodyPr/>
                    <a:lstStyle/>
                    <a:p>
                      <a:r>
                        <a:rPr lang="ru-RU" sz="1800" b="1" dirty="0" smtClean="0">
                          <a:solidFill>
                            <a:srgbClr val="0070C0"/>
                          </a:solidFill>
                          <a:latin typeface="Arial" pitchFamily="34" charset="0"/>
                          <a:cs typeface="Arial" pitchFamily="34" charset="0"/>
                        </a:rPr>
                        <a:t>---------------</a:t>
                      </a:r>
                      <a:endParaRPr lang="ru-RU"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solidFill>
                            <a:srgbClr val="0070C0"/>
                          </a:solidFill>
                          <a:latin typeface="Arial" pitchFamily="34" charset="0"/>
                          <a:cs typeface="Arial" pitchFamily="34" charset="0"/>
                        </a:rPr>
                        <a:t>битовое ИЛИ</a:t>
                      </a:r>
                      <a:endParaRPr lang="ru-RU" dirty="0">
                        <a:solidFill>
                          <a:srgbClr val="0070C0"/>
                        </a:solidFill>
                      </a:endParaRPr>
                    </a:p>
                  </a:txBody>
                  <a:tcPr/>
                </a:tc>
              </a:tr>
              <a:tr h="486054">
                <a:tc>
                  <a:txBody>
                    <a:bodyPr/>
                    <a:lstStyle/>
                    <a:p>
                      <a:endParaRPr lang="ru-RU">
                        <a:solidFill>
                          <a:srgbClr val="0070C0"/>
                        </a:solidFill>
                      </a:endParaRPr>
                    </a:p>
                  </a:txBody>
                  <a:tcPr/>
                </a:tc>
                <a:tc>
                  <a:txBody>
                    <a:bodyPr/>
                    <a:lstStyle/>
                    <a:p>
                      <a:r>
                        <a:rPr lang="ru-RU" sz="1800" b="1" dirty="0" smtClean="0">
                          <a:solidFill>
                            <a:srgbClr val="0070C0"/>
                          </a:solidFill>
                          <a:latin typeface="Arial" pitchFamily="34" charset="0"/>
                          <a:cs typeface="Arial" pitchFamily="34" charset="0"/>
                        </a:rPr>
                        <a:t>10000011</a:t>
                      </a:r>
                      <a:endParaRPr lang="ru-RU"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solidFill>
                            <a:srgbClr val="0070C0"/>
                          </a:solidFill>
                          <a:latin typeface="Arial" pitchFamily="34" charset="0"/>
                          <a:cs typeface="Arial" pitchFamily="34" charset="0"/>
                        </a:rPr>
                        <a:t>результат</a:t>
                      </a:r>
                      <a:endParaRPr lang="ru-RU" dirty="0">
                        <a:solidFill>
                          <a:srgbClr val="0070C0"/>
                        </a:solidFill>
                      </a:endParaRPr>
                    </a:p>
                  </a:txBody>
                  <a:tcPr/>
                </a:tc>
              </a:tr>
            </a:tbl>
          </a:graphicData>
        </a:graphic>
      </p:graphicFrame>
    </p:spTree>
    <p:extLst>
      <p:ext uri="{BB962C8B-B14F-4D97-AF65-F5344CB8AC3E}">
        <p14:creationId xmlns:p14="http://schemas.microsoft.com/office/powerpoint/2010/main" val="4150957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123362" y="5085184"/>
            <a:ext cx="803425"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en-US" sz="2400" b="1" dirty="0">
                <a:solidFill>
                  <a:srgbClr val="FF0000"/>
                </a:solidFill>
                <a:latin typeface="Times New Roman"/>
                <a:ea typeface="Calibri"/>
                <a:cs typeface="Times New Roman"/>
              </a:rPr>
              <a:t>?</a:t>
            </a:r>
            <a:endParaRPr lang="ru-RU" sz="2400" dirty="0">
              <a:solidFill>
                <a:srgbClr val="FF0000"/>
              </a:solidFill>
              <a:latin typeface="Times New Roman"/>
              <a:ea typeface="Calibri"/>
              <a:cs typeface="Times New Roman"/>
            </a:endParaRPr>
          </a:p>
        </p:txBody>
      </p:sp>
      <p:sp>
        <p:nvSpPr>
          <p:cNvPr id="9" name="Прямоугольник 8"/>
          <p:cNvSpPr/>
          <p:nvPr/>
        </p:nvSpPr>
        <p:spPr>
          <a:xfrm>
            <a:off x="97085" y="2132855"/>
            <a:ext cx="803425"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en-US" sz="2400" b="1" dirty="0">
                <a:solidFill>
                  <a:srgbClr val="FF0000"/>
                </a:solidFill>
                <a:latin typeface="Times New Roman"/>
                <a:ea typeface="Calibri"/>
                <a:cs typeface="Times New Roman"/>
              </a:rPr>
              <a:t>?</a:t>
            </a:r>
            <a:endParaRPr lang="ru-RU" sz="2400" dirty="0">
              <a:solidFill>
                <a:srgbClr val="FF0000"/>
              </a:solidFill>
              <a:latin typeface="Times New Roman"/>
              <a:ea typeface="Calibri"/>
              <a:cs typeface="Times New Roman"/>
            </a:endParaRPr>
          </a:p>
        </p:txBody>
      </p:sp>
      <p:sp>
        <p:nvSpPr>
          <p:cNvPr id="3" name="Прямоугольник 2"/>
          <p:cNvSpPr/>
          <p:nvPr/>
        </p:nvSpPr>
        <p:spPr>
          <a:xfrm>
            <a:off x="12217" y="332656"/>
            <a:ext cx="9144000" cy="461665"/>
          </a:xfrm>
          <a:prstGeom prst="rect">
            <a:avLst/>
          </a:prstGeom>
        </p:spPr>
        <p:txBody>
          <a:bodyPr wrap="square">
            <a:spAutoFit/>
          </a:bodyPr>
          <a:lstStyle/>
          <a:p>
            <a:r>
              <a:rPr lang="ru-RU" sz="2400" b="1" dirty="0" smtClean="0">
                <a:solidFill>
                  <a:srgbClr val="0070C0"/>
                </a:solidFill>
              </a:rPr>
              <a:t>Примеры: </a:t>
            </a:r>
            <a:endParaRPr lang="ru-RU" sz="2400" b="1" dirty="0">
              <a:solidFill>
                <a:srgbClr val="0070C0"/>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3431815436"/>
              </p:ext>
            </p:extLst>
          </p:nvPr>
        </p:nvGraphicFramePr>
        <p:xfrm>
          <a:off x="12217" y="980728"/>
          <a:ext cx="3308350" cy="1097280"/>
        </p:xfrm>
        <a:graphic>
          <a:graphicData uri="http://schemas.openxmlformats.org/drawingml/2006/table">
            <a:tbl>
              <a:tblPr firstRow="1" firstCol="1" bandRow="1"/>
              <a:tblGrid>
                <a:gridCol w="3308350"/>
              </a:tblGrid>
              <a:tr h="0">
                <a:tc>
                  <a:txBody>
                    <a:bodyPr/>
                    <a:lstStyle/>
                    <a:p>
                      <a:pPr algn="just">
                        <a:spcAft>
                          <a:spcPts val="0"/>
                        </a:spcAft>
                      </a:pPr>
                      <a:r>
                        <a:rPr lang="en-US" sz="2400" b="1" dirty="0">
                          <a:solidFill>
                            <a:srgbClr val="7030A0"/>
                          </a:solidFill>
                          <a:effectLst/>
                          <a:latin typeface="Times New Roman"/>
                          <a:ea typeface="Calibri"/>
                          <a:cs typeface="Times New Roman"/>
                        </a:rPr>
                        <a:t>char n = </a:t>
                      </a:r>
                      <a:r>
                        <a:rPr lang="ru-RU" sz="2400" b="1" dirty="0" smtClean="0">
                          <a:solidFill>
                            <a:srgbClr val="7030A0"/>
                          </a:solidFill>
                          <a:effectLst/>
                          <a:latin typeface="Times New Roman"/>
                          <a:ea typeface="Calibri"/>
                          <a:cs typeface="Times New Roman"/>
                        </a:rPr>
                        <a:t>15</a:t>
                      </a:r>
                      <a:r>
                        <a:rPr lang="en-US" sz="2400" b="1" dirty="0" smtClean="0">
                          <a:solidFill>
                            <a:srgbClr val="7030A0"/>
                          </a:solidFill>
                          <a:effectLst/>
                          <a:latin typeface="Times New Roman"/>
                          <a:ea typeface="Calibri"/>
                          <a:cs typeface="Times New Roman"/>
                        </a:rPr>
                        <a:t>, </a:t>
                      </a:r>
                      <a:r>
                        <a:rPr lang="en-US" sz="2400" b="1" dirty="0">
                          <a:solidFill>
                            <a:srgbClr val="7030A0"/>
                          </a:solidFill>
                          <a:effectLst/>
                          <a:latin typeface="Times New Roman"/>
                          <a:ea typeface="Calibri"/>
                          <a:cs typeface="Times New Roman"/>
                        </a:rPr>
                        <a:t>d = </a:t>
                      </a:r>
                      <a:r>
                        <a:rPr lang="en-US" sz="2400" b="1" dirty="0" smtClean="0">
                          <a:solidFill>
                            <a:srgbClr val="7030A0"/>
                          </a:solidFill>
                          <a:effectLst/>
                          <a:latin typeface="Times New Roman"/>
                          <a:ea typeface="Calibri"/>
                          <a:cs typeface="Times New Roman"/>
                        </a:rPr>
                        <a:t>1</a:t>
                      </a:r>
                      <a:r>
                        <a:rPr lang="ru-RU" sz="2400" b="1" dirty="0" smtClean="0">
                          <a:solidFill>
                            <a:srgbClr val="7030A0"/>
                          </a:solidFill>
                          <a:effectLst/>
                          <a:latin typeface="Times New Roman"/>
                          <a:ea typeface="Calibri"/>
                          <a:cs typeface="Times New Roman"/>
                        </a:rPr>
                        <a:t>1</a:t>
                      </a:r>
                      <a:r>
                        <a:rPr lang="en-US" sz="2400" b="1" dirty="0" smtClean="0">
                          <a:solidFill>
                            <a:srgbClr val="7030A0"/>
                          </a:solidFill>
                          <a:effectLst/>
                          <a:latin typeface="Times New Roman"/>
                          <a:ea typeface="Calibri"/>
                          <a:cs typeface="Times New Roman"/>
                        </a:rPr>
                        <a:t>; </a:t>
                      </a:r>
                      <a:endParaRPr lang="ru-RU" sz="2400" dirty="0">
                        <a:solidFill>
                          <a:srgbClr val="7030A0"/>
                        </a:solidFill>
                        <a:effectLst/>
                        <a:latin typeface="Times New Roman"/>
                        <a:ea typeface="Calibri"/>
                        <a:cs typeface="Times New Roman"/>
                      </a:endParaRPr>
                    </a:p>
                    <a:p>
                      <a:pPr algn="just">
                        <a:spcAft>
                          <a:spcPts val="0"/>
                        </a:spcAft>
                      </a:pPr>
                      <a:r>
                        <a:rPr lang="en-US" sz="2400" b="1" dirty="0">
                          <a:solidFill>
                            <a:srgbClr val="7030A0"/>
                          </a:solidFill>
                          <a:effectLst/>
                          <a:latin typeface="Times New Roman"/>
                          <a:ea typeface="Calibri"/>
                          <a:cs typeface="Times New Roman"/>
                        </a:rPr>
                        <a:t>char c = n </a:t>
                      </a:r>
                      <a:r>
                        <a:rPr lang="en-US" sz="2400" b="1" dirty="0" smtClean="0">
                          <a:solidFill>
                            <a:srgbClr val="7030A0"/>
                          </a:solidFill>
                          <a:effectLst/>
                          <a:latin typeface="Times New Roman"/>
                          <a:ea typeface="Calibri"/>
                          <a:cs typeface="Times New Roman"/>
                        </a:rPr>
                        <a:t>| </a:t>
                      </a:r>
                      <a:r>
                        <a:rPr lang="en-US" sz="2400" b="1" dirty="0">
                          <a:solidFill>
                            <a:srgbClr val="7030A0"/>
                          </a:solidFill>
                          <a:effectLst/>
                          <a:latin typeface="Times New Roman"/>
                          <a:ea typeface="Calibri"/>
                          <a:cs typeface="Times New Roman"/>
                        </a:rPr>
                        <a:t>d;</a:t>
                      </a:r>
                      <a:endParaRPr lang="ru-RU" sz="2400" dirty="0">
                        <a:solidFill>
                          <a:srgbClr val="7030A0"/>
                        </a:solidFill>
                        <a:effectLst/>
                        <a:latin typeface="Times New Roman"/>
                        <a:ea typeface="Calibri"/>
                        <a:cs typeface="Times New Roman"/>
                      </a:endParaRPr>
                    </a:p>
                    <a:p>
                      <a:pPr algn="just">
                        <a:spcAft>
                          <a:spcPts val="0"/>
                        </a:spcAft>
                      </a:pPr>
                      <a:r>
                        <a:rPr lang="en-US" sz="2400" b="1" dirty="0" err="1">
                          <a:solidFill>
                            <a:srgbClr val="7030A0"/>
                          </a:solidFill>
                          <a:effectLst/>
                          <a:latin typeface="Times New Roman"/>
                          <a:ea typeface="Calibri"/>
                          <a:cs typeface="Times New Roman"/>
                        </a:rPr>
                        <a:t>printf</a:t>
                      </a:r>
                      <a:r>
                        <a:rPr lang="en-US" sz="2400" b="1" dirty="0">
                          <a:solidFill>
                            <a:srgbClr val="7030A0"/>
                          </a:solidFill>
                          <a:effectLst/>
                          <a:latin typeface="Times New Roman"/>
                          <a:ea typeface="Calibri"/>
                          <a:cs typeface="Times New Roman"/>
                        </a:rPr>
                        <a:t>("c = %d", c);</a:t>
                      </a:r>
                      <a:endParaRPr lang="ru-RU" sz="2400" dirty="0">
                        <a:solidFill>
                          <a:srgbClr val="7030A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786922547"/>
              </p:ext>
            </p:extLst>
          </p:nvPr>
        </p:nvGraphicFramePr>
        <p:xfrm>
          <a:off x="-19910" y="2547744"/>
          <a:ext cx="9114504" cy="1097280"/>
        </p:xfrm>
        <a:graphic>
          <a:graphicData uri="http://schemas.openxmlformats.org/drawingml/2006/table">
            <a:tbl>
              <a:tblPr firstRow="1" firstCol="1" bandRow="1"/>
              <a:tblGrid>
                <a:gridCol w="2574032"/>
                <a:gridCol w="744309"/>
                <a:gridCol w="2149837"/>
                <a:gridCol w="701452"/>
                <a:gridCol w="2944874"/>
              </a:tblGrid>
              <a:tr h="0">
                <a:tc>
                  <a:txBody>
                    <a:bodyPr/>
                    <a:lstStyle/>
                    <a:p>
                      <a:pPr algn="ctr">
                        <a:spcAft>
                          <a:spcPts val="0"/>
                        </a:spcAft>
                      </a:pPr>
                      <a:r>
                        <a:rPr lang="ru-RU" sz="2400" b="1" dirty="0">
                          <a:effectLst/>
                          <a:latin typeface="Times New Roman"/>
                          <a:ea typeface="Calibri"/>
                          <a:cs typeface="Times New Roman"/>
                        </a:rPr>
                        <a:t>n</a:t>
                      </a: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a:t>
                      </a:r>
                      <a:r>
                        <a:rPr lang="en-US" sz="2400" b="1" dirty="0" smtClean="0">
                          <a:effectLst/>
                          <a:latin typeface="Times New Roman"/>
                          <a:ea typeface="Calibri"/>
                          <a:cs typeface="Times New Roman"/>
                        </a:rPr>
                        <a:t>5</a:t>
                      </a:r>
                      <a:endParaRPr lang="ru-RU" sz="2400" b="1" dirty="0">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a:t>
                      </a:r>
                      <a:r>
                        <a:rPr lang="en-US" sz="2400" b="1" dirty="0" smtClean="0">
                          <a:effectLst/>
                          <a:latin typeface="Times New Roman"/>
                          <a:ea typeface="Calibri"/>
                          <a:cs typeface="Times New Roman"/>
                        </a:rPr>
                        <a:t>0</a:t>
                      </a:r>
                      <a:r>
                        <a:rPr lang="ru-RU" sz="2400" b="1" dirty="0" smtClean="0">
                          <a:effectLst/>
                          <a:latin typeface="Times New Roman"/>
                          <a:ea typeface="Calibri"/>
                          <a:cs typeface="Times New Roman"/>
                        </a:rPr>
                        <a:t>1111</a:t>
                      </a:r>
                      <a:endParaRPr lang="ru-RU" sz="2400" b="1" dirty="0">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gn="ctr">
                        <a:spcAft>
                          <a:spcPts val="0"/>
                        </a:spcAft>
                      </a:pPr>
                      <a:r>
                        <a:rPr lang="ru-RU" sz="2400" b="1">
                          <a:effectLst/>
                          <a:latin typeface="Times New Roman"/>
                          <a:ea typeface="Calibri"/>
                          <a:cs typeface="Times New Roman"/>
                        </a:rPr>
                        <a:t>d</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a:t>
                      </a:r>
                      <a:r>
                        <a:rPr lang="en-US" sz="2400" b="1" dirty="0" smtClean="0">
                          <a:effectLst/>
                          <a:latin typeface="Times New Roman"/>
                          <a:ea typeface="Calibri"/>
                          <a:cs typeface="Times New Roman"/>
                        </a:rPr>
                        <a:t>1</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a:t>
                      </a:r>
                      <a:r>
                        <a:rPr lang="en-US" sz="2400" b="1" dirty="0" smtClean="0">
                          <a:effectLst/>
                          <a:latin typeface="Times New Roman"/>
                          <a:ea typeface="Calibri"/>
                          <a:cs typeface="Times New Roman"/>
                        </a:rPr>
                        <a:t>01</a:t>
                      </a:r>
                      <a:r>
                        <a:rPr lang="ru-RU" sz="2400" b="1" dirty="0" smtClean="0">
                          <a:effectLst/>
                          <a:latin typeface="Times New Roman"/>
                          <a:ea typeface="Calibri"/>
                          <a:cs typeface="Times New Roman"/>
                        </a:rPr>
                        <a:t>0</a:t>
                      </a:r>
                      <a:r>
                        <a:rPr lang="en-US" sz="2400" b="1" dirty="0" smtClean="0">
                          <a:effectLst/>
                          <a:latin typeface="Times New Roman"/>
                          <a:ea typeface="Calibri"/>
                          <a:cs typeface="Times New Roman"/>
                        </a:rPr>
                        <a:t>1</a:t>
                      </a:r>
                      <a:r>
                        <a:rPr lang="ru-RU" sz="2400" b="1" dirty="0" smtClean="0">
                          <a:effectLst/>
                          <a:latin typeface="Times New Roman"/>
                          <a:ea typeface="Calibri"/>
                          <a:cs typeface="Times New Roman"/>
                        </a:rPr>
                        <a:t>1</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400" b="1" dirty="0">
                          <a:effectLst/>
                          <a:latin typeface="Times New Roman"/>
                          <a:ea typeface="Calibri"/>
                          <a:cs typeface="Times New Roman"/>
                        </a:rPr>
                        <a:t> </a:t>
                      </a:r>
                      <a:r>
                        <a:rPr lang="ru-RU" sz="2400" b="1" dirty="0" smtClean="0">
                          <a:solidFill>
                            <a:prstClr val="black"/>
                          </a:solidFill>
                        </a:rPr>
                        <a:t>n</a:t>
                      </a:r>
                      <a:r>
                        <a:rPr lang="en-US" sz="2400" b="1" dirty="0" smtClean="0">
                          <a:solidFill>
                            <a:prstClr val="black"/>
                          </a:solidFill>
                        </a:rPr>
                        <a:t>|</a:t>
                      </a:r>
                      <a:r>
                        <a:rPr lang="ru-RU" sz="2400" b="1" dirty="0" smtClean="0">
                          <a:solidFill>
                            <a:prstClr val="black"/>
                          </a:solidFill>
                        </a:rPr>
                        <a:t>d</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a:t>
                      </a:r>
                      <a:r>
                        <a:rPr lang="en-US" sz="2400" b="1" dirty="0" smtClean="0">
                          <a:effectLst/>
                          <a:latin typeface="Times New Roman"/>
                          <a:ea typeface="Calibri"/>
                          <a:cs typeface="Times New Roman"/>
                        </a:rPr>
                        <a:t>5</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a:t>
                      </a:r>
                      <a:r>
                        <a:rPr lang="en-US" sz="2400" b="1" dirty="0" smtClean="0">
                          <a:effectLst/>
                          <a:latin typeface="Times New Roman"/>
                          <a:ea typeface="Calibri"/>
                          <a:cs typeface="Times New Roman"/>
                        </a:rPr>
                        <a:t>01</a:t>
                      </a:r>
                      <a:r>
                        <a:rPr lang="ru-RU" sz="2400" b="1" dirty="0" smtClean="0">
                          <a:effectLst/>
                          <a:latin typeface="Times New Roman"/>
                          <a:ea typeface="Calibri"/>
                          <a:cs typeface="Times New Roman"/>
                        </a:rPr>
                        <a:t>1</a:t>
                      </a:r>
                      <a:r>
                        <a:rPr lang="en-US" sz="2400" b="1" dirty="0" smtClean="0">
                          <a:effectLst/>
                          <a:latin typeface="Times New Roman"/>
                          <a:ea typeface="Calibri"/>
                          <a:cs typeface="Times New Roman"/>
                        </a:rPr>
                        <a:t>1</a:t>
                      </a:r>
                      <a:r>
                        <a:rPr lang="ru-RU" sz="2400" b="1" dirty="0" smtClean="0">
                          <a:effectLst/>
                          <a:latin typeface="Times New Roman"/>
                          <a:ea typeface="Calibri"/>
                          <a:cs typeface="Times New Roman"/>
                        </a:rPr>
                        <a:t>1</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3893184552"/>
              </p:ext>
            </p:extLst>
          </p:nvPr>
        </p:nvGraphicFramePr>
        <p:xfrm>
          <a:off x="0" y="3933056"/>
          <a:ext cx="3308350" cy="1097280"/>
        </p:xfrm>
        <a:graphic>
          <a:graphicData uri="http://schemas.openxmlformats.org/drawingml/2006/table">
            <a:tbl>
              <a:tblPr firstRow="1" firstCol="1" bandRow="1"/>
              <a:tblGrid>
                <a:gridCol w="3308350"/>
              </a:tblGrid>
              <a:tr h="0">
                <a:tc>
                  <a:txBody>
                    <a:bodyPr/>
                    <a:lstStyle/>
                    <a:p>
                      <a:pPr algn="just">
                        <a:spcAft>
                          <a:spcPts val="0"/>
                        </a:spcAft>
                      </a:pPr>
                      <a:r>
                        <a:rPr lang="en-US" sz="2400" b="1" dirty="0">
                          <a:solidFill>
                            <a:srgbClr val="7030A0"/>
                          </a:solidFill>
                          <a:effectLst/>
                          <a:latin typeface="Times New Roman"/>
                          <a:ea typeface="Calibri"/>
                          <a:cs typeface="Times New Roman"/>
                        </a:rPr>
                        <a:t>char n = </a:t>
                      </a:r>
                      <a:r>
                        <a:rPr lang="en-US" sz="2400" b="1" dirty="0" smtClean="0">
                          <a:solidFill>
                            <a:srgbClr val="7030A0"/>
                          </a:solidFill>
                          <a:effectLst/>
                          <a:latin typeface="Times New Roman"/>
                          <a:ea typeface="Calibri"/>
                          <a:cs typeface="Times New Roman"/>
                        </a:rPr>
                        <a:t>33, </a:t>
                      </a:r>
                      <a:r>
                        <a:rPr lang="en-US" sz="2400" b="1" dirty="0">
                          <a:solidFill>
                            <a:srgbClr val="7030A0"/>
                          </a:solidFill>
                          <a:effectLst/>
                          <a:latin typeface="Times New Roman"/>
                          <a:ea typeface="Calibri"/>
                          <a:cs typeface="Times New Roman"/>
                        </a:rPr>
                        <a:t>d = </a:t>
                      </a:r>
                      <a:r>
                        <a:rPr lang="en-US" sz="2400" b="1" dirty="0" smtClean="0">
                          <a:solidFill>
                            <a:srgbClr val="7030A0"/>
                          </a:solidFill>
                          <a:effectLst/>
                          <a:latin typeface="Times New Roman"/>
                          <a:ea typeface="Calibri"/>
                          <a:cs typeface="Times New Roman"/>
                        </a:rPr>
                        <a:t>11; </a:t>
                      </a:r>
                      <a:endParaRPr lang="ru-RU" sz="2400" dirty="0">
                        <a:solidFill>
                          <a:srgbClr val="7030A0"/>
                        </a:solidFill>
                        <a:effectLst/>
                        <a:latin typeface="Times New Roman"/>
                        <a:ea typeface="Calibri"/>
                        <a:cs typeface="Times New Roman"/>
                      </a:endParaRPr>
                    </a:p>
                    <a:p>
                      <a:pPr algn="just">
                        <a:spcAft>
                          <a:spcPts val="0"/>
                        </a:spcAft>
                      </a:pPr>
                      <a:r>
                        <a:rPr lang="en-US" sz="2400" b="1" dirty="0">
                          <a:solidFill>
                            <a:srgbClr val="7030A0"/>
                          </a:solidFill>
                          <a:effectLst/>
                          <a:latin typeface="Times New Roman"/>
                          <a:ea typeface="Calibri"/>
                          <a:cs typeface="Times New Roman"/>
                        </a:rPr>
                        <a:t>char c = n </a:t>
                      </a:r>
                      <a:r>
                        <a:rPr lang="en-US" sz="2400" b="1" dirty="0" smtClean="0">
                          <a:solidFill>
                            <a:srgbClr val="7030A0"/>
                          </a:solidFill>
                          <a:effectLst/>
                          <a:latin typeface="Times New Roman"/>
                          <a:ea typeface="Calibri"/>
                          <a:cs typeface="Times New Roman"/>
                        </a:rPr>
                        <a:t>| </a:t>
                      </a:r>
                      <a:r>
                        <a:rPr lang="en-US" sz="2400" b="1" dirty="0">
                          <a:solidFill>
                            <a:srgbClr val="7030A0"/>
                          </a:solidFill>
                          <a:effectLst/>
                          <a:latin typeface="Times New Roman"/>
                          <a:ea typeface="Calibri"/>
                          <a:cs typeface="Times New Roman"/>
                        </a:rPr>
                        <a:t>d;</a:t>
                      </a:r>
                      <a:endParaRPr lang="ru-RU" sz="2400" dirty="0">
                        <a:solidFill>
                          <a:srgbClr val="7030A0"/>
                        </a:solidFill>
                        <a:effectLst/>
                        <a:latin typeface="Times New Roman"/>
                        <a:ea typeface="Calibri"/>
                        <a:cs typeface="Times New Roman"/>
                      </a:endParaRPr>
                    </a:p>
                    <a:p>
                      <a:pPr algn="just">
                        <a:spcAft>
                          <a:spcPts val="0"/>
                        </a:spcAft>
                      </a:pPr>
                      <a:r>
                        <a:rPr lang="en-US" sz="2400" b="1" dirty="0" err="1">
                          <a:solidFill>
                            <a:srgbClr val="7030A0"/>
                          </a:solidFill>
                          <a:effectLst/>
                          <a:latin typeface="Times New Roman"/>
                          <a:ea typeface="Calibri"/>
                          <a:cs typeface="Times New Roman"/>
                        </a:rPr>
                        <a:t>printf</a:t>
                      </a:r>
                      <a:r>
                        <a:rPr lang="en-US" sz="2400" b="1" dirty="0">
                          <a:solidFill>
                            <a:srgbClr val="7030A0"/>
                          </a:solidFill>
                          <a:effectLst/>
                          <a:latin typeface="Times New Roman"/>
                          <a:ea typeface="Calibri"/>
                          <a:cs typeface="Times New Roman"/>
                        </a:rPr>
                        <a:t>("c = %d", c);</a:t>
                      </a:r>
                      <a:endParaRPr lang="ru-RU" sz="2400" dirty="0">
                        <a:solidFill>
                          <a:srgbClr val="7030A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1233939450"/>
              </p:ext>
            </p:extLst>
          </p:nvPr>
        </p:nvGraphicFramePr>
        <p:xfrm>
          <a:off x="-20787" y="5445224"/>
          <a:ext cx="9114504" cy="1097280"/>
        </p:xfrm>
        <a:graphic>
          <a:graphicData uri="http://schemas.openxmlformats.org/drawingml/2006/table">
            <a:tbl>
              <a:tblPr firstRow="1" firstCol="1" bandRow="1"/>
              <a:tblGrid>
                <a:gridCol w="2574032"/>
                <a:gridCol w="744309"/>
                <a:gridCol w="2149837"/>
                <a:gridCol w="701452"/>
                <a:gridCol w="2944874"/>
              </a:tblGrid>
              <a:tr h="0">
                <a:tc>
                  <a:txBody>
                    <a:bodyPr/>
                    <a:lstStyle/>
                    <a:p>
                      <a:pPr algn="ctr">
                        <a:spcAft>
                          <a:spcPts val="0"/>
                        </a:spcAft>
                      </a:pPr>
                      <a:r>
                        <a:rPr lang="ru-RU" sz="2400" b="1" dirty="0">
                          <a:effectLst/>
                          <a:latin typeface="Times New Roman"/>
                          <a:ea typeface="Calibri"/>
                          <a:cs typeface="Times New Roman"/>
                        </a:rPr>
                        <a:t>n</a:t>
                      </a: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3</a:t>
                      </a:r>
                      <a:r>
                        <a:rPr lang="en-US" sz="2400" b="1" dirty="0" smtClean="0">
                          <a:effectLst/>
                          <a:latin typeface="Times New Roman"/>
                          <a:ea typeface="Calibri"/>
                          <a:cs typeface="Times New Roman"/>
                        </a:rPr>
                        <a:t>3</a:t>
                      </a:r>
                      <a:endParaRPr lang="ru-RU" sz="2400" b="1" dirty="0">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001000</a:t>
                      </a:r>
                      <a:r>
                        <a:rPr lang="en-US" sz="2400" b="1" dirty="0" smtClean="0">
                          <a:effectLst/>
                          <a:latin typeface="Times New Roman"/>
                          <a:ea typeface="Calibri"/>
                          <a:cs typeface="Times New Roman"/>
                        </a:rPr>
                        <a:t>0</a:t>
                      </a:r>
                      <a:r>
                        <a:rPr lang="ru-RU" sz="2400" b="1" dirty="0" smtClean="0">
                          <a:effectLst/>
                          <a:latin typeface="Times New Roman"/>
                          <a:ea typeface="Calibri"/>
                          <a:cs typeface="Times New Roman"/>
                        </a:rPr>
                        <a:t>1</a:t>
                      </a:r>
                      <a:endParaRPr lang="ru-RU" sz="2400" b="1" dirty="0">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gn="ctr">
                        <a:spcAft>
                          <a:spcPts val="0"/>
                        </a:spcAft>
                      </a:pPr>
                      <a:r>
                        <a:rPr lang="ru-RU" sz="2400" b="1">
                          <a:effectLst/>
                          <a:latin typeface="Times New Roman"/>
                          <a:ea typeface="Calibri"/>
                          <a:cs typeface="Times New Roman"/>
                        </a:rPr>
                        <a:t>d</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a:t>
                      </a:r>
                      <a:r>
                        <a:rPr lang="en-US" sz="2400" b="1" dirty="0" smtClean="0">
                          <a:effectLst/>
                          <a:latin typeface="Times New Roman"/>
                          <a:ea typeface="Calibri"/>
                          <a:cs typeface="Times New Roman"/>
                        </a:rPr>
                        <a:t>1</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00001</a:t>
                      </a:r>
                      <a:r>
                        <a:rPr lang="en-US" sz="2400" b="1" dirty="0" smtClean="0">
                          <a:effectLst/>
                          <a:latin typeface="Times New Roman"/>
                          <a:ea typeface="Calibri"/>
                          <a:cs typeface="Times New Roman"/>
                        </a:rPr>
                        <a:t>0</a:t>
                      </a:r>
                      <a:r>
                        <a:rPr lang="ru-RU" sz="2400" b="1" dirty="0" smtClean="0">
                          <a:effectLst/>
                          <a:latin typeface="Times New Roman"/>
                          <a:ea typeface="Calibri"/>
                          <a:cs typeface="Times New Roman"/>
                        </a:rPr>
                        <a:t>11</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400" b="1" dirty="0">
                          <a:effectLst/>
                          <a:latin typeface="Times New Roman"/>
                          <a:ea typeface="Calibri"/>
                          <a:cs typeface="Times New Roman"/>
                        </a:rPr>
                        <a:t> </a:t>
                      </a:r>
                      <a:r>
                        <a:rPr lang="ru-RU" sz="2400" b="1" dirty="0" smtClean="0">
                          <a:solidFill>
                            <a:prstClr val="black"/>
                          </a:solidFill>
                        </a:rPr>
                        <a:t>n</a:t>
                      </a:r>
                      <a:r>
                        <a:rPr lang="en-US" sz="2400" b="1" dirty="0" smtClean="0">
                          <a:solidFill>
                            <a:prstClr val="black"/>
                          </a:solidFill>
                        </a:rPr>
                        <a:t>|</a:t>
                      </a:r>
                      <a:r>
                        <a:rPr lang="ru-RU" sz="2400" b="1" dirty="0" smtClean="0">
                          <a:solidFill>
                            <a:prstClr val="black"/>
                          </a:solidFill>
                        </a:rPr>
                        <a:t>d</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en-US" sz="2400" b="1" dirty="0" smtClean="0">
                          <a:effectLst/>
                          <a:latin typeface="Times New Roman"/>
                          <a:ea typeface="Calibri"/>
                          <a:cs typeface="Times New Roman"/>
                        </a:rPr>
                        <a:t>4</a:t>
                      </a:r>
                      <a:r>
                        <a:rPr lang="ru-RU" sz="2400" b="1" dirty="0" smtClean="0">
                          <a:effectLst/>
                          <a:latin typeface="Times New Roman"/>
                          <a:ea typeface="Calibri"/>
                          <a:cs typeface="Times New Roman"/>
                        </a:rPr>
                        <a:t>3</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a:t>
                      </a:r>
                      <a:r>
                        <a:rPr lang="en-US" sz="2400" b="1" dirty="0" smtClean="0">
                          <a:effectLst/>
                          <a:latin typeface="Times New Roman"/>
                          <a:ea typeface="Calibri"/>
                          <a:cs typeface="Times New Roman"/>
                        </a:rPr>
                        <a:t>1</a:t>
                      </a:r>
                      <a:r>
                        <a:rPr lang="ru-RU" sz="2400" b="1" dirty="0" smtClean="0">
                          <a:effectLst/>
                          <a:latin typeface="Times New Roman"/>
                          <a:ea typeface="Calibri"/>
                          <a:cs typeface="Times New Roman"/>
                        </a:rPr>
                        <a:t>0</a:t>
                      </a:r>
                      <a:r>
                        <a:rPr lang="en-US" sz="2400" b="1" dirty="0" smtClean="0">
                          <a:effectLst/>
                          <a:latin typeface="Times New Roman"/>
                          <a:ea typeface="Calibri"/>
                          <a:cs typeface="Times New Roman"/>
                        </a:rPr>
                        <a:t>1</a:t>
                      </a:r>
                      <a:r>
                        <a:rPr lang="ru-RU" sz="2400" b="1" dirty="0" smtClean="0">
                          <a:effectLst/>
                          <a:latin typeface="Times New Roman"/>
                          <a:ea typeface="Calibri"/>
                          <a:cs typeface="Times New Roman"/>
                        </a:rPr>
                        <a:t>011</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8" name="Прямоугольник 7"/>
          <p:cNvSpPr/>
          <p:nvPr/>
        </p:nvSpPr>
        <p:spPr>
          <a:xfrm>
            <a:off x="91581" y="2136346"/>
            <a:ext cx="957313"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ru-RU" sz="2400" b="1" dirty="0" smtClean="0">
                <a:solidFill>
                  <a:srgbClr val="FF0000"/>
                </a:solidFill>
                <a:latin typeface="Times New Roman"/>
                <a:ea typeface="Calibri"/>
                <a:cs typeface="Times New Roman"/>
              </a:rPr>
              <a:t>15</a:t>
            </a:r>
            <a:endParaRPr lang="ru-RU" sz="2400" dirty="0">
              <a:solidFill>
                <a:srgbClr val="FF0000"/>
              </a:solidFill>
              <a:latin typeface="Times New Roman"/>
              <a:ea typeface="Calibri"/>
              <a:cs typeface="Times New Roman"/>
            </a:endParaRPr>
          </a:p>
        </p:txBody>
      </p:sp>
      <p:sp>
        <p:nvSpPr>
          <p:cNvPr id="12" name="Прямоугольник 11"/>
          <p:cNvSpPr/>
          <p:nvPr/>
        </p:nvSpPr>
        <p:spPr>
          <a:xfrm>
            <a:off x="123515" y="5085184"/>
            <a:ext cx="957313"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ru-RU" sz="2400" b="1" dirty="0">
                <a:solidFill>
                  <a:srgbClr val="FF0000"/>
                </a:solidFill>
                <a:latin typeface="Times New Roman"/>
                <a:ea typeface="Calibri"/>
                <a:cs typeface="Times New Roman"/>
              </a:rPr>
              <a:t>4</a:t>
            </a:r>
            <a:r>
              <a:rPr lang="ru-RU" sz="2400" b="1" dirty="0" smtClean="0">
                <a:solidFill>
                  <a:srgbClr val="FF0000"/>
                </a:solidFill>
                <a:latin typeface="Times New Roman"/>
                <a:ea typeface="Calibri"/>
                <a:cs typeface="Times New Roman"/>
              </a:rPr>
              <a:t>3</a:t>
            </a:r>
            <a:endParaRPr lang="ru-RU" sz="2400" dirty="0">
              <a:solidFill>
                <a:srgbClr val="FF0000"/>
              </a:solidFill>
              <a:latin typeface="Times New Roman"/>
              <a:ea typeface="Calibri"/>
              <a:cs typeface="Times New Roman"/>
            </a:endParaRPr>
          </a:p>
        </p:txBody>
      </p:sp>
    </p:spTree>
    <p:extLst>
      <p:ext uri="{BB962C8B-B14F-4D97-AF65-F5344CB8AC3E}">
        <p14:creationId xmlns:p14="http://schemas.microsoft.com/office/powerpoint/2010/main" val="71027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 presetClass="exit"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8"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5595" y="44624"/>
            <a:ext cx="9144000" cy="707886"/>
          </a:xfrm>
          <a:prstGeom prst="rect">
            <a:avLst/>
          </a:prstGeom>
        </p:spPr>
        <p:txBody>
          <a:bodyPr wrap="square">
            <a:spAutoFit/>
          </a:bodyPr>
          <a:lstStyle/>
          <a:p>
            <a:r>
              <a:rPr lang="ru-RU" sz="2000" b="1" dirty="0" smtClean="0">
                <a:solidFill>
                  <a:srgbClr val="FF0000"/>
                </a:solidFill>
                <a:latin typeface="Arial" pitchFamily="34" charset="0"/>
                <a:cs typeface="Arial" pitchFamily="34" charset="0"/>
              </a:rPr>
              <a:t>Осторожно. Случается, что логические операторы </a:t>
            </a:r>
            <a:r>
              <a:rPr lang="ru-RU" sz="2000" b="1" dirty="0" smtClean="0">
                <a:solidFill>
                  <a:srgbClr val="0070C0"/>
                </a:solidFill>
                <a:latin typeface="Arial" pitchFamily="34" charset="0"/>
                <a:cs typeface="Arial" pitchFamily="34" charset="0"/>
              </a:rPr>
              <a:t>&amp;&amp;</a:t>
            </a:r>
            <a:r>
              <a:rPr lang="ru-RU" sz="2000" b="1" dirty="0" smtClean="0">
                <a:solidFill>
                  <a:srgbClr val="FF0000"/>
                </a:solidFill>
                <a:latin typeface="Arial" pitchFamily="34" charset="0"/>
                <a:cs typeface="Arial" pitchFamily="34" charset="0"/>
              </a:rPr>
              <a:t> и </a:t>
            </a:r>
            <a:r>
              <a:rPr lang="ru-RU" sz="2000" b="1" dirty="0" smtClean="0">
                <a:solidFill>
                  <a:srgbClr val="0070C0"/>
                </a:solidFill>
                <a:latin typeface="Arial" pitchFamily="34" charset="0"/>
                <a:cs typeface="Arial" pitchFamily="34" charset="0"/>
              </a:rPr>
              <a:t>||</a:t>
            </a:r>
            <a:r>
              <a:rPr lang="ru-RU" sz="2000" b="1" dirty="0" smtClean="0">
                <a:solidFill>
                  <a:srgbClr val="FF0000"/>
                </a:solidFill>
                <a:latin typeface="Arial" pitchFamily="34" charset="0"/>
                <a:cs typeface="Arial" pitchFamily="34" charset="0"/>
              </a:rPr>
              <a:t> путают с операторами </a:t>
            </a:r>
            <a:r>
              <a:rPr lang="ru-RU" sz="2000" b="1" dirty="0" smtClean="0">
                <a:solidFill>
                  <a:srgbClr val="0070C0"/>
                </a:solidFill>
                <a:latin typeface="Arial" pitchFamily="34" charset="0"/>
                <a:cs typeface="Arial" pitchFamily="34" charset="0"/>
              </a:rPr>
              <a:t>&amp;</a:t>
            </a:r>
            <a:r>
              <a:rPr lang="ru-RU" sz="2000" b="1" dirty="0" smtClean="0">
                <a:solidFill>
                  <a:srgbClr val="FF0000"/>
                </a:solidFill>
                <a:latin typeface="Arial" pitchFamily="34" charset="0"/>
                <a:cs typeface="Arial" pitchFamily="34" charset="0"/>
              </a:rPr>
              <a:t> и </a:t>
            </a:r>
            <a:r>
              <a:rPr lang="ru-RU" sz="2000" b="1" dirty="0" smtClean="0">
                <a:solidFill>
                  <a:srgbClr val="0070C0"/>
                </a:solidFill>
                <a:latin typeface="Arial" pitchFamily="34" charset="0"/>
                <a:cs typeface="Arial" pitchFamily="34" charset="0"/>
              </a:rPr>
              <a:t>|</a:t>
            </a:r>
            <a:r>
              <a:rPr lang="ru-RU" sz="2000" b="1" dirty="0" smtClean="0">
                <a:solidFill>
                  <a:srgbClr val="FF0000"/>
                </a:solidFill>
                <a:latin typeface="Arial" pitchFamily="34" charset="0"/>
                <a:cs typeface="Arial" pitchFamily="34" charset="0"/>
              </a:rPr>
              <a:t>. Код в ряде случаев работать будет. </a:t>
            </a:r>
          </a:p>
        </p:txBody>
      </p:sp>
      <p:sp>
        <p:nvSpPr>
          <p:cNvPr id="9" name="Прямоугольник 8"/>
          <p:cNvSpPr/>
          <p:nvPr/>
        </p:nvSpPr>
        <p:spPr>
          <a:xfrm>
            <a:off x="0" y="836712"/>
            <a:ext cx="9144000" cy="3631763"/>
          </a:xfrm>
          <a:prstGeom prst="rect">
            <a:avLst/>
          </a:prstGeom>
        </p:spPr>
        <p:txBody>
          <a:bodyPr wrap="square">
            <a:spAutoFit/>
          </a:bodyPr>
          <a:lstStyle/>
          <a:p>
            <a:r>
              <a:rPr lang="ru-RU" sz="2000" b="1" dirty="0" smtClean="0">
                <a:solidFill>
                  <a:srgbClr val="FF0000"/>
                </a:solidFill>
                <a:latin typeface="Arial" pitchFamily="34" charset="0"/>
                <a:cs typeface="Arial" pitchFamily="34" charset="0"/>
              </a:rPr>
              <a:t>Битовые И </a:t>
            </a:r>
            <a:r>
              <a:rPr lang="ru-RU" sz="2000" b="1" dirty="0" err="1" smtClean="0">
                <a:solidFill>
                  <a:srgbClr val="FF0000"/>
                </a:solidFill>
                <a:latin typeface="Arial" pitchFamily="34" charset="0"/>
                <a:cs typeface="Arial" pitchFamily="34" charset="0"/>
              </a:rPr>
              <a:t>и</a:t>
            </a:r>
            <a:r>
              <a:rPr lang="ru-RU" sz="2000" b="1" dirty="0" smtClean="0">
                <a:solidFill>
                  <a:srgbClr val="FF0000"/>
                </a:solidFill>
                <a:latin typeface="Arial" pitchFamily="34" charset="0"/>
                <a:cs typeface="Arial" pitchFamily="34" charset="0"/>
              </a:rPr>
              <a:t> ИЛИ применяются </a:t>
            </a:r>
            <a:r>
              <a:rPr lang="ru-RU" sz="2000" b="1" dirty="0">
                <a:solidFill>
                  <a:srgbClr val="FF0000"/>
                </a:solidFill>
                <a:latin typeface="Arial" pitchFamily="34" charset="0"/>
                <a:cs typeface="Arial" pitchFamily="34" charset="0"/>
              </a:rPr>
              <a:t>к каждому биту переменной. </a:t>
            </a:r>
            <a:endParaRPr lang="ru-RU" sz="2000" b="1" dirty="0" smtClean="0">
              <a:solidFill>
                <a:srgbClr val="FF0000"/>
              </a:solidFill>
              <a:latin typeface="Arial" pitchFamily="34" charset="0"/>
              <a:cs typeface="Arial" pitchFamily="34" charset="0"/>
            </a:endParaRPr>
          </a:p>
          <a:p>
            <a:pPr>
              <a:spcBef>
                <a:spcPts val="1200"/>
              </a:spcBef>
            </a:pPr>
            <a:r>
              <a:rPr lang="ru-RU" sz="2000" b="1" dirty="0" smtClean="0">
                <a:solidFill>
                  <a:srgbClr val="FF0000"/>
                </a:solidFill>
                <a:latin typeface="Arial" pitchFamily="34" charset="0"/>
                <a:cs typeface="Arial" pitchFamily="34" charset="0"/>
              </a:rPr>
              <a:t>Поэтому </a:t>
            </a:r>
            <a:r>
              <a:rPr lang="ru-RU" sz="2000" b="1" dirty="0">
                <a:solidFill>
                  <a:srgbClr val="FF0000"/>
                </a:solidFill>
                <a:latin typeface="Arial" pitchFamily="34" charset="0"/>
                <a:cs typeface="Arial" pitchFamily="34" charset="0"/>
              </a:rPr>
              <a:t>битовые операторы обычно не используются в условных операторах, которыми являются операторы отношения и логические операторы. </a:t>
            </a:r>
            <a:endParaRPr lang="en-US" sz="2000" b="1" dirty="0" smtClean="0">
              <a:solidFill>
                <a:srgbClr val="FF0000"/>
              </a:solidFill>
              <a:latin typeface="Arial" pitchFamily="34" charset="0"/>
              <a:cs typeface="Arial" pitchFamily="34" charset="0"/>
            </a:endParaRPr>
          </a:p>
          <a:p>
            <a:pPr>
              <a:spcBef>
                <a:spcPts val="1200"/>
              </a:spcBef>
            </a:pPr>
            <a:r>
              <a:rPr lang="ru-RU" sz="2000" b="1" dirty="0" smtClean="0">
                <a:solidFill>
                  <a:srgbClr val="FF0000"/>
                </a:solidFill>
                <a:latin typeface="Arial" pitchFamily="34" charset="0"/>
                <a:cs typeface="Arial" pitchFamily="34" charset="0"/>
              </a:rPr>
              <a:t>Так, в </a:t>
            </a:r>
            <a:r>
              <a:rPr lang="ru-RU" sz="2000" b="1" dirty="0">
                <a:solidFill>
                  <a:srgbClr val="FF0000"/>
                </a:solidFill>
                <a:latin typeface="Arial" pitchFamily="34" charset="0"/>
                <a:cs typeface="Arial" pitchFamily="34" charset="0"/>
              </a:rPr>
              <a:t>СИ истиной является любое ненулевое значение. </a:t>
            </a:r>
            <a:r>
              <a:rPr lang="ru-RU" sz="2000" b="1" dirty="0" smtClean="0">
                <a:solidFill>
                  <a:srgbClr val="FF0000"/>
                </a:solidFill>
                <a:latin typeface="Arial" pitchFamily="34" charset="0"/>
                <a:cs typeface="Arial" pitchFamily="34" charset="0"/>
              </a:rPr>
              <a:t>Поэтому логическое умножение чисел (</a:t>
            </a:r>
            <a:r>
              <a:rPr lang="ru-RU" sz="2000" b="1" dirty="0">
                <a:solidFill>
                  <a:srgbClr val="0070C0"/>
                </a:solidFill>
                <a:latin typeface="Arial" pitchFamily="34" charset="0"/>
                <a:cs typeface="Arial" pitchFamily="34" charset="0"/>
              </a:rPr>
              <a:t>&amp;&amp;</a:t>
            </a:r>
            <a:r>
              <a:rPr lang="ru-RU" sz="2000" b="1" dirty="0" smtClean="0">
                <a:solidFill>
                  <a:srgbClr val="FF0000"/>
                </a:solidFill>
                <a:latin typeface="Arial" pitchFamily="34" charset="0"/>
                <a:cs typeface="Arial" pitchFamily="34" charset="0"/>
              </a:rPr>
              <a:t>), не имеющих нулевое значение, вернёт не 0. В тоже время побитовое умножение может иметь отличающийся результат.</a:t>
            </a:r>
            <a:endParaRPr lang="ru-RU" sz="2000" b="1" dirty="0">
              <a:solidFill>
                <a:srgbClr val="FF0000"/>
              </a:solidFill>
              <a:latin typeface="Arial" pitchFamily="34" charset="0"/>
              <a:cs typeface="Arial" pitchFamily="34" charset="0"/>
            </a:endParaRPr>
          </a:p>
          <a:p>
            <a:pPr>
              <a:spcBef>
                <a:spcPts val="1200"/>
              </a:spcBef>
            </a:pPr>
            <a:r>
              <a:rPr lang="ru-RU" sz="2000" b="1" dirty="0" smtClean="0">
                <a:solidFill>
                  <a:srgbClr val="FF0000"/>
                </a:solidFill>
                <a:latin typeface="Arial" pitchFamily="34" charset="0"/>
                <a:cs typeface="Arial" pitchFamily="34" charset="0"/>
              </a:rPr>
              <a:t>Например</a:t>
            </a:r>
            <a:r>
              <a:rPr lang="ru-RU" sz="2000" b="1" dirty="0">
                <a:solidFill>
                  <a:srgbClr val="FF0000"/>
                </a:solidFill>
                <a:latin typeface="Arial" pitchFamily="34" charset="0"/>
                <a:cs typeface="Arial" pitchFamily="34" charset="0"/>
              </a:rPr>
              <a:t>: если </a:t>
            </a:r>
            <a:r>
              <a:rPr lang="en-US" sz="2000" b="1" dirty="0" smtClean="0">
                <a:solidFill>
                  <a:srgbClr val="0070C0"/>
                </a:solidFill>
                <a:latin typeface="Arial" pitchFamily="34" charset="0"/>
                <a:cs typeface="Arial" pitchFamily="34" charset="0"/>
              </a:rPr>
              <a:t>a</a:t>
            </a:r>
            <a:r>
              <a:rPr lang="ru-RU" sz="2000" b="1" dirty="0" smtClean="0">
                <a:solidFill>
                  <a:srgbClr val="0070C0"/>
                </a:solidFill>
                <a:latin typeface="Arial" pitchFamily="34" charset="0"/>
                <a:cs typeface="Arial" pitchFamily="34" charset="0"/>
              </a:rPr>
              <a:t> </a:t>
            </a:r>
            <a:r>
              <a:rPr lang="en-US" sz="2000" b="1" dirty="0">
                <a:solidFill>
                  <a:srgbClr val="0070C0"/>
                </a:solidFill>
                <a:latin typeface="Arial" pitchFamily="34" charset="0"/>
                <a:cs typeface="Arial" pitchFamily="34" charset="0"/>
              </a:rPr>
              <a:t>=</a:t>
            </a:r>
            <a:r>
              <a:rPr lang="ru-RU" sz="2000" b="1" dirty="0" smtClean="0">
                <a:solidFill>
                  <a:srgbClr val="0070C0"/>
                </a:solidFill>
                <a:latin typeface="Arial" pitchFamily="34" charset="0"/>
                <a:cs typeface="Arial" pitchFamily="34" charset="0"/>
              </a:rPr>
              <a:t> 7 </a:t>
            </a:r>
            <a:r>
              <a:rPr lang="en-US" sz="2000" b="1" dirty="0" smtClean="0">
                <a:solidFill>
                  <a:srgbClr val="0070C0"/>
                </a:solidFill>
                <a:latin typeface="Arial" pitchFamily="34" charset="0"/>
                <a:cs typeface="Arial" pitchFamily="34" charset="0"/>
              </a:rPr>
              <a:t>(00000111) </a:t>
            </a:r>
            <a:r>
              <a:rPr lang="ru-RU" sz="2000" b="1" dirty="0">
                <a:solidFill>
                  <a:srgbClr val="FF0000"/>
                </a:solidFill>
                <a:latin typeface="Arial" pitchFamily="34" charset="0"/>
                <a:cs typeface="Arial" pitchFamily="34" charset="0"/>
              </a:rPr>
              <a:t>и</a:t>
            </a:r>
            <a:r>
              <a:rPr lang="ru-RU" sz="2000" b="1" dirty="0" smtClean="0">
                <a:solidFill>
                  <a:srgbClr val="FF0000"/>
                </a:solidFill>
                <a:latin typeface="Arial" pitchFamily="34" charset="0"/>
                <a:cs typeface="Arial" pitchFamily="34" charset="0"/>
              </a:rPr>
              <a:t> </a:t>
            </a:r>
            <a:r>
              <a:rPr lang="en-US" sz="2000" b="1" dirty="0" smtClean="0">
                <a:solidFill>
                  <a:srgbClr val="0070C0"/>
                </a:solidFill>
                <a:latin typeface="Arial" pitchFamily="34" charset="0"/>
                <a:cs typeface="Arial" pitchFamily="34" charset="0"/>
              </a:rPr>
              <a:t>b = 8 (00001000)</a:t>
            </a:r>
            <a:r>
              <a:rPr lang="en-US" sz="2000" b="1" dirty="0" smtClean="0">
                <a:solidFill>
                  <a:srgbClr val="FF0000"/>
                </a:solidFill>
                <a:latin typeface="Arial" pitchFamily="34" charset="0"/>
                <a:cs typeface="Arial" pitchFamily="34" charset="0"/>
              </a:rPr>
              <a:t>, </a:t>
            </a:r>
            <a:r>
              <a:rPr lang="ru-RU" sz="2000" b="1" dirty="0" smtClean="0">
                <a:solidFill>
                  <a:srgbClr val="FF0000"/>
                </a:solidFill>
                <a:latin typeface="Arial" pitchFamily="34" charset="0"/>
                <a:cs typeface="Arial" pitchFamily="34" charset="0"/>
              </a:rPr>
              <a:t>то </a:t>
            </a:r>
            <a:r>
              <a:rPr lang="en-US" sz="2000" b="1" dirty="0" smtClean="0">
                <a:solidFill>
                  <a:srgbClr val="0070C0"/>
                </a:solidFill>
                <a:latin typeface="Arial" pitchFamily="34" charset="0"/>
                <a:cs typeface="Arial" pitchFamily="34" charset="0"/>
              </a:rPr>
              <a:t>a</a:t>
            </a:r>
            <a:r>
              <a:rPr lang="ru-RU" sz="2000" b="1" dirty="0" smtClean="0">
                <a:solidFill>
                  <a:srgbClr val="0070C0"/>
                </a:solidFill>
                <a:latin typeface="Arial" pitchFamily="34" charset="0"/>
                <a:cs typeface="Arial" pitchFamily="34" charset="0"/>
              </a:rPr>
              <a:t> </a:t>
            </a:r>
            <a:r>
              <a:rPr lang="ru-RU" sz="2000" b="1" dirty="0">
                <a:solidFill>
                  <a:srgbClr val="0070C0"/>
                </a:solidFill>
                <a:latin typeface="Arial" pitchFamily="34" charset="0"/>
                <a:cs typeface="Arial" pitchFamily="34" charset="0"/>
              </a:rPr>
              <a:t>&amp;&amp; </a:t>
            </a:r>
            <a:r>
              <a:rPr lang="en-US" sz="2000" b="1" dirty="0" smtClean="0">
                <a:solidFill>
                  <a:srgbClr val="0070C0"/>
                </a:solidFill>
                <a:latin typeface="Arial" pitchFamily="34" charset="0"/>
                <a:cs typeface="Arial" pitchFamily="34" charset="0"/>
              </a:rPr>
              <a:t>b</a:t>
            </a:r>
            <a:r>
              <a:rPr lang="ru-RU" sz="2000" b="1" dirty="0" smtClean="0">
                <a:solidFill>
                  <a:srgbClr val="0070C0"/>
                </a:solidFill>
                <a:latin typeface="Arial" pitchFamily="34" charset="0"/>
                <a:cs typeface="Arial" pitchFamily="34" charset="0"/>
              </a:rPr>
              <a:t> </a:t>
            </a:r>
            <a:r>
              <a:rPr lang="ru-RU" sz="2000" b="1" dirty="0">
                <a:solidFill>
                  <a:srgbClr val="FF0000"/>
                </a:solidFill>
                <a:latin typeface="Arial" pitchFamily="34" charset="0"/>
                <a:cs typeface="Arial" pitchFamily="34" charset="0"/>
              </a:rPr>
              <a:t>выдаст </a:t>
            </a:r>
            <a:r>
              <a:rPr lang="ru-RU" sz="2000" b="1" dirty="0">
                <a:solidFill>
                  <a:srgbClr val="0070C0"/>
                </a:solidFill>
                <a:latin typeface="Arial" pitchFamily="34" charset="0"/>
                <a:cs typeface="Arial" pitchFamily="34" charset="0"/>
              </a:rPr>
              <a:t>1</a:t>
            </a:r>
            <a:r>
              <a:rPr lang="ru-RU" sz="2000" b="1" dirty="0">
                <a:solidFill>
                  <a:srgbClr val="FF0000"/>
                </a:solidFill>
                <a:latin typeface="Arial" pitchFamily="34" charset="0"/>
                <a:cs typeface="Arial" pitchFamily="34" charset="0"/>
              </a:rPr>
              <a:t>, в то время как </a:t>
            </a:r>
            <a:r>
              <a:rPr lang="en-US" sz="2000" b="1" dirty="0" smtClean="0">
                <a:solidFill>
                  <a:srgbClr val="0070C0"/>
                </a:solidFill>
                <a:latin typeface="Arial" pitchFamily="34" charset="0"/>
                <a:cs typeface="Arial" pitchFamily="34" charset="0"/>
              </a:rPr>
              <a:t>a</a:t>
            </a:r>
            <a:r>
              <a:rPr lang="ru-RU" sz="2000" b="1" dirty="0" smtClean="0">
                <a:solidFill>
                  <a:srgbClr val="0070C0"/>
                </a:solidFill>
                <a:latin typeface="Arial" pitchFamily="34" charset="0"/>
                <a:cs typeface="Arial" pitchFamily="34" charset="0"/>
              </a:rPr>
              <a:t> </a:t>
            </a:r>
            <a:r>
              <a:rPr lang="ru-RU" sz="2000" b="1" dirty="0">
                <a:solidFill>
                  <a:srgbClr val="0070C0"/>
                </a:solidFill>
                <a:latin typeface="Arial" pitchFamily="34" charset="0"/>
                <a:cs typeface="Arial" pitchFamily="34" charset="0"/>
              </a:rPr>
              <a:t>&amp; </a:t>
            </a:r>
            <a:r>
              <a:rPr lang="en-US" sz="2000" b="1" dirty="0" smtClean="0">
                <a:solidFill>
                  <a:srgbClr val="0070C0"/>
                </a:solidFill>
                <a:latin typeface="Arial" pitchFamily="34" charset="0"/>
                <a:cs typeface="Arial" pitchFamily="34" charset="0"/>
              </a:rPr>
              <a:t>b</a:t>
            </a:r>
            <a:r>
              <a:rPr lang="ru-RU" sz="2000" b="1" dirty="0" smtClean="0">
                <a:solidFill>
                  <a:srgbClr val="0070C0"/>
                </a:solidFill>
                <a:latin typeface="Arial" pitchFamily="34" charset="0"/>
                <a:cs typeface="Arial" pitchFamily="34" charset="0"/>
              </a:rPr>
              <a:t> </a:t>
            </a:r>
            <a:r>
              <a:rPr lang="ru-RU" sz="2000" b="1" dirty="0">
                <a:solidFill>
                  <a:srgbClr val="FF0000"/>
                </a:solidFill>
                <a:latin typeface="Arial" pitchFamily="34" charset="0"/>
                <a:cs typeface="Arial" pitchFamily="34" charset="0"/>
              </a:rPr>
              <a:t>выдаст </a:t>
            </a:r>
            <a:r>
              <a:rPr lang="ru-RU" sz="2000" b="1" dirty="0">
                <a:solidFill>
                  <a:srgbClr val="0070C0"/>
                </a:solidFill>
                <a:latin typeface="Arial" pitchFamily="34" charset="0"/>
                <a:cs typeface="Arial" pitchFamily="34" charset="0"/>
              </a:rPr>
              <a:t>0</a:t>
            </a:r>
            <a:r>
              <a:rPr lang="ru-RU" sz="2000" b="1" dirty="0">
                <a:solidFill>
                  <a:srgbClr val="FF0000"/>
                </a:solidFill>
                <a:latin typeface="Arial" pitchFamily="34" charset="0"/>
                <a:cs typeface="Arial" pitchFamily="34" charset="0"/>
              </a:rPr>
              <a:t>.</a:t>
            </a:r>
          </a:p>
        </p:txBody>
      </p:sp>
      <p:graphicFrame>
        <p:nvGraphicFramePr>
          <p:cNvPr id="11" name="Таблица 10"/>
          <p:cNvGraphicFramePr>
            <a:graphicFrameLocks noGrp="1"/>
          </p:cNvGraphicFramePr>
          <p:nvPr>
            <p:extLst>
              <p:ext uri="{D42A27DB-BD31-4B8C-83A1-F6EECF244321}">
                <p14:modId xmlns:p14="http://schemas.microsoft.com/office/powerpoint/2010/main" val="406578251"/>
              </p:ext>
            </p:extLst>
          </p:nvPr>
        </p:nvGraphicFramePr>
        <p:xfrm>
          <a:off x="14166" y="4941168"/>
          <a:ext cx="9144000" cy="1097280"/>
        </p:xfrm>
        <a:graphic>
          <a:graphicData uri="http://schemas.openxmlformats.org/drawingml/2006/table">
            <a:tbl>
              <a:tblPr firstRow="1" firstCol="1" bandRow="1"/>
              <a:tblGrid>
                <a:gridCol w="4788024"/>
                <a:gridCol w="4355976"/>
              </a:tblGrid>
              <a:tr h="0">
                <a:tc>
                  <a:txBody>
                    <a:bodyPr/>
                    <a:lstStyle/>
                    <a:p>
                      <a:pPr algn="just">
                        <a:spcAft>
                          <a:spcPts val="0"/>
                        </a:spcAft>
                      </a:pPr>
                      <a:r>
                        <a:rPr lang="pt-BR" sz="2400" b="1" dirty="0" smtClean="0">
                          <a:solidFill>
                            <a:srgbClr val="7030A0"/>
                          </a:solidFill>
                          <a:effectLst/>
                          <a:latin typeface="Times New Roman"/>
                          <a:ea typeface="Calibri"/>
                          <a:cs typeface="Times New Roman"/>
                        </a:rPr>
                        <a:t>char </a:t>
                      </a:r>
                      <a:r>
                        <a:rPr lang="en-US" sz="2400" b="1" dirty="0" smtClean="0">
                          <a:solidFill>
                            <a:srgbClr val="7030A0"/>
                          </a:solidFill>
                          <a:effectLst/>
                          <a:latin typeface="Times New Roman"/>
                          <a:ea typeface="Calibri"/>
                          <a:cs typeface="Times New Roman"/>
                        </a:rPr>
                        <a:t>a</a:t>
                      </a:r>
                      <a:r>
                        <a:rPr lang="pt-BR" sz="2400" b="1" dirty="0" smtClean="0">
                          <a:solidFill>
                            <a:srgbClr val="7030A0"/>
                          </a:solidFill>
                          <a:effectLst/>
                          <a:latin typeface="Times New Roman"/>
                          <a:ea typeface="Calibri"/>
                          <a:cs typeface="Times New Roman"/>
                        </a:rPr>
                        <a:t> = 7, b = 8; </a:t>
                      </a:r>
                    </a:p>
                    <a:p>
                      <a:pPr algn="just">
                        <a:spcAft>
                          <a:spcPts val="0"/>
                        </a:spcAft>
                      </a:pPr>
                      <a:r>
                        <a:rPr lang="pt-BR" sz="2400" b="1" dirty="0" smtClean="0">
                          <a:solidFill>
                            <a:srgbClr val="7030A0"/>
                          </a:solidFill>
                          <a:effectLst/>
                          <a:latin typeface="Times New Roman"/>
                          <a:ea typeface="Calibri"/>
                          <a:cs typeface="Times New Roman"/>
                        </a:rPr>
                        <a:t>printf(“a &amp; b = %d\n", a &amp; b);  </a:t>
                      </a:r>
                    </a:p>
                    <a:p>
                      <a:pPr algn="just">
                        <a:spcAft>
                          <a:spcPts val="0"/>
                        </a:spcAft>
                      </a:pPr>
                      <a:r>
                        <a:rPr lang="pt-BR" sz="2400" b="1" dirty="0" smtClean="0">
                          <a:solidFill>
                            <a:srgbClr val="7030A0"/>
                          </a:solidFill>
                          <a:effectLst/>
                          <a:latin typeface="Times New Roman"/>
                          <a:ea typeface="Calibri"/>
                          <a:cs typeface="Times New Roman"/>
                        </a:rPr>
                        <a:t>printf("a &amp;&amp; b = %d\n", a &amp;&amp; b);</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ru-RU" sz="2400" b="1" kern="1200" dirty="0" smtClean="0">
                        <a:solidFill>
                          <a:schemeClr val="tx1"/>
                        </a:solidFill>
                        <a:effectLst/>
                        <a:latin typeface="+mn-lt"/>
                        <a:ea typeface="+mn-ea"/>
                        <a:cs typeface="+mn-cs"/>
                      </a:endParaRPr>
                    </a:p>
                    <a:p>
                      <a:pPr algn="just">
                        <a:spcAft>
                          <a:spcPts val="0"/>
                        </a:spcAft>
                      </a:pPr>
                      <a:r>
                        <a:rPr lang="en-US" sz="2400" b="1" kern="1200" dirty="0" smtClean="0">
                          <a:solidFill>
                            <a:schemeClr val="tx1"/>
                          </a:solidFill>
                          <a:effectLst/>
                          <a:latin typeface="+mn-lt"/>
                          <a:ea typeface="+mn-ea"/>
                          <a:cs typeface="+mn-cs"/>
                        </a:rPr>
                        <a:t>//</a:t>
                      </a:r>
                      <a:r>
                        <a:rPr lang="ru-RU" sz="2400" b="1" kern="1200" dirty="0" smtClean="0">
                          <a:solidFill>
                            <a:schemeClr val="tx1"/>
                          </a:solidFill>
                          <a:effectLst/>
                          <a:latin typeface="+mn-lt"/>
                          <a:ea typeface="+mn-ea"/>
                          <a:cs typeface="+mn-cs"/>
                        </a:rPr>
                        <a:t> результат – </a:t>
                      </a:r>
                      <a:r>
                        <a:rPr lang="en-US" sz="2400" b="1" kern="1200" dirty="0" smtClean="0">
                          <a:solidFill>
                            <a:schemeClr val="tx1"/>
                          </a:solidFill>
                          <a:effectLst/>
                          <a:latin typeface="+mn-lt"/>
                          <a:ea typeface="+mn-ea"/>
                          <a:cs typeface="+mn-cs"/>
                        </a:rPr>
                        <a:t>0</a:t>
                      </a:r>
                      <a:r>
                        <a:rPr lang="ru-RU" sz="2400" b="1" kern="1200" dirty="0" smtClean="0">
                          <a:solidFill>
                            <a:schemeClr val="tx1"/>
                          </a:solidFill>
                          <a:effectLst/>
                          <a:latin typeface="+mn-lt"/>
                          <a:ea typeface="+mn-ea"/>
                          <a:cs typeface="+mn-cs"/>
                        </a:rPr>
                        <a:t> </a:t>
                      </a:r>
                    </a:p>
                    <a:p>
                      <a:pPr algn="just">
                        <a:spcAft>
                          <a:spcPts val="0"/>
                        </a:spcAft>
                      </a:pPr>
                      <a:r>
                        <a:rPr lang="en-US" sz="2400" b="1" kern="1200" dirty="0" smtClean="0">
                          <a:solidFill>
                            <a:schemeClr val="tx1"/>
                          </a:solidFill>
                          <a:effectLst/>
                          <a:latin typeface="+mn-lt"/>
                          <a:ea typeface="+mn-ea"/>
                          <a:cs typeface="+mn-cs"/>
                        </a:rPr>
                        <a:t>//</a:t>
                      </a:r>
                      <a:r>
                        <a:rPr lang="ru-RU" sz="2400" b="1" kern="1200" dirty="0" smtClean="0">
                          <a:solidFill>
                            <a:schemeClr val="tx1"/>
                          </a:solidFill>
                          <a:effectLst/>
                          <a:latin typeface="+mn-lt"/>
                          <a:ea typeface="+mn-ea"/>
                          <a:cs typeface="+mn-cs"/>
                        </a:rPr>
                        <a:t> результат – не 0 (точнее – 1)</a:t>
                      </a:r>
                      <a:endParaRPr lang="ru-RU" sz="2400" dirty="0">
                        <a:solidFill>
                          <a:srgbClr val="7030A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57888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7384"/>
            <a:ext cx="9144000" cy="830997"/>
          </a:xfrm>
          <a:prstGeom prst="rect">
            <a:avLst/>
          </a:prstGeom>
        </p:spPr>
        <p:txBody>
          <a:bodyPr wrap="square">
            <a:spAutoFit/>
          </a:bodyPr>
          <a:lstStyle/>
          <a:p>
            <a:r>
              <a:rPr lang="ru-RU" sz="2400" b="1" dirty="0" smtClean="0">
                <a:solidFill>
                  <a:srgbClr val="0070C0"/>
                </a:solidFill>
              </a:rPr>
              <a:t>Поразрядное исключающее ИЛИ (^) </a:t>
            </a:r>
            <a:r>
              <a:rPr lang="ru-RU" sz="2400" b="1" dirty="0" smtClean="0"/>
              <a:t>реализует над каждой парой битов данных операцию сложения по модулю 2.</a:t>
            </a:r>
            <a:endParaRPr lang="ru-RU" sz="2400" b="1" dirty="0"/>
          </a:p>
        </p:txBody>
      </p:sp>
      <p:sp>
        <p:nvSpPr>
          <p:cNvPr id="7" name="Прямоугольник 6"/>
          <p:cNvSpPr/>
          <p:nvPr/>
        </p:nvSpPr>
        <p:spPr>
          <a:xfrm>
            <a:off x="0" y="891297"/>
            <a:ext cx="9144000" cy="1169551"/>
          </a:xfrm>
          <a:prstGeom prst="rect">
            <a:avLst/>
          </a:prstGeom>
        </p:spPr>
        <p:txBody>
          <a:bodyPr wrap="square">
            <a:spAutoFit/>
          </a:bodyPr>
          <a:lstStyle/>
          <a:p>
            <a:r>
              <a:rPr lang="ru-RU" sz="2000" b="1" dirty="0" smtClean="0">
                <a:latin typeface="Arial" pitchFamily="34" charset="0"/>
                <a:cs typeface="Arial" pitchFamily="34" charset="0"/>
              </a:rPr>
              <a:t>Данная операция устанавливает бит равный 1, </a:t>
            </a:r>
            <a:r>
              <a:rPr lang="ru-RU" sz="2000" b="1" dirty="0">
                <a:latin typeface="Arial" pitchFamily="34" charset="0"/>
                <a:cs typeface="Arial" pitchFamily="34" charset="0"/>
              </a:rPr>
              <a:t>если соответствующие биты в операндах отличаются. </a:t>
            </a:r>
            <a:endParaRPr lang="ru-RU" sz="2000" b="1" dirty="0" smtClean="0">
              <a:latin typeface="Arial" pitchFamily="34" charset="0"/>
              <a:cs typeface="Arial" pitchFamily="34" charset="0"/>
            </a:endParaRPr>
          </a:p>
          <a:p>
            <a:pPr>
              <a:spcBef>
                <a:spcPts val="1200"/>
              </a:spcBef>
            </a:pPr>
            <a:r>
              <a:rPr lang="ru-RU" sz="2000" b="1" dirty="0" smtClean="0">
                <a:latin typeface="Arial" pitchFamily="34" charset="0"/>
                <a:cs typeface="Arial" pitchFamily="34" charset="0"/>
              </a:rPr>
              <a:t>Например</a:t>
            </a:r>
            <a:r>
              <a:rPr lang="ru-RU" sz="2000" b="1" dirty="0">
                <a:latin typeface="Arial" pitchFamily="34" charset="0"/>
                <a:cs typeface="Arial" pitchFamily="34" charset="0"/>
              </a:rPr>
              <a:t>, в результате операции 127 ^ 120 </a:t>
            </a:r>
            <a:r>
              <a:rPr lang="ru-RU" sz="2000" b="1" dirty="0" smtClean="0">
                <a:latin typeface="Arial" pitchFamily="34" charset="0"/>
                <a:cs typeface="Arial" pitchFamily="34" charset="0"/>
              </a:rPr>
              <a:t>получаем:</a:t>
            </a:r>
            <a:endParaRPr lang="ru-RU" sz="2000" b="1" dirty="0">
              <a:latin typeface="Arial" pitchFamily="34" charset="0"/>
              <a:cs typeface="Arial" pitchFamily="34" charset="0"/>
            </a:endParaRPr>
          </a:p>
        </p:txBody>
      </p:sp>
      <p:graphicFrame>
        <p:nvGraphicFramePr>
          <p:cNvPr id="9" name="Таблица 8"/>
          <p:cNvGraphicFramePr>
            <a:graphicFrameLocks noGrp="1"/>
          </p:cNvGraphicFramePr>
          <p:nvPr>
            <p:extLst>
              <p:ext uri="{D42A27DB-BD31-4B8C-83A1-F6EECF244321}">
                <p14:modId xmlns:p14="http://schemas.microsoft.com/office/powerpoint/2010/main" val="2505220000"/>
              </p:ext>
            </p:extLst>
          </p:nvPr>
        </p:nvGraphicFramePr>
        <p:xfrm>
          <a:off x="0" y="2060848"/>
          <a:ext cx="9118772" cy="1728192"/>
        </p:xfrm>
        <a:graphic>
          <a:graphicData uri="http://schemas.openxmlformats.org/drawingml/2006/table">
            <a:tbl>
              <a:tblPr>
                <a:tableStyleId>{5C22544A-7EE6-4342-B048-85BDC9FD1C3A}</a:tableStyleId>
              </a:tblPr>
              <a:tblGrid>
                <a:gridCol w="323528"/>
                <a:gridCol w="1728192"/>
                <a:gridCol w="7067052"/>
              </a:tblGrid>
              <a:tr h="432048">
                <a:tc>
                  <a:txBody>
                    <a:bodyPr/>
                    <a:lstStyle/>
                    <a:p>
                      <a:endParaRPr lang="ru-RU" b="1" dirty="0">
                        <a:latin typeface="Arial" pitchFamily="34" charset="0"/>
                        <a:cs typeface="Arial" pitchFamily="34" charset="0"/>
                      </a:endParaRPr>
                    </a:p>
                  </a:txBody>
                  <a:tcPr/>
                </a:tc>
                <a:tc>
                  <a:txBody>
                    <a:bodyPr/>
                    <a:lstStyle/>
                    <a:p>
                      <a:pPr fontAlgn="ctr"/>
                      <a:r>
                        <a:rPr lang="ru-RU" b="1" dirty="0">
                          <a:effectLst/>
                          <a:latin typeface="Arial" pitchFamily="34" charset="0"/>
                          <a:cs typeface="Arial" pitchFamily="34" charset="0"/>
                        </a:rPr>
                        <a:t>01111111</a:t>
                      </a:r>
                    </a:p>
                  </a:txBody>
                  <a:tcPr marL="76200" marR="76200" marT="38100" marB="38100" anchor="ctr"/>
                </a:tc>
                <a:tc>
                  <a:txBody>
                    <a:bodyPr/>
                    <a:lstStyle/>
                    <a:p>
                      <a:pPr fontAlgn="ctr"/>
                      <a:r>
                        <a:rPr lang="ru-RU" b="1" dirty="0">
                          <a:effectLst/>
                          <a:latin typeface="Arial" pitchFamily="34" charset="0"/>
                          <a:cs typeface="Arial" pitchFamily="34" charset="0"/>
                        </a:rPr>
                        <a:t>127 в двоичном представлении</a:t>
                      </a:r>
                    </a:p>
                  </a:txBody>
                  <a:tcPr marL="76200" marR="76200" marT="38100" marB="38100" anchor="ctr"/>
                </a:tc>
              </a:tr>
              <a:tr h="432048">
                <a:tc>
                  <a:txBody>
                    <a:bodyPr/>
                    <a:lstStyle/>
                    <a:p>
                      <a:endParaRPr lang="ru-RU" b="1" dirty="0">
                        <a:latin typeface="Arial" pitchFamily="34" charset="0"/>
                        <a:cs typeface="Arial" pitchFamily="34" charset="0"/>
                      </a:endParaRPr>
                    </a:p>
                  </a:txBody>
                  <a:tcPr/>
                </a:tc>
                <a:tc>
                  <a:txBody>
                    <a:bodyPr/>
                    <a:lstStyle/>
                    <a:p>
                      <a:pPr fontAlgn="ctr"/>
                      <a:r>
                        <a:rPr lang="ru-RU" b="1" dirty="0">
                          <a:effectLst/>
                          <a:latin typeface="Arial" pitchFamily="34" charset="0"/>
                          <a:cs typeface="Arial" pitchFamily="34" charset="0"/>
                        </a:rPr>
                        <a:t>01111000</a:t>
                      </a:r>
                    </a:p>
                  </a:txBody>
                  <a:tcPr marL="76200" marR="76200" marT="38100" marB="38100" anchor="ctr"/>
                </a:tc>
                <a:tc>
                  <a:txBody>
                    <a:bodyPr/>
                    <a:lstStyle/>
                    <a:p>
                      <a:pPr fontAlgn="ctr"/>
                      <a:r>
                        <a:rPr lang="ru-RU" b="1" dirty="0">
                          <a:effectLst/>
                          <a:latin typeface="Arial" pitchFamily="34" charset="0"/>
                          <a:cs typeface="Arial" pitchFamily="34" charset="0"/>
                        </a:rPr>
                        <a:t>120 </a:t>
                      </a:r>
                      <a:r>
                        <a:rPr lang="ru-RU" b="1" dirty="0" smtClean="0">
                          <a:effectLst/>
                          <a:latin typeface="Arial" pitchFamily="34" charset="0"/>
                          <a:cs typeface="Arial" pitchFamily="34" charset="0"/>
                        </a:rPr>
                        <a:t>в </a:t>
                      </a:r>
                      <a:r>
                        <a:rPr lang="ru-RU" b="1" dirty="0">
                          <a:effectLst/>
                          <a:latin typeface="Arial" pitchFamily="34" charset="0"/>
                          <a:cs typeface="Arial" pitchFamily="34" charset="0"/>
                        </a:rPr>
                        <a:t>двоичном </a:t>
                      </a:r>
                      <a:r>
                        <a:rPr lang="ru-RU" b="1" dirty="0" smtClean="0">
                          <a:effectLst/>
                          <a:latin typeface="Arial" pitchFamily="34" charset="0"/>
                          <a:cs typeface="Arial" pitchFamily="34" charset="0"/>
                        </a:rPr>
                        <a:t>представлении</a:t>
                      </a:r>
                      <a:endParaRPr lang="ru-RU" b="1" dirty="0">
                        <a:effectLst/>
                        <a:latin typeface="Arial" pitchFamily="34" charset="0"/>
                        <a:cs typeface="Arial" pitchFamily="34" charset="0"/>
                      </a:endParaRPr>
                    </a:p>
                  </a:txBody>
                  <a:tcPr marL="76200" marR="76200" marT="38100" marB="38100" anchor="ctr"/>
                </a:tc>
              </a:tr>
              <a:tr h="432048">
                <a:tc>
                  <a:txBody>
                    <a:bodyPr/>
                    <a:lstStyle/>
                    <a:p>
                      <a:r>
                        <a:rPr lang="en-US" sz="1800" b="1" dirty="0" smtClean="0">
                          <a:latin typeface="Arial" pitchFamily="34" charset="0"/>
                          <a:cs typeface="Arial" pitchFamily="34" charset="0"/>
                        </a:rPr>
                        <a:t>^</a:t>
                      </a:r>
                      <a:endParaRPr lang="ru-RU" b="1" dirty="0">
                        <a:latin typeface="Arial" pitchFamily="34" charset="0"/>
                        <a:cs typeface="Arial" pitchFamily="34" charset="0"/>
                      </a:endParaRPr>
                    </a:p>
                  </a:txBody>
                  <a:tcPr/>
                </a:tc>
                <a:tc>
                  <a:txBody>
                    <a:bodyPr/>
                    <a:lstStyle/>
                    <a:p>
                      <a:r>
                        <a:rPr lang="ru-RU" sz="1800" b="1" dirty="0" smtClean="0">
                          <a:latin typeface="Arial" pitchFamily="34" charset="0"/>
                          <a:cs typeface="Arial" pitchFamily="34" charset="0"/>
                        </a:rPr>
                        <a:t>---------------</a:t>
                      </a:r>
                      <a:endParaRPr lang="ru-RU"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latin typeface="Arial" pitchFamily="34" charset="0"/>
                          <a:cs typeface="Arial" pitchFamily="34" charset="0"/>
                        </a:rPr>
                        <a:t>Битовое </a:t>
                      </a:r>
                      <a:r>
                        <a:rPr lang="ru-RU" b="1" dirty="0" smtClean="0">
                          <a:effectLst/>
                          <a:latin typeface="Arial" pitchFamily="34" charset="0"/>
                          <a:cs typeface="Arial" pitchFamily="34" charset="0"/>
                        </a:rPr>
                        <a:t>исключающее</a:t>
                      </a:r>
                      <a:r>
                        <a:rPr lang="ru-RU" sz="1800" b="1" dirty="0" smtClean="0">
                          <a:latin typeface="Arial" pitchFamily="34" charset="0"/>
                          <a:cs typeface="Arial" pitchFamily="34" charset="0"/>
                        </a:rPr>
                        <a:t> ИЛИ</a:t>
                      </a:r>
                      <a:endParaRPr lang="ru-RU" b="1" dirty="0">
                        <a:latin typeface="Arial" pitchFamily="34" charset="0"/>
                        <a:cs typeface="Arial" pitchFamily="34" charset="0"/>
                      </a:endParaRPr>
                    </a:p>
                  </a:txBody>
                  <a:tcPr/>
                </a:tc>
              </a:tr>
              <a:tr h="432048">
                <a:tc>
                  <a:txBody>
                    <a:bodyPr/>
                    <a:lstStyle/>
                    <a:p>
                      <a:endParaRPr lang="ru-RU" b="1">
                        <a:latin typeface="Arial" pitchFamily="34" charset="0"/>
                        <a:cs typeface="Arial" pitchFamily="34" charset="0"/>
                      </a:endParaRPr>
                    </a:p>
                  </a:txBody>
                  <a:tcPr/>
                </a:tc>
                <a:tc>
                  <a:txBody>
                    <a:bodyPr/>
                    <a:lstStyle/>
                    <a:p>
                      <a:pPr fontAlgn="ctr"/>
                      <a:r>
                        <a:rPr lang="ru-RU" b="1" dirty="0">
                          <a:effectLst/>
                          <a:latin typeface="Arial" pitchFamily="34" charset="0"/>
                          <a:cs typeface="Arial" pitchFamily="34" charset="0"/>
                        </a:rPr>
                        <a:t>00000111</a:t>
                      </a:r>
                    </a:p>
                  </a:txBody>
                  <a:tcPr marL="76200" marR="76200" marT="38100" marB="38100" anchor="ctr"/>
                </a:tc>
                <a:tc>
                  <a:txBody>
                    <a:bodyPr/>
                    <a:lstStyle/>
                    <a:p>
                      <a:pPr fontAlgn="ctr"/>
                      <a:r>
                        <a:rPr lang="ru-RU" b="1" dirty="0">
                          <a:effectLst/>
                          <a:latin typeface="Arial" pitchFamily="34" charset="0"/>
                          <a:cs typeface="Arial" pitchFamily="34" charset="0"/>
                        </a:rPr>
                        <a:t>результат</a:t>
                      </a:r>
                    </a:p>
                  </a:txBody>
                  <a:tcPr marL="76200" marR="76200" marT="38100" marB="38100" anchor="ctr"/>
                </a:tc>
              </a:tr>
            </a:tbl>
          </a:graphicData>
        </a:graphic>
      </p:graphicFrame>
      <p:sp>
        <p:nvSpPr>
          <p:cNvPr id="11" name="Прямоугольник 10"/>
          <p:cNvSpPr/>
          <p:nvPr/>
        </p:nvSpPr>
        <p:spPr>
          <a:xfrm>
            <a:off x="0" y="3759423"/>
            <a:ext cx="9144000" cy="461665"/>
          </a:xfrm>
          <a:prstGeom prst="rect">
            <a:avLst/>
          </a:prstGeom>
        </p:spPr>
        <p:txBody>
          <a:bodyPr wrap="square">
            <a:spAutoFit/>
          </a:bodyPr>
          <a:lstStyle/>
          <a:p>
            <a:r>
              <a:rPr lang="ru-RU" sz="2400" b="1" dirty="0" smtClean="0">
                <a:solidFill>
                  <a:srgbClr val="0070C0"/>
                </a:solidFill>
              </a:rPr>
              <a:t>Ещё пример: </a:t>
            </a:r>
            <a:endParaRPr lang="ru-RU" sz="2400" b="1" dirty="0">
              <a:solidFill>
                <a:srgbClr val="0070C0"/>
              </a:solidFill>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578997580"/>
              </p:ext>
            </p:extLst>
          </p:nvPr>
        </p:nvGraphicFramePr>
        <p:xfrm>
          <a:off x="12217" y="4275936"/>
          <a:ext cx="3308350" cy="1097280"/>
        </p:xfrm>
        <a:graphic>
          <a:graphicData uri="http://schemas.openxmlformats.org/drawingml/2006/table">
            <a:tbl>
              <a:tblPr firstRow="1" firstCol="1" bandRow="1"/>
              <a:tblGrid>
                <a:gridCol w="3308350"/>
              </a:tblGrid>
              <a:tr h="0">
                <a:tc>
                  <a:txBody>
                    <a:bodyPr/>
                    <a:lstStyle/>
                    <a:p>
                      <a:pPr algn="just">
                        <a:spcAft>
                          <a:spcPts val="0"/>
                        </a:spcAft>
                      </a:pPr>
                      <a:r>
                        <a:rPr lang="en-US" sz="2400" b="1" dirty="0">
                          <a:solidFill>
                            <a:srgbClr val="7030A0"/>
                          </a:solidFill>
                          <a:effectLst/>
                          <a:latin typeface="Times New Roman"/>
                          <a:ea typeface="Calibri"/>
                          <a:cs typeface="Times New Roman"/>
                        </a:rPr>
                        <a:t>char n = </a:t>
                      </a:r>
                      <a:r>
                        <a:rPr lang="ru-RU" sz="2400" b="1" dirty="0" smtClean="0">
                          <a:solidFill>
                            <a:srgbClr val="7030A0"/>
                          </a:solidFill>
                          <a:effectLst/>
                          <a:latin typeface="Times New Roman"/>
                          <a:ea typeface="Calibri"/>
                          <a:cs typeface="Times New Roman"/>
                        </a:rPr>
                        <a:t>1</a:t>
                      </a:r>
                      <a:r>
                        <a:rPr lang="en-US" sz="2400" b="1" dirty="0" smtClean="0">
                          <a:solidFill>
                            <a:srgbClr val="7030A0"/>
                          </a:solidFill>
                          <a:effectLst/>
                          <a:latin typeface="Times New Roman"/>
                          <a:ea typeface="Calibri"/>
                          <a:cs typeface="Times New Roman"/>
                        </a:rPr>
                        <a:t>2, </a:t>
                      </a:r>
                      <a:r>
                        <a:rPr lang="en-US" sz="2400" b="1" dirty="0">
                          <a:solidFill>
                            <a:srgbClr val="7030A0"/>
                          </a:solidFill>
                          <a:effectLst/>
                          <a:latin typeface="Times New Roman"/>
                          <a:ea typeface="Calibri"/>
                          <a:cs typeface="Times New Roman"/>
                        </a:rPr>
                        <a:t>d = </a:t>
                      </a:r>
                      <a:r>
                        <a:rPr lang="en-US" sz="2400" b="1" dirty="0" smtClean="0">
                          <a:solidFill>
                            <a:srgbClr val="7030A0"/>
                          </a:solidFill>
                          <a:effectLst/>
                          <a:latin typeface="Times New Roman"/>
                          <a:ea typeface="Calibri"/>
                          <a:cs typeface="Times New Roman"/>
                        </a:rPr>
                        <a:t>85; </a:t>
                      </a:r>
                      <a:endParaRPr lang="ru-RU" sz="2400" dirty="0">
                        <a:solidFill>
                          <a:srgbClr val="7030A0"/>
                        </a:solidFill>
                        <a:effectLst/>
                        <a:latin typeface="Times New Roman"/>
                        <a:ea typeface="Calibri"/>
                        <a:cs typeface="Times New Roman"/>
                      </a:endParaRPr>
                    </a:p>
                    <a:p>
                      <a:pPr algn="just">
                        <a:spcAft>
                          <a:spcPts val="0"/>
                        </a:spcAft>
                      </a:pPr>
                      <a:r>
                        <a:rPr lang="en-US" sz="2400" b="1" dirty="0">
                          <a:solidFill>
                            <a:srgbClr val="7030A0"/>
                          </a:solidFill>
                          <a:effectLst/>
                          <a:latin typeface="Times New Roman"/>
                          <a:ea typeface="Calibri"/>
                          <a:cs typeface="Times New Roman"/>
                        </a:rPr>
                        <a:t>char c = n </a:t>
                      </a:r>
                      <a:r>
                        <a:rPr lang="en-US" sz="2400" b="1" dirty="0" smtClean="0">
                          <a:solidFill>
                            <a:srgbClr val="7030A0"/>
                          </a:solidFill>
                          <a:effectLst/>
                          <a:latin typeface="Times New Roman"/>
                          <a:ea typeface="Calibri"/>
                          <a:cs typeface="Times New Roman"/>
                        </a:rPr>
                        <a:t>^ </a:t>
                      </a:r>
                      <a:r>
                        <a:rPr lang="en-US" sz="2400" b="1" dirty="0">
                          <a:solidFill>
                            <a:srgbClr val="7030A0"/>
                          </a:solidFill>
                          <a:effectLst/>
                          <a:latin typeface="Times New Roman"/>
                          <a:ea typeface="Calibri"/>
                          <a:cs typeface="Times New Roman"/>
                        </a:rPr>
                        <a:t>d;</a:t>
                      </a:r>
                      <a:endParaRPr lang="ru-RU" sz="2400" dirty="0">
                        <a:solidFill>
                          <a:srgbClr val="7030A0"/>
                        </a:solidFill>
                        <a:effectLst/>
                        <a:latin typeface="Times New Roman"/>
                        <a:ea typeface="Calibri"/>
                        <a:cs typeface="Times New Roman"/>
                      </a:endParaRPr>
                    </a:p>
                    <a:p>
                      <a:pPr algn="just">
                        <a:spcAft>
                          <a:spcPts val="0"/>
                        </a:spcAft>
                      </a:pPr>
                      <a:r>
                        <a:rPr lang="en-US" sz="2400" b="1" dirty="0" err="1">
                          <a:solidFill>
                            <a:srgbClr val="7030A0"/>
                          </a:solidFill>
                          <a:effectLst/>
                          <a:latin typeface="Times New Roman"/>
                          <a:ea typeface="Calibri"/>
                          <a:cs typeface="Times New Roman"/>
                        </a:rPr>
                        <a:t>printf</a:t>
                      </a:r>
                      <a:r>
                        <a:rPr lang="en-US" sz="2400" b="1" dirty="0">
                          <a:solidFill>
                            <a:srgbClr val="7030A0"/>
                          </a:solidFill>
                          <a:effectLst/>
                          <a:latin typeface="Times New Roman"/>
                          <a:ea typeface="Calibri"/>
                          <a:cs typeface="Times New Roman"/>
                        </a:rPr>
                        <a:t>("c = %d", c);</a:t>
                      </a:r>
                      <a:endParaRPr lang="ru-RU" sz="2400" dirty="0">
                        <a:solidFill>
                          <a:srgbClr val="7030A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897848533"/>
              </p:ext>
            </p:extLst>
          </p:nvPr>
        </p:nvGraphicFramePr>
        <p:xfrm>
          <a:off x="-19910" y="5716096"/>
          <a:ext cx="9114504" cy="1097280"/>
        </p:xfrm>
        <a:graphic>
          <a:graphicData uri="http://schemas.openxmlformats.org/drawingml/2006/table">
            <a:tbl>
              <a:tblPr firstRow="1" firstCol="1" bandRow="1"/>
              <a:tblGrid>
                <a:gridCol w="2574032"/>
                <a:gridCol w="744309"/>
                <a:gridCol w="2149837"/>
                <a:gridCol w="701452"/>
                <a:gridCol w="2944874"/>
              </a:tblGrid>
              <a:tr h="0">
                <a:tc>
                  <a:txBody>
                    <a:bodyPr/>
                    <a:lstStyle/>
                    <a:p>
                      <a:pPr algn="ctr">
                        <a:spcAft>
                          <a:spcPts val="0"/>
                        </a:spcAft>
                      </a:pPr>
                      <a:r>
                        <a:rPr lang="ru-RU" sz="2400" b="1" dirty="0">
                          <a:effectLst/>
                          <a:latin typeface="Times New Roman"/>
                          <a:ea typeface="Calibri"/>
                          <a:cs typeface="Times New Roman"/>
                        </a:rPr>
                        <a:t>n</a:t>
                      </a: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12</a:t>
                      </a:r>
                      <a:endParaRPr lang="ru-RU" sz="2400" b="1" dirty="0">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a:t>
                      </a:r>
                      <a:r>
                        <a:rPr lang="en-US" sz="2400" b="1" dirty="0" smtClean="0">
                          <a:effectLst/>
                          <a:latin typeface="Times New Roman"/>
                          <a:ea typeface="Calibri"/>
                          <a:cs typeface="Times New Roman"/>
                        </a:rPr>
                        <a:t>0</a:t>
                      </a:r>
                      <a:r>
                        <a:rPr lang="ru-RU" sz="2400" b="1" dirty="0" smtClean="0">
                          <a:effectLst/>
                          <a:latin typeface="Times New Roman"/>
                          <a:ea typeface="Calibri"/>
                          <a:cs typeface="Times New Roman"/>
                        </a:rPr>
                        <a:t>11</a:t>
                      </a:r>
                      <a:r>
                        <a:rPr lang="en-US" sz="2400" b="1" dirty="0" smtClean="0">
                          <a:effectLst/>
                          <a:latin typeface="Times New Roman"/>
                          <a:ea typeface="Calibri"/>
                          <a:cs typeface="Times New Roman"/>
                        </a:rPr>
                        <a:t>00</a:t>
                      </a:r>
                      <a:endParaRPr lang="ru-RU" sz="2400" b="1" dirty="0">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gn="ctr">
                        <a:spcAft>
                          <a:spcPts val="0"/>
                        </a:spcAft>
                      </a:pPr>
                      <a:r>
                        <a:rPr lang="ru-RU" sz="2400" b="1" dirty="0">
                          <a:effectLst/>
                          <a:latin typeface="Times New Roman"/>
                          <a:ea typeface="Calibri"/>
                          <a:cs typeface="Times New Roman"/>
                        </a:rPr>
                        <a:t>d</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85</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a:t>
                      </a:r>
                      <a:r>
                        <a:rPr lang="en-US" sz="2400" b="1" dirty="0" smtClean="0">
                          <a:effectLst/>
                          <a:latin typeface="Times New Roman"/>
                          <a:ea typeface="Calibri"/>
                          <a:cs typeface="Times New Roman"/>
                        </a:rPr>
                        <a:t>1</a:t>
                      </a:r>
                      <a:r>
                        <a:rPr lang="ru-RU" sz="2400" b="1" dirty="0" smtClean="0">
                          <a:effectLst/>
                          <a:latin typeface="Times New Roman"/>
                          <a:ea typeface="Calibri"/>
                          <a:cs typeface="Times New Roman"/>
                        </a:rPr>
                        <a:t>0</a:t>
                      </a:r>
                      <a:r>
                        <a:rPr lang="en-US" sz="2400" b="1" dirty="0" smtClean="0">
                          <a:effectLst/>
                          <a:latin typeface="Times New Roman"/>
                          <a:ea typeface="Calibri"/>
                          <a:cs typeface="Times New Roman"/>
                        </a:rPr>
                        <a:t>1010</a:t>
                      </a:r>
                      <a:r>
                        <a:rPr lang="ru-RU" sz="2400" b="1" dirty="0" smtClean="0">
                          <a:effectLst/>
                          <a:latin typeface="Times New Roman"/>
                          <a:ea typeface="Calibri"/>
                          <a:cs typeface="Times New Roman"/>
                        </a:rPr>
                        <a:t>1</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400" b="1" dirty="0">
                          <a:effectLst/>
                          <a:latin typeface="Times New Roman"/>
                          <a:ea typeface="Calibri"/>
                          <a:cs typeface="Times New Roman"/>
                        </a:rPr>
                        <a:t> </a:t>
                      </a:r>
                      <a:r>
                        <a:rPr lang="ru-RU" sz="2400" b="1" dirty="0" smtClean="0">
                          <a:solidFill>
                            <a:prstClr val="black"/>
                          </a:solidFill>
                        </a:rPr>
                        <a:t>n</a:t>
                      </a:r>
                      <a:r>
                        <a:rPr lang="en-US" sz="2400" b="1" dirty="0" smtClean="0">
                          <a:solidFill>
                            <a:prstClr val="black"/>
                          </a:solidFill>
                        </a:rPr>
                        <a:t>^</a:t>
                      </a:r>
                      <a:r>
                        <a:rPr lang="ru-RU" sz="2400" b="1" dirty="0" smtClean="0">
                          <a:solidFill>
                            <a:prstClr val="black"/>
                          </a:solidFill>
                        </a:rPr>
                        <a:t>d</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en-US" sz="2400" b="1" dirty="0" smtClean="0">
                          <a:effectLst/>
                          <a:latin typeface="Times New Roman"/>
                          <a:ea typeface="Calibri"/>
                          <a:cs typeface="Times New Roman"/>
                        </a:rPr>
                        <a:t>89</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01011001</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4" name="Прямоугольник 13"/>
          <p:cNvSpPr/>
          <p:nvPr/>
        </p:nvSpPr>
        <p:spPr>
          <a:xfrm>
            <a:off x="123362" y="5373216"/>
            <a:ext cx="803425"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en-US" sz="2400" b="1" dirty="0">
                <a:solidFill>
                  <a:srgbClr val="FF0000"/>
                </a:solidFill>
                <a:latin typeface="Times New Roman"/>
                <a:ea typeface="Calibri"/>
                <a:cs typeface="Times New Roman"/>
              </a:rPr>
              <a:t>?</a:t>
            </a:r>
            <a:endParaRPr lang="ru-RU" sz="2400" dirty="0">
              <a:solidFill>
                <a:srgbClr val="FF0000"/>
              </a:solidFill>
              <a:latin typeface="Times New Roman"/>
              <a:ea typeface="Calibri"/>
              <a:cs typeface="Times New Roman"/>
            </a:endParaRPr>
          </a:p>
        </p:txBody>
      </p:sp>
      <p:sp>
        <p:nvSpPr>
          <p:cNvPr id="15" name="Прямоугольник 14"/>
          <p:cNvSpPr/>
          <p:nvPr/>
        </p:nvSpPr>
        <p:spPr>
          <a:xfrm>
            <a:off x="123515" y="5373216"/>
            <a:ext cx="957313"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ru-RU" sz="2400" b="1" dirty="0" smtClean="0">
                <a:solidFill>
                  <a:srgbClr val="FF0000"/>
                </a:solidFill>
                <a:latin typeface="Times New Roman"/>
                <a:ea typeface="Calibri"/>
                <a:cs typeface="Times New Roman"/>
              </a:rPr>
              <a:t>89</a:t>
            </a:r>
            <a:endParaRPr lang="ru-RU" sz="2400" dirty="0">
              <a:solidFill>
                <a:srgbClr val="FF0000"/>
              </a:solidFill>
              <a:latin typeface="Times New Roman"/>
              <a:ea typeface="Calibri"/>
              <a:cs typeface="Times New Roman"/>
            </a:endParaRPr>
          </a:p>
        </p:txBody>
      </p:sp>
    </p:spTree>
    <p:extLst>
      <p:ext uri="{BB962C8B-B14F-4D97-AF65-F5344CB8AC3E}">
        <p14:creationId xmlns:p14="http://schemas.microsoft.com/office/powerpoint/2010/main" val="41509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1" presetClass="exit"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496" y="44624"/>
            <a:ext cx="9130870" cy="2554545"/>
          </a:xfrm>
          <a:prstGeom prst="rect">
            <a:avLst/>
          </a:prstGeom>
        </p:spPr>
        <p:txBody>
          <a:bodyPr wrap="square">
            <a:spAutoFit/>
          </a:bodyPr>
          <a:lstStyle/>
          <a:p>
            <a:r>
              <a:rPr lang="ru-RU" sz="2000" b="1" dirty="0" smtClean="0">
                <a:solidFill>
                  <a:srgbClr val="0070C0"/>
                </a:solidFill>
                <a:latin typeface="Arial" pitchFamily="34" charset="0"/>
                <a:cs typeface="Arial" pitchFamily="34" charset="0"/>
              </a:rPr>
              <a:t>Операция обращение (~) </a:t>
            </a:r>
            <a:r>
              <a:rPr lang="ru-RU" sz="2000" b="1" dirty="0" smtClean="0">
                <a:latin typeface="Arial" pitchFamily="34" charset="0"/>
                <a:cs typeface="Arial" pitchFamily="34" charset="0"/>
              </a:rPr>
              <a:t>преобразует каждый единичный разряд в нулевой и наоборот. Побитовое отрицание работает не для отдельного бита, а для всего числа целиком. </a:t>
            </a:r>
          </a:p>
          <a:p>
            <a:r>
              <a:rPr lang="ru-RU" sz="2000" b="1" dirty="0">
                <a:latin typeface="Arial" pitchFamily="34" charset="0"/>
                <a:cs typeface="Arial" pitchFamily="34" charset="0"/>
              </a:rPr>
              <a:t>Битовые операторы часто используются в процедурах шифрования. Если есть желание сделать файл нечитабельным, можно выполнить над ним битовую операцию. Одним из простейших методов является использование битового дополнения (обращения) для инверсии каждого бита в байте, как показано ниже</a:t>
            </a:r>
            <a:r>
              <a:rPr lang="ru-RU" sz="2000" b="1" dirty="0" smtClean="0">
                <a:latin typeface="Arial" pitchFamily="34" charset="0"/>
                <a:cs typeface="Arial" pitchFamily="34" charset="0"/>
              </a:rPr>
              <a:t>:</a:t>
            </a:r>
            <a:endParaRPr lang="ru-RU" sz="2000" b="1" dirty="0">
              <a:solidFill>
                <a:srgbClr val="0070C0"/>
              </a:solidFill>
              <a:latin typeface="Arial" pitchFamily="34" charset="0"/>
              <a:cs typeface="Arial" pitchFamily="34" charset="0"/>
            </a:endParaRPr>
          </a:p>
        </p:txBody>
      </p:sp>
      <p:sp>
        <p:nvSpPr>
          <p:cNvPr id="9" name="Прямоугольник 8"/>
          <p:cNvSpPr/>
          <p:nvPr/>
        </p:nvSpPr>
        <p:spPr>
          <a:xfrm>
            <a:off x="-18721" y="3736878"/>
            <a:ext cx="9130870" cy="3016210"/>
          </a:xfrm>
          <a:prstGeom prst="rect">
            <a:avLst/>
          </a:prstGeom>
        </p:spPr>
        <p:txBody>
          <a:bodyPr wrap="square">
            <a:spAutoFit/>
          </a:bodyPr>
          <a:lstStyle/>
          <a:p>
            <a:pPr lvl="0"/>
            <a:r>
              <a:rPr lang="ru-RU" sz="2000" b="1" dirty="0">
                <a:solidFill>
                  <a:prstClr val="black"/>
                </a:solidFill>
                <a:latin typeface="Arial" pitchFamily="34" charset="0"/>
                <a:cs typeface="Arial" pitchFamily="34" charset="0"/>
              </a:rPr>
              <a:t>Надо обратить внимание, что в результате выполнения двух битовых дополнений получаем исходное число. Следовательно, первое дополнение будет создавать кодированную версию байта, а второе будет декодировать.</a:t>
            </a:r>
          </a:p>
          <a:p>
            <a:pPr lvl="0"/>
            <a:endParaRPr lang="ru-RU" sz="2000" b="1" dirty="0">
              <a:solidFill>
                <a:prstClr val="black"/>
              </a:solidFill>
              <a:latin typeface="Arial" pitchFamily="34" charset="0"/>
              <a:cs typeface="Arial" pitchFamily="34" charset="0"/>
            </a:endParaRPr>
          </a:p>
          <a:p>
            <a:pPr lvl="0"/>
            <a:r>
              <a:rPr lang="ru-RU" sz="2000" b="1" dirty="0" smtClean="0">
                <a:solidFill>
                  <a:prstClr val="black"/>
                </a:solidFill>
                <a:latin typeface="Arial" pitchFamily="34" charset="0"/>
                <a:cs typeface="Arial" pitchFamily="34" charset="0"/>
              </a:rPr>
              <a:t>Кодировать символы можно, используя простую </a:t>
            </a:r>
            <a:r>
              <a:rPr lang="ru-RU" sz="2000" b="1" dirty="0">
                <a:solidFill>
                  <a:prstClr val="black"/>
                </a:solidFill>
                <a:latin typeface="Arial" pitchFamily="34" charset="0"/>
                <a:cs typeface="Arial" pitchFamily="34" charset="0"/>
              </a:rPr>
              <a:t>функцию </a:t>
            </a:r>
            <a:r>
              <a:rPr lang="ru-RU" sz="2000" b="1" dirty="0" err="1">
                <a:solidFill>
                  <a:prstClr val="black"/>
                </a:solidFill>
                <a:latin typeface="Arial" pitchFamily="34" charset="0"/>
                <a:cs typeface="Arial" pitchFamily="34" charset="0"/>
              </a:rPr>
              <a:t>encode</a:t>
            </a:r>
            <a:r>
              <a:rPr lang="ru-RU" sz="2000" b="1" dirty="0">
                <a:solidFill>
                  <a:prstClr val="black"/>
                </a:solidFill>
                <a:latin typeface="Arial" pitchFamily="34" charset="0"/>
                <a:cs typeface="Arial" pitchFamily="34" charset="0"/>
              </a:rPr>
              <a:t>() :</a:t>
            </a:r>
          </a:p>
          <a:p>
            <a:pPr lvl="0">
              <a:spcBef>
                <a:spcPts val="1200"/>
              </a:spcBef>
            </a:pPr>
            <a:r>
              <a:rPr lang="ru-RU" sz="2000" b="1" dirty="0" err="1">
                <a:solidFill>
                  <a:srgbClr val="0070C0"/>
                </a:solidFill>
                <a:latin typeface="Arial" pitchFamily="34" charset="0"/>
                <a:cs typeface="Arial" pitchFamily="34" charset="0"/>
              </a:rPr>
              <a:t>char</a:t>
            </a:r>
            <a:r>
              <a:rPr lang="ru-RU" sz="2000" b="1" dirty="0">
                <a:solidFill>
                  <a:srgbClr val="0070C0"/>
                </a:solidFill>
                <a:latin typeface="Arial" pitchFamily="34" charset="0"/>
                <a:cs typeface="Arial" pitchFamily="34" charset="0"/>
              </a:rPr>
              <a:t> </a:t>
            </a:r>
            <a:r>
              <a:rPr lang="ru-RU" sz="2000" b="1" dirty="0" err="1">
                <a:solidFill>
                  <a:srgbClr val="0070C0"/>
                </a:solidFill>
                <a:latin typeface="Arial" pitchFamily="34" charset="0"/>
                <a:cs typeface="Arial" pitchFamily="34" charset="0"/>
              </a:rPr>
              <a:t>encode</a:t>
            </a:r>
            <a:r>
              <a:rPr lang="ru-RU" sz="2000" b="1" dirty="0">
                <a:solidFill>
                  <a:srgbClr val="0070C0"/>
                </a:solidFill>
                <a:latin typeface="Arial" pitchFamily="34" charset="0"/>
                <a:cs typeface="Arial" pitchFamily="34" charset="0"/>
              </a:rPr>
              <a:t>(</a:t>
            </a:r>
            <a:r>
              <a:rPr lang="ru-RU" sz="2000" b="1" dirty="0" err="1">
                <a:solidFill>
                  <a:srgbClr val="0070C0"/>
                </a:solidFill>
                <a:latin typeface="Arial" pitchFamily="34" charset="0"/>
                <a:cs typeface="Arial" pitchFamily="34" charset="0"/>
              </a:rPr>
              <a:t>code</a:t>
            </a:r>
            <a:r>
              <a:rPr lang="ru-RU" sz="2000" b="1" dirty="0">
                <a:solidFill>
                  <a:srgbClr val="0070C0"/>
                </a:solidFill>
                <a:latin typeface="Arial" pitchFamily="34" charset="0"/>
                <a:cs typeface="Arial" pitchFamily="34" charset="0"/>
              </a:rPr>
              <a:t> </a:t>
            </a:r>
            <a:r>
              <a:rPr lang="ru-RU" sz="2000" b="1" dirty="0" err="1">
                <a:solidFill>
                  <a:srgbClr val="0070C0"/>
                </a:solidFill>
                <a:latin typeface="Arial" pitchFamily="34" charset="0"/>
                <a:cs typeface="Arial" pitchFamily="34" charset="0"/>
              </a:rPr>
              <a:t>ch</a:t>
            </a:r>
            <a:r>
              <a:rPr lang="ru-RU" sz="2000" b="1" dirty="0">
                <a:solidFill>
                  <a:srgbClr val="0070C0"/>
                </a:solidFill>
                <a:latin typeface="Arial" pitchFamily="34" charset="0"/>
                <a:cs typeface="Arial" pitchFamily="34" charset="0"/>
              </a:rPr>
              <a:t>) {</a:t>
            </a:r>
          </a:p>
          <a:p>
            <a:pPr lvl="0"/>
            <a:r>
              <a:rPr lang="ru-RU" sz="2000" b="1" dirty="0">
                <a:solidFill>
                  <a:srgbClr val="0070C0"/>
                </a:solidFill>
                <a:latin typeface="Arial" pitchFamily="34" charset="0"/>
                <a:cs typeface="Arial" pitchFamily="34" charset="0"/>
              </a:rPr>
              <a:t>    </a:t>
            </a:r>
            <a:r>
              <a:rPr lang="ru-RU" sz="2000" b="1" dirty="0" err="1">
                <a:solidFill>
                  <a:srgbClr val="0070C0"/>
                </a:solidFill>
                <a:latin typeface="Arial" pitchFamily="34" charset="0"/>
                <a:cs typeface="Arial" pitchFamily="34" charset="0"/>
              </a:rPr>
              <a:t>return</a:t>
            </a:r>
            <a:r>
              <a:rPr lang="ru-RU" sz="2000" b="1" dirty="0">
                <a:solidFill>
                  <a:srgbClr val="0070C0"/>
                </a:solidFill>
                <a:latin typeface="Arial" pitchFamily="34" charset="0"/>
                <a:cs typeface="Arial" pitchFamily="34" charset="0"/>
              </a:rPr>
              <a:t>(~</a:t>
            </a:r>
            <a:r>
              <a:rPr lang="ru-RU" sz="2000" b="1" dirty="0" err="1">
                <a:solidFill>
                  <a:srgbClr val="0070C0"/>
                </a:solidFill>
                <a:latin typeface="Arial" pitchFamily="34" charset="0"/>
                <a:cs typeface="Arial" pitchFamily="34" charset="0"/>
              </a:rPr>
              <a:t>ch</a:t>
            </a:r>
            <a:r>
              <a:rPr lang="ru-RU" sz="2000" b="1" dirty="0" smtClean="0">
                <a:solidFill>
                  <a:srgbClr val="0070C0"/>
                </a:solidFill>
                <a:latin typeface="Arial" pitchFamily="34" charset="0"/>
                <a:cs typeface="Arial" pitchFamily="34" charset="0"/>
              </a:rPr>
              <a:t>);</a:t>
            </a:r>
          </a:p>
          <a:p>
            <a:pPr lvl="0"/>
            <a:r>
              <a:rPr lang="ru-RU" sz="2000" b="1" dirty="0" smtClean="0">
                <a:solidFill>
                  <a:srgbClr val="0070C0"/>
                </a:solidFill>
                <a:latin typeface="Arial" pitchFamily="34" charset="0"/>
                <a:cs typeface="Arial" pitchFamily="34" charset="0"/>
              </a:rPr>
              <a:t>}</a:t>
            </a:r>
            <a:endParaRPr lang="ru-RU" sz="2000" b="1" dirty="0">
              <a:solidFill>
                <a:srgbClr val="0070C0"/>
              </a:solidFill>
              <a:latin typeface="Arial" pitchFamily="34" charset="0"/>
              <a:cs typeface="Arial" pitchFamily="34"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3549973077"/>
              </p:ext>
            </p:extLst>
          </p:nvPr>
        </p:nvGraphicFramePr>
        <p:xfrm>
          <a:off x="935087" y="2624358"/>
          <a:ext cx="7200802" cy="1112520"/>
        </p:xfrm>
        <a:graphic>
          <a:graphicData uri="http://schemas.openxmlformats.org/drawingml/2006/table">
            <a:tbl>
              <a:tblPr>
                <a:tableStyleId>{5C22544A-7EE6-4342-B048-85BDC9FD1C3A}</a:tableStyleId>
              </a:tblPr>
              <a:tblGrid>
                <a:gridCol w="3600401"/>
                <a:gridCol w="3600401"/>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prstClr val="black"/>
                          </a:solidFill>
                        </a:rPr>
                        <a:t>Исходный байт</a:t>
                      </a:r>
                      <a:endParaRPr lang="ru-RU"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prstClr val="black"/>
                          </a:solidFill>
                        </a:rPr>
                        <a:t>00101100</a:t>
                      </a:r>
                      <a:endParaRPr lang="ru-RU" b="1"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prstClr val="black"/>
                          </a:solidFill>
                        </a:rPr>
                        <a:t>После первого обращения</a:t>
                      </a:r>
                      <a:endParaRPr lang="ru-RU"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prstClr val="black"/>
                          </a:solidFill>
                        </a:rPr>
                        <a:t>11010011</a:t>
                      </a:r>
                      <a:endParaRPr lang="ru-RU" b="1" dirty="0"/>
                    </a:p>
                  </a:txBody>
                  <a:tcPr/>
                </a:tc>
              </a:tr>
              <a:tr h="370840">
                <a:tc>
                  <a:txBody>
                    <a:bodyPr/>
                    <a:lstStyle/>
                    <a:p>
                      <a:pPr algn="ctr"/>
                      <a:r>
                        <a:rPr lang="ru-RU" b="1" dirty="0" smtClean="0">
                          <a:solidFill>
                            <a:prstClr val="black"/>
                          </a:solidFill>
                        </a:rPr>
                        <a:t>После второго обращения</a:t>
                      </a:r>
                      <a:endParaRPr lang="ru-RU" b="1" dirty="0"/>
                    </a:p>
                  </a:txBody>
                  <a:tcPr/>
                </a:tc>
                <a:tc>
                  <a:txBody>
                    <a:bodyPr/>
                    <a:lstStyle/>
                    <a:p>
                      <a:pPr algn="ctr"/>
                      <a:r>
                        <a:rPr lang="ru-RU" b="1" dirty="0" smtClean="0"/>
                        <a:t>00101100</a:t>
                      </a:r>
                      <a:endParaRPr lang="ru-RU" b="1" dirty="0"/>
                    </a:p>
                  </a:txBody>
                  <a:tcPr/>
                </a:tc>
              </a:tr>
            </a:tbl>
          </a:graphicData>
        </a:graphic>
      </p:graphicFrame>
    </p:spTree>
    <p:extLst>
      <p:ext uri="{BB962C8B-B14F-4D97-AF65-F5344CB8AC3E}">
        <p14:creationId xmlns:p14="http://schemas.microsoft.com/office/powerpoint/2010/main" val="994431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130" y="116632"/>
            <a:ext cx="9130870" cy="461665"/>
          </a:xfrm>
          <a:prstGeom prst="rect">
            <a:avLst/>
          </a:prstGeom>
        </p:spPr>
        <p:txBody>
          <a:bodyPr wrap="square">
            <a:spAutoFit/>
          </a:bodyPr>
          <a:lstStyle/>
          <a:p>
            <a:r>
              <a:rPr lang="ru-RU" sz="2400" b="1" dirty="0" smtClean="0">
                <a:solidFill>
                  <a:srgbClr val="0070C0"/>
                </a:solidFill>
              </a:rPr>
              <a:t>Ещё пример:</a:t>
            </a:r>
            <a:endParaRPr lang="ru-RU" sz="2400" b="1" dirty="0">
              <a:solidFill>
                <a:srgbClr val="0070C0"/>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039859050"/>
              </p:ext>
            </p:extLst>
          </p:nvPr>
        </p:nvGraphicFramePr>
        <p:xfrm>
          <a:off x="0" y="586783"/>
          <a:ext cx="3308350" cy="1097280"/>
        </p:xfrm>
        <a:graphic>
          <a:graphicData uri="http://schemas.openxmlformats.org/drawingml/2006/table">
            <a:tbl>
              <a:tblPr firstRow="1" firstCol="1" bandRow="1"/>
              <a:tblGrid>
                <a:gridCol w="3308350"/>
              </a:tblGrid>
              <a:tr h="0">
                <a:tc>
                  <a:txBody>
                    <a:bodyPr/>
                    <a:lstStyle/>
                    <a:p>
                      <a:pPr algn="just">
                        <a:spcAft>
                          <a:spcPts val="0"/>
                        </a:spcAft>
                      </a:pPr>
                      <a:r>
                        <a:rPr lang="en-US" sz="2400" b="1" dirty="0">
                          <a:solidFill>
                            <a:srgbClr val="7030A0"/>
                          </a:solidFill>
                          <a:effectLst/>
                          <a:latin typeface="Times New Roman"/>
                          <a:ea typeface="Calibri"/>
                          <a:cs typeface="Times New Roman"/>
                        </a:rPr>
                        <a:t>char n = </a:t>
                      </a:r>
                      <a:r>
                        <a:rPr lang="en-US" sz="2400" b="1" dirty="0" smtClean="0">
                          <a:solidFill>
                            <a:srgbClr val="7030A0"/>
                          </a:solidFill>
                          <a:effectLst/>
                          <a:latin typeface="Times New Roman"/>
                          <a:ea typeface="Calibri"/>
                          <a:cs typeface="Times New Roman"/>
                        </a:rPr>
                        <a:t>65; </a:t>
                      </a:r>
                      <a:endParaRPr lang="ru-RU" sz="2400" dirty="0">
                        <a:solidFill>
                          <a:srgbClr val="7030A0"/>
                        </a:solidFill>
                        <a:effectLst/>
                        <a:latin typeface="Times New Roman"/>
                        <a:ea typeface="Calibri"/>
                        <a:cs typeface="Times New Roman"/>
                      </a:endParaRPr>
                    </a:p>
                    <a:p>
                      <a:pPr algn="just">
                        <a:spcAft>
                          <a:spcPts val="0"/>
                        </a:spcAft>
                      </a:pPr>
                      <a:r>
                        <a:rPr lang="en-US" sz="2400" b="1" dirty="0" smtClean="0">
                          <a:solidFill>
                            <a:srgbClr val="00B050"/>
                          </a:solidFill>
                          <a:effectLst/>
                          <a:latin typeface="Times New Roman"/>
                          <a:ea typeface="Calibri"/>
                          <a:cs typeface="Times New Roman"/>
                        </a:rPr>
                        <a:t>unsigned char</a:t>
                      </a:r>
                      <a:r>
                        <a:rPr lang="en-US" sz="2400" b="1" dirty="0" smtClean="0">
                          <a:solidFill>
                            <a:srgbClr val="7030A0"/>
                          </a:solidFill>
                          <a:effectLst/>
                          <a:latin typeface="Times New Roman"/>
                          <a:ea typeface="Calibri"/>
                          <a:cs typeface="Times New Roman"/>
                        </a:rPr>
                        <a:t> </a:t>
                      </a:r>
                      <a:r>
                        <a:rPr lang="en-US" sz="2400" b="1" dirty="0">
                          <a:solidFill>
                            <a:srgbClr val="7030A0"/>
                          </a:solidFill>
                          <a:effectLst/>
                          <a:latin typeface="Times New Roman"/>
                          <a:ea typeface="Calibri"/>
                          <a:cs typeface="Times New Roman"/>
                        </a:rPr>
                        <a:t>c = </a:t>
                      </a:r>
                      <a:r>
                        <a:rPr lang="en-US" sz="2400" b="1" dirty="0" smtClean="0">
                          <a:solidFill>
                            <a:srgbClr val="7030A0"/>
                          </a:solidFill>
                          <a:effectLst/>
                          <a:latin typeface="Times New Roman"/>
                          <a:ea typeface="Calibri"/>
                          <a:cs typeface="Times New Roman"/>
                        </a:rPr>
                        <a:t>~n;</a:t>
                      </a:r>
                      <a:endParaRPr lang="ru-RU" sz="2400" dirty="0">
                        <a:solidFill>
                          <a:srgbClr val="7030A0"/>
                        </a:solidFill>
                        <a:effectLst/>
                        <a:latin typeface="Times New Roman"/>
                        <a:ea typeface="Calibri"/>
                        <a:cs typeface="Times New Roman"/>
                      </a:endParaRPr>
                    </a:p>
                    <a:p>
                      <a:pPr algn="just">
                        <a:spcAft>
                          <a:spcPts val="0"/>
                        </a:spcAft>
                      </a:pPr>
                      <a:r>
                        <a:rPr lang="en-US" sz="2400" b="1" dirty="0" err="1">
                          <a:solidFill>
                            <a:srgbClr val="7030A0"/>
                          </a:solidFill>
                          <a:effectLst/>
                          <a:latin typeface="Times New Roman"/>
                          <a:ea typeface="Calibri"/>
                          <a:cs typeface="Times New Roman"/>
                        </a:rPr>
                        <a:t>printf</a:t>
                      </a:r>
                      <a:r>
                        <a:rPr lang="en-US" sz="2400" b="1" dirty="0">
                          <a:solidFill>
                            <a:srgbClr val="7030A0"/>
                          </a:solidFill>
                          <a:effectLst/>
                          <a:latin typeface="Times New Roman"/>
                          <a:ea typeface="Calibri"/>
                          <a:cs typeface="Times New Roman"/>
                        </a:rPr>
                        <a:t>("c = %d", c);</a:t>
                      </a:r>
                      <a:endParaRPr lang="ru-RU" sz="2400" dirty="0">
                        <a:solidFill>
                          <a:srgbClr val="7030A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1877934049"/>
              </p:ext>
            </p:extLst>
          </p:nvPr>
        </p:nvGraphicFramePr>
        <p:xfrm>
          <a:off x="-7023" y="2060848"/>
          <a:ext cx="9151021" cy="731520"/>
        </p:xfrm>
        <a:graphic>
          <a:graphicData uri="http://schemas.openxmlformats.org/drawingml/2006/table">
            <a:tbl>
              <a:tblPr firstRow="1" firstCol="1" bandRow="1"/>
              <a:tblGrid>
                <a:gridCol w="2584345"/>
                <a:gridCol w="747291"/>
                <a:gridCol w="2158449"/>
                <a:gridCol w="704263"/>
                <a:gridCol w="2956673"/>
              </a:tblGrid>
              <a:tr h="0">
                <a:tc>
                  <a:txBody>
                    <a:bodyPr/>
                    <a:lstStyle/>
                    <a:p>
                      <a:pPr algn="ctr">
                        <a:spcAft>
                          <a:spcPts val="0"/>
                        </a:spcAft>
                      </a:pPr>
                      <a:r>
                        <a:rPr lang="en-US" sz="2400" b="1" dirty="0" smtClean="0">
                          <a:effectLst/>
                          <a:latin typeface="Times New Roman"/>
                          <a:ea typeface="Calibri"/>
                          <a:cs typeface="Times New Roman"/>
                        </a:rPr>
                        <a:t>n</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dirty="0">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en-US" sz="2400" b="1" dirty="0" smtClean="0">
                          <a:effectLst/>
                          <a:latin typeface="Times New Roman"/>
                          <a:ea typeface="Calibri"/>
                          <a:cs typeface="Times New Roman"/>
                        </a:rPr>
                        <a:t>65</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dirty="0">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01000001</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400" b="1" dirty="0">
                          <a:effectLst/>
                          <a:latin typeface="Times New Roman"/>
                          <a:ea typeface="Calibri"/>
                          <a:cs typeface="Times New Roman"/>
                        </a:rPr>
                        <a:t> </a:t>
                      </a:r>
                      <a:r>
                        <a:rPr lang="en-US" sz="2400" b="1" dirty="0" smtClean="0">
                          <a:effectLst/>
                          <a:latin typeface="Times New Roman"/>
                          <a:ea typeface="Calibri"/>
                          <a:cs typeface="Times New Roman"/>
                        </a:rPr>
                        <a:t>~</a:t>
                      </a:r>
                      <a:r>
                        <a:rPr lang="ru-RU" sz="2400" b="1" dirty="0" smtClean="0">
                          <a:solidFill>
                            <a:prstClr val="black"/>
                          </a:solidFill>
                        </a:rPr>
                        <a:t>n</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190</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10111110</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5" name="Прямоугольник 4"/>
          <p:cNvSpPr/>
          <p:nvPr/>
        </p:nvSpPr>
        <p:spPr>
          <a:xfrm>
            <a:off x="-7023" y="5025370"/>
            <a:ext cx="9151021" cy="707886"/>
          </a:xfrm>
          <a:prstGeom prst="rect">
            <a:avLst/>
          </a:prstGeom>
        </p:spPr>
        <p:txBody>
          <a:bodyPr wrap="square">
            <a:spAutoFit/>
          </a:bodyPr>
          <a:lstStyle/>
          <a:p>
            <a:r>
              <a:rPr lang="ru-RU" sz="2000" b="1" dirty="0" smtClean="0">
                <a:latin typeface="Arial" pitchFamily="34" charset="0"/>
                <a:cs typeface="Arial" pitchFamily="34" charset="0"/>
              </a:rPr>
              <a:t>Фактически получен алгоритм получения отрицательного числа – инвертировать и прибавить к нему единицу.</a:t>
            </a:r>
            <a:endParaRPr lang="ru-RU" sz="2000" b="1" dirty="0">
              <a:latin typeface="Arial" pitchFamily="34" charset="0"/>
              <a:cs typeface="Arial"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1579492996"/>
              </p:ext>
            </p:extLst>
          </p:nvPr>
        </p:nvGraphicFramePr>
        <p:xfrm>
          <a:off x="13130" y="5716096"/>
          <a:ext cx="4389381" cy="1097280"/>
        </p:xfrm>
        <a:graphic>
          <a:graphicData uri="http://schemas.openxmlformats.org/drawingml/2006/table">
            <a:tbl>
              <a:tblPr firstRow="1" firstCol="1" bandRow="1"/>
              <a:tblGrid>
                <a:gridCol w="4389381"/>
              </a:tblGrid>
              <a:tr h="0">
                <a:tc>
                  <a:txBody>
                    <a:bodyPr/>
                    <a:lstStyle/>
                    <a:p>
                      <a:pPr algn="just">
                        <a:spcAft>
                          <a:spcPts val="0"/>
                        </a:spcAft>
                      </a:pPr>
                      <a:r>
                        <a:rPr lang="en-US" sz="2400" b="1" dirty="0">
                          <a:solidFill>
                            <a:schemeClr val="accent4"/>
                          </a:solidFill>
                          <a:effectLst/>
                          <a:latin typeface="Times New Roman"/>
                          <a:ea typeface="Calibri"/>
                          <a:cs typeface="Times New Roman"/>
                        </a:rPr>
                        <a:t>char a = 107;</a:t>
                      </a:r>
                      <a:endParaRPr lang="ru-RU" sz="2400" dirty="0">
                        <a:solidFill>
                          <a:schemeClr val="accent4"/>
                        </a:solidFill>
                        <a:effectLst/>
                        <a:latin typeface="Times New Roman"/>
                        <a:ea typeface="Calibri"/>
                        <a:cs typeface="Times New Roman"/>
                      </a:endParaRPr>
                    </a:p>
                    <a:p>
                      <a:pPr algn="just">
                        <a:spcAft>
                          <a:spcPts val="0"/>
                        </a:spcAft>
                      </a:pPr>
                      <a:r>
                        <a:rPr lang="en-US" sz="2400" b="1" dirty="0">
                          <a:solidFill>
                            <a:schemeClr val="accent4"/>
                          </a:solidFill>
                          <a:effectLst/>
                          <a:latin typeface="Times New Roman"/>
                          <a:ea typeface="Calibri"/>
                          <a:cs typeface="Times New Roman"/>
                        </a:rPr>
                        <a:t>char b = ~a + 1;</a:t>
                      </a:r>
                      <a:endParaRPr lang="ru-RU" sz="2400" dirty="0">
                        <a:solidFill>
                          <a:schemeClr val="accent4"/>
                        </a:solidFill>
                        <a:effectLst/>
                        <a:latin typeface="Times New Roman"/>
                        <a:ea typeface="Calibri"/>
                        <a:cs typeface="Times New Roman"/>
                      </a:endParaRPr>
                    </a:p>
                    <a:p>
                      <a:pPr algn="just">
                        <a:spcAft>
                          <a:spcPts val="0"/>
                        </a:spcAft>
                      </a:pPr>
                      <a:r>
                        <a:rPr lang="en-US" sz="2400" b="1" dirty="0" err="1">
                          <a:solidFill>
                            <a:schemeClr val="accent4"/>
                          </a:solidFill>
                          <a:effectLst/>
                          <a:latin typeface="Times New Roman"/>
                          <a:ea typeface="Calibri"/>
                          <a:cs typeface="Times New Roman"/>
                        </a:rPr>
                        <a:t>printf</a:t>
                      </a:r>
                      <a:r>
                        <a:rPr lang="en-US" sz="2400" b="1" dirty="0">
                          <a:solidFill>
                            <a:schemeClr val="accent4"/>
                          </a:solidFill>
                          <a:effectLst/>
                          <a:latin typeface="Times New Roman"/>
                          <a:ea typeface="Calibri"/>
                          <a:cs typeface="Times New Roman"/>
                        </a:rPr>
                        <a:t>("a = %d, -a = %d", a, b);</a:t>
                      </a:r>
                      <a:endParaRPr lang="ru-RU" sz="2400" dirty="0">
                        <a:solidFill>
                          <a:schemeClr val="accent4"/>
                        </a:solidFill>
                        <a:effectLst/>
                        <a:latin typeface="Times New Roman"/>
                        <a:ea typeface="Calibri"/>
                        <a:cs typeface="Times New Roman"/>
                      </a:endParaRPr>
                    </a:p>
                  </a:txBody>
                  <a:tcPr marL="68580" marR="68580" marT="0" marB="0">
                    <a:lnL>
                      <a:noFill/>
                    </a:lnL>
                    <a:lnR>
                      <a:noFill/>
                    </a:lnR>
                    <a:lnT>
                      <a:noFill/>
                    </a:lnT>
                    <a:lnB>
                      <a:noFill/>
                    </a:lnB>
                  </a:tcPr>
                </a:tc>
              </a:tr>
            </a:tbl>
          </a:graphicData>
        </a:graphic>
      </p:graphicFrame>
      <p:sp>
        <p:nvSpPr>
          <p:cNvPr id="8" name="Прямоугольник 7"/>
          <p:cNvSpPr/>
          <p:nvPr/>
        </p:nvSpPr>
        <p:spPr>
          <a:xfrm>
            <a:off x="123362" y="1700808"/>
            <a:ext cx="803425"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en-US" sz="2400" b="1" dirty="0">
                <a:solidFill>
                  <a:srgbClr val="FF0000"/>
                </a:solidFill>
                <a:latin typeface="Times New Roman"/>
                <a:ea typeface="Calibri"/>
                <a:cs typeface="Times New Roman"/>
              </a:rPr>
              <a:t>?</a:t>
            </a:r>
            <a:endParaRPr lang="ru-RU" sz="2400" dirty="0">
              <a:solidFill>
                <a:srgbClr val="FF0000"/>
              </a:solidFill>
              <a:latin typeface="Times New Roman"/>
              <a:ea typeface="Calibri"/>
              <a:cs typeface="Times New Roman"/>
            </a:endParaRPr>
          </a:p>
        </p:txBody>
      </p:sp>
      <p:sp>
        <p:nvSpPr>
          <p:cNvPr id="9" name="Прямоугольник 8"/>
          <p:cNvSpPr/>
          <p:nvPr/>
        </p:nvSpPr>
        <p:spPr>
          <a:xfrm>
            <a:off x="125598" y="1700808"/>
            <a:ext cx="1111202"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ru-RU" sz="2400" b="1" dirty="0" smtClean="0">
                <a:solidFill>
                  <a:srgbClr val="FF0000"/>
                </a:solidFill>
                <a:latin typeface="Times New Roman"/>
                <a:ea typeface="Calibri"/>
                <a:cs typeface="Times New Roman"/>
              </a:rPr>
              <a:t>190</a:t>
            </a:r>
            <a:endParaRPr lang="ru-RU" sz="2400" dirty="0">
              <a:solidFill>
                <a:srgbClr val="FF0000"/>
              </a:solidFill>
              <a:latin typeface="Times New Roman"/>
              <a:ea typeface="Calibri"/>
              <a:cs typeface="Times New Roman"/>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284942012"/>
              </p:ext>
            </p:extLst>
          </p:nvPr>
        </p:nvGraphicFramePr>
        <p:xfrm>
          <a:off x="0" y="2852936"/>
          <a:ext cx="3308350" cy="1097280"/>
        </p:xfrm>
        <a:graphic>
          <a:graphicData uri="http://schemas.openxmlformats.org/drawingml/2006/table">
            <a:tbl>
              <a:tblPr firstRow="1" firstCol="1" bandRow="1"/>
              <a:tblGrid>
                <a:gridCol w="3308350"/>
              </a:tblGrid>
              <a:tr h="0">
                <a:tc>
                  <a:txBody>
                    <a:bodyPr/>
                    <a:lstStyle/>
                    <a:p>
                      <a:pPr algn="just">
                        <a:spcAft>
                          <a:spcPts val="0"/>
                        </a:spcAft>
                      </a:pPr>
                      <a:r>
                        <a:rPr lang="en-US" sz="2400" b="1" dirty="0">
                          <a:solidFill>
                            <a:srgbClr val="7030A0"/>
                          </a:solidFill>
                          <a:effectLst/>
                          <a:latin typeface="Times New Roman"/>
                          <a:ea typeface="Calibri"/>
                          <a:cs typeface="Times New Roman"/>
                        </a:rPr>
                        <a:t>char n = </a:t>
                      </a:r>
                      <a:r>
                        <a:rPr lang="en-US" sz="2400" b="1" dirty="0" smtClean="0">
                          <a:solidFill>
                            <a:srgbClr val="7030A0"/>
                          </a:solidFill>
                          <a:effectLst/>
                          <a:latin typeface="Times New Roman"/>
                          <a:ea typeface="Calibri"/>
                          <a:cs typeface="Times New Roman"/>
                        </a:rPr>
                        <a:t>65; </a:t>
                      </a:r>
                      <a:endParaRPr lang="ru-RU" sz="2400" dirty="0">
                        <a:solidFill>
                          <a:srgbClr val="7030A0"/>
                        </a:solidFill>
                        <a:effectLst/>
                        <a:latin typeface="Times New Roman"/>
                        <a:ea typeface="Calibri"/>
                        <a:cs typeface="Times New Roman"/>
                      </a:endParaRPr>
                    </a:p>
                    <a:p>
                      <a:pPr algn="just">
                        <a:spcAft>
                          <a:spcPts val="0"/>
                        </a:spcAft>
                      </a:pPr>
                      <a:r>
                        <a:rPr lang="en-US" sz="2400" b="1" dirty="0">
                          <a:solidFill>
                            <a:srgbClr val="00B050"/>
                          </a:solidFill>
                          <a:effectLst/>
                          <a:latin typeface="Times New Roman"/>
                          <a:ea typeface="Calibri"/>
                          <a:cs typeface="Times New Roman"/>
                        </a:rPr>
                        <a:t>char</a:t>
                      </a:r>
                      <a:r>
                        <a:rPr lang="en-US" sz="2400" b="1" dirty="0">
                          <a:solidFill>
                            <a:srgbClr val="7030A0"/>
                          </a:solidFill>
                          <a:effectLst/>
                          <a:latin typeface="Times New Roman"/>
                          <a:ea typeface="Calibri"/>
                          <a:cs typeface="Times New Roman"/>
                        </a:rPr>
                        <a:t> c = </a:t>
                      </a:r>
                      <a:r>
                        <a:rPr lang="en-US" sz="2400" b="1" dirty="0" smtClean="0">
                          <a:solidFill>
                            <a:srgbClr val="7030A0"/>
                          </a:solidFill>
                          <a:effectLst/>
                          <a:latin typeface="Times New Roman"/>
                          <a:ea typeface="Calibri"/>
                          <a:cs typeface="Times New Roman"/>
                        </a:rPr>
                        <a:t>~n;</a:t>
                      </a:r>
                      <a:endParaRPr lang="ru-RU" sz="2400" dirty="0">
                        <a:solidFill>
                          <a:srgbClr val="7030A0"/>
                        </a:solidFill>
                        <a:effectLst/>
                        <a:latin typeface="Times New Roman"/>
                        <a:ea typeface="Calibri"/>
                        <a:cs typeface="Times New Roman"/>
                      </a:endParaRPr>
                    </a:p>
                    <a:p>
                      <a:pPr algn="just">
                        <a:spcAft>
                          <a:spcPts val="0"/>
                        </a:spcAft>
                      </a:pPr>
                      <a:r>
                        <a:rPr lang="en-US" sz="2400" b="1" dirty="0" err="1">
                          <a:solidFill>
                            <a:srgbClr val="7030A0"/>
                          </a:solidFill>
                          <a:effectLst/>
                          <a:latin typeface="Times New Roman"/>
                          <a:ea typeface="Calibri"/>
                          <a:cs typeface="Times New Roman"/>
                        </a:rPr>
                        <a:t>printf</a:t>
                      </a:r>
                      <a:r>
                        <a:rPr lang="en-US" sz="2400" b="1" dirty="0">
                          <a:solidFill>
                            <a:srgbClr val="7030A0"/>
                          </a:solidFill>
                          <a:effectLst/>
                          <a:latin typeface="Times New Roman"/>
                          <a:ea typeface="Calibri"/>
                          <a:cs typeface="Times New Roman"/>
                        </a:rPr>
                        <a:t>("c = %d", c);</a:t>
                      </a:r>
                      <a:endParaRPr lang="ru-RU" sz="2400" dirty="0">
                        <a:solidFill>
                          <a:srgbClr val="7030A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2605686044"/>
              </p:ext>
            </p:extLst>
          </p:nvPr>
        </p:nvGraphicFramePr>
        <p:xfrm>
          <a:off x="-6000" y="4293096"/>
          <a:ext cx="9114504" cy="731520"/>
        </p:xfrm>
        <a:graphic>
          <a:graphicData uri="http://schemas.openxmlformats.org/drawingml/2006/table">
            <a:tbl>
              <a:tblPr firstRow="1" firstCol="1" bandRow="1"/>
              <a:tblGrid>
                <a:gridCol w="2574032"/>
                <a:gridCol w="744309"/>
                <a:gridCol w="2149837"/>
                <a:gridCol w="701452"/>
                <a:gridCol w="2944874"/>
              </a:tblGrid>
              <a:tr h="330133">
                <a:tc>
                  <a:txBody>
                    <a:bodyPr/>
                    <a:lstStyle/>
                    <a:p>
                      <a:pPr algn="ctr">
                        <a:spcAft>
                          <a:spcPts val="0"/>
                        </a:spcAft>
                      </a:pPr>
                      <a:r>
                        <a:rPr lang="en-US" sz="2400" b="1" dirty="0" smtClean="0">
                          <a:effectLst/>
                          <a:latin typeface="Times New Roman"/>
                          <a:ea typeface="Calibri"/>
                          <a:cs typeface="Times New Roman"/>
                        </a:rPr>
                        <a:t>n</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dirty="0">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en-US" sz="2400" b="1" dirty="0" smtClean="0">
                          <a:effectLst/>
                          <a:latin typeface="Times New Roman"/>
                          <a:ea typeface="Calibri"/>
                          <a:cs typeface="Times New Roman"/>
                        </a:rPr>
                        <a:t>65</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dirty="0">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01000001</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330133">
                <a:tc>
                  <a:txBody>
                    <a:bodyPr/>
                    <a:lstStyle/>
                    <a:p>
                      <a:pPr algn="ctr">
                        <a:spcAft>
                          <a:spcPts val="0"/>
                        </a:spcAft>
                      </a:pPr>
                      <a:r>
                        <a:rPr lang="ru-RU" sz="2400" b="1" dirty="0">
                          <a:effectLst/>
                          <a:latin typeface="Times New Roman"/>
                          <a:ea typeface="Calibri"/>
                          <a:cs typeface="Times New Roman"/>
                        </a:rPr>
                        <a:t> </a:t>
                      </a:r>
                      <a:r>
                        <a:rPr lang="en-US" sz="2400" b="1" dirty="0" smtClean="0">
                          <a:effectLst/>
                          <a:latin typeface="Times New Roman"/>
                          <a:ea typeface="Calibri"/>
                          <a:cs typeface="Times New Roman"/>
                        </a:rPr>
                        <a:t>~</a:t>
                      </a:r>
                      <a:r>
                        <a:rPr lang="ru-RU" sz="2400" b="1" dirty="0" smtClean="0">
                          <a:solidFill>
                            <a:prstClr val="black"/>
                          </a:solidFill>
                        </a:rPr>
                        <a:t>n</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en-US" sz="2400" b="1" dirty="0" smtClean="0">
                          <a:effectLst/>
                          <a:latin typeface="Times New Roman"/>
                          <a:ea typeface="Calibri"/>
                          <a:cs typeface="Times New Roman"/>
                        </a:rPr>
                        <a:t>-66</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dirty="0">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10111110</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2" name="Прямоугольник 11"/>
          <p:cNvSpPr/>
          <p:nvPr/>
        </p:nvSpPr>
        <p:spPr>
          <a:xfrm>
            <a:off x="123362" y="4005064"/>
            <a:ext cx="803425"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en-US" sz="2400" b="1" dirty="0">
                <a:solidFill>
                  <a:srgbClr val="FF0000"/>
                </a:solidFill>
                <a:latin typeface="Times New Roman"/>
                <a:ea typeface="Calibri"/>
                <a:cs typeface="Times New Roman"/>
              </a:rPr>
              <a:t>?</a:t>
            </a:r>
            <a:endParaRPr lang="ru-RU" sz="2400" dirty="0">
              <a:solidFill>
                <a:srgbClr val="FF0000"/>
              </a:solidFill>
              <a:latin typeface="Times New Roman"/>
              <a:ea typeface="Calibri"/>
              <a:cs typeface="Times New Roman"/>
            </a:endParaRPr>
          </a:p>
        </p:txBody>
      </p:sp>
      <p:sp>
        <p:nvSpPr>
          <p:cNvPr id="13" name="Прямоугольник 12"/>
          <p:cNvSpPr/>
          <p:nvPr/>
        </p:nvSpPr>
        <p:spPr>
          <a:xfrm>
            <a:off x="127976" y="4005064"/>
            <a:ext cx="1059906"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ru-RU" sz="2400" b="1" dirty="0" smtClean="0">
                <a:solidFill>
                  <a:srgbClr val="FF0000"/>
                </a:solidFill>
                <a:latin typeface="Times New Roman"/>
                <a:ea typeface="Calibri"/>
                <a:cs typeface="Times New Roman"/>
              </a:rPr>
              <a:t>-66</a:t>
            </a:r>
            <a:endParaRPr lang="ru-RU" sz="2400" dirty="0">
              <a:solidFill>
                <a:srgbClr val="FF0000"/>
              </a:solidFill>
              <a:latin typeface="Times New Roman"/>
              <a:ea typeface="Calibri"/>
              <a:cs typeface="Times New Roman"/>
            </a:endParaRPr>
          </a:p>
        </p:txBody>
      </p:sp>
    </p:spTree>
    <p:extLst>
      <p:ext uri="{BB962C8B-B14F-4D97-AF65-F5344CB8AC3E}">
        <p14:creationId xmlns:p14="http://schemas.microsoft.com/office/powerpoint/2010/main" val="41509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 presetClass="exit"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8847"/>
            <a:ext cx="9144000" cy="6463308"/>
          </a:xfrm>
          <a:prstGeom prst="rect">
            <a:avLst/>
          </a:prstGeom>
        </p:spPr>
        <p:txBody>
          <a:bodyPr wrap="square">
            <a:spAutoFit/>
          </a:bodyPr>
          <a:lstStyle/>
          <a:p>
            <a:pPr>
              <a:spcAft>
                <a:spcPts val="1200"/>
              </a:spcAft>
            </a:pPr>
            <a:r>
              <a:rPr lang="ru-RU" sz="2400" b="1" dirty="0" smtClean="0">
                <a:solidFill>
                  <a:srgbClr val="0070C0"/>
                </a:solidFill>
              </a:rPr>
              <a:t>Операции сдвига влево ( &lt;&lt; ) и вправо ( &gt;&gt; ) </a:t>
            </a:r>
            <a:r>
              <a:rPr lang="ru-RU" sz="2400" b="1" dirty="0" smtClean="0"/>
              <a:t>выполняют сдвиг левого операнда влево или вправо на число разрядов, задаваемое правым операндом.</a:t>
            </a:r>
          </a:p>
          <a:p>
            <a:pPr>
              <a:spcAft>
                <a:spcPts val="1200"/>
              </a:spcAft>
            </a:pPr>
            <a:r>
              <a:rPr lang="ru-RU" sz="2400" b="1" dirty="0" smtClean="0"/>
              <a:t>При сдвиге влево освобождающиеся разряды заполняются нулями. Например, </a:t>
            </a:r>
            <a:r>
              <a:rPr lang="ru-RU" sz="2400" b="1" dirty="0" smtClean="0">
                <a:solidFill>
                  <a:srgbClr val="0070C0"/>
                </a:solidFill>
              </a:rPr>
              <a:t>х&lt;&lt;2 </a:t>
            </a:r>
            <a:r>
              <a:rPr lang="ru-RU" sz="2400" b="1" dirty="0" smtClean="0"/>
              <a:t>сдвигает х влево на </a:t>
            </a:r>
            <a:r>
              <a:rPr lang="ru-RU" sz="2400" b="1" dirty="0" smtClean="0">
                <a:solidFill>
                  <a:srgbClr val="0070C0"/>
                </a:solidFill>
              </a:rPr>
              <a:t>2</a:t>
            </a:r>
            <a:r>
              <a:rPr lang="ru-RU" sz="2400" b="1" dirty="0" smtClean="0"/>
              <a:t> разряда, заполняя оставшиеся нулями, что эквивалентно умножению на </a:t>
            </a:r>
            <a:r>
              <a:rPr lang="ru-RU" sz="2400" b="1" dirty="0" smtClean="0">
                <a:solidFill>
                  <a:srgbClr val="0070C0"/>
                </a:solidFill>
              </a:rPr>
              <a:t>4</a:t>
            </a:r>
            <a:r>
              <a:rPr lang="ru-RU" sz="2400" b="1" dirty="0" smtClean="0"/>
              <a:t>. В общем случае сдвинуть </a:t>
            </a:r>
            <a:r>
              <a:rPr lang="ru-RU" sz="2400" b="1" dirty="0" smtClean="0">
                <a:solidFill>
                  <a:srgbClr val="0070C0"/>
                </a:solidFill>
              </a:rPr>
              <a:t>х</a:t>
            </a:r>
            <a:r>
              <a:rPr lang="ru-RU" sz="2400" b="1" dirty="0" smtClean="0"/>
              <a:t> на </a:t>
            </a:r>
            <a:r>
              <a:rPr lang="ru-RU" sz="2400" b="1" dirty="0" smtClean="0">
                <a:solidFill>
                  <a:srgbClr val="0070C0"/>
                </a:solidFill>
              </a:rPr>
              <a:t>n</a:t>
            </a:r>
            <a:r>
              <a:rPr lang="ru-RU" sz="2400" b="1" dirty="0" smtClean="0"/>
              <a:t> разрядов влево это эквивалентно умножению значения </a:t>
            </a:r>
            <a:r>
              <a:rPr lang="ru-RU" sz="2400" b="1" dirty="0" smtClean="0">
                <a:solidFill>
                  <a:srgbClr val="0070C0"/>
                </a:solidFill>
              </a:rPr>
              <a:t>х</a:t>
            </a:r>
            <a:r>
              <a:rPr lang="ru-RU" sz="2400" b="1" dirty="0" smtClean="0"/>
              <a:t> на </a:t>
            </a:r>
            <a:r>
              <a:rPr lang="ru-RU" sz="2400" b="1" dirty="0" smtClean="0">
                <a:solidFill>
                  <a:srgbClr val="0070C0"/>
                </a:solidFill>
              </a:rPr>
              <a:t>2</a:t>
            </a:r>
            <a:r>
              <a:rPr lang="ru-RU" sz="2400" b="1" dirty="0" smtClean="0"/>
              <a:t> в степени </a:t>
            </a:r>
            <a:r>
              <a:rPr lang="ru-RU" sz="2400" b="1" dirty="0" smtClean="0">
                <a:solidFill>
                  <a:srgbClr val="0070C0"/>
                </a:solidFill>
              </a:rPr>
              <a:t>n</a:t>
            </a:r>
            <a:r>
              <a:rPr lang="ru-RU" sz="2400" b="1" dirty="0" smtClean="0"/>
              <a:t>.</a:t>
            </a:r>
          </a:p>
          <a:p>
            <a:r>
              <a:rPr lang="ru-RU" sz="2400" b="1" dirty="0" smtClean="0">
                <a:solidFill>
                  <a:srgbClr val="0070C0"/>
                </a:solidFill>
              </a:rPr>
              <a:t>Примеры: </a:t>
            </a:r>
          </a:p>
          <a:p>
            <a:r>
              <a:rPr lang="ru-RU" sz="2400" b="1" dirty="0" smtClean="0"/>
              <a:t>Сдвиг числа 12 влево на 2 позиции</a:t>
            </a:r>
          </a:p>
          <a:p>
            <a:r>
              <a:rPr lang="ru-RU" sz="2400" b="1" dirty="0" smtClean="0"/>
              <a:t>00001100 &lt;&lt; 2 == 00110000</a:t>
            </a:r>
          </a:p>
          <a:p>
            <a:r>
              <a:rPr lang="ru-RU" sz="2400" b="1" dirty="0" smtClean="0"/>
              <a:t>Сдвиг числа 19 вправо на 3 позиции</a:t>
            </a:r>
          </a:p>
          <a:p>
            <a:pPr>
              <a:spcAft>
                <a:spcPts val="1200"/>
              </a:spcAft>
            </a:pPr>
            <a:r>
              <a:rPr lang="ru-RU" sz="2400" b="1" dirty="0" smtClean="0"/>
              <a:t>00010011 &gt;&gt; 3 == 00000010</a:t>
            </a:r>
          </a:p>
          <a:p>
            <a:r>
              <a:rPr lang="ru-RU" sz="2400" b="1" dirty="0" err="1" smtClean="0">
                <a:solidFill>
                  <a:srgbClr val="0070C0"/>
                </a:solidFill>
              </a:rPr>
              <a:t>int</a:t>
            </a:r>
            <a:r>
              <a:rPr lang="ru-RU" sz="2400" b="1" dirty="0" smtClean="0">
                <a:solidFill>
                  <a:srgbClr val="0070C0"/>
                </a:solidFill>
              </a:rPr>
              <a:t> a = 12</a:t>
            </a:r>
            <a:r>
              <a:rPr lang="en-US" sz="2400" b="1" dirty="0" smtClean="0">
                <a:solidFill>
                  <a:srgbClr val="0070C0"/>
                </a:solidFill>
              </a:rPr>
              <a:t>, b = 19</a:t>
            </a:r>
            <a:r>
              <a:rPr lang="ru-RU" sz="2400" b="1" dirty="0" smtClean="0">
                <a:solidFill>
                  <a:srgbClr val="0070C0"/>
                </a:solidFill>
              </a:rPr>
              <a:t>;</a:t>
            </a:r>
          </a:p>
          <a:p>
            <a:r>
              <a:rPr lang="ru-RU" sz="2400" b="1" dirty="0" err="1" smtClean="0">
                <a:solidFill>
                  <a:srgbClr val="0070C0"/>
                </a:solidFill>
              </a:rPr>
              <a:t>printf</a:t>
            </a:r>
            <a:r>
              <a:rPr lang="ru-RU" sz="2400" b="1" dirty="0" smtClean="0">
                <a:solidFill>
                  <a:srgbClr val="0070C0"/>
                </a:solidFill>
              </a:rPr>
              <a:t>("%d &lt;&lt; 2 == %d\n", a, a &lt;&lt; 2);</a:t>
            </a:r>
          </a:p>
          <a:p>
            <a:r>
              <a:rPr lang="ru-RU" sz="2400" b="1" dirty="0" err="1" smtClean="0">
                <a:solidFill>
                  <a:srgbClr val="0070C0"/>
                </a:solidFill>
              </a:rPr>
              <a:t>printf</a:t>
            </a:r>
            <a:r>
              <a:rPr lang="ru-RU" sz="2400" b="1" dirty="0" smtClean="0">
                <a:solidFill>
                  <a:srgbClr val="0070C0"/>
                </a:solidFill>
              </a:rPr>
              <a:t>("%d &gt;&gt; 3 == %d\n", </a:t>
            </a:r>
            <a:r>
              <a:rPr lang="en-US" sz="2400" b="1" dirty="0" smtClean="0">
                <a:solidFill>
                  <a:srgbClr val="0070C0"/>
                </a:solidFill>
              </a:rPr>
              <a:t>b</a:t>
            </a:r>
            <a:r>
              <a:rPr lang="ru-RU" sz="2400" b="1" dirty="0" smtClean="0">
                <a:solidFill>
                  <a:srgbClr val="0070C0"/>
                </a:solidFill>
              </a:rPr>
              <a:t>, </a:t>
            </a:r>
            <a:r>
              <a:rPr lang="en-US" sz="2400" b="1" dirty="0" smtClean="0">
                <a:solidFill>
                  <a:srgbClr val="0070C0"/>
                </a:solidFill>
              </a:rPr>
              <a:t>b</a:t>
            </a:r>
            <a:r>
              <a:rPr lang="ru-RU" sz="2400" b="1" dirty="0" smtClean="0">
                <a:solidFill>
                  <a:srgbClr val="0070C0"/>
                </a:solidFill>
              </a:rPr>
              <a:t> &gt;&gt; 2);</a:t>
            </a:r>
          </a:p>
        </p:txBody>
      </p:sp>
    </p:spTree>
    <p:extLst>
      <p:ext uri="{BB962C8B-B14F-4D97-AF65-F5344CB8AC3E}">
        <p14:creationId xmlns:p14="http://schemas.microsoft.com/office/powerpoint/2010/main" val="287582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555641"/>
          </a:xfrm>
          <a:prstGeom prst="rect">
            <a:avLst/>
          </a:prstGeom>
        </p:spPr>
        <p:txBody>
          <a:bodyPr wrap="square">
            <a:spAutoFit/>
          </a:bodyPr>
          <a:lstStyle/>
          <a:p>
            <a:pPr>
              <a:spcAft>
                <a:spcPts val="1200"/>
              </a:spcAft>
            </a:pPr>
            <a:r>
              <a:rPr lang="ru-RU" sz="2000" b="1" dirty="0" smtClean="0">
                <a:latin typeface="Arial" pitchFamily="34" charset="0"/>
                <a:cs typeface="Arial" pitchFamily="34" charset="0"/>
              </a:rPr>
              <a:t>Операторы сдвига по-разному ведут себя с числами со знаком и без знака, в зависимости от компилятора. Отрицательное число содержит один бит знака. При сдвиге влево, он может пропасть и  число станет положительным. Однако, компилятор может не изменять позицию знака – </a:t>
            </a:r>
            <a:r>
              <a:rPr lang="ru-RU" sz="2000" b="1" dirty="0">
                <a:latin typeface="Arial" pitchFamily="34" charset="0"/>
                <a:cs typeface="Arial" pitchFamily="34" charset="0"/>
              </a:rPr>
              <a:t>число останется </a:t>
            </a:r>
            <a:r>
              <a:rPr lang="ru-RU" sz="2000" b="1" dirty="0" err="1">
                <a:latin typeface="Arial" pitchFamily="34" charset="0"/>
                <a:cs typeface="Arial" pitchFamily="34" charset="0"/>
              </a:rPr>
              <a:t>знакопостоянным</a:t>
            </a:r>
            <a:r>
              <a:rPr lang="ru-RU" sz="2000" b="1" dirty="0">
                <a:latin typeface="Arial" pitchFamily="34" charset="0"/>
                <a:cs typeface="Arial" pitchFamily="34" charset="0"/>
              </a:rPr>
              <a:t>. </a:t>
            </a:r>
            <a:r>
              <a:rPr lang="ru-RU" sz="2000" b="1" dirty="0" smtClean="0">
                <a:latin typeface="Arial" pitchFamily="34" charset="0"/>
                <a:cs typeface="Arial" pitchFamily="34" charset="0"/>
              </a:rPr>
              <a:t>То же самое и для сдвига вправо. Это приводит к размножению знакового разряда.</a:t>
            </a:r>
            <a:r>
              <a:rPr lang="ru-RU" sz="2000" b="1" dirty="0">
                <a:latin typeface="Arial" pitchFamily="34" charset="0"/>
                <a:cs typeface="Arial" pitchFamily="34" charset="0"/>
              </a:rPr>
              <a:t> </a:t>
            </a:r>
            <a:r>
              <a:rPr lang="ru-RU" sz="2000" b="1" dirty="0" smtClean="0">
                <a:solidFill>
                  <a:srgbClr val="FF0000"/>
                </a:solidFill>
                <a:latin typeface="Arial" pitchFamily="34" charset="0"/>
                <a:cs typeface="Arial" pitchFamily="34" charset="0"/>
              </a:rPr>
              <a:t>Си размножает знаковый разряд.</a:t>
            </a:r>
          </a:p>
          <a:p>
            <a:r>
              <a:rPr lang="en-US" sz="2000" b="1" dirty="0" smtClean="0">
                <a:solidFill>
                  <a:srgbClr val="0070C0"/>
                </a:solidFill>
                <a:latin typeface="Arial" pitchFamily="34" charset="0"/>
                <a:cs typeface="Arial" pitchFamily="34" charset="0"/>
              </a:rPr>
              <a:t>unsigned </a:t>
            </a:r>
            <a:r>
              <a:rPr lang="en-US" sz="2000" b="1" dirty="0" err="1" smtClean="0">
                <a:solidFill>
                  <a:srgbClr val="0070C0"/>
                </a:solidFill>
                <a:latin typeface="Arial" pitchFamily="34" charset="0"/>
                <a:cs typeface="Arial" pitchFamily="34" charset="0"/>
              </a:rPr>
              <a:t>int</a:t>
            </a:r>
            <a:r>
              <a:rPr lang="en-US" sz="2000" b="1" dirty="0" smtClean="0">
                <a:solidFill>
                  <a:srgbClr val="0070C0"/>
                </a:solidFill>
                <a:latin typeface="Arial" pitchFamily="34" charset="0"/>
                <a:cs typeface="Arial" pitchFamily="34" charset="0"/>
              </a:rPr>
              <a:t> </a:t>
            </a:r>
            <a:r>
              <a:rPr lang="en-US" sz="2000" b="1" dirty="0" err="1" smtClean="0">
                <a:solidFill>
                  <a:srgbClr val="0070C0"/>
                </a:solidFill>
                <a:latin typeface="Arial" pitchFamily="34" charset="0"/>
                <a:cs typeface="Arial" pitchFamily="34" charset="0"/>
              </a:rPr>
              <a:t>ua</a:t>
            </a:r>
            <a:r>
              <a:rPr lang="en-US" sz="2000" b="1" dirty="0" smtClean="0">
                <a:solidFill>
                  <a:srgbClr val="0070C0"/>
                </a:solidFill>
                <a:latin typeface="Arial" pitchFamily="34" charset="0"/>
                <a:cs typeface="Arial" pitchFamily="34" charset="0"/>
              </a:rPr>
              <a:t> = 12;</a:t>
            </a:r>
            <a:r>
              <a:rPr lang="ru-RU" sz="2000" b="1" dirty="0" smtClean="0">
                <a:solidFill>
                  <a:srgbClr val="0070C0"/>
                </a:solidFill>
                <a:latin typeface="Arial" pitchFamily="34" charset="0"/>
                <a:cs typeface="Arial" pitchFamily="34" charset="0"/>
              </a:rPr>
              <a:t> </a:t>
            </a:r>
            <a:endParaRPr lang="en-US" sz="2000" b="1" dirty="0" smtClean="0">
              <a:latin typeface="Arial" pitchFamily="34" charset="0"/>
              <a:cs typeface="Arial" pitchFamily="34" charset="0"/>
            </a:endParaRPr>
          </a:p>
          <a:p>
            <a:r>
              <a:rPr lang="en-US" sz="2000" b="1" dirty="0" smtClean="0">
                <a:solidFill>
                  <a:srgbClr val="0070C0"/>
                </a:solidFill>
                <a:latin typeface="Arial" pitchFamily="34" charset="0"/>
                <a:cs typeface="Arial" pitchFamily="34" charset="0"/>
              </a:rPr>
              <a:t>signed </a:t>
            </a:r>
            <a:r>
              <a:rPr lang="en-US" sz="2000" b="1" dirty="0" err="1" smtClean="0">
                <a:solidFill>
                  <a:srgbClr val="0070C0"/>
                </a:solidFill>
                <a:latin typeface="Arial" pitchFamily="34" charset="0"/>
                <a:cs typeface="Arial" pitchFamily="34" charset="0"/>
              </a:rPr>
              <a:t>int</a:t>
            </a:r>
            <a:r>
              <a:rPr lang="en-US" sz="2000" b="1" dirty="0" smtClean="0">
                <a:solidFill>
                  <a:srgbClr val="0070C0"/>
                </a:solidFill>
                <a:latin typeface="Arial" pitchFamily="34" charset="0"/>
                <a:cs typeface="Arial" pitchFamily="34" charset="0"/>
              </a:rPr>
              <a:t>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 -11;</a:t>
            </a:r>
            <a:r>
              <a:rPr lang="ru-RU" sz="2000" b="1" dirty="0" smtClean="0">
                <a:solidFill>
                  <a:srgbClr val="0070C0"/>
                </a:solidFill>
                <a:latin typeface="Arial" pitchFamily="34" charset="0"/>
                <a:cs typeface="Arial" pitchFamily="34" charset="0"/>
              </a:rPr>
              <a:t> </a:t>
            </a:r>
            <a:endParaRPr lang="en-US" sz="2000" b="1" dirty="0" smtClean="0">
              <a:latin typeface="Arial" pitchFamily="34" charset="0"/>
              <a:cs typeface="Arial" pitchFamily="34" charset="0"/>
            </a:endParaRPr>
          </a:p>
          <a:p>
            <a:r>
              <a:rPr lang="en-US" sz="2000" b="1" dirty="0" err="1" smtClean="0">
                <a:solidFill>
                  <a:srgbClr val="0070C0"/>
                </a:solidFill>
                <a:latin typeface="Arial" pitchFamily="34" charset="0"/>
                <a:cs typeface="Arial" pitchFamily="34" charset="0"/>
              </a:rPr>
              <a:t>printf</a:t>
            </a:r>
            <a:r>
              <a:rPr lang="en-US" sz="2000" b="1" dirty="0" smtClean="0">
                <a:solidFill>
                  <a:srgbClr val="0070C0"/>
                </a:solidFill>
                <a:latin typeface="Arial" pitchFamily="34" charset="0"/>
                <a:cs typeface="Arial" pitchFamily="34" charset="0"/>
              </a:rPr>
              <a:t>("</a:t>
            </a:r>
            <a:r>
              <a:rPr lang="en-US" sz="2000" b="1" dirty="0" err="1" smtClean="0">
                <a:solidFill>
                  <a:srgbClr val="0070C0"/>
                </a:solidFill>
                <a:latin typeface="Arial" pitchFamily="34" charset="0"/>
                <a:cs typeface="Arial" pitchFamily="34" charset="0"/>
              </a:rPr>
              <a:t>ua</a:t>
            </a:r>
            <a:r>
              <a:rPr lang="en-US" sz="2000" b="1" dirty="0" smtClean="0">
                <a:solidFill>
                  <a:srgbClr val="0070C0"/>
                </a:solidFill>
                <a:latin typeface="Arial" pitchFamily="34" charset="0"/>
                <a:cs typeface="Arial" pitchFamily="34" charset="0"/>
              </a:rPr>
              <a:t> = %d, </a:t>
            </a:r>
            <a:r>
              <a:rPr lang="en-US" sz="2000" b="1" dirty="0" err="1" smtClean="0">
                <a:solidFill>
                  <a:srgbClr val="0070C0"/>
                </a:solidFill>
                <a:latin typeface="Arial" pitchFamily="34" charset="0"/>
                <a:cs typeface="Arial" pitchFamily="34" charset="0"/>
              </a:rPr>
              <a:t>ua</a:t>
            </a:r>
            <a:r>
              <a:rPr lang="en-US" sz="2000" b="1" dirty="0" smtClean="0">
                <a:solidFill>
                  <a:srgbClr val="0070C0"/>
                </a:solidFill>
                <a:latin typeface="Arial" pitchFamily="34" charset="0"/>
                <a:cs typeface="Arial" pitchFamily="34" charset="0"/>
              </a:rPr>
              <a:t> &gt;&gt; 2 = %d\n", </a:t>
            </a:r>
            <a:r>
              <a:rPr lang="en-US" sz="2000" b="1" dirty="0" err="1" smtClean="0">
                <a:solidFill>
                  <a:srgbClr val="0070C0"/>
                </a:solidFill>
                <a:latin typeface="Arial" pitchFamily="34" charset="0"/>
                <a:cs typeface="Arial" pitchFamily="34" charset="0"/>
              </a:rPr>
              <a:t>ua</a:t>
            </a:r>
            <a:r>
              <a:rPr lang="en-US" sz="2000" b="1" dirty="0" smtClean="0">
                <a:solidFill>
                  <a:srgbClr val="0070C0"/>
                </a:solidFill>
                <a:latin typeface="Arial" pitchFamily="34" charset="0"/>
                <a:cs typeface="Arial" pitchFamily="34" charset="0"/>
              </a:rPr>
              <a:t>, </a:t>
            </a:r>
            <a:r>
              <a:rPr lang="en-US" sz="2000" b="1" dirty="0" err="1" smtClean="0">
                <a:solidFill>
                  <a:srgbClr val="0070C0"/>
                </a:solidFill>
                <a:latin typeface="Arial" pitchFamily="34" charset="0"/>
                <a:cs typeface="Arial" pitchFamily="34" charset="0"/>
              </a:rPr>
              <a:t>ua</a:t>
            </a:r>
            <a:r>
              <a:rPr lang="en-US" sz="2000" b="1" dirty="0" smtClean="0">
                <a:solidFill>
                  <a:srgbClr val="0070C0"/>
                </a:solidFill>
                <a:latin typeface="Arial" pitchFamily="34" charset="0"/>
                <a:cs typeface="Arial" pitchFamily="34" charset="0"/>
              </a:rPr>
              <a:t> &gt;&gt; 2);                     </a:t>
            </a:r>
            <a:r>
              <a:rPr lang="ru-RU" sz="2000" b="1" dirty="0" smtClean="0">
                <a:latin typeface="Arial" pitchFamily="34" charset="0"/>
                <a:cs typeface="Arial" pitchFamily="34" charset="0"/>
              </a:rPr>
              <a:t>// </a:t>
            </a:r>
            <a:r>
              <a:rPr lang="en-US" sz="2000" b="1" dirty="0" smtClean="0">
                <a:latin typeface="Arial" pitchFamily="34" charset="0"/>
                <a:cs typeface="Arial" pitchFamily="34" charset="0"/>
              </a:rPr>
              <a:t> </a:t>
            </a:r>
            <a:r>
              <a:rPr lang="ru-RU" sz="2000" b="1" dirty="0" smtClean="0">
                <a:latin typeface="Arial" pitchFamily="34" charset="0"/>
                <a:cs typeface="Arial" pitchFamily="34" charset="0"/>
              </a:rPr>
              <a:t>3</a:t>
            </a:r>
            <a:endParaRPr lang="en-US" sz="2000" b="1" dirty="0" smtClean="0">
              <a:solidFill>
                <a:srgbClr val="0070C0"/>
              </a:solidFill>
              <a:latin typeface="Arial" pitchFamily="34" charset="0"/>
              <a:cs typeface="Arial" pitchFamily="34" charset="0"/>
            </a:endParaRPr>
          </a:p>
          <a:p>
            <a:r>
              <a:rPr lang="en-US" sz="2000" b="1" dirty="0" err="1" smtClean="0">
                <a:solidFill>
                  <a:srgbClr val="0070C0"/>
                </a:solidFill>
                <a:latin typeface="Arial" pitchFamily="34" charset="0"/>
                <a:cs typeface="Arial" pitchFamily="34" charset="0"/>
              </a:rPr>
              <a:t>printf</a:t>
            </a:r>
            <a:r>
              <a:rPr lang="en-US" sz="2000" b="1" dirty="0" smtClean="0">
                <a:solidFill>
                  <a:srgbClr val="0070C0"/>
                </a:solidFill>
                <a:latin typeface="Arial" pitchFamily="34" charset="0"/>
                <a:cs typeface="Arial" pitchFamily="34" charset="0"/>
              </a:rPr>
              <a:t>("</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 %d,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&gt;&gt; 2 = %d\n",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&gt;&gt; 2);</a:t>
            </a:r>
            <a:r>
              <a:rPr lang="ru-RU" sz="2000" b="1" dirty="0" smtClean="0">
                <a:solidFill>
                  <a:srgbClr val="0070C0"/>
                </a:solidFill>
                <a:latin typeface="Arial" pitchFamily="34" charset="0"/>
                <a:cs typeface="Arial" pitchFamily="34" charset="0"/>
              </a:rPr>
              <a:t>  </a:t>
            </a:r>
            <a:r>
              <a:rPr lang="en-US" sz="2000" b="1" dirty="0" smtClean="0">
                <a:solidFill>
                  <a:srgbClr val="0070C0"/>
                </a:solidFill>
                <a:latin typeface="Arial" pitchFamily="34" charset="0"/>
                <a:cs typeface="Arial" pitchFamily="34" charset="0"/>
              </a:rPr>
              <a:t>                    </a:t>
            </a:r>
            <a:r>
              <a:rPr lang="ru-RU" sz="2000" b="1" dirty="0" smtClean="0">
                <a:latin typeface="Arial" pitchFamily="34" charset="0"/>
                <a:cs typeface="Arial" pitchFamily="34" charset="0"/>
              </a:rPr>
              <a:t>// </a:t>
            </a:r>
            <a:r>
              <a:rPr lang="en-US" sz="2000" b="1" dirty="0" smtClean="0">
                <a:latin typeface="Arial" pitchFamily="34" charset="0"/>
                <a:cs typeface="Arial" pitchFamily="34" charset="0"/>
              </a:rPr>
              <a:t>-3</a:t>
            </a:r>
            <a:endParaRPr lang="en-US" sz="2000" b="1" dirty="0">
              <a:latin typeface="Arial" pitchFamily="34" charset="0"/>
              <a:cs typeface="Arial" pitchFamily="34" charset="0"/>
            </a:endParaRPr>
          </a:p>
          <a:p>
            <a:r>
              <a:rPr lang="en-US" sz="2000" b="1" dirty="0" err="1" smtClean="0">
                <a:solidFill>
                  <a:srgbClr val="0070C0"/>
                </a:solidFill>
                <a:latin typeface="Arial" pitchFamily="34" charset="0"/>
                <a:cs typeface="Arial" pitchFamily="34" charset="0"/>
              </a:rPr>
              <a:t>printf</a:t>
            </a:r>
            <a:r>
              <a:rPr lang="en-US" sz="2000" b="1" dirty="0" smtClean="0">
                <a:solidFill>
                  <a:srgbClr val="0070C0"/>
                </a:solidFill>
                <a:latin typeface="Arial" pitchFamily="34" charset="0"/>
                <a:cs typeface="Arial" pitchFamily="34" charset="0"/>
              </a:rPr>
              <a:t>("(unsigned)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 %u,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&gt;&gt; 2 = %u\n",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&gt;&gt; 2);</a:t>
            </a:r>
            <a:r>
              <a:rPr lang="ru-RU" sz="2000" b="1" dirty="0" smtClean="0">
                <a:solidFill>
                  <a:srgbClr val="0070C0"/>
                </a:solidFill>
                <a:latin typeface="Arial" pitchFamily="34" charset="0"/>
                <a:cs typeface="Arial" pitchFamily="34" charset="0"/>
              </a:rPr>
              <a:t> </a:t>
            </a:r>
            <a:r>
              <a:rPr lang="en-US" sz="2000" b="1" dirty="0" smtClean="0">
                <a:solidFill>
                  <a:srgbClr val="0070C0"/>
                </a:solidFill>
                <a:latin typeface="Arial" pitchFamily="34" charset="0"/>
                <a:cs typeface="Arial" pitchFamily="34" charset="0"/>
              </a:rPr>
              <a:t> </a:t>
            </a:r>
            <a:r>
              <a:rPr lang="ru-RU" sz="2000" b="1" dirty="0" smtClean="0">
                <a:latin typeface="Arial" pitchFamily="34" charset="0"/>
                <a:cs typeface="Arial" pitchFamily="34" charset="0"/>
              </a:rPr>
              <a:t>// </a:t>
            </a:r>
            <a:r>
              <a:rPr lang="en-US" sz="2000" b="1" dirty="0" smtClean="0">
                <a:latin typeface="Arial" pitchFamily="34" charset="0"/>
                <a:cs typeface="Arial" pitchFamily="34" charset="0"/>
              </a:rPr>
              <a:t>4294967293</a:t>
            </a:r>
            <a:endParaRPr lang="en-US" sz="2000" b="1" dirty="0" smtClean="0">
              <a:solidFill>
                <a:srgbClr val="0070C0"/>
              </a:solidFill>
              <a:latin typeface="Arial" pitchFamily="34" charset="0"/>
              <a:cs typeface="Arial" pitchFamily="34" charset="0"/>
            </a:endParaRPr>
          </a:p>
          <a:p>
            <a:r>
              <a:rPr lang="en-US" sz="2000" b="1" dirty="0" err="1" smtClean="0">
                <a:solidFill>
                  <a:srgbClr val="0070C0"/>
                </a:solidFill>
                <a:latin typeface="Arial" pitchFamily="34" charset="0"/>
                <a:cs typeface="Arial" pitchFamily="34" charset="0"/>
              </a:rPr>
              <a:t>printf</a:t>
            </a:r>
            <a:r>
              <a:rPr lang="en-US" sz="2000" b="1" dirty="0" smtClean="0">
                <a:solidFill>
                  <a:srgbClr val="0070C0"/>
                </a:solidFill>
                <a:latin typeface="Arial" pitchFamily="34" charset="0"/>
                <a:cs typeface="Arial" pitchFamily="34" charset="0"/>
              </a:rPr>
              <a:t>("</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 %d, ((unsigned)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&gt;&gt; 2 = %d",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((unsigned) </a:t>
            </a:r>
            <a:r>
              <a:rPr lang="en-US" sz="2000" b="1" dirty="0" err="1" smtClean="0">
                <a:solidFill>
                  <a:srgbClr val="0070C0"/>
                </a:solidFill>
                <a:latin typeface="Arial" pitchFamily="34" charset="0"/>
                <a:cs typeface="Arial" pitchFamily="34" charset="0"/>
              </a:rPr>
              <a:t>sa</a:t>
            </a:r>
            <a:r>
              <a:rPr lang="en-US" sz="2000" b="1" dirty="0" smtClean="0">
                <a:solidFill>
                  <a:srgbClr val="0070C0"/>
                </a:solidFill>
                <a:latin typeface="Arial" pitchFamily="34" charset="0"/>
                <a:cs typeface="Arial" pitchFamily="34" charset="0"/>
              </a:rPr>
              <a:t>) &gt;&gt; 2);</a:t>
            </a:r>
            <a:endParaRPr lang="ru-RU" sz="2000" b="1" dirty="0" smtClean="0">
              <a:solidFill>
                <a:srgbClr val="0070C0"/>
              </a:solidFill>
              <a:latin typeface="Arial" pitchFamily="34" charset="0"/>
              <a:cs typeface="Arial" pitchFamily="34" charset="0"/>
            </a:endParaRPr>
          </a:p>
          <a:p>
            <a:r>
              <a:rPr lang="ru-RU" sz="2000" b="1" dirty="0">
                <a:solidFill>
                  <a:srgbClr val="0070C0"/>
                </a:solidFill>
                <a:latin typeface="Arial" pitchFamily="34" charset="0"/>
                <a:cs typeface="Arial" pitchFamily="34" charset="0"/>
              </a:rPr>
              <a:t>						</a:t>
            </a:r>
            <a:r>
              <a:rPr lang="en-US" sz="2000" b="1" dirty="0" smtClean="0">
                <a:solidFill>
                  <a:srgbClr val="0070C0"/>
                </a:solidFill>
                <a:latin typeface="Arial" pitchFamily="34" charset="0"/>
                <a:cs typeface="Arial" pitchFamily="34" charset="0"/>
              </a:rPr>
              <a:t>	        </a:t>
            </a:r>
            <a:r>
              <a:rPr lang="ru-RU" sz="2000" b="1" dirty="0" smtClean="0">
                <a:latin typeface="Arial" pitchFamily="34" charset="0"/>
                <a:cs typeface="Arial" pitchFamily="34" charset="0"/>
              </a:rPr>
              <a:t>// </a:t>
            </a:r>
            <a:r>
              <a:rPr lang="en-US" sz="2000" b="1" dirty="0" smtClean="0">
                <a:latin typeface="Arial" pitchFamily="34" charset="0"/>
                <a:cs typeface="Arial" pitchFamily="34" charset="0"/>
              </a:rPr>
              <a:t>1073741821</a:t>
            </a:r>
            <a:endParaRPr lang="ru-RU" sz="2000" b="1" dirty="0" smtClean="0">
              <a:solidFill>
                <a:srgbClr val="0070C0"/>
              </a:solidFill>
              <a:latin typeface="Arial" pitchFamily="34" charset="0"/>
              <a:cs typeface="Arial" pitchFamily="34" charset="0"/>
            </a:endParaRPr>
          </a:p>
          <a:p>
            <a:pPr>
              <a:spcBef>
                <a:spcPts val="1200"/>
              </a:spcBef>
            </a:pPr>
            <a:r>
              <a:rPr lang="ru-RU" sz="2000" b="1" dirty="0" smtClean="0">
                <a:latin typeface="Arial" pitchFamily="34" charset="0"/>
                <a:cs typeface="Arial" pitchFamily="34" charset="0"/>
              </a:rPr>
              <a:t>При сдвиге отрицательного числа </a:t>
            </a:r>
            <a:r>
              <a:rPr lang="ru-RU" sz="2000" b="1" dirty="0">
                <a:latin typeface="Arial" pitchFamily="34" charset="0"/>
                <a:cs typeface="Arial" pitchFamily="34" charset="0"/>
              </a:rPr>
              <a:t>компилятор оставляет знак. Однако если посмотреть на представление этого числа, как </a:t>
            </a:r>
            <a:r>
              <a:rPr lang="ru-RU" sz="2000" b="1" dirty="0" err="1">
                <a:latin typeface="Arial" pitchFamily="34" charset="0"/>
                <a:cs typeface="Arial" pitchFamily="34" charset="0"/>
              </a:rPr>
              <a:t>беззнакового</a:t>
            </a:r>
            <a:r>
              <a:rPr lang="ru-RU" sz="2000" b="1" dirty="0">
                <a:latin typeface="Arial" pitchFamily="34" charset="0"/>
                <a:cs typeface="Arial" pitchFamily="34" charset="0"/>
              </a:rPr>
              <a:t>, сдвиг происходит по другим правилам, с сохранением самого левого бита. В последней строчке, если привести число со знаком к числу без знака, то произойдёт обычный сдвиг, и мы получим в результате положительное число</a:t>
            </a:r>
            <a:r>
              <a:rPr lang="ru-RU" sz="2000" b="1" dirty="0" smtClean="0">
                <a:latin typeface="Arial" pitchFamily="34" charset="0"/>
                <a:cs typeface="Arial" pitchFamily="34" charset="0"/>
              </a:rPr>
              <a:t>.</a:t>
            </a:r>
            <a:endParaRPr lang="ru-RU" sz="2000" b="1" dirty="0">
              <a:latin typeface="Arial" pitchFamily="34" charset="0"/>
              <a:cs typeface="Arial" pitchFamily="34" charset="0"/>
            </a:endParaRPr>
          </a:p>
        </p:txBody>
      </p:sp>
    </p:spTree>
    <p:extLst>
      <p:ext uri="{BB962C8B-B14F-4D97-AF65-F5344CB8AC3E}">
        <p14:creationId xmlns:p14="http://schemas.microsoft.com/office/powerpoint/2010/main" val="2875826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44624"/>
            <a:ext cx="9144000" cy="6863417"/>
          </a:xfrm>
          <a:prstGeom prst="rect">
            <a:avLst/>
          </a:prstGeom>
        </p:spPr>
        <p:txBody>
          <a:bodyPr wrap="square">
            <a:spAutoFit/>
          </a:bodyPr>
          <a:lstStyle/>
          <a:p>
            <a:r>
              <a:rPr lang="ru-RU" sz="2000" b="1" dirty="0">
                <a:latin typeface="Arial" pitchFamily="34" charset="0"/>
                <a:cs typeface="Arial" pitchFamily="34" charset="0"/>
              </a:rPr>
              <a:t>С</a:t>
            </a:r>
            <a:r>
              <a:rPr lang="ru-RU" sz="2000" b="1" dirty="0" smtClean="0">
                <a:latin typeface="Arial" pitchFamily="34" charset="0"/>
                <a:cs typeface="Arial" pitchFamily="34" charset="0"/>
              </a:rPr>
              <a:t>двиг </a:t>
            </a:r>
            <a:r>
              <a:rPr lang="ru-RU" sz="2000" b="1" dirty="0">
                <a:latin typeface="Arial" pitchFamily="34" charset="0"/>
                <a:cs typeface="Arial" pitchFamily="34" charset="0"/>
              </a:rPr>
              <a:t>вправо (&gt;&gt;) дописывает слева нули, то для целых чисел операция равносильна целочисленному делению </a:t>
            </a:r>
            <a:r>
              <a:rPr lang="ru-RU" sz="2000" b="1" dirty="0" smtClean="0">
                <a:latin typeface="Arial" pitchFamily="34" charset="0"/>
                <a:cs typeface="Arial" pitchFamily="34" charset="0"/>
              </a:rPr>
              <a:t>пополам, причём, нацело. Сдвиг </a:t>
            </a:r>
            <a:r>
              <a:rPr lang="ru-RU" sz="2000" b="1" dirty="0">
                <a:latin typeface="Arial" pitchFamily="34" charset="0"/>
                <a:cs typeface="Arial" pitchFamily="34" charset="0"/>
              </a:rPr>
              <a:t>влево </a:t>
            </a:r>
            <a:r>
              <a:rPr lang="ru-RU" sz="2000" b="1" dirty="0" smtClean="0">
                <a:latin typeface="Arial" pitchFamily="34" charset="0"/>
                <a:cs typeface="Arial" pitchFamily="34" charset="0"/>
              </a:rPr>
              <a:t>аналогичен умножению на 2 до тех пор, пока результат не выходит за границы, определяемые типом данных.</a:t>
            </a:r>
          </a:p>
          <a:p>
            <a:endParaRPr lang="ru-RU" sz="2000" b="1" dirty="0" smtClean="0">
              <a:latin typeface="Arial" pitchFamily="34" charset="0"/>
              <a:cs typeface="Arial" pitchFamily="34" charset="0"/>
            </a:endParaRPr>
          </a:p>
          <a:p>
            <a:r>
              <a:rPr lang="ru-RU" sz="2000" b="1" dirty="0">
                <a:latin typeface="Arial" pitchFamily="34" charset="0"/>
                <a:cs typeface="Arial" pitchFamily="34" charset="0"/>
              </a:rPr>
              <a:t>Если же сдвигаемое значение имеет знаковый тип, то осуществляется арифметический сдвиг вправо, то есть освобождающиеся слева разряды будут заполняться значением знакового бита (если число положительное, то значение знакового бита равно 0, если число отрицательное, то значение знакового бита равно 1) </a:t>
            </a:r>
          </a:p>
          <a:p>
            <a:pPr>
              <a:spcBef>
                <a:spcPts val="1200"/>
              </a:spcBef>
            </a:pPr>
            <a:r>
              <a:rPr lang="ru-RU" sz="2000" b="1" dirty="0" smtClean="0">
                <a:latin typeface="Arial" pitchFamily="34" charset="0"/>
                <a:cs typeface="Arial" pitchFamily="34" charset="0"/>
              </a:rPr>
              <a:t>Произвести </a:t>
            </a:r>
            <a:r>
              <a:rPr lang="ru-RU" sz="2000" b="1" dirty="0">
                <a:latin typeface="Arial" pitchFamily="34" charset="0"/>
                <a:cs typeface="Arial" pitchFamily="34" charset="0"/>
              </a:rPr>
              <a:t>битовый сдвиг для числа с плавающей точкой без явного приведения типа нельзя. Это вызвано тем, что для </a:t>
            </a:r>
            <a:r>
              <a:rPr lang="ru-RU" sz="2000" b="1" dirty="0" smtClean="0">
                <a:latin typeface="Arial" pitchFamily="34" charset="0"/>
                <a:cs typeface="Arial" pitchFamily="34" charset="0"/>
              </a:rPr>
              <a:t>Си </a:t>
            </a:r>
            <a:r>
              <a:rPr lang="ru-RU" sz="2000" b="1" dirty="0">
                <a:latin typeface="Arial" pitchFamily="34" charset="0"/>
                <a:cs typeface="Arial" pitchFamily="34" charset="0"/>
              </a:rPr>
              <a:t>не определено представление числа с плавающей точкой. </a:t>
            </a:r>
            <a:endParaRPr lang="ru-RU" sz="2000" b="1" dirty="0" smtClean="0">
              <a:latin typeface="Arial" pitchFamily="34" charset="0"/>
              <a:cs typeface="Arial" pitchFamily="34" charset="0"/>
            </a:endParaRPr>
          </a:p>
          <a:p>
            <a:pPr>
              <a:spcBef>
                <a:spcPts val="1200"/>
              </a:spcBef>
            </a:pPr>
            <a:r>
              <a:rPr lang="ru-RU" sz="2000" b="1" dirty="0" smtClean="0">
                <a:latin typeface="Arial" pitchFamily="34" charset="0"/>
                <a:cs typeface="Arial" pitchFamily="34" charset="0"/>
              </a:rPr>
              <a:t>Однако </a:t>
            </a:r>
            <a:r>
              <a:rPr lang="ru-RU" sz="2000" b="1" dirty="0">
                <a:latin typeface="Arial" pitchFamily="34" charset="0"/>
                <a:cs typeface="Arial" pitchFamily="34" charset="0"/>
              </a:rPr>
              <a:t>можно переместить число типа </a:t>
            </a:r>
            <a:r>
              <a:rPr lang="ru-RU" sz="2000" b="1" dirty="0" err="1">
                <a:latin typeface="Arial" pitchFamily="34" charset="0"/>
                <a:cs typeface="Arial" pitchFamily="34" charset="0"/>
              </a:rPr>
              <a:t>float</a:t>
            </a:r>
            <a:r>
              <a:rPr lang="ru-RU" sz="2000" b="1" dirty="0">
                <a:latin typeface="Arial" pitchFamily="34" charset="0"/>
                <a:cs typeface="Arial" pitchFamily="34" charset="0"/>
              </a:rPr>
              <a:t> в </a:t>
            </a:r>
            <a:r>
              <a:rPr lang="ru-RU" sz="2000" b="1" dirty="0" err="1">
                <a:latin typeface="Arial" pitchFamily="34" charset="0"/>
                <a:cs typeface="Arial" pitchFamily="34" charset="0"/>
              </a:rPr>
              <a:t>int</a:t>
            </a:r>
            <a:r>
              <a:rPr lang="ru-RU" sz="2000" b="1" dirty="0">
                <a:latin typeface="Arial" pitchFamily="34" charset="0"/>
                <a:cs typeface="Arial" pitchFamily="34" charset="0"/>
              </a:rPr>
              <a:t>, затем сдвинуть и вернуть </a:t>
            </a:r>
            <a:r>
              <a:rPr lang="ru-RU" sz="2000" b="1" dirty="0" smtClean="0">
                <a:latin typeface="Arial" pitchFamily="34" charset="0"/>
                <a:cs typeface="Arial" pitchFamily="34" charset="0"/>
              </a:rPr>
              <a:t>обратно:</a:t>
            </a:r>
            <a:endParaRPr lang="ru-RU" sz="2000" b="1" dirty="0">
              <a:latin typeface="Arial" pitchFamily="34" charset="0"/>
              <a:cs typeface="Arial" pitchFamily="34" charset="0"/>
            </a:endParaRPr>
          </a:p>
          <a:p>
            <a:endParaRPr lang="ru-RU" sz="2000" b="1" dirty="0">
              <a:latin typeface="Arial" pitchFamily="34" charset="0"/>
              <a:cs typeface="Arial" pitchFamily="34" charset="0"/>
            </a:endParaRPr>
          </a:p>
          <a:p>
            <a:r>
              <a:rPr lang="ru-RU" sz="2000" b="1" dirty="0" err="1" smtClean="0">
                <a:solidFill>
                  <a:srgbClr val="0070C0"/>
                </a:solidFill>
                <a:latin typeface="Arial" pitchFamily="34" charset="0"/>
                <a:cs typeface="Arial" pitchFamily="34" charset="0"/>
              </a:rPr>
              <a:t>float</a:t>
            </a:r>
            <a:r>
              <a:rPr lang="ru-RU" sz="2000" b="1" dirty="0" smtClean="0">
                <a:solidFill>
                  <a:srgbClr val="0070C0"/>
                </a:solidFill>
                <a:latin typeface="Arial" pitchFamily="34" charset="0"/>
                <a:cs typeface="Arial" pitchFamily="34" charset="0"/>
              </a:rPr>
              <a:t> </a:t>
            </a:r>
            <a:r>
              <a:rPr lang="ru-RU" sz="2000" b="1" dirty="0">
                <a:solidFill>
                  <a:srgbClr val="0070C0"/>
                </a:solidFill>
                <a:latin typeface="Arial" pitchFamily="34" charset="0"/>
                <a:cs typeface="Arial" pitchFamily="34" charset="0"/>
              </a:rPr>
              <a:t>b = </a:t>
            </a:r>
            <a:r>
              <a:rPr lang="ru-RU" sz="2000" b="1" dirty="0" smtClean="0">
                <a:solidFill>
                  <a:srgbClr val="0070C0"/>
                </a:solidFill>
                <a:latin typeface="Arial" pitchFamily="34" charset="0"/>
                <a:cs typeface="Arial" pitchFamily="34" charset="0"/>
              </a:rPr>
              <a:t>10.0;</a:t>
            </a:r>
            <a:endParaRPr lang="ru-RU" sz="2000" b="1" dirty="0">
              <a:solidFill>
                <a:srgbClr val="0070C0"/>
              </a:solidFill>
              <a:latin typeface="Arial" pitchFamily="34" charset="0"/>
              <a:cs typeface="Arial" pitchFamily="34" charset="0"/>
            </a:endParaRPr>
          </a:p>
          <a:p>
            <a:r>
              <a:rPr lang="ru-RU" sz="2000" b="1" dirty="0" err="1">
                <a:solidFill>
                  <a:srgbClr val="0070C0"/>
                </a:solidFill>
                <a:latin typeface="Arial" pitchFamily="34" charset="0"/>
                <a:cs typeface="Arial" pitchFamily="34" charset="0"/>
              </a:rPr>
              <a:t>float</a:t>
            </a:r>
            <a:r>
              <a:rPr lang="ru-RU" sz="2000" b="1" dirty="0">
                <a:solidFill>
                  <a:srgbClr val="0070C0"/>
                </a:solidFill>
                <a:latin typeface="Arial" pitchFamily="34" charset="0"/>
                <a:cs typeface="Arial" pitchFamily="34" charset="0"/>
              </a:rPr>
              <a:t> c = (</a:t>
            </a:r>
            <a:r>
              <a:rPr lang="ru-RU" sz="2000" b="1" dirty="0" err="1">
                <a:solidFill>
                  <a:srgbClr val="0070C0"/>
                </a:solidFill>
                <a:latin typeface="Arial" pitchFamily="34" charset="0"/>
                <a:cs typeface="Arial" pitchFamily="34" charset="0"/>
              </a:rPr>
              <a:t>float</a:t>
            </a:r>
            <a:r>
              <a:rPr lang="ru-RU" sz="2000" b="1" dirty="0">
                <a:solidFill>
                  <a:srgbClr val="0070C0"/>
                </a:solidFill>
                <a:latin typeface="Arial" pitchFamily="34" charset="0"/>
                <a:cs typeface="Arial" pitchFamily="34" charset="0"/>
              </a:rPr>
              <a:t>) (*((</a:t>
            </a:r>
            <a:r>
              <a:rPr lang="ru-RU" sz="2000" b="1" dirty="0" err="1">
                <a:solidFill>
                  <a:srgbClr val="0070C0"/>
                </a:solidFill>
                <a:latin typeface="Arial" pitchFamily="34" charset="0"/>
                <a:cs typeface="Arial" pitchFamily="34" charset="0"/>
              </a:rPr>
              <a:t>unsigned</a:t>
            </a:r>
            <a:r>
              <a:rPr lang="ru-RU" sz="2000" b="1" dirty="0">
                <a:solidFill>
                  <a:srgbClr val="0070C0"/>
                </a:solidFill>
                <a:latin typeface="Arial" pitchFamily="34" charset="0"/>
                <a:cs typeface="Arial" pitchFamily="34" charset="0"/>
              </a:rPr>
              <a:t> </a:t>
            </a:r>
            <a:r>
              <a:rPr lang="ru-RU" sz="2000" b="1" dirty="0" err="1">
                <a:solidFill>
                  <a:srgbClr val="0070C0"/>
                </a:solidFill>
                <a:latin typeface="Arial" pitchFamily="34" charset="0"/>
                <a:cs typeface="Arial" pitchFamily="34" charset="0"/>
              </a:rPr>
              <a:t>int</a:t>
            </a:r>
            <a:r>
              <a:rPr lang="ru-RU" sz="2000" b="1" dirty="0" smtClean="0">
                <a:solidFill>
                  <a:srgbClr val="0070C0"/>
                </a:solidFill>
                <a:latin typeface="Arial" pitchFamily="34" charset="0"/>
                <a:cs typeface="Arial" pitchFamily="34" charset="0"/>
              </a:rPr>
              <a:t>*)b</a:t>
            </a:r>
            <a:r>
              <a:rPr lang="ru-RU" sz="2000" b="1" dirty="0">
                <a:solidFill>
                  <a:srgbClr val="0070C0"/>
                </a:solidFill>
                <a:latin typeface="Arial" pitchFamily="34" charset="0"/>
                <a:cs typeface="Arial" pitchFamily="34" charset="0"/>
              </a:rPr>
              <a:t>) &gt;&gt; 2);</a:t>
            </a:r>
          </a:p>
          <a:p>
            <a:r>
              <a:rPr lang="ru-RU" sz="2000" b="1" dirty="0" err="1">
                <a:solidFill>
                  <a:srgbClr val="0070C0"/>
                </a:solidFill>
                <a:latin typeface="Arial" pitchFamily="34" charset="0"/>
                <a:cs typeface="Arial" pitchFamily="34" charset="0"/>
              </a:rPr>
              <a:t>printf</a:t>
            </a:r>
            <a:r>
              <a:rPr lang="ru-RU" sz="2000" b="1" dirty="0">
                <a:solidFill>
                  <a:srgbClr val="0070C0"/>
                </a:solidFill>
                <a:latin typeface="Arial" pitchFamily="34" charset="0"/>
                <a:cs typeface="Arial" pitchFamily="34" charset="0"/>
              </a:rPr>
              <a:t>("%.3f &gt;&gt; 2 = %.3f", b, c</a:t>
            </a:r>
            <a:r>
              <a:rPr lang="ru-RU" sz="2000" b="1" dirty="0" smtClean="0">
                <a:solidFill>
                  <a:srgbClr val="0070C0"/>
                </a:solidFill>
                <a:latin typeface="Arial" pitchFamily="34" charset="0"/>
                <a:cs typeface="Arial" pitchFamily="34" charset="0"/>
              </a:rPr>
              <a:t>);</a:t>
            </a:r>
          </a:p>
          <a:p>
            <a:endParaRPr lang="ru-RU" sz="2000" b="1" dirty="0">
              <a:latin typeface="Arial" pitchFamily="34" charset="0"/>
              <a:cs typeface="Arial" pitchFamily="34" charset="0"/>
            </a:endParaRPr>
          </a:p>
          <a:p>
            <a:r>
              <a:rPr lang="ru-RU" sz="2000" b="1" dirty="0">
                <a:latin typeface="Arial" pitchFamily="34" charset="0"/>
                <a:cs typeface="Arial" pitchFamily="34" charset="0"/>
              </a:rPr>
              <a:t>Но мы, конечно же, получим не </a:t>
            </a:r>
            <a:r>
              <a:rPr lang="ru-RU" sz="2000" b="1" dirty="0" smtClean="0">
                <a:latin typeface="Arial" pitchFamily="34" charset="0"/>
                <a:cs typeface="Arial" pitchFamily="34" charset="0"/>
              </a:rPr>
              <a:t>5.0, </a:t>
            </a:r>
            <a:r>
              <a:rPr lang="ru-RU" sz="2000" b="1" dirty="0">
                <a:latin typeface="Arial" pitchFamily="34" charset="0"/>
                <a:cs typeface="Arial" pitchFamily="34" charset="0"/>
              </a:rPr>
              <a:t>а совершенно другое число.</a:t>
            </a:r>
          </a:p>
        </p:txBody>
      </p:sp>
    </p:spTree>
    <p:extLst>
      <p:ext uri="{BB962C8B-B14F-4D97-AF65-F5344CB8AC3E}">
        <p14:creationId xmlns:p14="http://schemas.microsoft.com/office/powerpoint/2010/main" val="2667865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64235"/>
            <a:ext cx="9144000" cy="4708981"/>
          </a:xfrm>
          <a:prstGeom prst="rect">
            <a:avLst/>
          </a:prstGeom>
        </p:spPr>
        <p:txBody>
          <a:bodyPr wrap="square">
            <a:spAutoFit/>
          </a:bodyPr>
          <a:lstStyle/>
          <a:p>
            <a:r>
              <a:rPr lang="ru-RU" sz="2000" b="1" dirty="0">
                <a:latin typeface="Arial" pitchFamily="34" charset="0"/>
                <a:cs typeface="Arial" pitchFamily="34" charset="0"/>
              </a:rPr>
              <a:t>Битовые операции </a:t>
            </a:r>
            <a:r>
              <a:rPr lang="ru-RU" sz="2000" b="1" dirty="0" smtClean="0">
                <a:latin typeface="Arial" pitchFamily="34" charset="0"/>
                <a:cs typeface="Arial" pitchFamily="34" charset="0"/>
              </a:rPr>
              <a:t>лежат </a:t>
            </a:r>
            <a:r>
              <a:rPr lang="ru-RU" sz="2000" b="1" dirty="0">
                <a:latin typeface="Arial" pitchFamily="34" charset="0"/>
                <a:cs typeface="Arial" pitchFamily="34" charset="0"/>
              </a:rPr>
              <a:t>в основе цифровой техники, так как на них основана логика работы логических вентилей — базовых элементов цифровых схем.</a:t>
            </a:r>
          </a:p>
          <a:p>
            <a:pPr>
              <a:spcBef>
                <a:spcPts val="1200"/>
              </a:spcBef>
            </a:pPr>
            <a:r>
              <a:rPr lang="ru-RU" sz="2000" b="1" dirty="0" smtClean="0">
                <a:latin typeface="Arial" pitchFamily="34" charset="0"/>
                <a:cs typeface="Arial" pitchFamily="34" charset="0"/>
              </a:rPr>
              <a:t>Применение </a:t>
            </a:r>
            <a:r>
              <a:rPr lang="ru-RU" sz="2000" b="1" dirty="0">
                <a:latin typeface="Arial" pitchFamily="34" charset="0"/>
                <a:cs typeface="Arial" pitchFamily="34" charset="0"/>
              </a:rPr>
              <a:t>битовых операций:</a:t>
            </a:r>
          </a:p>
          <a:p>
            <a:pPr marL="342900" indent="-342900">
              <a:spcBef>
                <a:spcPts val="1200"/>
              </a:spcBef>
              <a:buFont typeface="Wingdings" pitchFamily="2" charset="2"/>
              <a:buChar char="Ø"/>
            </a:pPr>
            <a:r>
              <a:rPr lang="ru-RU" sz="2000" b="1" dirty="0" smtClean="0">
                <a:latin typeface="Arial" pitchFamily="34" charset="0"/>
                <a:cs typeface="Arial" pitchFamily="34" charset="0"/>
              </a:rPr>
              <a:t>проверка</a:t>
            </a:r>
            <a:r>
              <a:rPr lang="ru-RU" sz="2000" b="1" dirty="0">
                <a:latin typeface="Arial" pitchFamily="34" charset="0"/>
                <a:cs typeface="Arial" pitchFamily="34" charset="0"/>
              </a:rPr>
              <a:t>, сброс и установка отдельных битов в составе целого числа</a:t>
            </a:r>
          </a:p>
          <a:p>
            <a:pPr marL="342900" indent="-342900">
              <a:spcBef>
                <a:spcPts val="1200"/>
              </a:spcBef>
              <a:buFont typeface="Wingdings" pitchFamily="2" charset="2"/>
              <a:buChar char="Ø"/>
            </a:pPr>
            <a:r>
              <a:rPr lang="ru-RU" sz="2000" b="1" dirty="0" smtClean="0">
                <a:latin typeface="Arial" pitchFamily="34" charset="0"/>
                <a:cs typeface="Arial" pitchFamily="34" charset="0"/>
              </a:rPr>
              <a:t>экономия </a:t>
            </a:r>
            <a:r>
              <a:rPr lang="ru-RU" sz="2000" b="1" dirty="0">
                <a:latin typeface="Arial" pitchFamily="34" charset="0"/>
                <a:cs typeface="Arial" pitchFamily="34" charset="0"/>
              </a:rPr>
              <a:t>памяти (упаковка нескольких логических значений </a:t>
            </a:r>
            <a:r>
              <a:rPr lang="ru-RU" sz="2000" b="1" dirty="0" smtClean="0">
                <a:latin typeface="Arial" pitchFamily="34" charset="0"/>
                <a:cs typeface="Arial" pitchFamily="34" charset="0"/>
              </a:rPr>
              <a:t>в одну </a:t>
            </a:r>
            <a:r>
              <a:rPr lang="ru-RU" sz="2000" b="1" dirty="0">
                <a:latin typeface="Arial" pitchFamily="34" charset="0"/>
                <a:cs typeface="Arial" pitchFamily="34" charset="0"/>
              </a:rPr>
              <a:t>целую переменную)</a:t>
            </a:r>
          </a:p>
          <a:p>
            <a:pPr marL="342900" indent="-342900">
              <a:spcBef>
                <a:spcPts val="1200"/>
              </a:spcBef>
              <a:buFont typeface="Wingdings" pitchFamily="2" charset="2"/>
              <a:buChar char="Ø"/>
            </a:pPr>
            <a:r>
              <a:rPr lang="ru-RU" sz="2000" b="1" dirty="0" smtClean="0">
                <a:latin typeface="Arial" pitchFamily="34" charset="0"/>
                <a:cs typeface="Arial" pitchFamily="34" charset="0"/>
              </a:rPr>
              <a:t>повышение </a:t>
            </a:r>
            <a:r>
              <a:rPr lang="ru-RU" sz="2000" b="1" dirty="0">
                <a:latin typeface="Arial" pitchFamily="34" charset="0"/>
                <a:cs typeface="Arial" pitchFamily="34" charset="0"/>
              </a:rPr>
              <a:t>производительности программ </a:t>
            </a:r>
            <a:r>
              <a:rPr lang="ru-RU" sz="2000" b="1" dirty="0" smtClean="0">
                <a:latin typeface="Arial" pitchFamily="34" charset="0"/>
                <a:cs typeface="Arial" pitchFamily="34" charset="0"/>
              </a:rPr>
              <a:t>в некоторых случаях (битовые </a:t>
            </a:r>
            <a:r>
              <a:rPr lang="ru-RU" sz="2000" b="1" dirty="0">
                <a:latin typeface="Arial" pitchFamily="34" charset="0"/>
                <a:cs typeface="Arial" pitchFamily="34" charset="0"/>
              </a:rPr>
              <a:t>операции могут выполняться одновременно над всеми </a:t>
            </a:r>
            <a:r>
              <a:rPr lang="ru-RU" sz="2000" b="1" dirty="0" smtClean="0">
                <a:latin typeface="Arial" pitchFamily="34" charset="0"/>
                <a:cs typeface="Arial" pitchFamily="34" charset="0"/>
              </a:rPr>
              <a:t>разрядами)</a:t>
            </a:r>
            <a:endParaRPr lang="ru-RU" sz="2000" b="1" dirty="0">
              <a:latin typeface="Arial" pitchFamily="34" charset="0"/>
              <a:cs typeface="Arial" pitchFamily="34" charset="0"/>
            </a:endParaRPr>
          </a:p>
          <a:p>
            <a:pPr marL="342900" indent="-342900">
              <a:spcBef>
                <a:spcPts val="1200"/>
              </a:spcBef>
              <a:buFont typeface="Wingdings" pitchFamily="2" charset="2"/>
              <a:buChar char="Ø"/>
            </a:pPr>
            <a:r>
              <a:rPr lang="ru-RU" sz="2000" b="1" dirty="0" smtClean="0">
                <a:latin typeface="Arial" pitchFamily="34" charset="0"/>
                <a:cs typeface="Arial" pitchFamily="34" charset="0"/>
              </a:rPr>
              <a:t>работа </a:t>
            </a:r>
            <a:r>
              <a:rPr lang="ru-RU" sz="2000" b="1" dirty="0">
                <a:latin typeface="Arial" pitchFamily="34" charset="0"/>
                <a:cs typeface="Arial" pitchFamily="34" charset="0"/>
              </a:rPr>
              <a:t>с регистрами аппаратуры</a:t>
            </a:r>
          </a:p>
        </p:txBody>
      </p:sp>
    </p:spTree>
    <p:extLst>
      <p:ext uri="{BB962C8B-B14F-4D97-AF65-F5344CB8AC3E}">
        <p14:creationId xmlns:p14="http://schemas.microsoft.com/office/powerpoint/2010/main" val="1546344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453087215"/>
              </p:ext>
            </p:extLst>
          </p:nvPr>
        </p:nvGraphicFramePr>
        <p:xfrm>
          <a:off x="63185" y="3777208"/>
          <a:ext cx="9044300" cy="1524000"/>
        </p:xfrm>
        <a:graphic>
          <a:graphicData uri="http://schemas.openxmlformats.org/drawingml/2006/table">
            <a:tbl>
              <a:tblPr firstRow="1" firstCol="1" lastRow="1" lastCol="1" bandRow="1" bandCol="1"/>
              <a:tblGrid>
                <a:gridCol w="818559"/>
                <a:gridCol w="1282012"/>
                <a:gridCol w="4985603"/>
                <a:gridCol w="1958126"/>
              </a:tblGrid>
              <a:tr h="116972">
                <a:tc rowSpan="5">
                  <a:txBody>
                    <a:bodyPr/>
                    <a:lstStyle/>
                    <a:p>
                      <a:pPr algn="ctr">
                        <a:spcAft>
                          <a:spcPts val="0"/>
                        </a:spcAft>
                      </a:pPr>
                      <a:r>
                        <a:rPr lang="en-US" sz="2000" b="1" kern="1600" dirty="0">
                          <a:effectLst/>
                          <a:latin typeface="Times New Roman"/>
                          <a:ea typeface="Times New Roman"/>
                          <a:cs typeface="Arial"/>
                        </a:rPr>
                        <a:t>14</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b="1" kern="1600">
                          <a:effectLst/>
                          <a:latin typeface="Times New Roman"/>
                          <a:ea typeface="Times New Roman"/>
                          <a:cs typeface="Arial"/>
                        </a:rPr>
                        <a:t>&lt;&lt;=</a:t>
                      </a:r>
                      <a:endParaRPr lang="ru-RU" sz="200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spc="10" dirty="0">
                          <a:effectLst/>
                          <a:latin typeface="Times New Roman"/>
                          <a:ea typeface="Times New Roman"/>
                          <a:cs typeface="Arial"/>
                        </a:rPr>
                        <a:t>Сдвиг влево и присваивание</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dirty="0">
                          <a:effectLst/>
                          <a:latin typeface="Times New Roman"/>
                          <a:ea typeface="Times New Roman"/>
                          <a:cs typeface="Arial"/>
                        </a:rPr>
                        <a:t>Справа налево</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972">
                <a:tc vMerge="1">
                  <a:txBody>
                    <a:bodyPr/>
                    <a:lstStyle/>
                    <a:p>
                      <a:endParaRPr lang="ru-RU"/>
                    </a:p>
                  </a:txBody>
                  <a:tcPr/>
                </a:tc>
                <a:tc>
                  <a:txBody>
                    <a:bodyPr/>
                    <a:lstStyle/>
                    <a:p>
                      <a:pPr algn="ctr">
                        <a:spcAft>
                          <a:spcPts val="0"/>
                        </a:spcAft>
                      </a:pPr>
                      <a:r>
                        <a:rPr lang="en-US" sz="2000" b="1" kern="1600">
                          <a:effectLst/>
                          <a:latin typeface="Times New Roman"/>
                          <a:ea typeface="Times New Roman"/>
                          <a:cs typeface="Arial"/>
                        </a:rPr>
                        <a:t>&gt;&gt;=</a:t>
                      </a:r>
                      <a:endParaRPr lang="ru-RU" sz="200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spc="10" dirty="0">
                          <a:effectLst/>
                          <a:latin typeface="Times New Roman"/>
                          <a:ea typeface="Times New Roman"/>
                          <a:cs typeface="Arial"/>
                        </a:rPr>
                        <a:t>Сдвиг вправо и присваивание</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dirty="0">
                          <a:effectLst/>
                          <a:latin typeface="Times New Roman"/>
                          <a:ea typeface="Times New Roman"/>
                          <a:cs typeface="Arial"/>
                        </a:rPr>
                        <a:t>Справа налево</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972">
                <a:tc vMerge="1">
                  <a:txBody>
                    <a:bodyPr/>
                    <a:lstStyle/>
                    <a:p>
                      <a:endParaRPr lang="ru-RU"/>
                    </a:p>
                  </a:txBody>
                  <a:tcPr/>
                </a:tc>
                <a:tc>
                  <a:txBody>
                    <a:bodyPr/>
                    <a:lstStyle/>
                    <a:p>
                      <a:pPr algn="ctr">
                        <a:spcAft>
                          <a:spcPts val="0"/>
                        </a:spcAft>
                      </a:pPr>
                      <a:r>
                        <a:rPr lang="en-US" sz="2000" b="1" kern="1600">
                          <a:effectLst/>
                          <a:latin typeface="Times New Roman"/>
                          <a:ea typeface="Times New Roman"/>
                          <a:cs typeface="Arial"/>
                        </a:rPr>
                        <a:t>&amp;=</a:t>
                      </a:r>
                      <a:endParaRPr lang="ru-RU" sz="200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spc="-5" dirty="0">
                          <a:effectLst/>
                          <a:latin typeface="Times New Roman"/>
                          <a:ea typeface="Times New Roman"/>
                          <a:cs typeface="Arial"/>
                        </a:rPr>
                        <a:t>Поразрядное И </a:t>
                      </a:r>
                      <a:r>
                        <a:rPr lang="ru-RU" sz="2000" b="1" kern="1600" spc="-5" dirty="0" err="1">
                          <a:effectLst/>
                          <a:latin typeface="Times New Roman"/>
                          <a:ea typeface="Times New Roman"/>
                          <a:cs typeface="Arial"/>
                        </a:rPr>
                        <a:t>и</a:t>
                      </a:r>
                      <a:r>
                        <a:rPr lang="ru-RU" sz="2000" b="1" kern="1600" spc="-5" dirty="0">
                          <a:effectLst/>
                          <a:latin typeface="Times New Roman"/>
                          <a:ea typeface="Times New Roman"/>
                          <a:cs typeface="Arial"/>
                        </a:rPr>
                        <a:t> присваивание</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dirty="0">
                          <a:effectLst/>
                          <a:latin typeface="Times New Roman"/>
                          <a:ea typeface="Times New Roman"/>
                          <a:cs typeface="Arial"/>
                        </a:rPr>
                        <a:t>Справа налево</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972">
                <a:tc vMerge="1">
                  <a:txBody>
                    <a:bodyPr/>
                    <a:lstStyle/>
                    <a:p>
                      <a:endParaRPr lang="ru-RU"/>
                    </a:p>
                  </a:txBody>
                  <a:tcPr/>
                </a:tc>
                <a:tc>
                  <a:txBody>
                    <a:bodyPr/>
                    <a:lstStyle/>
                    <a:p>
                      <a:pPr algn="ctr">
                        <a:spcAft>
                          <a:spcPts val="0"/>
                        </a:spcAft>
                      </a:pPr>
                      <a:r>
                        <a:rPr lang="en-US" sz="2000" b="1" kern="1600">
                          <a:effectLst/>
                          <a:latin typeface="Times New Roman"/>
                          <a:ea typeface="Times New Roman"/>
                          <a:cs typeface="Arial"/>
                        </a:rPr>
                        <a:t>^=</a:t>
                      </a:r>
                      <a:endParaRPr lang="ru-RU" sz="200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dirty="0">
                          <a:effectLst/>
                          <a:latin typeface="Times New Roman"/>
                          <a:ea typeface="Times New Roman"/>
                          <a:cs typeface="Arial"/>
                        </a:rPr>
                        <a:t>Исключающее ИЛИ и присваивание</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dirty="0">
                          <a:effectLst/>
                          <a:latin typeface="Times New Roman"/>
                          <a:ea typeface="Times New Roman"/>
                          <a:cs typeface="Arial"/>
                        </a:rPr>
                        <a:t>Справа налево</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972">
                <a:tc vMerge="1">
                  <a:txBody>
                    <a:bodyPr/>
                    <a:lstStyle/>
                    <a:p>
                      <a:endParaRPr lang="ru-RU"/>
                    </a:p>
                  </a:txBody>
                  <a:tcPr/>
                </a:tc>
                <a:tc>
                  <a:txBody>
                    <a:bodyPr/>
                    <a:lstStyle/>
                    <a:p>
                      <a:pPr algn="ctr">
                        <a:spcAft>
                          <a:spcPts val="0"/>
                        </a:spcAft>
                      </a:pPr>
                      <a:r>
                        <a:rPr lang="en-US" sz="2000" b="1" kern="1600">
                          <a:effectLst/>
                          <a:latin typeface="Times New Roman"/>
                          <a:ea typeface="Times New Roman"/>
                          <a:cs typeface="Arial"/>
                        </a:rPr>
                        <a:t>|=</a:t>
                      </a:r>
                      <a:endParaRPr lang="ru-RU" sz="200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spc="10" dirty="0">
                          <a:effectLst/>
                          <a:latin typeface="Times New Roman"/>
                          <a:ea typeface="Times New Roman"/>
                          <a:cs typeface="Arial"/>
                        </a:rPr>
                        <a:t>Поразрядное ИЛИ и присваивание</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2000" b="1" kern="1600" dirty="0">
                          <a:effectLst/>
                          <a:latin typeface="Times New Roman"/>
                          <a:ea typeface="Times New Roman"/>
                          <a:cs typeface="Arial"/>
                        </a:rPr>
                        <a:t>Справа налево</a:t>
                      </a:r>
                      <a:endParaRPr lang="ru-RU" sz="2000" dirty="0">
                        <a:effectLst/>
                        <a:latin typeface="Times New Roman"/>
                        <a:ea typeface="Times New Roman"/>
                      </a:endParaRPr>
                    </a:p>
                  </a:txBody>
                  <a:tcPr marL="33945" marR="33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Прямоугольник 2"/>
          <p:cNvSpPr/>
          <p:nvPr/>
        </p:nvSpPr>
        <p:spPr>
          <a:xfrm>
            <a:off x="0" y="44624"/>
            <a:ext cx="9144000" cy="2831544"/>
          </a:xfrm>
          <a:prstGeom prst="rect">
            <a:avLst/>
          </a:prstGeom>
        </p:spPr>
        <p:txBody>
          <a:bodyPr wrap="square">
            <a:spAutoFit/>
          </a:bodyPr>
          <a:lstStyle/>
          <a:p>
            <a:pPr>
              <a:spcAft>
                <a:spcPts val="1200"/>
              </a:spcAft>
            </a:pPr>
            <a:r>
              <a:rPr lang="ru-RU" sz="2400" b="1" dirty="0" smtClean="0"/>
              <a:t>Побитовые операторы и операторы сдвига не изменяют значения числа, возвращая новое. Они также как и арифметические операторы, могут входить в состав сложного присваивания</a:t>
            </a:r>
          </a:p>
          <a:p>
            <a:r>
              <a:rPr lang="ru-RU" sz="2400" b="1" dirty="0" err="1" smtClean="0">
                <a:solidFill>
                  <a:srgbClr val="0070C0"/>
                </a:solidFill>
              </a:rPr>
              <a:t>int</a:t>
            </a:r>
            <a:r>
              <a:rPr lang="ru-RU" sz="2400" b="1" dirty="0" smtClean="0">
                <a:solidFill>
                  <a:srgbClr val="0070C0"/>
                </a:solidFill>
              </a:rPr>
              <a:t> a = 10;</a:t>
            </a:r>
          </a:p>
          <a:p>
            <a:r>
              <a:rPr lang="ru-RU" sz="2400" b="1" dirty="0" err="1" smtClean="0">
                <a:solidFill>
                  <a:srgbClr val="0070C0"/>
                </a:solidFill>
              </a:rPr>
              <a:t>int</a:t>
            </a:r>
            <a:r>
              <a:rPr lang="ru-RU" sz="2400" b="1" dirty="0" smtClean="0">
                <a:solidFill>
                  <a:srgbClr val="0070C0"/>
                </a:solidFill>
              </a:rPr>
              <a:t> b = 1;</a:t>
            </a:r>
          </a:p>
          <a:p>
            <a:r>
              <a:rPr lang="ru-RU" sz="2400" b="1" dirty="0" smtClean="0">
                <a:solidFill>
                  <a:srgbClr val="0070C0"/>
                </a:solidFill>
              </a:rPr>
              <a:t>a &gt;&gt;= 3;</a:t>
            </a:r>
          </a:p>
          <a:p>
            <a:r>
              <a:rPr lang="ru-RU" sz="2400" b="1" dirty="0" smtClean="0">
                <a:solidFill>
                  <a:srgbClr val="0070C0"/>
                </a:solidFill>
              </a:rPr>
              <a:t>a ^= (b &lt;&lt; 3);</a:t>
            </a:r>
          </a:p>
        </p:txBody>
      </p:sp>
      <p:sp>
        <p:nvSpPr>
          <p:cNvPr id="5" name="Прямоугольник 4"/>
          <p:cNvSpPr/>
          <p:nvPr/>
        </p:nvSpPr>
        <p:spPr>
          <a:xfrm>
            <a:off x="63185" y="2985120"/>
            <a:ext cx="8973311" cy="707886"/>
          </a:xfrm>
          <a:prstGeom prst="rect">
            <a:avLst/>
          </a:prstGeom>
        </p:spPr>
        <p:txBody>
          <a:bodyPr wrap="square">
            <a:spAutoFit/>
          </a:bodyPr>
          <a:lstStyle/>
          <a:p>
            <a:r>
              <a:rPr lang="ru-RU" sz="2000" b="1" dirty="0">
                <a:latin typeface="Times New Roman" pitchFamily="18" charset="0"/>
                <a:cs typeface="Times New Roman" pitchFamily="18" charset="0"/>
              </a:rPr>
              <a:t>Операции языка Си и их </a:t>
            </a:r>
            <a:r>
              <a:rPr lang="ru-RU" sz="2000" b="1" dirty="0" smtClean="0">
                <a:latin typeface="Times New Roman" pitchFamily="18" charset="0"/>
                <a:cs typeface="Times New Roman" pitchFamily="18" charset="0"/>
              </a:rPr>
              <a:t>приоритеты (фрагмент таблицы</a:t>
            </a:r>
            <a:r>
              <a:rPr lang="en-US" sz="2000" b="1" dirty="0" smtClean="0">
                <a:latin typeface="Times New Roman" pitchFamily="18" charset="0"/>
                <a:cs typeface="Times New Roman" pitchFamily="18" charset="0"/>
              </a:rPr>
              <a:t> </a:t>
            </a:r>
            <a:r>
              <a:rPr lang="ru-RU" sz="2000" b="1" dirty="0">
                <a:latin typeface="Times New Roman" pitchFamily="18" charset="0"/>
                <a:cs typeface="Times New Roman" pitchFamily="18" charset="0"/>
              </a:rPr>
              <a:t>«Операции языка Си и их </a:t>
            </a:r>
            <a:r>
              <a:rPr lang="ru-RU" sz="2000" b="1" dirty="0" smtClean="0">
                <a:latin typeface="Times New Roman" pitchFamily="18" charset="0"/>
                <a:cs typeface="Times New Roman" pitchFamily="18" charset="0"/>
              </a:rPr>
              <a:t>приоритеты») </a:t>
            </a:r>
            <a:endParaRPr lang="ru-RU" sz="2000" b="1" dirty="0">
              <a:latin typeface="Times New Roman" pitchFamily="18" charset="0"/>
              <a:cs typeface="Times New Roman" pitchFamily="18" charset="0"/>
            </a:endParaRPr>
          </a:p>
        </p:txBody>
      </p:sp>
      <p:sp>
        <p:nvSpPr>
          <p:cNvPr id="4" name="Прямоугольник 3"/>
          <p:cNvSpPr/>
          <p:nvPr/>
        </p:nvSpPr>
        <p:spPr>
          <a:xfrm>
            <a:off x="0" y="5373216"/>
            <a:ext cx="9144000" cy="1200329"/>
          </a:xfrm>
          <a:prstGeom prst="rect">
            <a:avLst/>
          </a:prstGeom>
        </p:spPr>
        <p:txBody>
          <a:bodyPr wrap="square">
            <a:spAutoFit/>
          </a:bodyPr>
          <a:lstStyle/>
          <a:p>
            <a:pPr lvl="0"/>
            <a:r>
              <a:rPr lang="ru-RU" sz="2400" b="1" dirty="0">
                <a:solidFill>
                  <a:srgbClr val="FF0000"/>
                </a:solidFill>
              </a:rPr>
              <a:t>Не рекомендуется производить сдвиг на большее или равное число битов, чем разрядность сдвигаемой переменной, так как результат такой операции не определен.</a:t>
            </a:r>
          </a:p>
        </p:txBody>
      </p:sp>
    </p:spTree>
    <p:extLst>
      <p:ext uri="{BB962C8B-B14F-4D97-AF65-F5344CB8AC3E}">
        <p14:creationId xmlns:p14="http://schemas.microsoft.com/office/powerpoint/2010/main" val="2875826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461665"/>
          </a:xfrm>
          <a:prstGeom prst="rect">
            <a:avLst/>
          </a:prstGeom>
          <a:noFill/>
        </p:spPr>
        <p:txBody>
          <a:bodyPr wrap="square" rtlCol="0">
            <a:spAutoFit/>
          </a:bodyPr>
          <a:lstStyle/>
          <a:p>
            <a:pPr algn="ctr"/>
            <a:r>
              <a:rPr lang="ru-RU" sz="2400" b="1" dirty="0" smtClean="0">
                <a:solidFill>
                  <a:srgbClr val="0070C0"/>
                </a:solidFill>
              </a:rPr>
              <a:t>Применение </a:t>
            </a:r>
            <a:r>
              <a:rPr lang="ru-RU" sz="2400" b="1" dirty="0">
                <a:solidFill>
                  <a:srgbClr val="0070C0"/>
                </a:solidFill>
              </a:rPr>
              <a:t>побитовых </a:t>
            </a:r>
            <a:r>
              <a:rPr lang="ru-RU" sz="2400" b="1" dirty="0" smtClean="0">
                <a:solidFill>
                  <a:srgbClr val="0070C0"/>
                </a:solidFill>
              </a:rPr>
              <a:t>операций (примеры) </a:t>
            </a:r>
            <a:endParaRPr lang="ru-RU" sz="2400" b="1" dirty="0">
              <a:solidFill>
                <a:srgbClr val="0070C0"/>
              </a:solidFill>
            </a:endParaRPr>
          </a:p>
        </p:txBody>
      </p:sp>
      <p:sp>
        <p:nvSpPr>
          <p:cNvPr id="3" name="Прямоугольник 2"/>
          <p:cNvSpPr/>
          <p:nvPr/>
        </p:nvSpPr>
        <p:spPr>
          <a:xfrm>
            <a:off x="-54260" y="741472"/>
            <a:ext cx="9252520" cy="3354765"/>
          </a:xfrm>
          <a:prstGeom prst="rect">
            <a:avLst/>
          </a:prstGeom>
        </p:spPr>
        <p:txBody>
          <a:bodyPr wrap="square">
            <a:spAutoFit/>
          </a:bodyPr>
          <a:lstStyle/>
          <a:p>
            <a:pPr>
              <a:spcAft>
                <a:spcPts val="1200"/>
              </a:spcAft>
            </a:pPr>
            <a:r>
              <a:rPr lang="ru-RU" sz="2400" b="1" dirty="0" smtClean="0">
                <a:solidFill>
                  <a:srgbClr val="FF0000"/>
                </a:solidFill>
              </a:rPr>
              <a:t>Главное применение для формирования эффективного кода!!!</a:t>
            </a:r>
          </a:p>
          <a:p>
            <a:pPr>
              <a:spcAft>
                <a:spcPts val="1200"/>
              </a:spcAft>
            </a:pPr>
            <a:r>
              <a:rPr lang="ru-RU" sz="2400" b="1" dirty="0" smtClean="0">
                <a:solidFill>
                  <a:srgbClr val="0070C0"/>
                </a:solidFill>
              </a:rPr>
              <a:t>&amp;</a:t>
            </a:r>
            <a:r>
              <a:rPr lang="ru-RU" sz="2400" b="1" dirty="0" smtClean="0"/>
              <a:t> в основном используется для того что бы узнать значение бита или группы бит, </a:t>
            </a:r>
            <a:r>
              <a:rPr lang="ru-RU" sz="2400" b="1" dirty="0" smtClean="0">
                <a:solidFill>
                  <a:srgbClr val="0070C0"/>
                </a:solidFill>
              </a:rPr>
              <a:t>|</a:t>
            </a:r>
            <a:r>
              <a:rPr lang="ru-RU" sz="2400" b="1" dirty="0" smtClean="0"/>
              <a:t> – установить значение бита или группы бит. </a:t>
            </a:r>
          </a:p>
          <a:p>
            <a:r>
              <a:rPr lang="ru-RU" sz="2400" b="1" dirty="0" smtClean="0"/>
              <a:t>Сдвиги – быстрое умножение или деление на два в степени</a:t>
            </a:r>
          </a:p>
          <a:p>
            <a:r>
              <a:rPr lang="ru-RU" sz="2400" b="1" dirty="0" smtClean="0">
                <a:solidFill>
                  <a:srgbClr val="0070C0"/>
                </a:solidFill>
              </a:rPr>
              <a:t>x &lt;&lt; y = x * 2^y;</a:t>
            </a:r>
          </a:p>
          <a:p>
            <a:r>
              <a:rPr lang="ru-RU" sz="2400" b="1" dirty="0" smtClean="0">
                <a:solidFill>
                  <a:srgbClr val="0070C0"/>
                </a:solidFill>
              </a:rPr>
              <a:t>x &gt;&gt; y = x / 2^y;</a:t>
            </a:r>
          </a:p>
          <a:p>
            <a:r>
              <a:rPr lang="ru-RU" sz="2400" b="1" dirty="0" smtClean="0"/>
              <a:t>получение байта (группы байт) из числа (например из одного uitn32 сделать два uint16)</a:t>
            </a:r>
            <a:endParaRPr lang="ru-RU" sz="2400" b="1" dirty="0"/>
          </a:p>
        </p:txBody>
      </p:sp>
      <p:sp>
        <p:nvSpPr>
          <p:cNvPr id="4" name="Прямоугольник 3"/>
          <p:cNvSpPr/>
          <p:nvPr/>
        </p:nvSpPr>
        <p:spPr>
          <a:xfrm>
            <a:off x="1016" y="4350003"/>
            <a:ext cx="9107488" cy="2031325"/>
          </a:xfrm>
          <a:prstGeom prst="rect">
            <a:avLst/>
          </a:prstGeom>
        </p:spPr>
        <p:txBody>
          <a:bodyPr wrap="square">
            <a:spAutoFit/>
          </a:bodyPr>
          <a:lstStyle/>
          <a:p>
            <a:r>
              <a:rPr lang="ru-RU" sz="2400" b="1" dirty="0" smtClean="0"/>
              <a:t>Преобразование символов латинского алфавита </a:t>
            </a:r>
          </a:p>
          <a:p>
            <a:pPr>
              <a:spcBef>
                <a:spcPts val="1200"/>
              </a:spcBef>
            </a:pPr>
            <a:r>
              <a:rPr lang="ru-RU" sz="2400" b="1" dirty="0" err="1" smtClean="0">
                <a:solidFill>
                  <a:srgbClr val="0070C0"/>
                </a:solidFill>
              </a:rPr>
              <a:t>ch</a:t>
            </a:r>
            <a:r>
              <a:rPr lang="ru-RU" sz="2400" b="1" dirty="0" smtClean="0">
                <a:solidFill>
                  <a:srgbClr val="0070C0"/>
                </a:solidFill>
              </a:rPr>
              <a:t>=ch|0x20; </a:t>
            </a:r>
            <a:r>
              <a:rPr lang="ru-RU" sz="2400" b="1" dirty="0" smtClean="0"/>
              <a:t>	//  маленьких из больших</a:t>
            </a:r>
          </a:p>
          <a:p>
            <a:pPr>
              <a:spcBef>
                <a:spcPts val="1200"/>
              </a:spcBef>
            </a:pPr>
            <a:r>
              <a:rPr lang="ru-RU" sz="2400" b="1" dirty="0" err="1" smtClean="0">
                <a:solidFill>
                  <a:srgbClr val="0070C0"/>
                </a:solidFill>
              </a:rPr>
              <a:t>ch</a:t>
            </a:r>
            <a:r>
              <a:rPr lang="ru-RU" sz="2400" b="1" dirty="0" smtClean="0">
                <a:solidFill>
                  <a:srgbClr val="0070C0"/>
                </a:solidFill>
              </a:rPr>
              <a:t>=</a:t>
            </a:r>
            <a:r>
              <a:rPr lang="ru-RU" sz="2400" b="1" dirty="0" err="1" smtClean="0">
                <a:solidFill>
                  <a:srgbClr val="0070C0"/>
                </a:solidFill>
              </a:rPr>
              <a:t>ch</a:t>
            </a:r>
            <a:r>
              <a:rPr lang="ru-RU" sz="2400" b="1" dirty="0" smtClean="0">
                <a:solidFill>
                  <a:srgbClr val="0070C0"/>
                </a:solidFill>
              </a:rPr>
              <a:t>&amp;~0x20;</a:t>
            </a:r>
            <a:r>
              <a:rPr lang="ru-RU" sz="2400" b="1" dirty="0" smtClean="0"/>
              <a:t>	//  большие из маленьких</a:t>
            </a:r>
          </a:p>
          <a:p>
            <a:pPr>
              <a:spcBef>
                <a:spcPts val="1200"/>
              </a:spcBef>
            </a:pPr>
            <a:r>
              <a:rPr lang="ru-RU" sz="2400" b="1" dirty="0" err="1" smtClean="0">
                <a:solidFill>
                  <a:srgbClr val="0070C0"/>
                </a:solidFill>
              </a:rPr>
              <a:t>ch</a:t>
            </a:r>
            <a:r>
              <a:rPr lang="ru-RU" sz="2400" b="1" dirty="0" smtClean="0">
                <a:solidFill>
                  <a:srgbClr val="0070C0"/>
                </a:solidFill>
              </a:rPr>
              <a:t>=ch^0x20;  </a:t>
            </a:r>
            <a:r>
              <a:rPr lang="ru-RU" sz="2400" b="1" dirty="0" smtClean="0"/>
              <a:t>	//  или поменять большие на маленькие и наоборот</a:t>
            </a:r>
            <a:endParaRPr lang="ru-RU" sz="2400" b="1" dirty="0"/>
          </a:p>
        </p:txBody>
      </p:sp>
    </p:spTree>
    <p:extLst>
      <p:ext uri="{BB962C8B-B14F-4D97-AF65-F5344CB8AC3E}">
        <p14:creationId xmlns:p14="http://schemas.microsoft.com/office/powerpoint/2010/main" val="2875826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1441"/>
            <a:ext cx="9144000" cy="461665"/>
          </a:xfrm>
          <a:prstGeom prst="rect">
            <a:avLst/>
          </a:prstGeom>
        </p:spPr>
        <p:txBody>
          <a:bodyPr wrap="square">
            <a:spAutoFit/>
          </a:bodyPr>
          <a:lstStyle/>
          <a:p>
            <a:pPr algn="ctr"/>
            <a:r>
              <a:rPr lang="ru-RU" sz="2400" b="1" dirty="0"/>
              <a:t>Обмен двух значений без использования временной переменной.</a:t>
            </a:r>
          </a:p>
        </p:txBody>
      </p:sp>
      <p:sp>
        <p:nvSpPr>
          <p:cNvPr id="3" name="Прямоугольник 2"/>
          <p:cNvSpPr/>
          <p:nvPr/>
        </p:nvSpPr>
        <p:spPr>
          <a:xfrm>
            <a:off x="-21704" y="764704"/>
            <a:ext cx="3513584" cy="6001643"/>
          </a:xfrm>
          <a:prstGeom prst="rect">
            <a:avLst/>
          </a:prstGeom>
        </p:spPr>
        <p:txBody>
          <a:bodyPr wrap="square">
            <a:spAutoFit/>
          </a:bodyPr>
          <a:lstStyle/>
          <a:p>
            <a:r>
              <a:rPr lang="ru-RU" sz="2400" dirty="0" smtClean="0"/>
              <a:t>С помощью </a:t>
            </a:r>
            <a:r>
              <a:rPr lang="ru-RU" sz="2400" dirty="0"/>
              <a:t>временной </a:t>
            </a:r>
            <a:r>
              <a:rPr lang="ru-RU" sz="2400" dirty="0" smtClean="0"/>
              <a:t>переменной</a:t>
            </a:r>
          </a:p>
          <a:p>
            <a:endParaRPr lang="ru-RU" sz="2400" dirty="0" smtClean="0"/>
          </a:p>
          <a:p>
            <a:r>
              <a:rPr lang="en-US" sz="2400" dirty="0" smtClean="0"/>
              <a:t>void </a:t>
            </a:r>
            <a:r>
              <a:rPr lang="en-US" sz="2400" dirty="0"/>
              <a:t>swap(</a:t>
            </a:r>
            <a:r>
              <a:rPr lang="en-US" sz="2400" dirty="0" err="1"/>
              <a:t>int</a:t>
            </a:r>
            <a:r>
              <a:rPr lang="en-US" sz="2400" dirty="0"/>
              <a:t> *a, </a:t>
            </a:r>
            <a:r>
              <a:rPr lang="en-US" sz="2400" dirty="0" err="1"/>
              <a:t>int</a:t>
            </a:r>
            <a:r>
              <a:rPr lang="en-US" sz="2400" dirty="0"/>
              <a:t> *b)</a:t>
            </a:r>
          </a:p>
          <a:p>
            <a:r>
              <a:rPr lang="en-US" sz="2400" dirty="0"/>
              <a:t>{</a:t>
            </a:r>
          </a:p>
          <a:p>
            <a:r>
              <a:rPr lang="en-US" sz="2400" dirty="0"/>
              <a:t>  </a:t>
            </a:r>
            <a:r>
              <a:rPr lang="en-US" sz="2400" dirty="0" err="1"/>
              <a:t>int</a:t>
            </a:r>
            <a:r>
              <a:rPr lang="en-US" sz="2400" dirty="0"/>
              <a:t> </a:t>
            </a:r>
            <a:r>
              <a:rPr lang="en-US" sz="2400" dirty="0" err="1"/>
              <a:t>tmp</a:t>
            </a:r>
            <a:r>
              <a:rPr lang="en-US" sz="2400" dirty="0"/>
              <a:t> = *a;</a:t>
            </a:r>
          </a:p>
          <a:p>
            <a:r>
              <a:rPr lang="en-US" sz="2400" dirty="0"/>
              <a:t>  *a = *b;</a:t>
            </a:r>
          </a:p>
          <a:p>
            <a:r>
              <a:rPr lang="en-US" sz="2400" dirty="0"/>
              <a:t>  *b = </a:t>
            </a:r>
            <a:r>
              <a:rPr lang="en-US" sz="2400" dirty="0" err="1"/>
              <a:t>tmp</a:t>
            </a:r>
            <a:r>
              <a:rPr lang="en-US" sz="2400" dirty="0"/>
              <a:t>;</a:t>
            </a:r>
          </a:p>
          <a:p>
            <a:r>
              <a:rPr lang="en-US" sz="2400" dirty="0"/>
              <a:t>}</a:t>
            </a:r>
          </a:p>
          <a:p>
            <a:r>
              <a:rPr lang="en-US" sz="2400" dirty="0" err="1"/>
              <a:t>int</a:t>
            </a:r>
            <a:r>
              <a:rPr lang="en-US" sz="2400" dirty="0"/>
              <a:t> main()</a:t>
            </a:r>
          </a:p>
          <a:p>
            <a:r>
              <a:rPr lang="en-US" sz="2400" dirty="0"/>
              <a:t>{</a:t>
            </a:r>
          </a:p>
          <a:p>
            <a:r>
              <a:rPr lang="en-US" sz="2400" dirty="0"/>
              <a:t>  </a:t>
            </a:r>
            <a:r>
              <a:rPr lang="en-US" sz="2400" dirty="0" err="1"/>
              <a:t>int</a:t>
            </a:r>
            <a:r>
              <a:rPr lang="en-US" sz="2400" dirty="0"/>
              <a:t> a = 1;</a:t>
            </a:r>
          </a:p>
          <a:p>
            <a:r>
              <a:rPr lang="en-US" sz="2400" dirty="0"/>
              <a:t>  </a:t>
            </a:r>
            <a:r>
              <a:rPr lang="en-US" sz="2400" dirty="0" err="1"/>
              <a:t>int</a:t>
            </a:r>
            <a:r>
              <a:rPr lang="en-US" sz="2400" dirty="0"/>
              <a:t> b = 2;</a:t>
            </a:r>
          </a:p>
          <a:p>
            <a:r>
              <a:rPr lang="en-US" sz="2400" dirty="0"/>
              <a:t>  swap(&amp;a, &amp;b);</a:t>
            </a:r>
          </a:p>
          <a:p>
            <a:r>
              <a:rPr lang="en-US" sz="2400" dirty="0"/>
              <a:t>  return 0;</a:t>
            </a:r>
          </a:p>
          <a:p>
            <a:r>
              <a:rPr lang="en-US" sz="2400" dirty="0"/>
              <a:t>}</a:t>
            </a:r>
            <a:endParaRPr lang="ru-RU" sz="2400" dirty="0"/>
          </a:p>
        </p:txBody>
      </p:sp>
      <p:sp>
        <p:nvSpPr>
          <p:cNvPr id="4" name="Прямоугольник 3"/>
          <p:cNvSpPr/>
          <p:nvPr/>
        </p:nvSpPr>
        <p:spPr>
          <a:xfrm>
            <a:off x="4139952" y="764704"/>
            <a:ext cx="4999368" cy="6001643"/>
          </a:xfrm>
          <a:prstGeom prst="rect">
            <a:avLst/>
          </a:prstGeom>
        </p:spPr>
        <p:txBody>
          <a:bodyPr wrap="square">
            <a:spAutoFit/>
          </a:bodyPr>
          <a:lstStyle/>
          <a:p>
            <a:r>
              <a:rPr lang="ru-RU" sz="2400" dirty="0" smtClean="0"/>
              <a:t>Без </a:t>
            </a:r>
            <a:r>
              <a:rPr lang="ru-RU" sz="2400" dirty="0"/>
              <a:t>временной переменной </a:t>
            </a:r>
            <a:endParaRPr lang="ru-RU" sz="2400" dirty="0" smtClean="0"/>
          </a:p>
          <a:p>
            <a:r>
              <a:rPr lang="ru-RU" sz="2400" dirty="0" smtClean="0"/>
              <a:t>(с </a:t>
            </a:r>
            <a:r>
              <a:rPr lang="ru-RU" sz="2400" dirty="0"/>
              <a:t>помощью </a:t>
            </a:r>
            <a:r>
              <a:rPr lang="en-US" sz="2400" dirty="0" smtClean="0"/>
              <a:t>XOR</a:t>
            </a:r>
            <a:r>
              <a:rPr lang="ru-RU" sz="2400" dirty="0" smtClean="0"/>
              <a:t>)</a:t>
            </a:r>
          </a:p>
          <a:p>
            <a:endParaRPr lang="ru-RU" sz="2400" dirty="0"/>
          </a:p>
          <a:p>
            <a:r>
              <a:rPr lang="en-US" sz="2400" dirty="0"/>
              <a:t>void </a:t>
            </a:r>
            <a:r>
              <a:rPr lang="en-US" sz="2400" dirty="0" err="1"/>
              <a:t>swap_xor</a:t>
            </a:r>
            <a:r>
              <a:rPr lang="en-US" sz="2400" dirty="0"/>
              <a:t>(</a:t>
            </a:r>
            <a:r>
              <a:rPr lang="en-US" sz="2400" dirty="0" err="1"/>
              <a:t>int</a:t>
            </a:r>
            <a:r>
              <a:rPr lang="en-US" sz="2400" dirty="0"/>
              <a:t> *a, </a:t>
            </a:r>
            <a:r>
              <a:rPr lang="en-US" sz="2400" dirty="0" err="1"/>
              <a:t>int</a:t>
            </a:r>
            <a:r>
              <a:rPr lang="en-US" sz="2400" dirty="0"/>
              <a:t> *b)</a:t>
            </a:r>
          </a:p>
          <a:p>
            <a:r>
              <a:rPr lang="en-US" sz="2400" dirty="0"/>
              <a:t>{</a:t>
            </a:r>
          </a:p>
          <a:p>
            <a:r>
              <a:rPr lang="en-US" sz="2400" dirty="0"/>
              <a:t>  *a = *a ^ *b;</a:t>
            </a:r>
          </a:p>
          <a:p>
            <a:r>
              <a:rPr lang="en-US" sz="2400" dirty="0"/>
              <a:t>  *b = *b ^ *a;</a:t>
            </a:r>
          </a:p>
          <a:p>
            <a:r>
              <a:rPr lang="en-US" sz="2400" dirty="0"/>
              <a:t>  *a = *a ^ *b;</a:t>
            </a:r>
          </a:p>
          <a:p>
            <a:r>
              <a:rPr lang="en-US" sz="2400" dirty="0"/>
              <a:t>}</a:t>
            </a:r>
          </a:p>
          <a:p>
            <a:r>
              <a:rPr lang="en-US" sz="2400" dirty="0" err="1"/>
              <a:t>int</a:t>
            </a:r>
            <a:r>
              <a:rPr lang="en-US" sz="2400" dirty="0"/>
              <a:t> main()</a:t>
            </a:r>
          </a:p>
          <a:p>
            <a:r>
              <a:rPr lang="en-US" sz="2400" dirty="0"/>
              <a:t>{</a:t>
            </a:r>
          </a:p>
          <a:p>
            <a:r>
              <a:rPr lang="en-US" sz="2400" dirty="0"/>
              <a:t>  </a:t>
            </a:r>
            <a:r>
              <a:rPr lang="en-US" sz="2400" dirty="0" err="1"/>
              <a:t>int</a:t>
            </a:r>
            <a:r>
              <a:rPr lang="en-US" sz="2400" dirty="0"/>
              <a:t> a = 100;</a:t>
            </a:r>
          </a:p>
          <a:p>
            <a:r>
              <a:rPr lang="en-US" sz="2400" dirty="0"/>
              <a:t>  </a:t>
            </a:r>
            <a:r>
              <a:rPr lang="en-US" sz="2400" dirty="0" err="1"/>
              <a:t>int</a:t>
            </a:r>
            <a:r>
              <a:rPr lang="en-US" sz="2400" dirty="0"/>
              <a:t> b = -100;</a:t>
            </a:r>
          </a:p>
          <a:p>
            <a:r>
              <a:rPr lang="en-US" sz="2400" dirty="0"/>
              <a:t>  </a:t>
            </a:r>
            <a:r>
              <a:rPr lang="en-US" sz="2400" dirty="0" err="1"/>
              <a:t>swap_xor</a:t>
            </a:r>
            <a:r>
              <a:rPr lang="en-US" sz="2400" dirty="0"/>
              <a:t>(&amp;a, &amp;b);</a:t>
            </a:r>
          </a:p>
          <a:p>
            <a:r>
              <a:rPr lang="en-US" sz="2400" dirty="0"/>
              <a:t>  return 0;</a:t>
            </a:r>
          </a:p>
          <a:p>
            <a:r>
              <a:rPr lang="en-US" sz="2400" dirty="0"/>
              <a:t>}</a:t>
            </a:r>
            <a:endParaRPr lang="ru-RU" sz="2400" dirty="0"/>
          </a:p>
        </p:txBody>
      </p:sp>
    </p:spTree>
    <p:extLst>
      <p:ext uri="{BB962C8B-B14F-4D97-AF65-F5344CB8AC3E}">
        <p14:creationId xmlns:p14="http://schemas.microsoft.com/office/powerpoint/2010/main" val="2659835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648" y="-57001"/>
            <a:ext cx="9144000" cy="461665"/>
          </a:xfrm>
          <a:prstGeom prst="rect">
            <a:avLst/>
          </a:prstGeom>
        </p:spPr>
        <p:txBody>
          <a:bodyPr wrap="square">
            <a:spAutoFit/>
          </a:bodyPr>
          <a:lstStyle/>
          <a:p>
            <a:pPr algn="ctr"/>
            <a:r>
              <a:rPr lang="ru-RU" sz="2400" b="1" dirty="0"/>
              <a:t>Подсчет количества единичных </a:t>
            </a:r>
            <a:r>
              <a:rPr lang="ru-RU" sz="2400" b="1" dirty="0" smtClean="0"/>
              <a:t>битов / </a:t>
            </a:r>
            <a:r>
              <a:rPr lang="ru-RU" dirty="0" smtClean="0"/>
              <a:t>используем операцию </a:t>
            </a:r>
            <a:r>
              <a:rPr lang="en-US" dirty="0"/>
              <a:t>x&amp;(x-1</a:t>
            </a:r>
            <a:r>
              <a:rPr lang="en-US" dirty="0" smtClean="0"/>
              <a:t>)</a:t>
            </a:r>
            <a:endParaRPr lang="ru-RU" dirty="0"/>
          </a:p>
        </p:txBody>
      </p:sp>
      <p:sp>
        <p:nvSpPr>
          <p:cNvPr id="3" name="Прямоугольник 2"/>
          <p:cNvSpPr/>
          <p:nvPr/>
        </p:nvSpPr>
        <p:spPr>
          <a:xfrm>
            <a:off x="0" y="401751"/>
            <a:ext cx="7740352" cy="6524863"/>
          </a:xfrm>
          <a:prstGeom prst="rect">
            <a:avLst/>
          </a:prstGeom>
        </p:spPr>
        <p:txBody>
          <a:bodyPr wrap="square">
            <a:spAutoFit/>
          </a:bodyPr>
          <a:lstStyle/>
          <a:p>
            <a:r>
              <a:rPr lang="en-US" sz="2200" dirty="0" smtClean="0"/>
              <a:t>unsigned </a:t>
            </a:r>
            <a:r>
              <a:rPr lang="en-US" sz="2200" dirty="0" err="1"/>
              <a:t>n_of_s_bits</a:t>
            </a:r>
            <a:r>
              <a:rPr lang="en-US" sz="2200" dirty="0"/>
              <a:t>(unsigned </a:t>
            </a:r>
            <a:r>
              <a:rPr lang="en-US" sz="2200" dirty="0" err="1"/>
              <a:t>aValue</a:t>
            </a:r>
            <a:r>
              <a:rPr lang="en-US" sz="2200" dirty="0" smtClean="0"/>
              <a:t>)</a:t>
            </a:r>
            <a:r>
              <a:rPr lang="ru-RU" sz="2200" dirty="0" smtClean="0"/>
              <a:t> </a:t>
            </a:r>
            <a:r>
              <a:rPr lang="en-US" sz="2200" dirty="0" smtClean="0"/>
              <a:t>{</a:t>
            </a:r>
            <a:endParaRPr lang="en-US" sz="2200" dirty="0"/>
          </a:p>
          <a:p>
            <a:r>
              <a:rPr lang="en-US" sz="2200" dirty="0"/>
              <a:t>  unsigned res = 0;</a:t>
            </a:r>
          </a:p>
          <a:p>
            <a:r>
              <a:rPr lang="en-US" sz="2200" dirty="0"/>
              <a:t>  while(</a:t>
            </a:r>
            <a:r>
              <a:rPr lang="en-US" sz="2200" dirty="0" err="1"/>
              <a:t>aValue</a:t>
            </a:r>
            <a:r>
              <a:rPr lang="en-US" sz="2200" dirty="0" smtClean="0"/>
              <a:t>)</a:t>
            </a:r>
            <a:r>
              <a:rPr lang="ru-RU" sz="2200" dirty="0" smtClean="0"/>
              <a:t> </a:t>
            </a:r>
            <a:r>
              <a:rPr lang="en-US" sz="2200" dirty="0" smtClean="0"/>
              <a:t>{</a:t>
            </a:r>
            <a:endParaRPr lang="en-US" sz="2200" dirty="0"/>
          </a:p>
          <a:p>
            <a:r>
              <a:rPr lang="en-US" sz="2200" dirty="0"/>
              <a:t>    </a:t>
            </a:r>
            <a:r>
              <a:rPr lang="en-US" sz="2200" dirty="0" err="1"/>
              <a:t>aValue</a:t>
            </a:r>
            <a:r>
              <a:rPr lang="en-US" sz="2200" dirty="0"/>
              <a:t> = </a:t>
            </a:r>
            <a:r>
              <a:rPr lang="en-US" sz="2200" dirty="0" err="1"/>
              <a:t>aValue</a:t>
            </a:r>
            <a:r>
              <a:rPr lang="en-US" sz="2200" dirty="0"/>
              <a:t> &amp; (</a:t>
            </a:r>
            <a:r>
              <a:rPr lang="en-US" sz="2200" dirty="0" err="1"/>
              <a:t>aValue</a:t>
            </a:r>
            <a:r>
              <a:rPr lang="en-US" sz="2200" dirty="0"/>
              <a:t> - 1);</a:t>
            </a:r>
          </a:p>
          <a:p>
            <a:r>
              <a:rPr lang="en-US" sz="2200" dirty="0"/>
              <a:t>    res++;</a:t>
            </a:r>
          </a:p>
          <a:p>
            <a:r>
              <a:rPr lang="en-US" sz="2200" dirty="0"/>
              <a:t>  }</a:t>
            </a:r>
          </a:p>
          <a:p>
            <a:r>
              <a:rPr lang="en-US" sz="2200" dirty="0"/>
              <a:t>  return res;</a:t>
            </a:r>
          </a:p>
          <a:p>
            <a:r>
              <a:rPr lang="en-US" sz="2200" dirty="0"/>
              <a:t>}</a:t>
            </a:r>
          </a:p>
          <a:p>
            <a:r>
              <a:rPr lang="en-US" sz="2200" dirty="0" err="1" smtClean="0"/>
              <a:t>int</a:t>
            </a:r>
            <a:r>
              <a:rPr lang="en-US" sz="2200" dirty="0" smtClean="0"/>
              <a:t> </a:t>
            </a:r>
            <a:r>
              <a:rPr lang="en-US" sz="2200" dirty="0"/>
              <a:t>main</a:t>
            </a:r>
            <a:r>
              <a:rPr lang="en-US" sz="2200" dirty="0" smtClean="0"/>
              <a:t>()</a:t>
            </a:r>
            <a:r>
              <a:rPr lang="ru-RU" sz="2200" dirty="0" smtClean="0"/>
              <a:t> </a:t>
            </a:r>
            <a:r>
              <a:rPr lang="en-US" sz="2200" dirty="0" smtClean="0"/>
              <a:t>{</a:t>
            </a:r>
            <a:endParaRPr lang="en-US" sz="2200" dirty="0"/>
          </a:p>
          <a:p>
            <a:r>
              <a:rPr lang="en-US" sz="2200" dirty="0"/>
              <a:t>  unsigned test = 0;</a:t>
            </a:r>
          </a:p>
          <a:p>
            <a:r>
              <a:rPr lang="en-US" sz="2200" dirty="0" smtClean="0"/>
              <a:t>  </a:t>
            </a:r>
            <a:r>
              <a:rPr lang="en-US" sz="2200" dirty="0"/>
              <a:t>test = 0b00000000;</a:t>
            </a:r>
          </a:p>
          <a:p>
            <a:r>
              <a:rPr lang="en-US" sz="2200" dirty="0"/>
              <a:t>  </a:t>
            </a:r>
            <a:r>
              <a:rPr lang="en-US" sz="2200" dirty="0" err="1"/>
              <a:t>printf</a:t>
            </a:r>
            <a:r>
              <a:rPr lang="en-US" sz="2200" dirty="0"/>
              <a:t>("Number of single bits for %u = %u\n", test, </a:t>
            </a:r>
            <a:r>
              <a:rPr lang="en-US" sz="2200" dirty="0" err="1"/>
              <a:t>n_of_s_bits</a:t>
            </a:r>
            <a:r>
              <a:rPr lang="en-US" sz="2200" dirty="0"/>
              <a:t>(test));</a:t>
            </a:r>
          </a:p>
          <a:p>
            <a:endParaRPr lang="en-US" sz="2200" dirty="0"/>
          </a:p>
          <a:p>
            <a:r>
              <a:rPr lang="en-US" sz="2200" dirty="0"/>
              <a:t>  test = 0b11111111;</a:t>
            </a:r>
          </a:p>
          <a:p>
            <a:r>
              <a:rPr lang="en-US" sz="2200" dirty="0"/>
              <a:t>  </a:t>
            </a:r>
            <a:r>
              <a:rPr lang="en-US" sz="2200" dirty="0" err="1"/>
              <a:t>printf</a:t>
            </a:r>
            <a:r>
              <a:rPr lang="en-US" sz="2200" dirty="0"/>
              <a:t>("Number of single bits for %u = %u\n", test, </a:t>
            </a:r>
            <a:r>
              <a:rPr lang="en-US" sz="2200" dirty="0" err="1"/>
              <a:t>n_of_s_bits</a:t>
            </a:r>
            <a:r>
              <a:rPr lang="en-US" sz="2200" dirty="0"/>
              <a:t>(test));</a:t>
            </a:r>
          </a:p>
          <a:p>
            <a:r>
              <a:rPr lang="en-US" sz="2200" dirty="0" smtClean="0"/>
              <a:t>  </a:t>
            </a:r>
            <a:r>
              <a:rPr lang="en-US" sz="2200" dirty="0"/>
              <a:t>return 0;</a:t>
            </a:r>
          </a:p>
          <a:p>
            <a:r>
              <a:rPr lang="en-US" sz="2200" dirty="0"/>
              <a:t>}</a:t>
            </a:r>
            <a:endParaRPr lang="ru-RU" sz="2200" dirty="0"/>
          </a:p>
        </p:txBody>
      </p:sp>
      <p:sp>
        <p:nvSpPr>
          <p:cNvPr id="4" name="Прямоугольник 3"/>
          <p:cNvSpPr/>
          <p:nvPr/>
        </p:nvSpPr>
        <p:spPr>
          <a:xfrm>
            <a:off x="4427984" y="998726"/>
            <a:ext cx="4689756" cy="2862322"/>
          </a:xfrm>
          <a:prstGeom prst="rect">
            <a:avLst/>
          </a:prstGeom>
          <a:ln>
            <a:solidFill>
              <a:schemeClr val="tx1"/>
            </a:solidFill>
          </a:ln>
        </p:spPr>
        <p:txBody>
          <a:bodyPr wrap="square">
            <a:spAutoFit/>
          </a:bodyPr>
          <a:lstStyle/>
          <a:p>
            <a:pPr lvl="0"/>
            <a:r>
              <a:rPr lang="ru-RU" dirty="0" smtClean="0">
                <a:solidFill>
                  <a:prstClr val="black"/>
                </a:solidFill>
              </a:rPr>
              <a:t>Количество </a:t>
            </a:r>
            <a:r>
              <a:rPr lang="ru-RU" dirty="0">
                <a:solidFill>
                  <a:prstClr val="black"/>
                </a:solidFill>
              </a:rPr>
              <a:t>единичных </a:t>
            </a:r>
            <a:r>
              <a:rPr lang="ru-RU" dirty="0" smtClean="0">
                <a:solidFill>
                  <a:prstClr val="black"/>
                </a:solidFill>
              </a:rPr>
              <a:t>битов будет </a:t>
            </a:r>
            <a:r>
              <a:rPr lang="ru-RU" dirty="0">
                <a:solidFill>
                  <a:prstClr val="black"/>
                </a:solidFill>
              </a:rPr>
              <a:t>равно количеству итераций</a:t>
            </a:r>
            <a:r>
              <a:rPr lang="ru-RU" dirty="0" smtClean="0">
                <a:solidFill>
                  <a:prstClr val="black"/>
                </a:solidFill>
              </a:rPr>
              <a:t>.</a:t>
            </a:r>
          </a:p>
          <a:p>
            <a:pPr lvl="0"/>
            <a:r>
              <a:rPr lang="ru-RU" dirty="0" smtClean="0">
                <a:solidFill>
                  <a:prstClr val="black"/>
                </a:solidFill>
              </a:rPr>
              <a:t>Пример:</a:t>
            </a:r>
            <a:endParaRPr lang="ru-RU" dirty="0">
              <a:solidFill>
                <a:prstClr val="black"/>
              </a:solidFill>
            </a:endParaRPr>
          </a:p>
          <a:p>
            <a:pPr lvl="0"/>
            <a:r>
              <a:rPr lang="ru-RU" dirty="0">
                <a:solidFill>
                  <a:prstClr val="black"/>
                </a:solidFill>
              </a:rPr>
              <a:t>0</a:t>
            </a:r>
            <a:r>
              <a:rPr lang="en-US" dirty="0">
                <a:solidFill>
                  <a:prstClr val="black"/>
                </a:solidFill>
              </a:rPr>
              <a:t>b01001011 - </a:t>
            </a:r>
            <a:r>
              <a:rPr lang="ru-RU" dirty="0">
                <a:solidFill>
                  <a:prstClr val="black"/>
                </a:solidFill>
              </a:rPr>
              <a:t>количество единичных битов </a:t>
            </a:r>
            <a:r>
              <a:rPr lang="ru-RU" dirty="0" smtClean="0">
                <a:solidFill>
                  <a:prstClr val="black"/>
                </a:solidFill>
              </a:rPr>
              <a:t>4.</a:t>
            </a:r>
          </a:p>
          <a:p>
            <a:pPr lvl="0"/>
            <a:endParaRPr lang="ru-RU" dirty="0">
              <a:solidFill>
                <a:prstClr val="black"/>
              </a:solidFill>
            </a:endParaRPr>
          </a:p>
          <a:p>
            <a:pPr lvl="0"/>
            <a:r>
              <a:rPr lang="ru-RU" dirty="0" smtClean="0">
                <a:solidFill>
                  <a:prstClr val="black"/>
                </a:solidFill>
              </a:rPr>
              <a:t>Считаем</a:t>
            </a:r>
            <a:r>
              <a:rPr lang="ru-RU" dirty="0">
                <a:solidFill>
                  <a:prstClr val="black"/>
                </a:solidFill>
              </a:rPr>
              <a:t>:</a:t>
            </a:r>
          </a:p>
          <a:p>
            <a:pPr lvl="0"/>
            <a:r>
              <a:rPr lang="ru-RU" dirty="0">
                <a:solidFill>
                  <a:prstClr val="black"/>
                </a:solidFill>
              </a:rPr>
              <a:t>0</a:t>
            </a:r>
            <a:r>
              <a:rPr lang="en-US" dirty="0">
                <a:solidFill>
                  <a:prstClr val="black"/>
                </a:solidFill>
              </a:rPr>
              <a:t>b01001011 &amp; (0b01001011 - 1) = 0b01001010</a:t>
            </a:r>
          </a:p>
          <a:p>
            <a:pPr lvl="0"/>
            <a:r>
              <a:rPr lang="en-US" dirty="0">
                <a:solidFill>
                  <a:prstClr val="black"/>
                </a:solidFill>
              </a:rPr>
              <a:t>0b01001010 &amp; (0b01001010 - 1) = 0b01001000</a:t>
            </a:r>
          </a:p>
          <a:p>
            <a:pPr lvl="0"/>
            <a:r>
              <a:rPr lang="en-US" dirty="0">
                <a:solidFill>
                  <a:prstClr val="black"/>
                </a:solidFill>
              </a:rPr>
              <a:t>0b01001000 &amp; (0b01001000 - 1) = 0b01000000</a:t>
            </a:r>
          </a:p>
          <a:p>
            <a:pPr lvl="0"/>
            <a:r>
              <a:rPr lang="en-US" dirty="0">
                <a:solidFill>
                  <a:prstClr val="black"/>
                </a:solidFill>
              </a:rPr>
              <a:t>0b01000000 &amp; (0b01000000 - 1) = 0b00000000</a:t>
            </a:r>
          </a:p>
        </p:txBody>
      </p:sp>
    </p:spTree>
    <p:extLst>
      <p:ext uri="{BB962C8B-B14F-4D97-AF65-F5344CB8AC3E}">
        <p14:creationId xmlns:p14="http://schemas.microsoft.com/office/powerpoint/2010/main" val="2659835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930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32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2706817650"/>
              </p:ext>
            </p:extLst>
          </p:nvPr>
        </p:nvGraphicFramePr>
        <p:xfrm>
          <a:off x="21704" y="167688"/>
          <a:ext cx="9144000" cy="6501672"/>
        </p:xfrm>
        <a:graphic>
          <a:graphicData uri="http://schemas.openxmlformats.org/drawingml/2006/table">
            <a:tbl>
              <a:tblPr firstRow="1" firstCol="1" bandRow="1"/>
              <a:tblGrid>
                <a:gridCol w="466199"/>
                <a:gridCol w="8677801"/>
              </a:tblGrid>
              <a:tr h="204132">
                <a:tc>
                  <a:txBody>
                    <a:bodyPr/>
                    <a:lstStyle/>
                    <a:p>
                      <a:pPr algn="ctr">
                        <a:spcAft>
                          <a:spcPts val="0"/>
                        </a:spcAft>
                      </a:pPr>
                      <a:r>
                        <a:rPr lang="ru-RU" sz="2400" b="1" dirty="0">
                          <a:effectLst/>
                          <a:latin typeface="+mn-lt"/>
                          <a:ea typeface="Times New Roman"/>
                          <a:cs typeface="Times New Roman"/>
                        </a:rPr>
                        <a:t>№ </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ru-RU" sz="2400" b="1" dirty="0">
                          <a:effectLst/>
                          <a:latin typeface="+mn-lt"/>
                          <a:ea typeface="Times New Roman"/>
                          <a:cs typeface="Times New Roman"/>
                        </a:rPr>
                        <a:t>Условие задачи</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6097">
                <a:tc>
                  <a:txBody>
                    <a:bodyPr/>
                    <a:lstStyle/>
                    <a:p>
                      <a:pPr algn="ctr">
                        <a:spcAft>
                          <a:spcPts val="0"/>
                        </a:spcAft>
                      </a:pPr>
                      <a:r>
                        <a:rPr lang="ru-RU" sz="2400" b="1">
                          <a:effectLst/>
                          <a:latin typeface="+mn-lt"/>
                          <a:ea typeface="Times New Roman"/>
                          <a:cs typeface="Times New Roman"/>
                        </a:rPr>
                        <a:t>1</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dirty="0">
                          <a:effectLst/>
                          <a:latin typeface="+mn-lt"/>
                          <a:ea typeface="Times New Roman"/>
                          <a:cs typeface="Times New Roman"/>
                        </a:rPr>
                        <a:t>Ввести целое A  и посчитать, сколько нулей в числе начиная с третьего бита по 13, включая эти биты.</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6097">
                <a:tc>
                  <a:txBody>
                    <a:bodyPr/>
                    <a:lstStyle/>
                    <a:p>
                      <a:pPr algn="ctr">
                        <a:spcAft>
                          <a:spcPts val="0"/>
                        </a:spcAft>
                      </a:pPr>
                      <a:r>
                        <a:rPr lang="ru-RU" sz="2400" b="1">
                          <a:effectLst/>
                          <a:latin typeface="+mn-lt"/>
                          <a:ea typeface="Times New Roman"/>
                          <a:cs typeface="Times New Roman"/>
                        </a:rPr>
                        <a:t>2</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a:effectLst/>
                          <a:latin typeface="+mn-lt"/>
                          <a:ea typeface="Times New Roman"/>
                          <a:cs typeface="Times New Roman"/>
                        </a:rPr>
                        <a:t>Извлечь 5 битов числа A, начиная со второго и вставить их в число B, начиная с третьего бита.</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6097">
                <a:tc>
                  <a:txBody>
                    <a:bodyPr/>
                    <a:lstStyle/>
                    <a:p>
                      <a:pPr algn="ctr">
                        <a:spcAft>
                          <a:spcPts val="0"/>
                        </a:spcAft>
                      </a:pPr>
                      <a:r>
                        <a:rPr lang="ru-RU" sz="2400" b="1">
                          <a:effectLst/>
                          <a:latin typeface="+mn-lt"/>
                          <a:ea typeface="Times New Roman"/>
                          <a:cs typeface="Times New Roman"/>
                        </a:rPr>
                        <a:t>3</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a:effectLst/>
                          <a:latin typeface="+mn-lt"/>
                          <a:ea typeface="Times New Roman"/>
                          <a:cs typeface="Times New Roman"/>
                        </a:rPr>
                        <a:t>Ввести целое число A.  Инвертировать все биты с 2 по 14, включая эти биты. Вывести результат.</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4132">
                <a:tc>
                  <a:txBody>
                    <a:bodyPr/>
                    <a:lstStyle/>
                    <a:p>
                      <a:pPr algn="ctr">
                        <a:spcAft>
                          <a:spcPts val="0"/>
                        </a:spcAft>
                      </a:pPr>
                      <a:r>
                        <a:rPr lang="ru-RU" sz="2400" b="1">
                          <a:effectLst/>
                          <a:latin typeface="+mn-lt"/>
                          <a:ea typeface="Times New Roman"/>
                          <a:cs typeface="Times New Roman"/>
                        </a:rPr>
                        <a:t>4</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dirty="0">
                          <a:effectLst/>
                          <a:latin typeface="+mn-lt"/>
                          <a:ea typeface="Times New Roman"/>
                          <a:cs typeface="Times New Roman"/>
                        </a:rPr>
                        <a:t>Используя битовые операции проверить, кратно ли четырем число А.</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6097">
                <a:tc>
                  <a:txBody>
                    <a:bodyPr/>
                    <a:lstStyle/>
                    <a:p>
                      <a:pPr algn="ctr">
                        <a:spcAft>
                          <a:spcPts val="0"/>
                        </a:spcAft>
                      </a:pPr>
                      <a:r>
                        <a:rPr lang="ru-RU" sz="2400" b="1">
                          <a:effectLst/>
                          <a:latin typeface="+mn-lt"/>
                          <a:ea typeface="Times New Roman"/>
                          <a:cs typeface="Times New Roman"/>
                        </a:rPr>
                        <a:t>5</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a:effectLst/>
                          <a:latin typeface="+mn-lt"/>
                          <a:ea typeface="Times New Roman"/>
                          <a:cs typeface="Times New Roman"/>
                        </a:rPr>
                        <a:t>Определить, насколько в числе А больше значащих битов, равных единице, чем битов, равных нулю.</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4132">
                <a:tc>
                  <a:txBody>
                    <a:bodyPr/>
                    <a:lstStyle/>
                    <a:p>
                      <a:pPr algn="ctr">
                        <a:spcAft>
                          <a:spcPts val="0"/>
                        </a:spcAft>
                      </a:pPr>
                      <a:r>
                        <a:rPr lang="ru-RU" sz="2400" b="1">
                          <a:effectLst/>
                          <a:latin typeface="+mn-lt"/>
                          <a:ea typeface="Times New Roman"/>
                          <a:cs typeface="Times New Roman"/>
                        </a:rPr>
                        <a:t>6 </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a:effectLst/>
                          <a:latin typeface="+mn-lt"/>
                          <a:ea typeface="Times New Roman"/>
                          <a:cs typeface="Times New Roman"/>
                        </a:rPr>
                        <a:t>Установить в единицу каждый второй значащий бит целого числа А.</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4132">
                <a:tc>
                  <a:txBody>
                    <a:bodyPr/>
                    <a:lstStyle/>
                    <a:p>
                      <a:pPr algn="ctr">
                        <a:spcAft>
                          <a:spcPts val="0"/>
                        </a:spcAft>
                      </a:pPr>
                      <a:r>
                        <a:rPr lang="ru-RU" sz="2400" b="1">
                          <a:effectLst/>
                          <a:latin typeface="+mn-lt"/>
                          <a:ea typeface="Times New Roman"/>
                          <a:cs typeface="Times New Roman"/>
                        </a:rPr>
                        <a:t>7</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a:effectLst/>
                          <a:latin typeface="+mn-lt"/>
                          <a:ea typeface="Times New Roman"/>
                          <a:cs typeface="Times New Roman"/>
                        </a:rPr>
                        <a:t> Извлечь 4 бита числа A, начиная с пятого, и добавить  их к числу B справа.</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4132">
                <a:tc>
                  <a:txBody>
                    <a:bodyPr/>
                    <a:lstStyle/>
                    <a:p>
                      <a:pPr algn="ctr">
                        <a:spcAft>
                          <a:spcPts val="0"/>
                        </a:spcAft>
                      </a:pPr>
                      <a:r>
                        <a:rPr lang="ru-RU" sz="2400" b="1">
                          <a:effectLst/>
                          <a:latin typeface="+mn-lt"/>
                          <a:ea typeface="Times New Roman"/>
                          <a:cs typeface="Times New Roman"/>
                        </a:rPr>
                        <a:t>8</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dirty="0">
                          <a:effectLst/>
                          <a:latin typeface="+mn-lt"/>
                          <a:ea typeface="Times New Roman"/>
                          <a:cs typeface="Times New Roman"/>
                        </a:rPr>
                        <a:t>Установить в ноль каждый третий значащий бит целого числа А.</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28063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883579972"/>
              </p:ext>
            </p:extLst>
          </p:nvPr>
        </p:nvGraphicFramePr>
        <p:xfrm>
          <a:off x="21704" y="260648"/>
          <a:ext cx="9144000" cy="6501672"/>
        </p:xfrm>
        <a:graphic>
          <a:graphicData uri="http://schemas.openxmlformats.org/drawingml/2006/table">
            <a:tbl>
              <a:tblPr firstRow="1" firstCol="1" bandRow="1"/>
              <a:tblGrid>
                <a:gridCol w="466199"/>
                <a:gridCol w="8677801"/>
              </a:tblGrid>
              <a:tr h="204132">
                <a:tc>
                  <a:txBody>
                    <a:bodyPr/>
                    <a:lstStyle/>
                    <a:p>
                      <a:pPr algn="ctr">
                        <a:spcAft>
                          <a:spcPts val="0"/>
                        </a:spcAft>
                      </a:pPr>
                      <a:r>
                        <a:rPr lang="ru-RU" sz="2400" b="1" dirty="0">
                          <a:effectLst/>
                          <a:latin typeface="+mn-lt"/>
                          <a:ea typeface="Times New Roman"/>
                          <a:cs typeface="Times New Roman"/>
                        </a:rPr>
                        <a:t>№ </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ru-RU" sz="2400" b="1">
                          <a:effectLst/>
                          <a:latin typeface="+mn-lt"/>
                          <a:ea typeface="Times New Roman"/>
                          <a:cs typeface="Times New Roman"/>
                        </a:rPr>
                        <a:t>Условие задачи</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4132">
                <a:tc>
                  <a:txBody>
                    <a:bodyPr/>
                    <a:lstStyle/>
                    <a:p>
                      <a:pPr algn="ctr">
                        <a:spcAft>
                          <a:spcPts val="0"/>
                        </a:spcAft>
                      </a:pPr>
                      <a:r>
                        <a:rPr lang="ru-RU" sz="2400" b="1" dirty="0">
                          <a:effectLst/>
                          <a:latin typeface="+mn-lt"/>
                          <a:ea typeface="Times New Roman"/>
                          <a:cs typeface="Times New Roman"/>
                        </a:rPr>
                        <a:t>9</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a:effectLst/>
                          <a:latin typeface="+mn-lt"/>
                          <a:ea typeface="Times New Roman"/>
                          <a:cs typeface="Times New Roman"/>
                        </a:rPr>
                        <a:t>Извлечь 5 битов числа A, начиная с третьего и вставить  их в число B, начиная со 2.</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4132">
                <a:tc>
                  <a:txBody>
                    <a:bodyPr/>
                    <a:lstStyle/>
                    <a:p>
                      <a:pPr algn="ctr">
                        <a:spcAft>
                          <a:spcPts val="0"/>
                        </a:spcAft>
                      </a:pPr>
                      <a:r>
                        <a:rPr lang="ru-RU" sz="2400" b="1">
                          <a:effectLst/>
                          <a:latin typeface="+mn-lt"/>
                          <a:ea typeface="Times New Roman"/>
                          <a:cs typeface="Times New Roman"/>
                        </a:rPr>
                        <a:t>10</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a:effectLst/>
                          <a:latin typeface="+mn-lt"/>
                          <a:ea typeface="Times New Roman"/>
                          <a:cs typeface="Times New Roman"/>
                        </a:rPr>
                        <a:t>. Вывести 6 бит целого числа А, начиная со 2-ого.</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4132">
                <a:tc>
                  <a:txBody>
                    <a:bodyPr/>
                    <a:lstStyle/>
                    <a:p>
                      <a:pPr algn="ctr">
                        <a:spcAft>
                          <a:spcPts val="0"/>
                        </a:spcAft>
                      </a:pPr>
                      <a:r>
                        <a:rPr lang="ru-RU" sz="2400" b="1">
                          <a:effectLst/>
                          <a:latin typeface="+mn-lt"/>
                          <a:ea typeface="Times New Roman"/>
                          <a:cs typeface="Times New Roman"/>
                        </a:rPr>
                        <a:t>11</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dirty="0">
                          <a:effectLst/>
                          <a:latin typeface="+mn-lt"/>
                          <a:ea typeface="Times New Roman"/>
                          <a:cs typeface="Times New Roman"/>
                        </a:rPr>
                        <a:t>Используя битовые операции проверить, кратно ли шестнадцати число А.</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6097">
                <a:tc>
                  <a:txBody>
                    <a:bodyPr/>
                    <a:lstStyle/>
                    <a:p>
                      <a:pPr algn="ctr">
                        <a:spcAft>
                          <a:spcPts val="0"/>
                        </a:spcAft>
                      </a:pPr>
                      <a:r>
                        <a:rPr lang="ru-RU" sz="2400" b="1">
                          <a:effectLst/>
                          <a:latin typeface="+mn-lt"/>
                          <a:ea typeface="Times New Roman"/>
                          <a:cs typeface="Times New Roman"/>
                        </a:rPr>
                        <a:t>12</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dirty="0">
                          <a:effectLst/>
                          <a:latin typeface="+mn-lt"/>
                          <a:ea typeface="Times New Roman"/>
                          <a:cs typeface="Times New Roman"/>
                        </a:rPr>
                        <a:t>Ввести целое число A.  Инвертировать все биты с 4 по 8, включая эти биты. Вывести полученное число.</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6097">
                <a:tc>
                  <a:txBody>
                    <a:bodyPr/>
                    <a:lstStyle/>
                    <a:p>
                      <a:pPr algn="ctr">
                        <a:spcAft>
                          <a:spcPts val="0"/>
                        </a:spcAft>
                      </a:pPr>
                      <a:r>
                        <a:rPr lang="ru-RU" sz="2400" b="1">
                          <a:effectLst/>
                          <a:latin typeface="+mn-lt"/>
                          <a:ea typeface="Times New Roman"/>
                          <a:cs typeface="Times New Roman"/>
                        </a:rPr>
                        <a:t>13</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a:effectLst/>
                          <a:latin typeface="+mn-lt"/>
                          <a:ea typeface="Times New Roman"/>
                          <a:cs typeface="Times New Roman"/>
                        </a:rPr>
                        <a:t>. Ввести целое число A.  Извлечь 2 бита числа A, начиная с пятого и вставить их в число B, начиная также с пятого бита.</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6097">
                <a:tc>
                  <a:txBody>
                    <a:bodyPr/>
                    <a:lstStyle/>
                    <a:p>
                      <a:pPr algn="ctr">
                        <a:spcAft>
                          <a:spcPts val="0"/>
                        </a:spcAft>
                      </a:pPr>
                      <a:r>
                        <a:rPr lang="ru-RU" sz="2400" b="1">
                          <a:effectLst/>
                          <a:latin typeface="+mn-lt"/>
                          <a:ea typeface="Times New Roman"/>
                          <a:cs typeface="Times New Roman"/>
                        </a:rPr>
                        <a:t>14</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a:effectLst/>
                          <a:latin typeface="+mn-lt"/>
                          <a:ea typeface="Times New Roman"/>
                          <a:cs typeface="Times New Roman"/>
                        </a:rPr>
                        <a:t>Ввести целое число A  и посчитать, сколько единиц в числе с  5 по 10 бит, включая эти биты.</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4132">
                <a:tc>
                  <a:txBody>
                    <a:bodyPr/>
                    <a:lstStyle/>
                    <a:p>
                      <a:pPr algn="ctr">
                        <a:spcAft>
                          <a:spcPts val="0"/>
                        </a:spcAft>
                      </a:pPr>
                      <a:r>
                        <a:rPr lang="ru-RU" sz="2400" b="1">
                          <a:effectLst/>
                          <a:latin typeface="+mn-lt"/>
                          <a:ea typeface="Times New Roman"/>
                          <a:cs typeface="Times New Roman"/>
                        </a:rPr>
                        <a:t>15</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dirty="0">
                          <a:effectLst/>
                          <a:latin typeface="+mn-lt"/>
                          <a:ea typeface="Times New Roman"/>
                          <a:cs typeface="Times New Roman"/>
                        </a:rPr>
                        <a:t>Используя битовые операции проверить, кратно ли двум число А.</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6097">
                <a:tc>
                  <a:txBody>
                    <a:bodyPr/>
                    <a:lstStyle/>
                    <a:p>
                      <a:pPr algn="ctr">
                        <a:spcAft>
                          <a:spcPts val="0"/>
                        </a:spcAft>
                      </a:pPr>
                      <a:r>
                        <a:rPr lang="ru-RU" sz="2400" b="1">
                          <a:effectLst/>
                          <a:latin typeface="+mn-lt"/>
                          <a:ea typeface="Times New Roman"/>
                          <a:cs typeface="Times New Roman"/>
                        </a:rPr>
                        <a:t>16</a:t>
                      </a:r>
                      <a:endParaRPr lang="ru-RU" sz="2400" b="1">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ru-RU" sz="2400" b="1" dirty="0">
                          <a:effectLst/>
                          <a:latin typeface="+mn-lt"/>
                          <a:ea typeface="Times New Roman"/>
                          <a:cs typeface="Times New Roman"/>
                        </a:rPr>
                        <a:t>. Ввести целое число A.  Извлечь 3 бита числа A, начиная со второго и вставить их в число B, начиная с первого бита.</a:t>
                      </a:r>
                      <a:endParaRPr lang="ru-RU" sz="2400" b="1" dirty="0">
                        <a:effectLst/>
                        <a:latin typeface="+mn-lt"/>
                        <a:ea typeface="Calibri"/>
                        <a:cs typeface="Times New Roman"/>
                      </a:endParaRPr>
                    </a:p>
                  </a:txBody>
                  <a:tcPr marL="36084" marR="36084" marT="36084" marB="3608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89472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9304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3593548" cy="461665"/>
          </a:xfrm>
          <a:prstGeom prst="rect">
            <a:avLst/>
          </a:prstGeom>
        </p:spPr>
        <p:txBody>
          <a:bodyPr wrap="none">
            <a:spAutoFit/>
          </a:bodyPr>
          <a:lstStyle/>
          <a:p>
            <a:pPr lvl="0"/>
            <a:r>
              <a:rPr lang="ru-RU" sz="2400" b="1" dirty="0" smtClean="0">
                <a:solidFill>
                  <a:srgbClr val="0070C0"/>
                </a:solidFill>
              </a:rPr>
              <a:t>Лирическое отступление.</a:t>
            </a:r>
            <a:endParaRPr lang="ru-RU" sz="2400" b="1" dirty="0">
              <a:solidFill>
                <a:srgbClr val="0070C0"/>
              </a:solidFill>
            </a:endParaRPr>
          </a:p>
        </p:txBody>
      </p:sp>
      <p:sp>
        <p:nvSpPr>
          <p:cNvPr id="3" name="Прямоугольник 2"/>
          <p:cNvSpPr/>
          <p:nvPr/>
        </p:nvSpPr>
        <p:spPr>
          <a:xfrm>
            <a:off x="0" y="476672"/>
            <a:ext cx="9144000" cy="830997"/>
          </a:xfrm>
          <a:prstGeom prst="rect">
            <a:avLst/>
          </a:prstGeom>
        </p:spPr>
        <p:txBody>
          <a:bodyPr wrap="square">
            <a:spAutoFit/>
          </a:bodyPr>
          <a:lstStyle/>
          <a:p>
            <a:r>
              <a:rPr lang="ru-RU" sz="2400" b="1" dirty="0" smtClean="0"/>
              <a:t>Представление положительных и отрицательных чисел в памяти компьютера. Прямой и дополнительный код числа</a:t>
            </a:r>
            <a:endParaRPr lang="ru-RU" sz="2400" b="1" dirty="0"/>
          </a:p>
        </p:txBody>
      </p:sp>
      <p:sp>
        <p:nvSpPr>
          <p:cNvPr id="4" name="Прямоугольник 3"/>
          <p:cNvSpPr/>
          <p:nvPr/>
        </p:nvSpPr>
        <p:spPr>
          <a:xfrm>
            <a:off x="-18328" y="1307669"/>
            <a:ext cx="9144000" cy="5278368"/>
          </a:xfrm>
          <a:prstGeom prst="rect">
            <a:avLst/>
          </a:prstGeom>
        </p:spPr>
        <p:txBody>
          <a:bodyPr wrap="square">
            <a:spAutoFit/>
          </a:bodyPr>
          <a:lstStyle/>
          <a:p>
            <a:pPr>
              <a:spcAft>
                <a:spcPts val="1200"/>
              </a:spcAft>
            </a:pPr>
            <a:r>
              <a:rPr lang="ru-RU" sz="2400" b="1" dirty="0" smtClean="0"/>
              <a:t>Прямой код – это представление числа в двоичной системе счисления, при котором первый (старший) разряд отводится под знак числа. Если число положительное, то в левый разряд записывается 0; если число отрицательное, то в левый разряд записывается 1.</a:t>
            </a:r>
          </a:p>
          <a:p>
            <a:r>
              <a:rPr lang="ru-RU" sz="2400" b="1" dirty="0" smtClean="0"/>
              <a:t>Например, в двоичной системе счисления (прямой код, 1 байт) :</a:t>
            </a:r>
          </a:p>
          <a:p>
            <a:r>
              <a:rPr lang="ru-RU" sz="2400" b="1" dirty="0" smtClean="0">
                <a:solidFill>
                  <a:srgbClr val="0070C0"/>
                </a:solidFill>
              </a:rPr>
              <a:t>0 0001101 – положительное число </a:t>
            </a:r>
          </a:p>
          <a:p>
            <a:r>
              <a:rPr lang="ru-RU" sz="2400" b="1" dirty="0" smtClean="0">
                <a:solidFill>
                  <a:srgbClr val="0070C0"/>
                </a:solidFill>
              </a:rPr>
              <a:t>1 0001101 – отрицательное число</a:t>
            </a:r>
          </a:p>
          <a:p>
            <a:pPr>
              <a:spcBef>
                <a:spcPts val="1200"/>
              </a:spcBef>
            </a:pPr>
            <a:r>
              <a:rPr lang="ru-RU" sz="2400" b="1" dirty="0" smtClean="0"/>
              <a:t>При этом в вычислительной технике прямой код используется почти исключительно для представления положительных чисел.</a:t>
            </a:r>
          </a:p>
          <a:p>
            <a:r>
              <a:rPr lang="ru-RU" sz="2400" b="1" dirty="0" smtClean="0"/>
              <a:t>Для отрицательных чисел используется так называемый дополнительный код. Это связано с удобством выполнения операций над числами электронными устройствами компьютера.</a:t>
            </a:r>
            <a:endParaRPr lang="ru-RU" sz="2400" b="1" dirty="0"/>
          </a:p>
        </p:txBody>
      </p:sp>
    </p:spTree>
    <p:extLst>
      <p:ext uri="{BB962C8B-B14F-4D97-AF65-F5344CB8AC3E}">
        <p14:creationId xmlns:p14="http://schemas.microsoft.com/office/powerpoint/2010/main" val="4150957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606" y="908720"/>
            <a:ext cx="9159605" cy="1908215"/>
          </a:xfrm>
          <a:prstGeom prst="rect">
            <a:avLst/>
          </a:prstGeom>
        </p:spPr>
        <p:txBody>
          <a:bodyPr wrap="square">
            <a:spAutoFit/>
          </a:bodyPr>
          <a:lstStyle/>
          <a:p>
            <a:pPr algn="ctr">
              <a:spcAft>
                <a:spcPts val="1200"/>
              </a:spcAft>
            </a:pPr>
            <a:r>
              <a:rPr lang="ru-RU" sz="3600" b="1" dirty="0" smtClean="0">
                <a:solidFill>
                  <a:srgbClr val="002060"/>
                </a:solidFill>
                <a:effectLst>
                  <a:outerShdw blurRad="38100" dist="38100" dir="2700000" algn="tl">
                    <a:srgbClr val="000000">
                      <a:alpha val="43137"/>
                    </a:srgbClr>
                  </a:outerShdw>
                </a:effectLst>
              </a:rPr>
              <a:t>Поразрядные логические операции</a:t>
            </a:r>
          </a:p>
          <a:p>
            <a:r>
              <a:rPr lang="ru-RU" sz="2400" b="1" dirty="0" smtClean="0"/>
              <a:t>Поразрядные логические операции используются для работы с отдельными битами или группами бит данных. </a:t>
            </a:r>
            <a:r>
              <a:rPr lang="ru-RU" sz="2400" b="1" dirty="0" smtClean="0">
                <a:solidFill>
                  <a:srgbClr val="FF0000"/>
                </a:solidFill>
              </a:rPr>
              <a:t>Поразрядные операции запрещено применять к данным </a:t>
            </a:r>
            <a:r>
              <a:rPr lang="ru-RU" sz="2400" b="1" dirty="0" err="1" smtClean="0">
                <a:solidFill>
                  <a:srgbClr val="FF0000"/>
                </a:solidFill>
              </a:rPr>
              <a:t>float</a:t>
            </a:r>
            <a:r>
              <a:rPr lang="ru-RU" sz="2400" b="1" dirty="0" smtClean="0">
                <a:solidFill>
                  <a:srgbClr val="FF0000"/>
                </a:solidFill>
              </a:rPr>
              <a:t> u </a:t>
            </a:r>
            <a:r>
              <a:rPr lang="ru-RU" sz="2400" b="1" dirty="0" err="1" smtClean="0">
                <a:solidFill>
                  <a:srgbClr val="FF0000"/>
                </a:solidFill>
              </a:rPr>
              <a:t>double</a:t>
            </a:r>
            <a:r>
              <a:rPr lang="ru-RU" sz="2400" b="1" dirty="0" smtClean="0">
                <a:solidFill>
                  <a:srgbClr val="FF0000"/>
                </a:solidFill>
              </a:rPr>
              <a:t>. </a:t>
            </a:r>
            <a:endParaRPr lang="ru-RU" sz="2400" b="1" dirty="0">
              <a:solidFill>
                <a:srgbClr val="FF0000"/>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942442814"/>
              </p:ext>
            </p:extLst>
          </p:nvPr>
        </p:nvGraphicFramePr>
        <p:xfrm>
          <a:off x="1" y="2924944"/>
          <a:ext cx="9143998" cy="2548525"/>
        </p:xfrm>
        <a:graphic>
          <a:graphicData uri="http://schemas.openxmlformats.org/drawingml/2006/table">
            <a:tbl>
              <a:tblPr firstRow="1" firstCol="1" bandRow="1"/>
              <a:tblGrid>
                <a:gridCol w="6095999"/>
                <a:gridCol w="3047999"/>
              </a:tblGrid>
              <a:tr h="364075">
                <a:tc>
                  <a:txBody>
                    <a:bodyPr/>
                    <a:lstStyle/>
                    <a:p>
                      <a:pPr algn="ctr">
                        <a:spcAft>
                          <a:spcPts val="0"/>
                        </a:spcAft>
                      </a:pPr>
                      <a:r>
                        <a:rPr lang="ru-RU" sz="2000" b="1" dirty="0">
                          <a:effectLst/>
                          <a:latin typeface="Times New Roman"/>
                          <a:ea typeface="Calibri"/>
                          <a:cs typeface="Times New Roman"/>
                        </a:rPr>
                        <a:t>Название поразрядной логической операции</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c>
                  <a:txBody>
                    <a:bodyPr/>
                    <a:lstStyle/>
                    <a:p>
                      <a:pPr algn="ctr">
                        <a:spcAft>
                          <a:spcPts val="0"/>
                        </a:spcAft>
                      </a:pPr>
                      <a:r>
                        <a:rPr lang="ru-RU" sz="2000" b="1">
                          <a:effectLst/>
                          <a:latin typeface="Times New Roman"/>
                          <a:ea typeface="Calibri"/>
                          <a:cs typeface="Times New Roman"/>
                        </a:rPr>
                        <a:t>Знак операции в Си</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r>
              <a:tr h="364075">
                <a:tc>
                  <a:txBody>
                    <a:bodyPr/>
                    <a:lstStyle/>
                    <a:p>
                      <a:pPr algn="ctr">
                        <a:spcAft>
                          <a:spcPts val="0"/>
                        </a:spcAft>
                      </a:pPr>
                      <a:r>
                        <a:rPr lang="ru-RU" sz="2000" b="1" dirty="0">
                          <a:effectLst/>
                          <a:latin typeface="Times New Roman"/>
                          <a:ea typeface="Calibri"/>
                          <a:cs typeface="Times New Roman"/>
                        </a:rPr>
                        <a:t>Поразрядное И</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c>
                  <a:txBody>
                    <a:bodyPr/>
                    <a:lstStyle/>
                    <a:p>
                      <a:pPr algn="ctr">
                        <a:spcAft>
                          <a:spcPts val="0"/>
                        </a:spcAft>
                      </a:pPr>
                      <a:r>
                        <a:rPr lang="ru-RU" sz="2000" b="1" dirty="0">
                          <a:effectLst/>
                          <a:latin typeface="Times New Roman"/>
                          <a:ea typeface="Calibri"/>
                          <a:cs typeface="Times New Roman"/>
                        </a:rPr>
                        <a:t>&amp;</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r>
              <a:tr h="364075">
                <a:tc>
                  <a:txBody>
                    <a:bodyPr/>
                    <a:lstStyle/>
                    <a:p>
                      <a:pPr algn="ctr">
                        <a:spcAft>
                          <a:spcPts val="0"/>
                        </a:spcAft>
                      </a:pPr>
                      <a:r>
                        <a:rPr lang="ru-RU" sz="2000" b="1" dirty="0">
                          <a:effectLst/>
                          <a:latin typeface="Times New Roman"/>
                          <a:ea typeface="Calibri"/>
                          <a:cs typeface="Times New Roman"/>
                        </a:rPr>
                        <a:t>Поразрядное ИЛИ</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c>
                  <a:txBody>
                    <a:bodyPr/>
                    <a:lstStyle/>
                    <a:p>
                      <a:pPr algn="ctr">
                        <a:spcAft>
                          <a:spcPts val="0"/>
                        </a:spcAft>
                      </a:pPr>
                      <a:r>
                        <a:rPr lang="ru-RU" sz="2000" b="1" dirty="0">
                          <a:effectLst/>
                          <a:latin typeface="Times New Roman"/>
                          <a:ea typeface="Calibri"/>
                          <a:cs typeface="Times New Roman"/>
                        </a:rPr>
                        <a:t> |</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r>
              <a:tr h="364075">
                <a:tc>
                  <a:txBody>
                    <a:bodyPr/>
                    <a:lstStyle/>
                    <a:p>
                      <a:pPr algn="ctr">
                        <a:spcAft>
                          <a:spcPts val="0"/>
                        </a:spcAft>
                      </a:pPr>
                      <a:r>
                        <a:rPr lang="ru-RU" sz="2000" b="1" dirty="0">
                          <a:effectLst/>
                          <a:latin typeface="Times New Roman"/>
                          <a:ea typeface="Calibri"/>
                          <a:cs typeface="Times New Roman"/>
                        </a:rPr>
                        <a:t>Поразрядное исключающее ИЛИ</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c>
                  <a:txBody>
                    <a:bodyPr/>
                    <a:lstStyle/>
                    <a:p>
                      <a:pPr algn="ctr">
                        <a:spcAft>
                          <a:spcPts val="0"/>
                        </a:spcAft>
                      </a:pPr>
                      <a:r>
                        <a:rPr lang="ru-RU" sz="2000" b="1" dirty="0">
                          <a:effectLst/>
                          <a:latin typeface="Times New Roman"/>
                          <a:ea typeface="Calibri"/>
                          <a:cs typeface="Times New Roman"/>
                        </a:rPr>
                        <a:t>^</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r>
              <a:tr h="364075">
                <a:tc>
                  <a:txBody>
                    <a:bodyPr/>
                    <a:lstStyle/>
                    <a:p>
                      <a:pPr algn="ctr">
                        <a:spcAft>
                          <a:spcPts val="0"/>
                        </a:spcAft>
                      </a:pPr>
                      <a:r>
                        <a:rPr lang="ru-RU" sz="2000" b="1" dirty="0" smtClean="0">
                          <a:effectLst/>
                          <a:latin typeface="Times New Roman"/>
                          <a:ea typeface="Calibri"/>
                          <a:cs typeface="Times New Roman"/>
                        </a:rPr>
                        <a:t>Отрицание (дополнение, обращение) НЕ</a:t>
                      </a:r>
                      <a:endParaRPr lang="ru-RU" sz="2000" b="1" dirty="0">
                        <a:effectLst/>
                        <a:latin typeface="Times New Roman"/>
                        <a:ea typeface="Calibri"/>
                        <a:cs typeface="Times New Roman"/>
                      </a:endParaRP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c>
                  <a:txBody>
                    <a:bodyPr/>
                    <a:lstStyle/>
                    <a:p>
                      <a:pPr algn="ctr">
                        <a:spcAft>
                          <a:spcPts val="0"/>
                        </a:spcAft>
                      </a:pPr>
                      <a:r>
                        <a:rPr lang="ru-RU" sz="2000" b="1" dirty="0">
                          <a:effectLst/>
                          <a:latin typeface="Times New Roman"/>
                          <a:ea typeface="Calibri"/>
                          <a:cs typeface="Times New Roman"/>
                        </a:rPr>
                        <a:t>~</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r>
              <a:tr h="364075">
                <a:tc>
                  <a:txBody>
                    <a:bodyPr/>
                    <a:lstStyle/>
                    <a:p>
                      <a:pPr algn="ctr">
                        <a:spcAft>
                          <a:spcPts val="0"/>
                        </a:spcAft>
                      </a:pPr>
                      <a:r>
                        <a:rPr lang="ru-RU" sz="2000" b="1" dirty="0">
                          <a:effectLst/>
                          <a:latin typeface="Times New Roman"/>
                          <a:ea typeface="Calibri"/>
                          <a:cs typeface="Times New Roman"/>
                        </a:rPr>
                        <a:t>Сдвиг влево</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c>
                  <a:txBody>
                    <a:bodyPr/>
                    <a:lstStyle/>
                    <a:p>
                      <a:pPr algn="ctr">
                        <a:spcAft>
                          <a:spcPts val="0"/>
                        </a:spcAft>
                      </a:pPr>
                      <a:r>
                        <a:rPr lang="ru-RU" sz="2000" b="1" dirty="0">
                          <a:effectLst/>
                          <a:latin typeface="Times New Roman"/>
                          <a:ea typeface="Calibri"/>
                          <a:cs typeface="Times New Roman"/>
                        </a:rPr>
                        <a:t>&lt;&lt; </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r>
              <a:tr h="364075">
                <a:tc>
                  <a:txBody>
                    <a:bodyPr/>
                    <a:lstStyle/>
                    <a:p>
                      <a:pPr algn="ctr">
                        <a:spcAft>
                          <a:spcPts val="0"/>
                        </a:spcAft>
                      </a:pPr>
                      <a:r>
                        <a:rPr lang="ru-RU" sz="2000" b="1" dirty="0">
                          <a:effectLst/>
                          <a:latin typeface="Times New Roman"/>
                          <a:ea typeface="Calibri"/>
                          <a:cs typeface="Times New Roman"/>
                        </a:rPr>
                        <a:t>Сдвиг вправо</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c>
                  <a:txBody>
                    <a:bodyPr/>
                    <a:lstStyle/>
                    <a:p>
                      <a:pPr algn="ctr">
                        <a:spcAft>
                          <a:spcPts val="0"/>
                        </a:spcAft>
                      </a:pPr>
                      <a:r>
                        <a:rPr lang="ru-RU" sz="2000" b="1" dirty="0">
                          <a:effectLst/>
                          <a:latin typeface="Times New Roman"/>
                          <a:ea typeface="Calibri"/>
                          <a:cs typeface="Times New Roman"/>
                        </a:rPr>
                        <a:t>&gt;&gt; </a:t>
                      </a:r>
                    </a:p>
                  </a:txBody>
                  <a:tcPr marL="19050" marR="19050" marT="19050" marB="19050">
                    <a:lnL w="12700" cap="flat" cmpd="sng" algn="ctr">
                      <a:solidFill>
                        <a:srgbClr val="73ABE7"/>
                      </a:solidFill>
                      <a:prstDash val="solid"/>
                      <a:round/>
                      <a:headEnd type="none" w="med" len="med"/>
                      <a:tailEnd type="none" w="med" len="med"/>
                    </a:lnL>
                    <a:lnR w="12700" cap="flat" cmpd="sng" algn="ctr">
                      <a:solidFill>
                        <a:srgbClr val="73ABE7"/>
                      </a:solidFill>
                      <a:prstDash val="solid"/>
                      <a:round/>
                      <a:headEnd type="none" w="med" len="med"/>
                      <a:tailEnd type="none" w="med" len="med"/>
                    </a:lnR>
                    <a:lnT w="12700" cap="flat" cmpd="sng" algn="ctr">
                      <a:solidFill>
                        <a:srgbClr val="73ABE7"/>
                      </a:solidFill>
                      <a:prstDash val="solid"/>
                      <a:round/>
                      <a:headEnd type="none" w="med" len="med"/>
                      <a:tailEnd type="none" w="med" len="med"/>
                    </a:lnT>
                    <a:lnB w="12700" cap="flat" cmpd="sng" algn="ctr">
                      <a:solidFill>
                        <a:srgbClr val="73ABE7"/>
                      </a:solidFill>
                      <a:prstDash val="solid"/>
                      <a:round/>
                      <a:headEnd type="none" w="med" len="med"/>
                      <a:tailEnd type="none" w="med" len="med"/>
                    </a:lnB>
                  </a:tcPr>
                </a:tc>
              </a:tr>
            </a:tbl>
          </a:graphicData>
        </a:graphic>
      </p:graphicFrame>
      <p:sp>
        <p:nvSpPr>
          <p:cNvPr id="6" name="TextBox 5"/>
          <p:cNvSpPr txBox="1"/>
          <p:nvPr/>
        </p:nvSpPr>
        <p:spPr>
          <a:xfrm>
            <a:off x="0" y="260648"/>
            <a:ext cx="9143999" cy="461665"/>
          </a:xfrm>
          <a:prstGeom prst="rect">
            <a:avLst/>
          </a:prstGeom>
          <a:solidFill>
            <a:schemeClr val="accent1">
              <a:lumMod val="20000"/>
              <a:lumOff val="80000"/>
            </a:schemeClr>
          </a:solidFill>
        </p:spPr>
        <p:txBody>
          <a:bodyPr wrap="square" rtlCol="0">
            <a:spAutoFit/>
          </a:bodyPr>
          <a:lstStyle/>
          <a:p>
            <a:pPr algn="ctr"/>
            <a:r>
              <a:rPr lang="ru-RU" sz="2400" b="1" dirty="0" smtClean="0">
                <a:solidFill>
                  <a:schemeClr val="accent6">
                    <a:lumMod val="75000"/>
                  </a:schemeClr>
                </a:solidFill>
              </a:rPr>
              <a:t>Немного вспомним</a:t>
            </a:r>
            <a:endParaRPr lang="ru-RU" sz="2400" b="1" dirty="0">
              <a:solidFill>
                <a:schemeClr val="accent6">
                  <a:lumMod val="75000"/>
                </a:schemeClr>
              </a:solidFill>
            </a:endParaRPr>
          </a:p>
        </p:txBody>
      </p:sp>
      <p:sp>
        <p:nvSpPr>
          <p:cNvPr id="7" name="Прямоугольник 6"/>
          <p:cNvSpPr/>
          <p:nvPr/>
        </p:nvSpPr>
        <p:spPr>
          <a:xfrm>
            <a:off x="0" y="5733256"/>
            <a:ext cx="9144000" cy="830997"/>
          </a:xfrm>
          <a:prstGeom prst="rect">
            <a:avLst/>
          </a:prstGeom>
        </p:spPr>
        <p:txBody>
          <a:bodyPr wrap="square">
            <a:spAutoFit/>
          </a:bodyPr>
          <a:lstStyle/>
          <a:p>
            <a:r>
              <a:rPr lang="ru-RU" sz="2400" b="1" dirty="0" smtClean="0"/>
              <a:t>Логические операции И, ИЛИ, исключающее ИЛИ и НЕ могут быть описаны с помощью таблиц истинности.</a:t>
            </a:r>
            <a:endParaRPr lang="ru-RU" sz="2400" b="1" dirty="0"/>
          </a:p>
        </p:txBody>
      </p:sp>
    </p:spTree>
    <p:extLst>
      <p:ext uri="{BB962C8B-B14F-4D97-AF65-F5344CB8AC3E}">
        <p14:creationId xmlns:p14="http://schemas.microsoft.com/office/powerpoint/2010/main" val="3852670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861" y="188640"/>
            <a:ext cx="9144000" cy="5878532"/>
          </a:xfrm>
          <a:prstGeom prst="rect">
            <a:avLst/>
          </a:prstGeom>
        </p:spPr>
        <p:txBody>
          <a:bodyPr wrap="square">
            <a:spAutoFit/>
          </a:bodyPr>
          <a:lstStyle/>
          <a:p>
            <a:pPr>
              <a:spcAft>
                <a:spcPts val="1200"/>
              </a:spcAft>
            </a:pPr>
            <a:r>
              <a:rPr lang="ru-RU" sz="2400" b="1" dirty="0" smtClean="0"/>
              <a:t>В дополнительном коде, также как и прямом, первый разряд отводится для представления знака числа. </a:t>
            </a:r>
          </a:p>
          <a:p>
            <a:pPr>
              <a:spcAft>
                <a:spcPts val="1200"/>
              </a:spcAft>
            </a:pPr>
            <a:r>
              <a:rPr lang="ru-RU" sz="2400" b="1" dirty="0" smtClean="0"/>
              <a:t>Дополнительный код используется для представления отрицательных чисел. </a:t>
            </a:r>
            <a:r>
              <a:rPr lang="ru-RU" sz="2400" b="1" dirty="0" smtClean="0">
                <a:solidFill>
                  <a:srgbClr val="0070C0"/>
                </a:solidFill>
              </a:rPr>
              <a:t>Поэтому, если в первом разряде находится 1, то мы имеем дело с дополнительным кодом и с отрицательным числом</a:t>
            </a:r>
            <a:r>
              <a:rPr lang="ru-RU" sz="2400" b="1" dirty="0" smtClean="0"/>
              <a:t>.</a:t>
            </a:r>
          </a:p>
          <a:p>
            <a:pPr>
              <a:spcAft>
                <a:spcPts val="1200"/>
              </a:spcAft>
            </a:pPr>
            <a:r>
              <a:rPr lang="ru-RU" sz="2400" b="1" dirty="0" smtClean="0"/>
              <a:t>В дополнительном коде </a:t>
            </a:r>
            <a:r>
              <a:rPr lang="ru-RU" sz="2400" b="1" dirty="0"/>
              <a:t>в</a:t>
            </a:r>
            <a:r>
              <a:rPr lang="ru-RU" sz="2400" b="1" dirty="0" smtClean="0"/>
              <a:t>се остальные разряды числа сначала инвертируются</a:t>
            </a:r>
            <a:r>
              <a:rPr lang="en-US" sz="2400" b="1" dirty="0" smtClean="0"/>
              <a:t> – </a:t>
            </a:r>
            <a:r>
              <a:rPr lang="ru-RU" sz="2400" b="1" dirty="0" smtClean="0"/>
              <a:t>заменяются противоположными (0 </a:t>
            </a:r>
            <a:r>
              <a:rPr lang="en-US" sz="2400" b="1" dirty="0" smtClean="0"/>
              <a:t>-&gt;</a:t>
            </a:r>
            <a:r>
              <a:rPr lang="ru-RU" sz="2400" b="1" dirty="0" smtClean="0"/>
              <a:t> 1, а 1 </a:t>
            </a:r>
            <a:r>
              <a:rPr lang="en-US" sz="2400" b="1" dirty="0" smtClean="0"/>
              <a:t>-&gt;</a:t>
            </a:r>
            <a:r>
              <a:rPr lang="ru-RU" sz="2400" b="1" dirty="0" smtClean="0"/>
              <a:t> 0). </a:t>
            </a:r>
          </a:p>
          <a:p>
            <a:pPr>
              <a:spcAft>
                <a:spcPts val="1200"/>
              </a:spcAft>
            </a:pPr>
            <a:r>
              <a:rPr lang="ru-RU" sz="2400" b="1" dirty="0" smtClean="0"/>
              <a:t>Например, </a:t>
            </a:r>
            <a:r>
              <a:rPr lang="ru-RU" sz="2400" b="1" dirty="0" smtClean="0">
                <a:solidFill>
                  <a:srgbClr val="0070C0"/>
                </a:solidFill>
              </a:rPr>
              <a:t>1 0001100 </a:t>
            </a:r>
            <a:r>
              <a:rPr lang="ru-RU" sz="2400" b="1" dirty="0" smtClean="0"/>
              <a:t>– это прямой код числа, то при формировании его дополнительного кода, сначала надо заменить нули на единицы, а единицы на нули, кроме первого разряда. Получается: </a:t>
            </a:r>
            <a:r>
              <a:rPr lang="ru-RU" sz="2400" b="1" dirty="0" smtClean="0">
                <a:solidFill>
                  <a:srgbClr val="0070C0"/>
                </a:solidFill>
              </a:rPr>
              <a:t>1 1110011</a:t>
            </a:r>
            <a:r>
              <a:rPr lang="ru-RU" sz="2400" b="1" dirty="0" smtClean="0"/>
              <a:t>. Далее прибавляется единица к получившемуся инверсией числу:</a:t>
            </a:r>
          </a:p>
          <a:p>
            <a:r>
              <a:rPr lang="ru-RU" sz="2400" b="1" dirty="0" smtClean="0">
                <a:solidFill>
                  <a:srgbClr val="0070C0"/>
                </a:solidFill>
              </a:rPr>
              <a:t>1 1110011 + 1 = 1 1110100 – </a:t>
            </a:r>
            <a:r>
              <a:rPr lang="ru-RU" sz="2400" b="1" dirty="0" smtClean="0"/>
              <a:t>дополнительный код числа.</a:t>
            </a:r>
            <a:endParaRPr lang="ru-RU" sz="2400" b="1" dirty="0">
              <a:solidFill>
                <a:srgbClr val="0070C0"/>
              </a:solidFill>
            </a:endParaRPr>
          </a:p>
        </p:txBody>
      </p:sp>
    </p:spTree>
    <p:extLst>
      <p:ext uri="{BB962C8B-B14F-4D97-AF65-F5344CB8AC3E}">
        <p14:creationId xmlns:p14="http://schemas.microsoft.com/office/powerpoint/2010/main" val="4150957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718280104"/>
              </p:ext>
            </p:extLst>
          </p:nvPr>
        </p:nvGraphicFramePr>
        <p:xfrm>
          <a:off x="0" y="260648"/>
          <a:ext cx="9143999" cy="6419088"/>
        </p:xfrm>
        <a:graphic>
          <a:graphicData uri="http://schemas.openxmlformats.org/drawingml/2006/table">
            <a:tbl>
              <a:tblPr firstRow="1" firstCol="1" bandRow="1"/>
              <a:tblGrid>
                <a:gridCol w="4716016"/>
                <a:gridCol w="216024"/>
                <a:gridCol w="4211959"/>
              </a:tblGrid>
              <a:tr h="223629">
                <a:tc>
                  <a:txBody>
                    <a:bodyPr/>
                    <a:lstStyle/>
                    <a:p>
                      <a:pPr algn="ctr">
                        <a:lnSpc>
                          <a:spcPct val="90000"/>
                        </a:lnSpc>
                        <a:spcBef>
                          <a:spcPts val="0"/>
                        </a:spcBef>
                        <a:spcAft>
                          <a:spcPts val="0"/>
                        </a:spcAft>
                      </a:pPr>
                      <a:r>
                        <a:rPr lang="ru-RU" sz="2400" b="1" dirty="0">
                          <a:solidFill>
                            <a:srgbClr val="0070C0"/>
                          </a:solidFill>
                          <a:effectLst/>
                          <a:latin typeface="+mn-lt"/>
                          <a:ea typeface="Calibri"/>
                          <a:cs typeface="Times New Roman"/>
                        </a:rPr>
                        <a:t>Операции в прямом коде</a:t>
                      </a: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Bef>
                          <a:spcPts val="0"/>
                        </a:spcBef>
                        <a:spcAft>
                          <a:spcPts val="0"/>
                        </a:spcAft>
                      </a:pPr>
                      <a:endParaRPr lang="ru-RU" sz="2400" b="1" dirty="0">
                        <a:solidFill>
                          <a:srgbClr val="0070C0"/>
                        </a:solidFill>
                        <a:effectLst/>
                        <a:latin typeface="+mn-lt"/>
                        <a:ea typeface="Calibri"/>
                        <a:cs typeface="Times New Roman"/>
                      </a:endParaRP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Bef>
                          <a:spcPts val="0"/>
                        </a:spcBef>
                        <a:spcAft>
                          <a:spcPts val="0"/>
                        </a:spcAft>
                      </a:pPr>
                      <a:r>
                        <a:rPr lang="ru-RU" sz="2400" b="1" dirty="0">
                          <a:solidFill>
                            <a:srgbClr val="0070C0"/>
                          </a:solidFill>
                          <a:effectLst/>
                          <a:latin typeface="+mn-lt"/>
                          <a:ea typeface="Calibri"/>
                          <a:cs typeface="Times New Roman"/>
                        </a:rPr>
                        <a:t>Операции в дополнительном коде</a:t>
                      </a: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256">
                <a:tc>
                  <a:txBody>
                    <a:bodyPr/>
                    <a:lstStyle/>
                    <a:p>
                      <a:pPr algn="l">
                        <a:lnSpc>
                          <a:spcPct val="90000"/>
                        </a:lnSpc>
                        <a:spcBef>
                          <a:spcPts val="0"/>
                        </a:spcBef>
                        <a:spcAft>
                          <a:spcPts val="0"/>
                        </a:spcAft>
                      </a:pPr>
                      <a:r>
                        <a:rPr lang="ru-RU" sz="2000" b="1" dirty="0">
                          <a:solidFill>
                            <a:srgbClr val="222222"/>
                          </a:solidFill>
                          <a:effectLst/>
                          <a:latin typeface="+mn-lt"/>
                          <a:ea typeface="Times New Roman"/>
                          <a:cs typeface="Times New Roman"/>
                        </a:rPr>
                        <a:t>Прямой код числа 5: 0 000 0101</a:t>
                      </a:r>
                      <a:endParaRPr lang="ru-RU" sz="2000" b="1" dirty="0">
                        <a:effectLst/>
                        <a:latin typeface="+mn-lt"/>
                        <a:ea typeface="Calibri"/>
                        <a:cs typeface="Times New Roman"/>
                      </a:endParaRPr>
                    </a:p>
                    <a:p>
                      <a:pPr algn="l">
                        <a:lnSpc>
                          <a:spcPct val="90000"/>
                        </a:lnSpc>
                        <a:spcBef>
                          <a:spcPts val="0"/>
                        </a:spcBef>
                        <a:spcAft>
                          <a:spcPts val="0"/>
                        </a:spcAft>
                      </a:pPr>
                      <a:r>
                        <a:rPr lang="ru-RU" sz="2000" b="1" dirty="0">
                          <a:solidFill>
                            <a:srgbClr val="222222"/>
                          </a:solidFill>
                          <a:effectLst/>
                          <a:latin typeface="+mn-lt"/>
                          <a:ea typeface="Times New Roman"/>
                          <a:cs typeface="Times New Roman"/>
                        </a:rPr>
                        <a:t>Прямой код числа -7: 1 000 0111</a:t>
                      </a:r>
                      <a:endParaRPr lang="ru-RU" sz="2000" b="1" dirty="0">
                        <a:effectLst/>
                        <a:latin typeface="+mn-lt"/>
                        <a:ea typeface="Calibri"/>
                        <a:cs typeface="Times New Roman"/>
                      </a:endParaRP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Bef>
                          <a:spcPts val="0"/>
                        </a:spcBef>
                        <a:spcAft>
                          <a:spcPts val="0"/>
                        </a:spcAft>
                      </a:pPr>
                      <a:r>
                        <a:rPr lang="ru-RU" sz="2000" b="1" dirty="0">
                          <a:effectLst/>
                          <a:latin typeface="+mn-lt"/>
                          <a:ea typeface="Calibri"/>
                          <a:cs typeface="Times New Roman"/>
                        </a:rPr>
                        <a:t>1</a:t>
                      </a: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Bef>
                          <a:spcPts val="0"/>
                        </a:spcBef>
                        <a:spcAft>
                          <a:spcPts val="0"/>
                        </a:spcAft>
                      </a:pPr>
                      <a:r>
                        <a:rPr lang="ru-RU" sz="2000" b="1">
                          <a:effectLst/>
                          <a:latin typeface="+mn-lt"/>
                          <a:ea typeface="Calibri"/>
                          <a:cs typeface="Times New Roman"/>
                        </a:rPr>
                        <a:t>Прямой код числа 5: 0 000 0101</a:t>
                      </a:r>
                    </a:p>
                    <a:p>
                      <a:pPr algn="just">
                        <a:lnSpc>
                          <a:spcPct val="90000"/>
                        </a:lnSpc>
                        <a:spcBef>
                          <a:spcPts val="0"/>
                        </a:spcBef>
                        <a:spcAft>
                          <a:spcPts val="0"/>
                        </a:spcAft>
                      </a:pPr>
                      <a:r>
                        <a:rPr lang="ru-RU" sz="2000" b="1">
                          <a:effectLst/>
                          <a:latin typeface="+mn-lt"/>
                          <a:ea typeface="Calibri"/>
                          <a:cs typeface="Times New Roman"/>
                        </a:rPr>
                        <a:t>Прямой код числа -7: 1 000 0111</a:t>
                      </a: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0154">
                <a:tc>
                  <a:txBody>
                    <a:bodyPr/>
                    <a:lstStyle/>
                    <a:p>
                      <a:pPr algn="just">
                        <a:lnSpc>
                          <a:spcPct val="90000"/>
                        </a:lnSpc>
                        <a:spcBef>
                          <a:spcPts val="0"/>
                        </a:spcBef>
                        <a:spcAft>
                          <a:spcPts val="0"/>
                        </a:spcAft>
                      </a:pPr>
                      <a:r>
                        <a:rPr lang="ru-RU" sz="2000" b="1">
                          <a:effectLst/>
                          <a:latin typeface="+mn-lt"/>
                          <a:ea typeface="Calibri"/>
                          <a:cs typeface="Times New Roman"/>
                        </a:rPr>
                        <a:t>Два исходных числа сравниваются. В разряд знака результата записывается знак большего исходного числа.</a:t>
                      </a: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2000" b="1" dirty="0" smtClean="0">
                          <a:effectLst/>
                          <a:latin typeface="+mn-lt"/>
                          <a:ea typeface="Calibri"/>
                          <a:cs typeface="Times New Roman"/>
                        </a:rPr>
                        <a:t> </a:t>
                      </a:r>
                    </a:p>
                    <a:p>
                      <a:pPr algn="ctr">
                        <a:lnSpc>
                          <a:spcPct val="90000"/>
                        </a:lnSpc>
                        <a:spcBef>
                          <a:spcPts val="0"/>
                        </a:spcBef>
                        <a:spcAft>
                          <a:spcPts val="0"/>
                        </a:spcAft>
                      </a:pPr>
                      <a:r>
                        <a:rPr lang="ru-RU" sz="2000" b="1" dirty="0" smtClean="0">
                          <a:effectLst/>
                          <a:latin typeface="+mn-lt"/>
                          <a:ea typeface="Calibri"/>
                          <a:cs typeface="Times New Roman"/>
                        </a:rPr>
                        <a:t>2</a:t>
                      </a:r>
                      <a:endParaRPr lang="ru-RU" sz="2000" b="1" dirty="0">
                        <a:effectLst/>
                        <a:latin typeface="+mn-lt"/>
                        <a:ea typeface="Calibri"/>
                        <a:cs typeface="Times New Roman"/>
                      </a:endParaRP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90000"/>
                        </a:lnSpc>
                        <a:spcBef>
                          <a:spcPts val="0"/>
                        </a:spcBef>
                        <a:spcAft>
                          <a:spcPts val="0"/>
                        </a:spcAft>
                      </a:pPr>
                      <a:r>
                        <a:rPr lang="ru-RU" sz="2000" b="1" dirty="0">
                          <a:effectLst/>
                          <a:latin typeface="+mn-lt"/>
                          <a:ea typeface="Calibri"/>
                          <a:cs typeface="Times New Roman"/>
                        </a:rPr>
                        <a:t>Формирование дополнительного кода числа -7.</a:t>
                      </a:r>
                    </a:p>
                    <a:p>
                      <a:pPr algn="just">
                        <a:lnSpc>
                          <a:spcPct val="90000"/>
                        </a:lnSpc>
                        <a:spcBef>
                          <a:spcPts val="0"/>
                        </a:spcBef>
                        <a:spcAft>
                          <a:spcPts val="0"/>
                        </a:spcAft>
                      </a:pPr>
                      <a:r>
                        <a:rPr lang="ru-RU" sz="2000" b="1" dirty="0">
                          <a:effectLst/>
                          <a:latin typeface="+mn-lt"/>
                          <a:ea typeface="Calibri"/>
                          <a:cs typeface="Times New Roman"/>
                        </a:rPr>
                        <a:t>Прямой код : 1 000 0111</a:t>
                      </a:r>
                    </a:p>
                    <a:p>
                      <a:pPr algn="just">
                        <a:lnSpc>
                          <a:spcPct val="90000"/>
                        </a:lnSpc>
                        <a:spcBef>
                          <a:spcPts val="0"/>
                        </a:spcBef>
                        <a:spcAft>
                          <a:spcPts val="0"/>
                        </a:spcAft>
                      </a:pPr>
                      <a:r>
                        <a:rPr lang="ru-RU" sz="2000" b="1" dirty="0">
                          <a:effectLst/>
                          <a:latin typeface="+mn-lt"/>
                          <a:ea typeface="Calibri"/>
                          <a:cs typeface="Times New Roman"/>
                        </a:rPr>
                        <a:t>Инверсия : 1 111 1000</a:t>
                      </a:r>
                    </a:p>
                    <a:p>
                      <a:pPr algn="just">
                        <a:lnSpc>
                          <a:spcPct val="90000"/>
                        </a:lnSpc>
                        <a:spcBef>
                          <a:spcPts val="0"/>
                        </a:spcBef>
                        <a:spcAft>
                          <a:spcPts val="0"/>
                        </a:spcAft>
                      </a:pPr>
                      <a:r>
                        <a:rPr lang="ru-RU" sz="2000" b="1" dirty="0">
                          <a:solidFill>
                            <a:srgbClr val="222222"/>
                          </a:solidFill>
                          <a:effectLst/>
                          <a:latin typeface="+mn-lt"/>
                          <a:ea typeface="Calibri"/>
                          <a:cs typeface="Times New Roman"/>
                        </a:rPr>
                        <a:t>Добавление единицы: 1 111 1001</a:t>
                      </a:r>
                      <a:endParaRPr lang="ru-RU" sz="2000" b="1" dirty="0">
                        <a:effectLst/>
                        <a:latin typeface="+mn-lt"/>
                        <a:ea typeface="Calibri"/>
                        <a:cs typeface="Times New Roman"/>
                      </a:endParaRP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9106">
                <a:tc>
                  <a:txBody>
                    <a:bodyPr/>
                    <a:lstStyle/>
                    <a:p>
                      <a:pPr algn="l">
                        <a:lnSpc>
                          <a:spcPct val="90000"/>
                        </a:lnSpc>
                        <a:spcBef>
                          <a:spcPts val="0"/>
                        </a:spcBef>
                        <a:spcAft>
                          <a:spcPts val="0"/>
                        </a:spcAft>
                      </a:pPr>
                      <a:r>
                        <a:rPr lang="ru-RU" sz="2000" b="1" dirty="0">
                          <a:solidFill>
                            <a:srgbClr val="222222"/>
                          </a:solidFill>
                          <a:effectLst/>
                          <a:latin typeface="+mn-lt"/>
                          <a:ea typeface="Times New Roman"/>
                          <a:cs typeface="Times New Roman"/>
                        </a:rPr>
                        <a:t>Если числа имеют разные знаки, то вместо операции сложения используется </a:t>
                      </a:r>
                      <a:r>
                        <a:rPr lang="ru-RU" sz="2000" b="1" dirty="0" smtClean="0">
                          <a:solidFill>
                            <a:srgbClr val="222222"/>
                          </a:solidFill>
                          <a:effectLst/>
                          <a:latin typeface="+mn-lt"/>
                          <a:ea typeface="Times New Roman"/>
                          <a:cs typeface="Times New Roman"/>
                        </a:rPr>
                        <a:t>операция </a:t>
                      </a:r>
                      <a:r>
                        <a:rPr lang="ru-RU" sz="2000" b="1" dirty="0">
                          <a:solidFill>
                            <a:srgbClr val="222222"/>
                          </a:solidFill>
                          <a:effectLst/>
                          <a:latin typeface="+mn-lt"/>
                          <a:ea typeface="Times New Roman"/>
                          <a:cs typeface="Times New Roman"/>
                        </a:rPr>
                        <a:t>вычитания из большего по модулю значения меньшего. При этом первый (знаковый) разряд в операции не участвует.</a:t>
                      </a:r>
                      <a:endParaRPr lang="ru-RU" sz="2000" b="1" dirty="0">
                        <a:effectLst/>
                        <a:latin typeface="+mn-lt"/>
                        <a:ea typeface="Calibri"/>
                        <a:cs typeface="Times New Roman"/>
                      </a:endParaRPr>
                    </a:p>
                    <a:p>
                      <a:pPr algn="l">
                        <a:lnSpc>
                          <a:spcPct val="9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b="1" dirty="0">
                          <a:solidFill>
                            <a:srgbClr val="222222"/>
                          </a:solidFill>
                          <a:effectLst/>
                          <a:latin typeface="+mn-lt"/>
                          <a:ea typeface="Times New Roman"/>
                          <a:cs typeface="Times New Roman"/>
                        </a:rPr>
                        <a:t>    </a:t>
                      </a:r>
                      <a:r>
                        <a:rPr lang="ru-RU" sz="2000" b="1" dirty="0" smtClean="0">
                          <a:solidFill>
                            <a:srgbClr val="222222"/>
                          </a:solidFill>
                          <a:effectLst/>
                          <a:latin typeface="+mn-lt"/>
                          <a:ea typeface="Times New Roman"/>
                          <a:cs typeface="Times New Roman"/>
                        </a:rPr>
                        <a:t>  000 </a:t>
                      </a:r>
                      <a:r>
                        <a:rPr lang="ru-RU" sz="2000" b="1" dirty="0">
                          <a:solidFill>
                            <a:srgbClr val="222222"/>
                          </a:solidFill>
                          <a:effectLst/>
                          <a:latin typeface="+mn-lt"/>
                          <a:ea typeface="Times New Roman"/>
                          <a:cs typeface="Times New Roman"/>
                        </a:rPr>
                        <a:t>0111</a:t>
                      </a:r>
                      <a:endParaRPr lang="ru-RU" sz="2000" b="1" dirty="0">
                        <a:effectLst/>
                        <a:latin typeface="+mn-lt"/>
                        <a:ea typeface="Calibri"/>
                        <a:cs typeface="Times New Roman"/>
                      </a:endParaRPr>
                    </a:p>
                    <a:p>
                      <a:pPr algn="l">
                        <a:lnSpc>
                          <a:spcPct val="9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b="1" dirty="0">
                          <a:solidFill>
                            <a:srgbClr val="222222"/>
                          </a:solidFill>
                          <a:effectLst/>
                          <a:latin typeface="+mn-lt"/>
                          <a:ea typeface="Times New Roman"/>
                          <a:cs typeface="Times New Roman"/>
                        </a:rPr>
                        <a:t>  </a:t>
                      </a:r>
                      <a:r>
                        <a:rPr lang="ru-RU" sz="2000" b="1" dirty="0" smtClean="0">
                          <a:solidFill>
                            <a:srgbClr val="222222"/>
                          </a:solidFill>
                          <a:effectLst/>
                          <a:latin typeface="+mn-lt"/>
                          <a:ea typeface="Times New Roman"/>
                          <a:cs typeface="Times New Roman"/>
                        </a:rPr>
                        <a:t> </a:t>
                      </a:r>
                      <a:r>
                        <a:rPr lang="ru-RU" sz="2000" b="1" dirty="0" smtClean="0"/>
                        <a:t>–</a:t>
                      </a:r>
                      <a:r>
                        <a:rPr lang="ru-RU" sz="2000" b="1" dirty="0" smtClean="0">
                          <a:solidFill>
                            <a:srgbClr val="222222"/>
                          </a:solidFill>
                          <a:effectLst/>
                          <a:latin typeface="+mn-lt"/>
                          <a:ea typeface="Times New Roman"/>
                          <a:cs typeface="Times New Roman"/>
                        </a:rPr>
                        <a:t> </a:t>
                      </a:r>
                      <a:r>
                        <a:rPr lang="ru-RU" sz="2000" b="1" u="sng" dirty="0" smtClean="0">
                          <a:solidFill>
                            <a:srgbClr val="222222"/>
                          </a:solidFill>
                          <a:effectLst/>
                          <a:latin typeface="+mn-lt"/>
                          <a:ea typeface="Times New Roman"/>
                          <a:cs typeface="Times New Roman"/>
                        </a:rPr>
                        <a:t>000 </a:t>
                      </a:r>
                      <a:r>
                        <a:rPr lang="ru-RU" sz="2000" b="1" u="sng" dirty="0">
                          <a:solidFill>
                            <a:srgbClr val="222222"/>
                          </a:solidFill>
                          <a:effectLst/>
                          <a:latin typeface="+mn-lt"/>
                          <a:ea typeface="Times New Roman"/>
                          <a:cs typeface="Times New Roman"/>
                        </a:rPr>
                        <a:t>0101</a:t>
                      </a:r>
                      <a:endParaRPr lang="ru-RU" sz="2000" b="1" u="sng" dirty="0">
                        <a:effectLst/>
                        <a:latin typeface="+mn-lt"/>
                        <a:ea typeface="Calibri"/>
                        <a:cs typeface="Times New Roman"/>
                      </a:endParaRPr>
                    </a:p>
                    <a:p>
                      <a:pPr algn="l">
                        <a:lnSpc>
                          <a:spcPct val="9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b="1" dirty="0" smtClean="0">
                          <a:solidFill>
                            <a:srgbClr val="222222"/>
                          </a:solidFill>
                          <a:effectLst/>
                          <a:latin typeface="+mn-lt"/>
                          <a:ea typeface="Times New Roman"/>
                          <a:cs typeface="Times New Roman"/>
                        </a:rPr>
                        <a:t>      000 </a:t>
                      </a:r>
                      <a:r>
                        <a:rPr lang="ru-RU" sz="2000" b="1" dirty="0">
                          <a:solidFill>
                            <a:srgbClr val="222222"/>
                          </a:solidFill>
                          <a:effectLst/>
                          <a:latin typeface="+mn-lt"/>
                          <a:ea typeface="Times New Roman"/>
                          <a:cs typeface="Times New Roman"/>
                        </a:rPr>
                        <a:t>0010</a:t>
                      </a:r>
                      <a:endParaRPr lang="ru-RU" sz="2000" b="1" dirty="0">
                        <a:effectLst/>
                        <a:latin typeface="+mn-lt"/>
                        <a:ea typeface="Calibri"/>
                        <a:cs typeface="Times New Roman"/>
                      </a:endParaRP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Bef>
                          <a:spcPts val="0"/>
                        </a:spcBef>
                        <a:spcAft>
                          <a:spcPts val="0"/>
                        </a:spcAft>
                      </a:pPr>
                      <a:r>
                        <a:rPr lang="ru-RU" sz="2000" b="1" dirty="0">
                          <a:effectLst/>
                          <a:latin typeface="+mn-lt"/>
                          <a:ea typeface="Calibri"/>
                          <a:cs typeface="Times New Roman"/>
                        </a:rPr>
                        <a:t>3</a:t>
                      </a: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90000"/>
                        </a:lnSpc>
                        <a:spcBef>
                          <a:spcPts val="0"/>
                        </a:spcBef>
                        <a:spcAft>
                          <a:spcPts val="0"/>
                        </a:spcAft>
                      </a:pPr>
                      <a:r>
                        <a:rPr lang="ru-RU" sz="2000" b="1" dirty="0">
                          <a:solidFill>
                            <a:srgbClr val="222222"/>
                          </a:solidFill>
                          <a:effectLst/>
                          <a:latin typeface="+mn-lt"/>
                          <a:ea typeface="Times New Roman"/>
                          <a:cs typeface="Times New Roman"/>
                        </a:rPr>
                        <a:t>Операция сложения.</a:t>
                      </a:r>
                      <a:endParaRPr lang="ru-RU" sz="2000" b="1" dirty="0">
                        <a:effectLst/>
                        <a:latin typeface="+mn-lt"/>
                        <a:ea typeface="Calibri"/>
                        <a:cs typeface="Times New Roman"/>
                      </a:endParaRPr>
                    </a:p>
                    <a:p>
                      <a:pPr algn="l">
                        <a:lnSpc>
                          <a:spcPct val="9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b="1" dirty="0">
                          <a:solidFill>
                            <a:srgbClr val="222222"/>
                          </a:solidFill>
                          <a:effectLst/>
                          <a:latin typeface="+mn-lt"/>
                          <a:ea typeface="Times New Roman"/>
                          <a:cs typeface="Times New Roman"/>
                        </a:rPr>
                        <a:t>      </a:t>
                      </a:r>
                      <a:r>
                        <a:rPr lang="ru-RU" sz="2000" b="1" dirty="0" smtClean="0">
                          <a:solidFill>
                            <a:srgbClr val="222222"/>
                          </a:solidFill>
                          <a:effectLst/>
                          <a:latin typeface="+mn-lt"/>
                          <a:ea typeface="Times New Roman"/>
                          <a:cs typeface="Times New Roman"/>
                        </a:rPr>
                        <a:t> 0 </a:t>
                      </a:r>
                      <a:r>
                        <a:rPr lang="ru-RU" sz="2000" b="1" dirty="0">
                          <a:solidFill>
                            <a:srgbClr val="222222"/>
                          </a:solidFill>
                          <a:effectLst/>
                          <a:latin typeface="+mn-lt"/>
                          <a:ea typeface="Times New Roman"/>
                          <a:cs typeface="Times New Roman"/>
                        </a:rPr>
                        <a:t>000 0101</a:t>
                      </a:r>
                      <a:endParaRPr lang="ru-RU" sz="2000" b="1" dirty="0">
                        <a:effectLst/>
                        <a:latin typeface="+mn-lt"/>
                        <a:ea typeface="Calibri"/>
                        <a:cs typeface="Times New Roman"/>
                      </a:endParaRPr>
                    </a:p>
                    <a:p>
                      <a:pPr algn="l">
                        <a:lnSpc>
                          <a:spcPct val="9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b="1" dirty="0">
                          <a:solidFill>
                            <a:srgbClr val="222222"/>
                          </a:solidFill>
                          <a:effectLst/>
                          <a:latin typeface="+mn-lt"/>
                          <a:ea typeface="Times New Roman"/>
                          <a:cs typeface="Times New Roman"/>
                        </a:rPr>
                        <a:t>    </a:t>
                      </a:r>
                      <a:r>
                        <a:rPr lang="ru-RU" sz="2000" b="1" dirty="0" smtClean="0">
                          <a:solidFill>
                            <a:srgbClr val="222222"/>
                          </a:solidFill>
                          <a:effectLst/>
                          <a:latin typeface="+mn-lt"/>
                          <a:ea typeface="Times New Roman"/>
                          <a:cs typeface="Times New Roman"/>
                        </a:rPr>
                        <a:t>+ </a:t>
                      </a:r>
                      <a:r>
                        <a:rPr lang="ru-RU" sz="2000" b="1" u="sng" dirty="0" smtClean="0">
                          <a:solidFill>
                            <a:srgbClr val="222222"/>
                          </a:solidFill>
                          <a:effectLst/>
                          <a:latin typeface="+mn-lt"/>
                          <a:ea typeface="Times New Roman"/>
                          <a:cs typeface="Times New Roman"/>
                        </a:rPr>
                        <a:t>1 </a:t>
                      </a:r>
                      <a:r>
                        <a:rPr lang="ru-RU" sz="2000" b="1" u="sng" dirty="0">
                          <a:solidFill>
                            <a:srgbClr val="222222"/>
                          </a:solidFill>
                          <a:effectLst/>
                          <a:latin typeface="+mn-lt"/>
                          <a:ea typeface="Times New Roman"/>
                          <a:cs typeface="Times New Roman"/>
                        </a:rPr>
                        <a:t>111 1001</a:t>
                      </a:r>
                      <a:endParaRPr lang="ru-RU" sz="2000" b="1" u="sng" dirty="0">
                        <a:effectLst/>
                        <a:latin typeface="+mn-lt"/>
                        <a:ea typeface="Calibri"/>
                        <a:cs typeface="Times New Roman"/>
                      </a:endParaRPr>
                    </a:p>
                    <a:p>
                      <a:pPr algn="l">
                        <a:lnSpc>
                          <a:spcPct val="9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b="1" dirty="0" smtClean="0">
                          <a:solidFill>
                            <a:srgbClr val="222222"/>
                          </a:solidFill>
                          <a:effectLst/>
                          <a:latin typeface="+mn-lt"/>
                          <a:ea typeface="Times New Roman"/>
                          <a:cs typeface="Times New Roman"/>
                        </a:rPr>
                        <a:t>       1 </a:t>
                      </a:r>
                      <a:r>
                        <a:rPr lang="ru-RU" sz="2000" b="1" dirty="0">
                          <a:solidFill>
                            <a:srgbClr val="222222"/>
                          </a:solidFill>
                          <a:effectLst/>
                          <a:latin typeface="+mn-lt"/>
                          <a:ea typeface="Times New Roman"/>
                          <a:cs typeface="Times New Roman"/>
                        </a:rPr>
                        <a:t>111 1110</a:t>
                      </a:r>
                      <a:endParaRPr lang="ru-RU" sz="2000" b="1" dirty="0">
                        <a:effectLst/>
                        <a:latin typeface="+mn-lt"/>
                        <a:ea typeface="Calibri"/>
                        <a:cs typeface="Times New Roman"/>
                      </a:endParaRP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3464">
                <a:tc>
                  <a:txBody>
                    <a:bodyPr/>
                    <a:lstStyle/>
                    <a:p>
                      <a:pPr algn="l">
                        <a:lnSpc>
                          <a:spcPct val="90000"/>
                        </a:lnSpc>
                        <a:spcBef>
                          <a:spcPts val="0"/>
                        </a:spcBef>
                        <a:spcAft>
                          <a:spcPts val="0"/>
                        </a:spcAft>
                      </a:pPr>
                      <a:r>
                        <a:rPr lang="ru-RU" sz="2000" b="1" dirty="0">
                          <a:solidFill>
                            <a:srgbClr val="222222"/>
                          </a:solidFill>
                          <a:effectLst/>
                          <a:latin typeface="+mn-lt"/>
                          <a:ea typeface="Times New Roman"/>
                          <a:cs typeface="Times New Roman"/>
                        </a:rPr>
                        <a:t>После выполнения операции учитывается первый разряд. Результат операции 1 000 0010, или -2</a:t>
                      </a:r>
                      <a:r>
                        <a:rPr lang="ru-RU" sz="2000" b="1" baseline="-25000" dirty="0">
                          <a:solidFill>
                            <a:srgbClr val="222222"/>
                          </a:solidFill>
                          <a:effectLst/>
                          <a:latin typeface="+mn-lt"/>
                          <a:ea typeface="Times New Roman"/>
                          <a:cs typeface="Times New Roman"/>
                        </a:rPr>
                        <a:t>10</a:t>
                      </a:r>
                      <a:r>
                        <a:rPr lang="ru-RU" sz="2000" b="1" dirty="0">
                          <a:solidFill>
                            <a:srgbClr val="222222"/>
                          </a:solidFill>
                          <a:effectLst/>
                          <a:latin typeface="+mn-lt"/>
                          <a:ea typeface="Times New Roman"/>
                          <a:cs typeface="Times New Roman"/>
                        </a:rPr>
                        <a:t>.</a:t>
                      </a:r>
                      <a:endParaRPr lang="ru-RU" sz="2000" b="1" dirty="0">
                        <a:effectLst/>
                        <a:latin typeface="+mn-lt"/>
                        <a:ea typeface="Calibri"/>
                        <a:cs typeface="Times New Roman"/>
                      </a:endParaRP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90000"/>
                        </a:lnSpc>
                        <a:spcBef>
                          <a:spcPts val="0"/>
                        </a:spcBef>
                        <a:spcAft>
                          <a:spcPts val="0"/>
                        </a:spcAft>
                      </a:pPr>
                      <a:r>
                        <a:rPr lang="ru-RU" sz="2000" b="1" dirty="0">
                          <a:effectLst/>
                          <a:latin typeface="+mn-lt"/>
                          <a:ea typeface="Calibri"/>
                          <a:cs typeface="Times New Roman"/>
                        </a:rPr>
                        <a:t>4</a:t>
                      </a: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90000"/>
                        </a:lnSpc>
                        <a:spcBef>
                          <a:spcPts val="0"/>
                        </a:spcBef>
                        <a:spcAft>
                          <a:spcPts val="0"/>
                        </a:spcAft>
                      </a:pPr>
                      <a:r>
                        <a:rPr lang="ru-RU" sz="2000" b="1" dirty="0">
                          <a:solidFill>
                            <a:srgbClr val="222222"/>
                          </a:solidFill>
                          <a:effectLst/>
                          <a:latin typeface="+mn-lt"/>
                          <a:ea typeface="Times New Roman"/>
                          <a:cs typeface="Times New Roman"/>
                        </a:rPr>
                        <a:t>Проверка результата путем преобразования к прямому коду.</a:t>
                      </a:r>
                      <a:br>
                        <a:rPr lang="ru-RU" sz="2000" b="1" dirty="0">
                          <a:solidFill>
                            <a:srgbClr val="222222"/>
                          </a:solidFill>
                          <a:effectLst/>
                          <a:latin typeface="+mn-lt"/>
                          <a:ea typeface="Times New Roman"/>
                          <a:cs typeface="Times New Roman"/>
                        </a:rPr>
                      </a:br>
                      <a:r>
                        <a:rPr lang="ru-RU" sz="2000" b="1" dirty="0">
                          <a:solidFill>
                            <a:srgbClr val="222222"/>
                          </a:solidFill>
                          <a:effectLst/>
                          <a:latin typeface="+mn-lt"/>
                          <a:ea typeface="Times New Roman"/>
                          <a:cs typeface="Times New Roman"/>
                        </a:rPr>
                        <a:t>Дополнительный код: 1 111 1110</a:t>
                      </a:r>
                      <a:br>
                        <a:rPr lang="ru-RU" sz="2000" b="1" dirty="0">
                          <a:solidFill>
                            <a:srgbClr val="222222"/>
                          </a:solidFill>
                          <a:effectLst/>
                          <a:latin typeface="+mn-lt"/>
                          <a:ea typeface="Times New Roman"/>
                          <a:cs typeface="Times New Roman"/>
                        </a:rPr>
                      </a:br>
                      <a:r>
                        <a:rPr lang="ru-RU" sz="2000" b="1" dirty="0">
                          <a:solidFill>
                            <a:srgbClr val="222222"/>
                          </a:solidFill>
                          <a:effectLst/>
                          <a:latin typeface="+mn-lt"/>
                          <a:ea typeface="Times New Roman"/>
                          <a:cs typeface="Times New Roman"/>
                        </a:rPr>
                        <a:t>Вычитание единицы : 1 111 1101</a:t>
                      </a:r>
                      <a:br>
                        <a:rPr lang="ru-RU" sz="2000" b="1" dirty="0">
                          <a:solidFill>
                            <a:srgbClr val="222222"/>
                          </a:solidFill>
                          <a:effectLst/>
                          <a:latin typeface="+mn-lt"/>
                          <a:ea typeface="Times New Roman"/>
                          <a:cs typeface="Times New Roman"/>
                        </a:rPr>
                      </a:br>
                      <a:r>
                        <a:rPr lang="ru-RU" sz="2000" b="1" dirty="0">
                          <a:solidFill>
                            <a:srgbClr val="222222"/>
                          </a:solidFill>
                          <a:effectLst/>
                          <a:latin typeface="+mn-lt"/>
                          <a:ea typeface="Times New Roman"/>
                          <a:cs typeface="Times New Roman"/>
                        </a:rPr>
                        <a:t>Инверсия : 1 000 0010 (или -2</a:t>
                      </a:r>
                      <a:r>
                        <a:rPr lang="ru-RU" sz="2000" b="1" baseline="-25000" dirty="0">
                          <a:solidFill>
                            <a:srgbClr val="222222"/>
                          </a:solidFill>
                          <a:effectLst/>
                          <a:latin typeface="+mn-lt"/>
                          <a:ea typeface="Times New Roman"/>
                          <a:cs typeface="Times New Roman"/>
                        </a:rPr>
                        <a:t>10</a:t>
                      </a:r>
                      <a:r>
                        <a:rPr lang="ru-RU" sz="2000" b="1" dirty="0" smtClean="0">
                          <a:solidFill>
                            <a:srgbClr val="222222"/>
                          </a:solidFill>
                          <a:effectLst/>
                          <a:latin typeface="+mn-lt"/>
                          <a:ea typeface="Times New Roman"/>
                          <a:cs typeface="Times New Roman"/>
                        </a:rPr>
                        <a:t>)</a:t>
                      </a:r>
                      <a:r>
                        <a:rPr lang="ru-RU" sz="2000" b="1" dirty="0">
                          <a:effectLst/>
                          <a:latin typeface="+mn-lt"/>
                          <a:ea typeface="Calibri"/>
                          <a:cs typeface="Times New Roman"/>
                        </a:rPr>
                        <a:t> </a:t>
                      </a:r>
                    </a:p>
                  </a:txBody>
                  <a:tcPr marL="14271" marR="142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758265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826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063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063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204" y="287237"/>
            <a:ext cx="9144000" cy="6228234"/>
          </a:xfrm>
          <a:prstGeom prst="rect">
            <a:avLst/>
          </a:prstGeom>
        </p:spPr>
        <p:txBody>
          <a:bodyPr wrap="square" lIns="36000" tIns="36000" rIns="36000" bIns="36000">
            <a:spAutoFit/>
          </a:bodyPr>
          <a:lstStyle/>
          <a:p>
            <a:pPr marL="285750" indent="-285750" fontAlgn="base">
              <a:spcBef>
                <a:spcPts val="600"/>
              </a:spcBef>
              <a:buFont typeface="Wingdings" pitchFamily="2" charset="2"/>
              <a:buChar char="Ø"/>
            </a:pPr>
            <a:r>
              <a:rPr lang="ru-RU" b="1" dirty="0">
                <a:solidFill>
                  <a:srgbClr val="0070C0"/>
                </a:solidFill>
                <a:latin typeface="Arial"/>
              </a:rPr>
              <a:t>Операция поразрядного логического И (&amp;) </a:t>
            </a:r>
            <a:r>
              <a:rPr lang="ru-RU" b="1" dirty="0">
                <a:solidFill>
                  <a:srgbClr val="2B2B2B"/>
                </a:solidFill>
                <a:latin typeface="Arial"/>
              </a:rPr>
              <a:t>сравнивает каждый бит первого операнда с соответствующим битом второго операнда. Если оба сравниваемых бита единицы, то соответствующий бит результата устанавливается в 1, в противном случае в 0.</a:t>
            </a:r>
          </a:p>
          <a:p>
            <a:pPr marL="285750" indent="-285750" fontAlgn="base">
              <a:spcBef>
                <a:spcPts val="1200"/>
              </a:spcBef>
              <a:buFont typeface="Wingdings" pitchFamily="2" charset="2"/>
              <a:buChar char="Ø"/>
            </a:pPr>
            <a:r>
              <a:rPr lang="ru-RU" b="1" dirty="0">
                <a:solidFill>
                  <a:srgbClr val="0070C0"/>
                </a:solidFill>
                <a:latin typeface="Arial"/>
              </a:rPr>
              <a:t>Операция </a:t>
            </a:r>
            <a:r>
              <a:rPr lang="ru-RU" b="1" dirty="0" smtClean="0">
                <a:solidFill>
                  <a:srgbClr val="0070C0"/>
                </a:solidFill>
                <a:latin typeface="Arial"/>
              </a:rPr>
              <a:t>поразрядного логического ИЛИ </a:t>
            </a:r>
            <a:r>
              <a:rPr lang="ru-RU" b="1" dirty="0">
                <a:solidFill>
                  <a:srgbClr val="0070C0"/>
                </a:solidFill>
                <a:latin typeface="Arial"/>
              </a:rPr>
              <a:t>(|) </a:t>
            </a:r>
            <a:r>
              <a:rPr lang="ru-RU" b="1" dirty="0">
                <a:solidFill>
                  <a:srgbClr val="2B2B2B"/>
                </a:solidFill>
                <a:latin typeface="Arial"/>
              </a:rPr>
              <a:t>сравнивает каждый бит первого операнда с соответствующим битом второго операнда. Если любой (или оба) из сравниваемых битов равен 1, то соответствующий бит результата устанавливается в 1, в противном случае результирующий бит равен 0</a:t>
            </a:r>
            <a:r>
              <a:rPr lang="ru-RU" b="1" dirty="0" smtClean="0">
                <a:solidFill>
                  <a:srgbClr val="2B2B2B"/>
                </a:solidFill>
                <a:latin typeface="Arial"/>
              </a:rPr>
              <a:t>.</a:t>
            </a:r>
            <a:endParaRPr lang="ru-RU" b="1" dirty="0">
              <a:solidFill>
                <a:srgbClr val="2B2B2B"/>
              </a:solidFill>
              <a:latin typeface="Arial"/>
            </a:endParaRPr>
          </a:p>
          <a:p>
            <a:pPr marL="285750" indent="-285750" fontAlgn="base">
              <a:spcBef>
                <a:spcPts val="1200"/>
              </a:spcBef>
              <a:buFont typeface="Wingdings" pitchFamily="2" charset="2"/>
              <a:buChar char="Ø"/>
            </a:pPr>
            <a:r>
              <a:rPr lang="ru-RU" b="1" dirty="0">
                <a:solidFill>
                  <a:srgbClr val="0070C0"/>
                </a:solidFill>
                <a:latin typeface="Arial"/>
              </a:rPr>
              <a:t>Операция </a:t>
            </a:r>
            <a:r>
              <a:rPr lang="ru-RU" b="1" dirty="0" smtClean="0">
                <a:solidFill>
                  <a:srgbClr val="0070C0"/>
                </a:solidFill>
                <a:latin typeface="Arial"/>
              </a:rPr>
              <a:t>поразрядного исключающего ИЛИ </a:t>
            </a:r>
            <a:r>
              <a:rPr lang="ru-RU" b="1" dirty="0">
                <a:solidFill>
                  <a:srgbClr val="0070C0"/>
                </a:solidFill>
                <a:latin typeface="Arial"/>
              </a:rPr>
              <a:t>(^) </a:t>
            </a:r>
            <a:r>
              <a:rPr lang="ru-RU" b="1" dirty="0">
                <a:solidFill>
                  <a:srgbClr val="2B2B2B"/>
                </a:solidFill>
                <a:latin typeface="Arial"/>
              </a:rPr>
              <a:t>сравнивает каждый бит первого операнда с соответствующими битами второго операнда. Если один из сравниваемых битов равен 0, а второй бит равен 1, то соответствующий бит результата устанавливается в 1, в противном случае, т.е. когда оба бита равны 1 или 0, бит результата устанавливается в 0</a:t>
            </a:r>
            <a:r>
              <a:rPr lang="ru-RU" b="1" dirty="0" smtClean="0">
                <a:solidFill>
                  <a:srgbClr val="2B2B2B"/>
                </a:solidFill>
                <a:latin typeface="Arial"/>
              </a:rPr>
              <a:t>.</a:t>
            </a:r>
          </a:p>
          <a:p>
            <a:pPr marL="285750" indent="-285750" fontAlgn="base">
              <a:spcBef>
                <a:spcPts val="1200"/>
              </a:spcBef>
              <a:buFont typeface="Wingdings" pitchFamily="2" charset="2"/>
              <a:buChar char="Ø"/>
            </a:pPr>
            <a:r>
              <a:rPr lang="ru-RU" b="1" dirty="0">
                <a:solidFill>
                  <a:srgbClr val="0070C0"/>
                </a:solidFill>
                <a:latin typeface="Arial"/>
              </a:rPr>
              <a:t>Операция поразрядного </a:t>
            </a:r>
            <a:r>
              <a:rPr lang="ru-RU" b="1" dirty="0" smtClean="0">
                <a:solidFill>
                  <a:srgbClr val="0070C0"/>
                </a:solidFill>
                <a:latin typeface="Arial"/>
              </a:rPr>
              <a:t> отрицания НЕ (</a:t>
            </a:r>
            <a:r>
              <a:rPr lang="en-US" b="1" dirty="0" smtClean="0">
                <a:solidFill>
                  <a:srgbClr val="0070C0"/>
                </a:solidFill>
                <a:latin typeface="Arial"/>
              </a:rPr>
              <a:t>~)</a:t>
            </a:r>
            <a:r>
              <a:rPr lang="ru-RU" b="1" dirty="0" smtClean="0">
                <a:solidFill>
                  <a:srgbClr val="0070C0"/>
                </a:solidFill>
                <a:latin typeface="Arial"/>
              </a:rPr>
              <a:t> </a:t>
            </a:r>
            <a:r>
              <a:rPr lang="ru-RU" b="1" dirty="0" smtClean="0">
                <a:solidFill>
                  <a:srgbClr val="2B2B2B"/>
                </a:solidFill>
                <a:latin typeface="Arial"/>
              </a:rPr>
              <a:t>осуществляет замену каждого значения битов операнда на противоположное. Если значение бита равно 0, то оно заменяется на 1. </a:t>
            </a:r>
            <a:r>
              <a:rPr lang="ru-RU" b="1" dirty="0">
                <a:solidFill>
                  <a:srgbClr val="2B2B2B"/>
                </a:solidFill>
                <a:latin typeface="Arial"/>
              </a:rPr>
              <a:t>Если значение бита равно </a:t>
            </a:r>
            <a:r>
              <a:rPr lang="ru-RU" b="1" dirty="0" smtClean="0">
                <a:solidFill>
                  <a:srgbClr val="2B2B2B"/>
                </a:solidFill>
                <a:latin typeface="Arial"/>
              </a:rPr>
              <a:t>1, </a:t>
            </a:r>
            <a:r>
              <a:rPr lang="ru-RU" b="1" dirty="0">
                <a:solidFill>
                  <a:srgbClr val="2B2B2B"/>
                </a:solidFill>
                <a:latin typeface="Arial"/>
              </a:rPr>
              <a:t>то оно заменяется на </a:t>
            </a:r>
            <a:r>
              <a:rPr lang="ru-RU" b="1" dirty="0" smtClean="0">
                <a:solidFill>
                  <a:srgbClr val="2B2B2B"/>
                </a:solidFill>
                <a:latin typeface="Arial"/>
              </a:rPr>
              <a:t>0.</a:t>
            </a:r>
            <a:endParaRPr lang="ru-RU" b="1" dirty="0">
              <a:solidFill>
                <a:srgbClr val="2B2B2B"/>
              </a:solidFill>
              <a:latin typeface="Arial"/>
            </a:endParaRPr>
          </a:p>
          <a:p>
            <a:pPr marL="285750" indent="-285750" fontAlgn="base">
              <a:spcBef>
                <a:spcPts val="1200"/>
              </a:spcBef>
              <a:buFont typeface="Wingdings" pitchFamily="2" charset="2"/>
              <a:buChar char="Ø"/>
            </a:pPr>
            <a:r>
              <a:rPr lang="ru-RU" b="1" dirty="0" smtClean="0">
                <a:solidFill>
                  <a:srgbClr val="0070C0"/>
                </a:solidFill>
                <a:latin typeface="Arial"/>
              </a:rPr>
              <a:t>Операнды </a:t>
            </a:r>
            <a:r>
              <a:rPr lang="ru-RU" b="1" dirty="0">
                <a:solidFill>
                  <a:srgbClr val="0070C0"/>
                </a:solidFill>
                <a:latin typeface="Arial"/>
              </a:rPr>
              <a:t>поразрядных операций могут быть любого целого типа. </a:t>
            </a:r>
            <a:r>
              <a:rPr lang="ru-RU" b="1" dirty="0">
                <a:solidFill>
                  <a:srgbClr val="2B2B2B"/>
                </a:solidFill>
                <a:latin typeface="Arial"/>
              </a:rPr>
              <a:t>При необходимости над операндами </a:t>
            </a:r>
            <a:r>
              <a:rPr lang="ru-RU" b="1" dirty="0">
                <a:solidFill>
                  <a:srgbClr val="0070C0"/>
                </a:solidFill>
                <a:latin typeface="Arial"/>
              </a:rPr>
              <a:t>выполняются преобразования по умолчанию, </a:t>
            </a:r>
            <a:r>
              <a:rPr lang="ru-RU" b="1" dirty="0">
                <a:solidFill>
                  <a:srgbClr val="2B2B2B"/>
                </a:solidFill>
                <a:latin typeface="Arial"/>
              </a:rPr>
              <a:t>тип результата — это тип операндов после преобразования</a:t>
            </a:r>
            <a:r>
              <a:rPr lang="ru-RU" b="1" dirty="0" smtClean="0">
                <a:solidFill>
                  <a:srgbClr val="2B2B2B"/>
                </a:solidFill>
                <a:latin typeface="Arial"/>
              </a:rPr>
              <a:t>.</a:t>
            </a:r>
            <a:endParaRPr lang="ru-RU" b="1" dirty="0">
              <a:solidFill>
                <a:srgbClr val="2B2B2B"/>
              </a:solidFill>
              <a:latin typeface="Arial"/>
            </a:endParaRPr>
          </a:p>
        </p:txBody>
      </p:sp>
    </p:spTree>
    <p:extLst>
      <p:ext uri="{BB962C8B-B14F-4D97-AF65-F5344CB8AC3E}">
        <p14:creationId xmlns:p14="http://schemas.microsoft.com/office/powerpoint/2010/main" val="1838364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57200" y="276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cs typeface="Arial" pitchFamily="34" charset="0"/>
              </a:rPr>
              <a:t/>
            </a:r>
            <a:br>
              <a:rPr kumimoji="0" lang="ru-RU" sz="1800" b="0" i="0" u="none" strike="noStrike" cap="none" normalizeH="0" baseline="0" smtClean="0">
                <a:ln>
                  <a:noFill/>
                </a:ln>
                <a:solidFill>
                  <a:schemeClr val="tx1"/>
                </a:solidFill>
                <a:effectLst/>
                <a:latin typeface="Arial" pitchFamily="34" charset="0"/>
                <a:cs typeface="Arial" pitchFamily="34" charset="0"/>
              </a:rPr>
            </a:b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936717838"/>
              </p:ext>
            </p:extLst>
          </p:nvPr>
        </p:nvGraphicFramePr>
        <p:xfrm>
          <a:off x="5148064" y="1340768"/>
          <a:ext cx="3754761" cy="1828800"/>
        </p:xfrm>
        <a:graphic>
          <a:graphicData uri="http://schemas.openxmlformats.org/drawingml/2006/table">
            <a:tbl>
              <a:tblPr/>
              <a:tblGrid>
                <a:gridCol w="1251587"/>
                <a:gridCol w="1251587"/>
                <a:gridCol w="1251587"/>
              </a:tblGrid>
              <a:tr h="0">
                <a:tc>
                  <a:txBody>
                    <a:bodyPr/>
                    <a:lstStyle/>
                    <a:p>
                      <a:pPr algn="ctr" fontAlgn="base"/>
                      <a:r>
                        <a:rPr lang="en-US" b="1" dirty="0">
                          <a:solidFill>
                            <a:srgbClr val="FFFFFF"/>
                          </a:solidFill>
                          <a:effectLst/>
                          <a:latin typeface="inherit"/>
                        </a:rPr>
                        <a:t>X</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c>
                  <a:txBody>
                    <a:bodyPr/>
                    <a:lstStyle/>
                    <a:p>
                      <a:pPr algn="ctr" fontAlgn="base"/>
                      <a:r>
                        <a:rPr lang="en-US" b="1" dirty="0">
                          <a:solidFill>
                            <a:srgbClr val="FFFFFF"/>
                          </a:solidFill>
                          <a:effectLst/>
                          <a:latin typeface="inherit"/>
                        </a:rPr>
                        <a:t>Y</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c>
                  <a:txBody>
                    <a:bodyPr/>
                    <a:lstStyle/>
                    <a:p>
                      <a:pPr algn="ctr" fontAlgn="base"/>
                      <a:r>
                        <a:rPr lang="en-US" b="1" dirty="0">
                          <a:solidFill>
                            <a:srgbClr val="FFFFFF"/>
                          </a:solidFill>
                          <a:effectLst/>
                          <a:latin typeface="inherit"/>
                        </a:rPr>
                        <a:t>X </a:t>
                      </a:r>
                      <a:r>
                        <a:rPr lang="en-US" b="1" dirty="0" smtClean="0">
                          <a:solidFill>
                            <a:srgbClr val="FFFFFF"/>
                          </a:solidFill>
                          <a:effectLst/>
                          <a:latin typeface="inherit"/>
                        </a:rPr>
                        <a:t>| </a:t>
                      </a:r>
                      <a:r>
                        <a:rPr lang="en-US" b="1" dirty="0">
                          <a:solidFill>
                            <a:srgbClr val="FFFFFF"/>
                          </a:solidFill>
                          <a:effectLst/>
                          <a:latin typeface="inherit"/>
                        </a:rPr>
                        <a:t>Y</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r>
              <a:tr h="0">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base"/>
                      <a:r>
                        <a:rPr lang="ru-RU" dirty="0">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base"/>
                      <a:r>
                        <a:rPr lang="ru-RU" dirty="0">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r>
              <a:tr h="0">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r>
            </a:tbl>
          </a:graphicData>
        </a:graphic>
      </p:graphicFrame>
      <p:sp>
        <p:nvSpPr>
          <p:cNvPr id="6" name="Прямоугольник 5"/>
          <p:cNvSpPr/>
          <p:nvPr/>
        </p:nvSpPr>
        <p:spPr>
          <a:xfrm>
            <a:off x="251520" y="692696"/>
            <a:ext cx="3819892" cy="461665"/>
          </a:xfrm>
          <a:prstGeom prst="rect">
            <a:avLst/>
          </a:prstGeom>
        </p:spPr>
        <p:txBody>
          <a:bodyPr wrap="none">
            <a:spAutoFit/>
          </a:bodyPr>
          <a:lstStyle/>
          <a:p>
            <a:r>
              <a:rPr lang="ru-RU" sz="2400" b="1" dirty="0" smtClean="0"/>
              <a:t>Логический оператор И (</a:t>
            </a:r>
            <a:r>
              <a:rPr lang="en-US" sz="2400" b="1" dirty="0" smtClean="0"/>
              <a:t>&amp;</a:t>
            </a:r>
            <a:r>
              <a:rPr lang="ru-RU" sz="2400" b="1" dirty="0" smtClean="0"/>
              <a:t>)</a:t>
            </a:r>
            <a:endParaRPr lang="ru-RU" sz="2400" b="1" dirty="0"/>
          </a:p>
        </p:txBody>
      </p:sp>
      <p:sp>
        <p:nvSpPr>
          <p:cNvPr id="7" name="Прямоугольник 6"/>
          <p:cNvSpPr/>
          <p:nvPr/>
        </p:nvSpPr>
        <p:spPr>
          <a:xfrm>
            <a:off x="5004048" y="719104"/>
            <a:ext cx="4143698" cy="461665"/>
          </a:xfrm>
          <a:prstGeom prst="rect">
            <a:avLst/>
          </a:prstGeom>
        </p:spPr>
        <p:txBody>
          <a:bodyPr wrap="none">
            <a:spAutoFit/>
          </a:bodyPr>
          <a:lstStyle/>
          <a:p>
            <a:r>
              <a:rPr lang="ru-RU" sz="2400" b="1" dirty="0" smtClean="0"/>
              <a:t>Логический оператор ИЛИ (</a:t>
            </a:r>
            <a:r>
              <a:rPr lang="en-US" sz="2400" b="1" dirty="0" smtClean="0"/>
              <a:t>|</a:t>
            </a:r>
            <a:r>
              <a:rPr lang="ru-RU" sz="2400" b="1" dirty="0" smtClean="0"/>
              <a:t>)</a:t>
            </a:r>
            <a:endParaRPr lang="ru-RU" sz="2400" b="1" dirty="0"/>
          </a:p>
        </p:txBody>
      </p:sp>
      <p:graphicFrame>
        <p:nvGraphicFramePr>
          <p:cNvPr id="8" name="Таблица 7"/>
          <p:cNvGraphicFramePr>
            <a:graphicFrameLocks noGrp="1"/>
          </p:cNvGraphicFramePr>
          <p:nvPr>
            <p:extLst>
              <p:ext uri="{D42A27DB-BD31-4B8C-83A1-F6EECF244321}">
                <p14:modId xmlns:p14="http://schemas.microsoft.com/office/powerpoint/2010/main" val="2238541664"/>
              </p:ext>
            </p:extLst>
          </p:nvPr>
        </p:nvGraphicFramePr>
        <p:xfrm>
          <a:off x="251519" y="1340768"/>
          <a:ext cx="3744417" cy="1828800"/>
        </p:xfrm>
        <a:graphic>
          <a:graphicData uri="http://schemas.openxmlformats.org/drawingml/2006/table">
            <a:tbl>
              <a:tblPr/>
              <a:tblGrid>
                <a:gridCol w="1248139"/>
                <a:gridCol w="1248139"/>
                <a:gridCol w="1248139"/>
              </a:tblGrid>
              <a:tr h="0">
                <a:tc>
                  <a:txBody>
                    <a:bodyPr/>
                    <a:lstStyle/>
                    <a:p>
                      <a:pPr algn="ctr" fontAlgn="base"/>
                      <a:r>
                        <a:rPr lang="en-US" b="1" dirty="0">
                          <a:solidFill>
                            <a:srgbClr val="FFFFFF"/>
                          </a:solidFill>
                          <a:effectLst/>
                          <a:latin typeface="inherit"/>
                        </a:rPr>
                        <a:t>X</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c>
                  <a:txBody>
                    <a:bodyPr/>
                    <a:lstStyle/>
                    <a:p>
                      <a:pPr algn="ctr" fontAlgn="base"/>
                      <a:r>
                        <a:rPr lang="en-US" b="1" dirty="0">
                          <a:solidFill>
                            <a:srgbClr val="FFFFFF"/>
                          </a:solidFill>
                          <a:effectLst/>
                          <a:latin typeface="inherit"/>
                        </a:rPr>
                        <a:t>Y</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c>
                  <a:txBody>
                    <a:bodyPr/>
                    <a:lstStyle/>
                    <a:p>
                      <a:pPr algn="ctr" fontAlgn="base"/>
                      <a:r>
                        <a:rPr lang="en-US" b="1" dirty="0">
                          <a:solidFill>
                            <a:srgbClr val="FFFFFF"/>
                          </a:solidFill>
                          <a:effectLst/>
                          <a:latin typeface="inherit"/>
                        </a:rPr>
                        <a:t>X </a:t>
                      </a:r>
                      <a:r>
                        <a:rPr lang="en-US" b="1" dirty="0" smtClean="0">
                          <a:solidFill>
                            <a:srgbClr val="FFFFFF"/>
                          </a:solidFill>
                          <a:effectLst/>
                          <a:latin typeface="inherit"/>
                        </a:rPr>
                        <a:t>&amp; </a:t>
                      </a:r>
                      <a:r>
                        <a:rPr lang="en-US" b="1" dirty="0">
                          <a:solidFill>
                            <a:srgbClr val="FFFFFF"/>
                          </a:solidFill>
                          <a:effectLst/>
                          <a:latin typeface="inherit"/>
                        </a:rPr>
                        <a:t>Y</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r>
              <a:tr h="0">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r>
              <a:tr h="0">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r>
            </a:tbl>
          </a:graphicData>
        </a:graphic>
      </p:graphicFrame>
      <p:sp>
        <p:nvSpPr>
          <p:cNvPr id="9" name="Прямоугольник 8"/>
          <p:cNvSpPr/>
          <p:nvPr/>
        </p:nvSpPr>
        <p:spPr>
          <a:xfrm>
            <a:off x="251520" y="3788776"/>
            <a:ext cx="3197350" cy="830997"/>
          </a:xfrm>
          <a:prstGeom prst="rect">
            <a:avLst/>
          </a:prstGeom>
        </p:spPr>
        <p:txBody>
          <a:bodyPr wrap="none">
            <a:spAutoFit/>
          </a:bodyPr>
          <a:lstStyle/>
          <a:p>
            <a:r>
              <a:rPr lang="ru-RU" sz="2400" b="1" dirty="0" smtClean="0"/>
              <a:t>Логический оператор </a:t>
            </a:r>
          </a:p>
          <a:p>
            <a:r>
              <a:rPr lang="ru-RU" sz="2400" b="1" dirty="0" smtClean="0"/>
              <a:t>исключающее ИЛИ (^)</a:t>
            </a:r>
          </a:p>
        </p:txBody>
      </p:sp>
      <p:graphicFrame>
        <p:nvGraphicFramePr>
          <p:cNvPr id="10" name="Таблица 9"/>
          <p:cNvGraphicFramePr>
            <a:graphicFrameLocks noGrp="1"/>
          </p:cNvGraphicFramePr>
          <p:nvPr>
            <p:extLst>
              <p:ext uri="{D42A27DB-BD31-4B8C-83A1-F6EECF244321}">
                <p14:modId xmlns:p14="http://schemas.microsoft.com/office/powerpoint/2010/main" val="3685429134"/>
              </p:ext>
            </p:extLst>
          </p:nvPr>
        </p:nvGraphicFramePr>
        <p:xfrm>
          <a:off x="251520" y="4624536"/>
          <a:ext cx="3819891" cy="1828800"/>
        </p:xfrm>
        <a:graphic>
          <a:graphicData uri="http://schemas.openxmlformats.org/drawingml/2006/table">
            <a:tbl>
              <a:tblPr/>
              <a:tblGrid>
                <a:gridCol w="1273297"/>
                <a:gridCol w="1273297"/>
                <a:gridCol w="1273297"/>
              </a:tblGrid>
              <a:tr h="0">
                <a:tc>
                  <a:txBody>
                    <a:bodyPr/>
                    <a:lstStyle/>
                    <a:p>
                      <a:pPr algn="ctr" fontAlgn="base"/>
                      <a:r>
                        <a:rPr lang="en-US" b="1" dirty="0">
                          <a:solidFill>
                            <a:srgbClr val="FFFFFF"/>
                          </a:solidFill>
                          <a:effectLst/>
                          <a:latin typeface="inherit"/>
                        </a:rPr>
                        <a:t>X</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c>
                  <a:txBody>
                    <a:bodyPr/>
                    <a:lstStyle/>
                    <a:p>
                      <a:pPr algn="ctr" fontAlgn="base"/>
                      <a:r>
                        <a:rPr lang="en-US" b="1" dirty="0">
                          <a:solidFill>
                            <a:srgbClr val="FFFFFF"/>
                          </a:solidFill>
                          <a:effectLst/>
                          <a:latin typeface="inherit"/>
                        </a:rPr>
                        <a:t>Y</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c>
                  <a:txBody>
                    <a:bodyPr/>
                    <a:lstStyle/>
                    <a:p>
                      <a:pPr algn="ctr" fontAlgn="base"/>
                      <a:r>
                        <a:rPr lang="en-US" b="1" dirty="0">
                          <a:solidFill>
                            <a:srgbClr val="FFFFFF"/>
                          </a:solidFill>
                          <a:effectLst/>
                          <a:latin typeface="inherit"/>
                        </a:rPr>
                        <a:t>X </a:t>
                      </a:r>
                      <a:r>
                        <a:rPr lang="en-US" b="1" dirty="0" smtClean="0">
                          <a:solidFill>
                            <a:srgbClr val="FFFFFF"/>
                          </a:solidFill>
                          <a:effectLst/>
                          <a:latin typeface="inherit"/>
                        </a:rPr>
                        <a:t>^ </a:t>
                      </a:r>
                      <a:r>
                        <a:rPr lang="en-US" b="1" dirty="0">
                          <a:solidFill>
                            <a:srgbClr val="FFFFFF"/>
                          </a:solidFill>
                          <a:effectLst/>
                          <a:latin typeface="inherit"/>
                        </a:rPr>
                        <a:t>Y</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r>
              <a:tr h="0">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base"/>
                      <a:r>
                        <a:rPr lang="ru-RU" dirty="0">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r>
              <a:tr h="0">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base"/>
                      <a:r>
                        <a:rPr lang="ru-RU">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dirty="0">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r>
            </a:tbl>
          </a:graphicData>
        </a:graphic>
      </p:graphicFrame>
      <p:sp>
        <p:nvSpPr>
          <p:cNvPr id="11" name="Прямоугольник 10"/>
          <p:cNvSpPr/>
          <p:nvPr/>
        </p:nvSpPr>
        <p:spPr>
          <a:xfrm>
            <a:off x="5004048" y="3789040"/>
            <a:ext cx="3901646" cy="461665"/>
          </a:xfrm>
          <a:prstGeom prst="rect">
            <a:avLst/>
          </a:prstGeom>
        </p:spPr>
        <p:txBody>
          <a:bodyPr wrap="none">
            <a:spAutoFit/>
          </a:bodyPr>
          <a:lstStyle/>
          <a:p>
            <a:r>
              <a:rPr lang="ru-RU" sz="2400" b="1" dirty="0" smtClean="0"/>
              <a:t>Логический оператор НЕ</a:t>
            </a:r>
            <a:r>
              <a:rPr lang="en-US" sz="2400" b="1" dirty="0" smtClean="0"/>
              <a:t> (~</a:t>
            </a:r>
            <a:r>
              <a:rPr lang="ru-RU" sz="2400" b="1" dirty="0" smtClean="0"/>
              <a:t>)</a:t>
            </a:r>
            <a:endParaRPr lang="ru-RU" sz="2400" b="1" dirty="0"/>
          </a:p>
        </p:txBody>
      </p:sp>
      <p:graphicFrame>
        <p:nvGraphicFramePr>
          <p:cNvPr id="12" name="Таблица 11"/>
          <p:cNvGraphicFramePr>
            <a:graphicFrameLocks noGrp="1"/>
          </p:cNvGraphicFramePr>
          <p:nvPr>
            <p:extLst>
              <p:ext uri="{D42A27DB-BD31-4B8C-83A1-F6EECF244321}">
                <p14:modId xmlns:p14="http://schemas.microsoft.com/office/powerpoint/2010/main" val="1680283296"/>
              </p:ext>
            </p:extLst>
          </p:nvPr>
        </p:nvGraphicFramePr>
        <p:xfrm>
          <a:off x="5220071" y="4630351"/>
          <a:ext cx="3666550" cy="1097280"/>
        </p:xfrm>
        <a:graphic>
          <a:graphicData uri="http://schemas.openxmlformats.org/drawingml/2006/table">
            <a:tbl>
              <a:tblPr/>
              <a:tblGrid>
                <a:gridCol w="1833275"/>
                <a:gridCol w="1833275"/>
              </a:tblGrid>
              <a:tr h="0">
                <a:tc>
                  <a:txBody>
                    <a:bodyPr/>
                    <a:lstStyle/>
                    <a:p>
                      <a:pPr algn="ctr" fontAlgn="base"/>
                      <a:r>
                        <a:rPr lang="en-US" b="1" dirty="0">
                          <a:solidFill>
                            <a:srgbClr val="FFFFFF"/>
                          </a:solidFill>
                          <a:effectLst/>
                          <a:latin typeface="inherit"/>
                        </a:rPr>
                        <a:t>X</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c>
                  <a:txBody>
                    <a:bodyPr/>
                    <a:lstStyle/>
                    <a:p>
                      <a:pPr algn="ctr" fontAlgn="base"/>
                      <a:r>
                        <a:rPr lang="en-US" b="1" dirty="0" smtClean="0">
                          <a:solidFill>
                            <a:srgbClr val="FFFFFF"/>
                          </a:solidFill>
                          <a:effectLst/>
                          <a:latin typeface="inherit"/>
                        </a:rPr>
                        <a:t>~ </a:t>
                      </a:r>
                      <a:r>
                        <a:rPr lang="en-US" b="1" dirty="0">
                          <a:solidFill>
                            <a:srgbClr val="FFFFFF"/>
                          </a:solidFill>
                          <a:effectLst/>
                          <a:latin typeface="inherit"/>
                        </a:rPr>
                        <a:t>X</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9292"/>
                    </a:solidFill>
                  </a:tcPr>
                </a:tc>
              </a:tr>
              <a:tr h="0">
                <a:tc>
                  <a:txBody>
                    <a:bodyPr/>
                    <a:lstStyle/>
                    <a:p>
                      <a:pPr algn="ctr" fontAlgn="base"/>
                      <a:r>
                        <a:rPr lang="ru-RU" dirty="0">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base"/>
                      <a:r>
                        <a:rPr lang="ru-RU">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ctr" fontAlgn="base"/>
                      <a:r>
                        <a:rPr lang="ru-RU" dirty="0">
                          <a:effectLst/>
                          <a:latin typeface="inherit"/>
                        </a:rPr>
                        <a:t>1</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c>
                  <a:txBody>
                    <a:bodyPr/>
                    <a:lstStyle/>
                    <a:p>
                      <a:pPr algn="ctr" fontAlgn="base"/>
                      <a:r>
                        <a:rPr lang="ru-RU" dirty="0">
                          <a:effectLst/>
                          <a:latin typeface="inherit"/>
                        </a:rPr>
                        <a:t>0</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6F6FF"/>
                    </a:solidFill>
                  </a:tcPr>
                </a:tc>
              </a:tr>
            </a:tbl>
          </a:graphicData>
        </a:graphic>
      </p:graphicFrame>
    </p:spTree>
    <p:extLst>
      <p:ext uri="{BB962C8B-B14F-4D97-AF65-F5344CB8AC3E}">
        <p14:creationId xmlns:p14="http://schemas.microsoft.com/office/powerpoint/2010/main" val="4150957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537765398"/>
              </p:ext>
            </p:extLst>
          </p:nvPr>
        </p:nvGraphicFramePr>
        <p:xfrm>
          <a:off x="24436" y="2420887"/>
          <a:ext cx="9119568" cy="3168353"/>
        </p:xfrm>
        <a:graphic>
          <a:graphicData uri="http://schemas.openxmlformats.org/drawingml/2006/table">
            <a:tbl>
              <a:tblPr/>
              <a:tblGrid>
                <a:gridCol w="1451220"/>
                <a:gridCol w="1278058"/>
                <a:gridCol w="1278058"/>
                <a:gridCol w="1278058"/>
                <a:gridCol w="1278058"/>
                <a:gridCol w="1278058"/>
                <a:gridCol w="1278058"/>
              </a:tblGrid>
              <a:tr h="902549">
                <a:tc>
                  <a:txBody>
                    <a:bodyPr/>
                    <a:lstStyle/>
                    <a:p>
                      <a:pPr algn="ctr"/>
                      <a:r>
                        <a:rPr lang="ru-RU" sz="1600" b="1" dirty="0">
                          <a:solidFill>
                            <a:srgbClr val="FFFFFF"/>
                          </a:solidFill>
                          <a:effectLst/>
                          <a:latin typeface="Arial" pitchFamily="34" charset="0"/>
                          <a:cs typeface="Arial" pitchFamily="34" charset="0"/>
                        </a:rPr>
                        <a:t>Система счисления</a:t>
                      </a:r>
                    </a:p>
                  </a:txBody>
                  <a:tcPr marL="42009" marR="42009" marT="42009" marB="42009"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solidFill>
                      <a:srgbClr val="555555"/>
                    </a:solidFill>
                  </a:tcPr>
                </a:tc>
                <a:tc>
                  <a:txBody>
                    <a:bodyPr/>
                    <a:lstStyle/>
                    <a:p>
                      <a:pPr algn="ctr"/>
                      <a:r>
                        <a:rPr lang="ru-RU" sz="2000" b="1" dirty="0">
                          <a:solidFill>
                            <a:srgbClr val="FFFFFF"/>
                          </a:solidFill>
                          <a:effectLst/>
                          <a:latin typeface="Arial" pitchFamily="34" charset="0"/>
                          <a:cs typeface="Arial" pitchFamily="34" charset="0"/>
                        </a:rPr>
                        <a:t>А</a:t>
                      </a:r>
                    </a:p>
                  </a:txBody>
                  <a:tcPr marL="42009" marR="42009" marT="42009" marB="42009"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solidFill>
                      <a:srgbClr val="555555"/>
                    </a:solidFill>
                  </a:tcPr>
                </a:tc>
                <a:tc>
                  <a:txBody>
                    <a:bodyPr/>
                    <a:lstStyle/>
                    <a:p>
                      <a:pPr algn="ctr"/>
                      <a:r>
                        <a:rPr lang="ru-RU" sz="2000" b="1" dirty="0">
                          <a:solidFill>
                            <a:srgbClr val="FFFFFF"/>
                          </a:solidFill>
                          <a:effectLst/>
                          <a:latin typeface="Arial" pitchFamily="34" charset="0"/>
                          <a:cs typeface="Arial" pitchFamily="34" charset="0"/>
                        </a:rPr>
                        <a:t>В</a:t>
                      </a:r>
                    </a:p>
                  </a:txBody>
                  <a:tcPr marL="42009" marR="42009" marT="42009" marB="42009"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solidFill>
                      <a:srgbClr val="555555"/>
                    </a:solidFill>
                  </a:tcPr>
                </a:tc>
                <a:tc>
                  <a:txBody>
                    <a:bodyPr/>
                    <a:lstStyle/>
                    <a:p>
                      <a:pPr algn="ctr"/>
                      <a:r>
                        <a:rPr lang="ru-RU" sz="2000" b="1" dirty="0">
                          <a:solidFill>
                            <a:srgbClr val="FFFFFF"/>
                          </a:solidFill>
                          <a:effectLst/>
                          <a:latin typeface="Arial" pitchFamily="34" charset="0"/>
                          <a:cs typeface="Arial" pitchFamily="34" charset="0"/>
                        </a:rPr>
                        <a:t>~ А</a:t>
                      </a:r>
                    </a:p>
                  </a:txBody>
                  <a:tcPr marL="42009" marR="42009" marT="42009" marB="42009"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solidFill>
                      <a:srgbClr val="555555"/>
                    </a:solidFill>
                  </a:tcPr>
                </a:tc>
                <a:tc>
                  <a:txBody>
                    <a:bodyPr/>
                    <a:lstStyle/>
                    <a:p>
                      <a:pPr algn="ctr"/>
                      <a:r>
                        <a:rPr lang="ru-RU" sz="2000" b="1">
                          <a:solidFill>
                            <a:srgbClr val="FFFFFF"/>
                          </a:solidFill>
                          <a:effectLst/>
                          <a:latin typeface="Arial" pitchFamily="34" charset="0"/>
                          <a:cs typeface="Arial" pitchFamily="34" charset="0"/>
                        </a:rPr>
                        <a:t>А &amp; В</a:t>
                      </a:r>
                    </a:p>
                  </a:txBody>
                  <a:tcPr marL="42009" marR="42009" marT="42009" marB="42009"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solidFill>
                      <a:srgbClr val="555555"/>
                    </a:solidFill>
                  </a:tcPr>
                </a:tc>
                <a:tc>
                  <a:txBody>
                    <a:bodyPr/>
                    <a:lstStyle/>
                    <a:p>
                      <a:pPr algn="ctr"/>
                      <a:r>
                        <a:rPr lang="ru-RU" sz="2000" b="1">
                          <a:solidFill>
                            <a:srgbClr val="FFFFFF"/>
                          </a:solidFill>
                          <a:effectLst/>
                          <a:latin typeface="Arial" pitchFamily="34" charset="0"/>
                          <a:cs typeface="Arial" pitchFamily="34" charset="0"/>
                        </a:rPr>
                        <a:t>А | В</a:t>
                      </a:r>
                    </a:p>
                  </a:txBody>
                  <a:tcPr marL="42009" marR="42009" marT="42009" marB="42009"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solidFill>
                      <a:srgbClr val="555555"/>
                    </a:solidFill>
                  </a:tcPr>
                </a:tc>
                <a:tc>
                  <a:txBody>
                    <a:bodyPr/>
                    <a:lstStyle/>
                    <a:p>
                      <a:pPr algn="ctr"/>
                      <a:r>
                        <a:rPr lang="ru-RU" sz="2000" b="1">
                          <a:solidFill>
                            <a:srgbClr val="FFFFFF"/>
                          </a:solidFill>
                          <a:effectLst/>
                          <a:latin typeface="Arial" pitchFamily="34" charset="0"/>
                          <a:cs typeface="Arial" pitchFamily="34" charset="0"/>
                        </a:rPr>
                        <a:t>А ^ В</a:t>
                      </a:r>
                    </a:p>
                  </a:txBody>
                  <a:tcPr marL="42009" marR="42009" marT="42009" marB="42009"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solidFill>
                      <a:srgbClr val="555555"/>
                    </a:solidFill>
                  </a:tcPr>
                </a:tc>
              </a:tr>
              <a:tr h="755268">
                <a:tc>
                  <a:txBody>
                    <a:bodyPr/>
                    <a:lstStyle/>
                    <a:p>
                      <a:pPr algn="ctr"/>
                      <a:r>
                        <a:rPr lang="ru-RU" sz="1600" b="1" i="1" dirty="0">
                          <a:effectLst/>
                          <a:latin typeface="Arial" pitchFamily="34" charset="0"/>
                          <a:cs typeface="Arial" pitchFamily="34" charset="0"/>
                        </a:rPr>
                        <a:t>Десятичная</a:t>
                      </a:r>
                      <a:endParaRPr lang="ru-RU" sz="1600" b="1" dirty="0">
                        <a:effectLst/>
                        <a:latin typeface="Arial" pitchFamily="34" charset="0"/>
                        <a:cs typeface="Arial" pitchFamily="34" charset="0"/>
                      </a:endParaRP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a:effectLst/>
                          <a:latin typeface="Arial" pitchFamily="34" charset="0"/>
                          <a:cs typeface="Arial" pitchFamily="34" charset="0"/>
                        </a:rPr>
                        <a:t>15</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dirty="0">
                          <a:effectLst/>
                          <a:latin typeface="Arial" pitchFamily="34" charset="0"/>
                          <a:cs typeface="Arial" pitchFamily="34" charset="0"/>
                        </a:rPr>
                        <a:t>85</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dirty="0">
                          <a:effectLst/>
                          <a:latin typeface="Arial" pitchFamily="34" charset="0"/>
                          <a:cs typeface="Arial" pitchFamily="34" charset="0"/>
                        </a:rPr>
                        <a:t>240/-16</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dirty="0">
                          <a:effectLst/>
                          <a:latin typeface="Arial" pitchFamily="34" charset="0"/>
                          <a:cs typeface="Arial" pitchFamily="34" charset="0"/>
                        </a:rPr>
                        <a:t>5</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dirty="0">
                          <a:effectLst/>
                          <a:latin typeface="Arial" pitchFamily="34" charset="0"/>
                          <a:cs typeface="Arial" pitchFamily="34" charset="0"/>
                        </a:rPr>
                        <a:t>95</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a:effectLst/>
                          <a:latin typeface="Arial" pitchFamily="34" charset="0"/>
                          <a:cs typeface="Arial" pitchFamily="34" charset="0"/>
                        </a:rPr>
                        <a:t>90</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r>
              <a:tr h="755268">
                <a:tc>
                  <a:txBody>
                    <a:bodyPr/>
                    <a:lstStyle/>
                    <a:p>
                      <a:pPr algn="ctr"/>
                      <a:r>
                        <a:rPr lang="ru-RU" sz="1600" b="1" i="1" dirty="0">
                          <a:effectLst/>
                          <a:latin typeface="Arial" pitchFamily="34" charset="0"/>
                          <a:cs typeface="Arial" pitchFamily="34" charset="0"/>
                        </a:rPr>
                        <a:t>Двоичная</a:t>
                      </a:r>
                      <a:endParaRPr lang="ru-RU" sz="1600" b="1" dirty="0">
                        <a:effectLst/>
                        <a:latin typeface="Arial" pitchFamily="34" charset="0"/>
                        <a:cs typeface="Arial" pitchFamily="34" charset="0"/>
                      </a:endParaRP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a:effectLst/>
                          <a:latin typeface="Arial" pitchFamily="34" charset="0"/>
                          <a:cs typeface="Arial" pitchFamily="34" charset="0"/>
                        </a:rPr>
                        <a:t>00001111</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a:effectLst/>
                          <a:latin typeface="Arial" pitchFamily="34" charset="0"/>
                          <a:cs typeface="Arial" pitchFamily="34" charset="0"/>
                        </a:rPr>
                        <a:t>01010101</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a:effectLst/>
                          <a:latin typeface="Arial" pitchFamily="34" charset="0"/>
                          <a:cs typeface="Arial" pitchFamily="34" charset="0"/>
                        </a:rPr>
                        <a:t>11110000</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dirty="0">
                          <a:effectLst/>
                          <a:latin typeface="Arial" pitchFamily="34" charset="0"/>
                          <a:cs typeface="Arial" pitchFamily="34" charset="0"/>
                        </a:rPr>
                        <a:t>00000101</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dirty="0">
                          <a:effectLst/>
                          <a:latin typeface="Arial" pitchFamily="34" charset="0"/>
                          <a:cs typeface="Arial" pitchFamily="34" charset="0"/>
                        </a:rPr>
                        <a:t>01011111</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dirty="0">
                          <a:effectLst/>
                          <a:latin typeface="Arial" pitchFamily="34" charset="0"/>
                          <a:cs typeface="Arial" pitchFamily="34" charset="0"/>
                        </a:rPr>
                        <a:t>01011010</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r>
              <a:tr h="755268">
                <a:tc>
                  <a:txBody>
                    <a:bodyPr/>
                    <a:lstStyle/>
                    <a:p>
                      <a:pPr algn="ctr"/>
                      <a:r>
                        <a:rPr lang="ru-RU" sz="1600" b="1" i="1" dirty="0">
                          <a:effectLst/>
                          <a:latin typeface="Arial" pitchFamily="34" charset="0"/>
                          <a:cs typeface="Arial" pitchFamily="34" charset="0"/>
                        </a:rPr>
                        <a:t>Шестнадцатеричная</a:t>
                      </a:r>
                      <a:endParaRPr lang="ru-RU" sz="1600" b="1" dirty="0">
                        <a:effectLst/>
                        <a:latin typeface="Arial" pitchFamily="34" charset="0"/>
                        <a:cs typeface="Arial" pitchFamily="34" charset="0"/>
                      </a:endParaRP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en-US" sz="2000" b="1">
                          <a:effectLst/>
                          <a:latin typeface="Arial" pitchFamily="34" charset="0"/>
                          <a:cs typeface="Arial" pitchFamily="34" charset="0"/>
                        </a:rPr>
                        <a:t>0f</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dirty="0">
                          <a:effectLst/>
                          <a:latin typeface="Arial" pitchFamily="34" charset="0"/>
                          <a:cs typeface="Arial" pitchFamily="34" charset="0"/>
                        </a:rPr>
                        <a:t>55</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en-US" sz="2000" b="1">
                          <a:effectLst/>
                          <a:latin typeface="Arial" pitchFamily="34" charset="0"/>
                          <a:cs typeface="Arial" pitchFamily="34" charset="0"/>
                        </a:rPr>
                        <a:t>f0</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ru-RU" sz="2000" b="1">
                          <a:effectLst/>
                          <a:latin typeface="Arial" pitchFamily="34" charset="0"/>
                          <a:cs typeface="Arial" pitchFamily="34" charset="0"/>
                        </a:rPr>
                        <a:t>05</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en-US" sz="2000" b="1" dirty="0">
                          <a:effectLst/>
                          <a:latin typeface="Arial" pitchFamily="34" charset="0"/>
                          <a:cs typeface="Arial" pitchFamily="34" charset="0"/>
                        </a:rPr>
                        <a:t>5f</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c>
                  <a:txBody>
                    <a:bodyPr/>
                    <a:lstStyle/>
                    <a:p>
                      <a:pPr algn="ctr"/>
                      <a:r>
                        <a:rPr lang="en-US" sz="2000" b="1" dirty="0">
                          <a:effectLst/>
                          <a:latin typeface="Arial" pitchFamily="34" charset="0"/>
                          <a:cs typeface="Arial" pitchFamily="34" charset="0"/>
                        </a:rPr>
                        <a:t>5a</a:t>
                      </a:r>
                    </a:p>
                  </a:txBody>
                  <a:tcPr marL="42009" marR="42009" marT="25206" marB="25206" anchor="ctr">
                    <a:lnL w="25400" cap="flat" cmpd="sng" algn="ctr">
                      <a:solidFill>
                        <a:srgbClr val="777777"/>
                      </a:solidFill>
                      <a:prstDash val="solid"/>
                      <a:round/>
                      <a:headEnd type="none" w="med" len="med"/>
                      <a:tailEnd type="none" w="med" len="med"/>
                    </a:lnL>
                    <a:lnR w="25400" cap="flat" cmpd="sng" algn="ctr">
                      <a:solidFill>
                        <a:srgbClr val="777777"/>
                      </a:solidFill>
                      <a:prstDash val="solid"/>
                      <a:round/>
                      <a:headEnd type="none" w="med" len="med"/>
                      <a:tailEnd type="none" w="med" len="med"/>
                    </a:lnR>
                    <a:lnT w="25400" cap="flat" cmpd="sng" algn="ctr">
                      <a:solidFill>
                        <a:srgbClr val="777777"/>
                      </a:solidFill>
                      <a:prstDash val="solid"/>
                      <a:round/>
                      <a:headEnd type="none" w="med" len="med"/>
                      <a:tailEnd type="none" w="med" len="med"/>
                    </a:lnT>
                    <a:lnB w="25400" cap="flat" cmpd="sng" algn="ctr">
                      <a:solidFill>
                        <a:srgbClr val="777777"/>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39638" y="489248"/>
            <a:ext cx="91195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800" b="1" i="0" u="none" strike="noStrike" cap="none" normalizeH="0" baseline="0" dirty="0" smtClean="0">
                <a:ln>
                  <a:noFill/>
                </a:ln>
                <a:solidFill>
                  <a:srgbClr val="0070C0"/>
                </a:solidFill>
                <a:effectLst/>
                <a:latin typeface="Arial" pitchFamily="34" charset="0"/>
                <a:cs typeface="Arial" pitchFamily="34" charset="0"/>
              </a:rPr>
              <a:t>Операции «отрицание» ~, «и» &amp;, «или» |, «исключающее или» ^</a:t>
            </a:r>
            <a:endParaRPr kumimoji="0" lang="ru-RU" sz="2800" b="0" i="0" u="none" strike="noStrike" cap="none" normalizeH="0" baseline="0" dirty="0" smtClean="0">
              <a:ln>
                <a:noFill/>
              </a:ln>
              <a:solidFill>
                <a:srgbClr val="0070C0"/>
              </a:solidFill>
              <a:effectLst/>
              <a:latin typeface="Arial" pitchFamily="34" charset="0"/>
              <a:cs typeface="Arial" pitchFamily="34" charset="0"/>
            </a:endParaRPr>
          </a:p>
        </p:txBody>
      </p:sp>
    </p:spTree>
    <p:extLst>
      <p:ext uri="{BB962C8B-B14F-4D97-AF65-F5344CB8AC3E}">
        <p14:creationId xmlns:p14="http://schemas.microsoft.com/office/powerpoint/2010/main" val="1646316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16633"/>
            <a:ext cx="9144000" cy="1723549"/>
          </a:xfrm>
          <a:prstGeom prst="rect">
            <a:avLst/>
          </a:prstGeom>
        </p:spPr>
        <p:txBody>
          <a:bodyPr wrap="square">
            <a:spAutoFit/>
          </a:bodyPr>
          <a:lstStyle/>
          <a:p>
            <a:pPr>
              <a:spcAft>
                <a:spcPts val="1200"/>
              </a:spcAft>
            </a:pPr>
            <a:r>
              <a:rPr lang="ru-RU" sz="2400" b="1" dirty="0" smtClean="0">
                <a:solidFill>
                  <a:srgbClr val="0070C0"/>
                </a:solidFill>
              </a:rPr>
              <a:t>Поразрядная операция И (&amp;) </a:t>
            </a:r>
            <a:r>
              <a:rPr lang="ru-RU" sz="2400" b="1" dirty="0" smtClean="0"/>
              <a:t>реализуется логическим умножением (</a:t>
            </a:r>
            <a:r>
              <a:rPr lang="ru-RU" sz="2400" b="1" dirty="0" err="1" smtClean="0"/>
              <a:t>коньюнкцией</a:t>
            </a:r>
            <a:r>
              <a:rPr lang="ru-RU" sz="2400" b="1" dirty="0" smtClean="0"/>
              <a:t>) над каждой парой битов данных. </a:t>
            </a:r>
            <a:br>
              <a:rPr lang="ru-RU" sz="2400" b="1" dirty="0" smtClean="0"/>
            </a:br>
            <a:r>
              <a:rPr lang="ru-RU" sz="2400" b="1" dirty="0" smtClean="0"/>
              <a:t>Пример. Существуют переменные: </a:t>
            </a:r>
            <a:endParaRPr lang="en-US" sz="2400" b="1" dirty="0" smtClean="0"/>
          </a:p>
          <a:p>
            <a:pPr>
              <a:spcAft>
                <a:spcPts val="1200"/>
              </a:spcAft>
            </a:pPr>
            <a:r>
              <a:rPr lang="en-US" sz="2400" b="1" dirty="0" smtClean="0"/>
              <a:t>char </a:t>
            </a:r>
            <a:r>
              <a:rPr lang="ru-RU" sz="2400" b="1" dirty="0" smtClean="0"/>
              <a:t>n = 5, d = 6</a:t>
            </a:r>
            <a:r>
              <a:rPr lang="en-US" sz="2400" b="1" dirty="0" smtClean="0"/>
              <a:t>;</a:t>
            </a:r>
            <a:r>
              <a:rPr lang="ru-RU" sz="2400" b="1" dirty="0" smtClean="0"/>
              <a:t> </a:t>
            </a:r>
          </a:p>
        </p:txBody>
      </p:sp>
      <p:sp>
        <p:nvSpPr>
          <p:cNvPr id="4" name="Прямоугольник 3"/>
          <p:cNvSpPr/>
          <p:nvPr/>
        </p:nvSpPr>
        <p:spPr>
          <a:xfrm>
            <a:off x="-19910" y="2637839"/>
            <a:ext cx="9144000" cy="1200329"/>
          </a:xfrm>
          <a:prstGeom prst="rect">
            <a:avLst/>
          </a:prstGeom>
        </p:spPr>
        <p:txBody>
          <a:bodyPr wrap="square">
            <a:spAutoFit/>
          </a:bodyPr>
          <a:lstStyle/>
          <a:p>
            <a:pPr lvl="0"/>
            <a:r>
              <a:rPr lang="ru-RU" sz="2400" b="1" dirty="0" smtClean="0">
                <a:solidFill>
                  <a:prstClr val="black"/>
                </a:solidFill>
              </a:rPr>
              <a:t>Внутреннее </a:t>
            </a:r>
            <a:r>
              <a:rPr lang="ru-RU" sz="2400" b="1" dirty="0">
                <a:solidFill>
                  <a:prstClr val="black"/>
                </a:solidFill>
              </a:rPr>
              <a:t>представление значения </a:t>
            </a:r>
            <a:r>
              <a:rPr lang="ru-RU" sz="2400" b="1" dirty="0" smtClean="0">
                <a:solidFill>
                  <a:prstClr val="black"/>
                </a:solidFill>
              </a:rPr>
              <a:t>n –</a:t>
            </a:r>
            <a:r>
              <a:rPr lang="en-US" sz="2400" b="1" dirty="0" smtClean="0">
                <a:solidFill>
                  <a:prstClr val="black"/>
                </a:solidFill>
              </a:rPr>
              <a:t> </a:t>
            </a:r>
            <a:r>
              <a:rPr lang="ru-RU" sz="2400" b="1" dirty="0" smtClean="0">
                <a:solidFill>
                  <a:prstClr val="black"/>
                </a:solidFill>
              </a:rPr>
              <a:t>00000101</a:t>
            </a:r>
          </a:p>
          <a:p>
            <a:pPr lvl="0"/>
            <a:r>
              <a:rPr lang="ru-RU" sz="2400" b="1" dirty="0">
                <a:solidFill>
                  <a:prstClr val="black"/>
                </a:solidFill>
              </a:rPr>
              <a:t>Внутреннее представление значения </a:t>
            </a:r>
            <a:r>
              <a:rPr lang="ru-RU" sz="2400" b="1" dirty="0" smtClean="0">
                <a:solidFill>
                  <a:prstClr val="black"/>
                </a:solidFill>
              </a:rPr>
              <a:t>d –</a:t>
            </a:r>
            <a:r>
              <a:rPr lang="en-US" sz="2400" b="1" dirty="0" smtClean="0">
                <a:solidFill>
                  <a:prstClr val="black"/>
                </a:solidFill>
              </a:rPr>
              <a:t> </a:t>
            </a:r>
            <a:r>
              <a:rPr lang="ru-RU" sz="2400" b="1" dirty="0" smtClean="0">
                <a:solidFill>
                  <a:prstClr val="black"/>
                </a:solidFill>
              </a:rPr>
              <a:t>00000110</a:t>
            </a:r>
            <a:r>
              <a:rPr lang="ru-RU" sz="2400" b="1" dirty="0">
                <a:solidFill>
                  <a:prstClr val="black"/>
                </a:solidFill>
              </a:rPr>
              <a:t>. </a:t>
            </a:r>
            <a:endParaRPr lang="en-US" sz="2400" b="1" dirty="0" smtClean="0">
              <a:solidFill>
                <a:prstClr val="black"/>
              </a:solidFill>
            </a:endParaRPr>
          </a:p>
          <a:p>
            <a:pPr lvl="0"/>
            <a:r>
              <a:rPr lang="ru-RU" sz="2400" b="1" dirty="0" smtClean="0">
                <a:solidFill>
                  <a:prstClr val="black"/>
                </a:solidFill>
              </a:rPr>
              <a:t>Результат поразрядной </a:t>
            </a:r>
            <a:r>
              <a:rPr lang="ru-RU" sz="2400" b="1" dirty="0">
                <a:solidFill>
                  <a:prstClr val="black"/>
                </a:solidFill>
              </a:rPr>
              <a:t>операции </a:t>
            </a:r>
            <a:r>
              <a:rPr lang="ru-RU" sz="2400" b="1" dirty="0" smtClean="0">
                <a:solidFill>
                  <a:prstClr val="black"/>
                </a:solidFill>
              </a:rPr>
              <a:t>И:</a:t>
            </a:r>
            <a:endParaRPr lang="ru-RU" sz="2400" b="1" dirty="0">
              <a:solidFill>
                <a:prstClr val="black"/>
              </a:solidFill>
            </a:endParaRPr>
          </a:p>
        </p:txBody>
      </p:sp>
      <p:graphicFrame>
        <p:nvGraphicFramePr>
          <p:cNvPr id="6" name="Таблица 5"/>
          <p:cNvGraphicFramePr>
            <a:graphicFrameLocks noGrp="1"/>
          </p:cNvGraphicFramePr>
          <p:nvPr>
            <p:extLst>
              <p:ext uri="{D42A27DB-BD31-4B8C-83A1-F6EECF244321}">
                <p14:modId xmlns:p14="http://schemas.microsoft.com/office/powerpoint/2010/main" val="73676004"/>
              </p:ext>
            </p:extLst>
          </p:nvPr>
        </p:nvGraphicFramePr>
        <p:xfrm>
          <a:off x="-50304" y="3838168"/>
          <a:ext cx="9114504" cy="1097280"/>
        </p:xfrm>
        <a:graphic>
          <a:graphicData uri="http://schemas.openxmlformats.org/drawingml/2006/table">
            <a:tbl>
              <a:tblPr firstRow="1" firstCol="1" bandRow="1"/>
              <a:tblGrid>
                <a:gridCol w="2574032"/>
                <a:gridCol w="744309"/>
                <a:gridCol w="2149837"/>
                <a:gridCol w="701452"/>
                <a:gridCol w="2944874"/>
              </a:tblGrid>
              <a:tr h="0">
                <a:tc>
                  <a:txBody>
                    <a:bodyPr/>
                    <a:lstStyle/>
                    <a:p>
                      <a:pPr algn="ctr">
                        <a:spcAft>
                          <a:spcPts val="0"/>
                        </a:spcAft>
                      </a:pPr>
                      <a:r>
                        <a:rPr lang="ru-RU" sz="2400" b="1" dirty="0">
                          <a:effectLst/>
                          <a:latin typeface="Times New Roman"/>
                          <a:ea typeface="Calibri"/>
                          <a:cs typeface="Times New Roman"/>
                        </a:rPr>
                        <a:t>n</a:t>
                      </a: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5</a:t>
                      </a: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00000101</a:t>
                      </a:r>
                      <a:endParaRPr lang="ru-RU" sz="2400" b="1" dirty="0">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gn="ctr">
                        <a:spcAft>
                          <a:spcPts val="0"/>
                        </a:spcAft>
                      </a:pPr>
                      <a:r>
                        <a:rPr lang="ru-RU" sz="2400" b="1">
                          <a:effectLst/>
                          <a:latin typeface="Times New Roman"/>
                          <a:ea typeface="Calibri"/>
                          <a:cs typeface="Times New Roman"/>
                        </a:rPr>
                        <a:t>d</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a:effectLst/>
                          <a:latin typeface="Times New Roman"/>
                          <a:ea typeface="Calibri"/>
                          <a:cs typeface="Times New Roman"/>
                        </a:rPr>
                        <a:t>6</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00000110</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400" b="1" dirty="0">
                          <a:effectLst/>
                          <a:latin typeface="Times New Roman"/>
                          <a:ea typeface="Calibri"/>
                          <a:cs typeface="Times New Roman"/>
                        </a:rPr>
                        <a:t> </a:t>
                      </a:r>
                      <a:r>
                        <a:rPr lang="ru-RU" sz="2400" b="1" dirty="0" err="1" smtClean="0">
                          <a:solidFill>
                            <a:prstClr val="black"/>
                          </a:solidFill>
                        </a:rPr>
                        <a:t>n&amp;d</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a:effectLst/>
                          <a:latin typeface="Times New Roman"/>
                          <a:ea typeface="Calibri"/>
                          <a:cs typeface="Times New Roman"/>
                        </a:rPr>
                        <a:t>4</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00000100</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184501457"/>
              </p:ext>
            </p:extLst>
          </p:nvPr>
        </p:nvGraphicFramePr>
        <p:xfrm>
          <a:off x="700170" y="4918288"/>
          <a:ext cx="3151750" cy="1463040"/>
        </p:xfrm>
        <a:graphic>
          <a:graphicData uri="http://schemas.openxmlformats.org/drawingml/2006/table">
            <a:tbl>
              <a:tblPr firstRow="1" firstCol="1" bandRow="1"/>
              <a:tblGrid>
                <a:gridCol w="3151750"/>
              </a:tblGrid>
              <a:tr h="0">
                <a:tc>
                  <a:txBody>
                    <a:bodyPr/>
                    <a:lstStyle/>
                    <a:p>
                      <a:pPr algn="just">
                        <a:spcAft>
                          <a:spcPts val="0"/>
                        </a:spcAft>
                      </a:pPr>
                      <a:r>
                        <a:rPr lang="en-US" sz="2400" b="1" dirty="0">
                          <a:solidFill>
                            <a:srgbClr val="7030A0"/>
                          </a:solidFill>
                          <a:effectLst/>
                          <a:latin typeface="Times New Roman"/>
                          <a:ea typeface="Calibri"/>
                          <a:cs typeface="Times New Roman"/>
                        </a:rPr>
                        <a:t>char n = 5, d = 6; </a:t>
                      </a:r>
                      <a:endParaRPr lang="ru-RU" sz="2400" dirty="0">
                        <a:solidFill>
                          <a:srgbClr val="7030A0"/>
                        </a:solidFill>
                        <a:effectLst/>
                        <a:latin typeface="Times New Roman"/>
                        <a:ea typeface="Calibri"/>
                        <a:cs typeface="Times New Roman"/>
                      </a:endParaRPr>
                    </a:p>
                    <a:p>
                      <a:pPr algn="just">
                        <a:spcAft>
                          <a:spcPts val="0"/>
                        </a:spcAft>
                      </a:pPr>
                      <a:r>
                        <a:rPr lang="en-US" sz="2400" b="1" dirty="0">
                          <a:solidFill>
                            <a:srgbClr val="7030A0"/>
                          </a:solidFill>
                          <a:effectLst/>
                          <a:latin typeface="Times New Roman"/>
                          <a:ea typeface="Calibri"/>
                          <a:cs typeface="Times New Roman"/>
                        </a:rPr>
                        <a:t>char c = n &amp; d;</a:t>
                      </a:r>
                      <a:endParaRPr lang="ru-RU" sz="2400" dirty="0">
                        <a:solidFill>
                          <a:srgbClr val="7030A0"/>
                        </a:solidFill>
                        <a:effectLst/>
                        <a:latin typeface="Times New Roman"/>
                        <a:ea typeface="Calibri"/>
                        <a:cs typeface="Times New Roman"/>
                      </a:endParaRPr>
                    </a:p>
                    <a:p>
                      <a:pPr algn="just">
                        <a:spcAft>
                          <a:spcPts val="0"/>
                        </a:spcAft>
                      </a:pPr>
                      <a:r>
                        <a:rPr lang="en-US" sz="2400" b="1" dirty="0" err="1">
                          <a:solidFill>
                            <a:srgbClr val="7030A0"/>
                          </a:solidFill>
                          <a:effectLst/>
                          <a:latin typeface="Times New Roman"/>
                          <a:ea typeface="Calibri"/>
                          <a:cs typeface="Times New Roman"/>
                        </a:rPr>
                        <a:t>printf</a:t>
                      </a:r>
                      <a:r>
                        <a:rPr lang="en-US" sz="2400" b="1" dirty="0">
                          <a:solidFill>
                            <a:srgbClr val="7030A0"/>
                          </a:solidFill>
                          <a:effectLst/>
                          <a:latin typeface="Times New Roman"/>
                          <a:ea typeface="Calibri"/>
                          <a:cs typeface="Times New Roman"/>
                        </a:rPr>
                        <a:t>("c = %d", c);</a:t>
                      </a:r>
                      <a:endParaRPr lang="ru-RU" sz="2400" dirty="0">
                        <a:solidFill>
                          <a:srgbClr val="7030A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2400" b="1" dirty="0">
                          <a:solidFill>
                            <a:srgbClr val="7030A0"/>
                          </a:solidFill>
                          <a:effectLst/>
                          <a:latin typeface="Times New Roman"/>
                          <a:ea typeface="Calibri"/>
                          <a:cs typeface="Times New Roman"/>
                        </a:rPr>
                        <a:t>c = 4</a:t>
                      </a:r>
                      <a:endParaRPr lang="ru-RU" sz="2400" dirty="0">
                        <a:solidFill>
                          <a:srgbClr val="7030A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2" name="Прямоугольник 1"/>
          <p:cNvSpPr/>
          <p:nvPr/>
        </p:nvSpPr>
        <p:spPr>
          <a:xfrm>
            <a:off x="0" y="2060848"/>
            <a:ext cx="1896353" cy="461665"/>
          </a:xfrm>
          <a:prstGeom prst="rect">
            <a:avLst/>
          </a:prstGeom>
        </p:spPr>
        <p:txBody>
          <a:bodyPr wrap="none">
            <a:spAutoFit/>
          </a:bodyPr>
          <a:lstStyle/>
          <a:p>
            <a:pPr lvl="0"/>
            <a:r>
              <a:rPr lang="ru-RU" sz="2400" b="1" dirty="0">
                <a:solidFill>
                  <a:srgbClr val="FF0000"/>
                </a:solidFill>
              </a:rPr>
              <a:t>Результат – ?</a:t>
            </a:r>
          </a:p>
        </p:txBody>
      </p:sp>
    </p:spTree>
    <p:extLst>
      <p:ext uri="{BB962C8B-B14F-4D97-AF65-F5344CB8AC3E}">
        <p14:creationId xmlns:p14="http://schemas.microsoft.com/office/powerpoint/2010/main" val="41509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additive="base">
                                        <p:cTn id="9" dur="500" fill="hold"/>
                                        <p:tgtEl>
                                          <p:spTgt spid="4"/>
                                        </p:tgtEl>
                                        <p:attrNameLst>
                                          <p:attrName>ppt_x</p:attrName>
                                        </p:attrNameLst>
                                      </p:cBhvr>
                                      <p:tavLst>
                                        <p:tav tm="0">
                                          <p:val>
                                            <p:strVal val="#ppt_x"/>
                                          </p:val>
                                        </p:tav>
                                        <p:tav tm="100000">
                                          <p:val>
                                            <p:strVal val="#ppt_x"/>
                                          </p:val>
                                        </p:tav>
                                      </p:tavLst>
                                    </p:anim>
                                    <p:anim calcmode="lin" valueType="num">
                                      <p:cBhvr additive="base">
                                        <p:cTn id="10" dur="500" fill="hold"/>
                                        <p:tgtEl>
                                          <p:spTgt spid="4"/>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9910" y="5910371"/>
            <a:ext cx="9144000" cy="830997"/>
          </a:xfrm>
          <a:prstGeom prst="rect">
            <a:avLst/>
          </a:prstGeom>
        </p:spPr>
        <p:txBody>
          <a:bodyPr wrap="square">
            <a:spAutoFit/>
          </a:bodyPr>
          <a:lstStyle/>
          <a:p>
            <a:r>
              <a:rPr lang="ru-RU" sz="2400" b="1" dirty="0" smtClean="0">
                <a:solidFill>
                  <a:srgbClr val="0070C0"/>
                </a:solidFill>
              </a:rPr>
              <a:t>Поразрядная операция И </a:t>
            </a:r>
            <a:r>
              <a:rPr lang="en-US" sz="2400" b="1" dirty="0" smtClean="0">
                <a:solidFill>
                  <a:srgbClr val="0070C0"/>
                </a:solidFill>
              </a:rPr>
              <a:t>(&amp;) </a:t>
            </a:r>
            <a:r>
              <a:rPr lang="ru-RU" sz="2400" b="1" dirty="0" smtClean="0">
                <a:solidFill>
                  <a:srgbClr val="0070C0"/>
                </a:solidFill>
              </a:rPr>
              <a:t>часто используется для выделения некоторой группы разрядов. </a:t>
            </a:r>
            <a:endParaRPr lang="ru-RU" sz="2400" b="1" dirty="0">
              <a:solidFill>
                <a:srgbClr val="0070C0"/>
              </a:solidFill>
            </a:endParaRPr>
          </a:p>
        </p:txBody>
      </p:sp>
      <p:sp>
        <p:nvSpPr>
          <p:cNvPr id="6" name="Прямоугольник 5"/>
          <p:cNvSpPr/>
          <p:nvPr/>
        </p:nvSpPr>
        <p:spPr>
          <a:xfrm>
            <a:off x="12217" y="-27384"/>
            <a:ext cx="9144000" cy="461665"/>
          </a:xfrm>
          <a:prstGeom prst="rect">
            <a:avLst/>
          </a:prstGeom>
        </p:spPr>
        <p:txBody>
          <a:bodyPr wrap="square">
            <a:spAutoFit/>
          </a:bodyPr>
          <a:lstStyle/>
          <a:p>
            <a:r>
              <a:rPr lang="ru-RU" sz="2400" b="1" dirty="0" smtClean="0">
                <a:solidFill>
                  <a:srgbClr val="0070C0"/>
                </a:solidFill>
              </a:rPr>
              <a:t>Ещё пара примеров: </a:t>
            </a:r>
            <a:endParaRPr lang="ru-RU" sz="2400" b="1" dirty="0">
              <a:solidFill>
                <a:srgbClr val="0070C0"/>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1759586656"/>
              </p:ext>
            </p:extLst>
          </p:nvPr>
        </p:nvGraphicFramePr>
        <p:xfrm>
          <a:off x="12217" y="404664"/>
          <a:ext cx="3308350" cy="1097280"/>
        </p:xfrm>
        <a:graphic>
          <a:graphicData uri="http://schemas.openxmlformats.org/drawingml/2006/table">
            <a:tbl>
              <a:tblPr firstRow="1" firstCol="1" bandRow="1"/>
              <a:tblGrid>
                <a:gridCol w="3308350"/>
              </a:tblGrid>
              <a:tr h="864096">
                <a:tc>
                  <a:txBody>
                    <a:bodyPr/>
                    <a:lstStyle/>
                    <a:p>
                      <a:pPr algn="just">
                        <a:spcAft>
                          <a:spcPts val="0"/>
                        </a:spcAft>
                      </a:pPr>
                      <a:r>
                        <a:rPr lang="en-US" sz="2400" b="1" dirty="0">
                          <a:solidFill>
                            <a:srgbClr val="7030A0"/>
                          </a:solidFill>
                          <a:effectLst/>
                          <a:latin typeface="Times New Roman"/>
                          <a:ea typeface="Calibri"/>
                          <a:cs typeface="Times New Roman"/>
                        </a:rPr>
                        <a:t>char n = 31, d = 17; </a:t>
                      </a:r>
                      <a:endParaRPr lang="ru-RU" sz="2400" dirty="0">
                        <a:solidFill>
                          <a:srgbClr val="7030A0"/>
                        </a:solidFill>
                        <a:effectLst/>
                        <a:latin typeface="Times New Roman"/>
                        <a:ea typeface="Calibri"/>
                        <a:cs typeface="Times New Roman"/>
                      </a:endParaRPr>
                    </a:p>
                    <a:p>
                      <a:pPr algn="just">
                        <a:spcAft>
                          <a:spcPts val="0"/>
                        </a:spcAft>
                      </a:pPr>
                      <a:r>
                        <a:rPr lang="en-US" sz="2400" b="1" dirty="0">
                          <a:solidFill>
                            <a:srgbClr val="7030A0"/>
                          </a:solidFill>
                          <a:effectLst/>
                          <a:latin typeface="Times New Roman"/>
                          <a:ea typeface="Calibri"/>
                          <a:cs typeface="Times New Roman"/>
                        </a:rPr>
                        <a:t>char c = n &amp; d;</a:t>
                      </a:r>
                      <a:endParaRPr lang="ru-RU" sz="2400" dirty="0">
                        <a:solidFill>
                          <a:srgbClr val="7030A0"/>
                        </a:solidFill>
                        <a:effectLst/>
                        <a:latin typeface="Times New Roman"/>
                        <a:ea typeface="Calibri"/>
                        <a:cs typeface="Times New Roman"/>
                      </a:endParaRPr>
                    </a:p>
                    <a:p>
                      <a:pPr algn="just">
                        <a:spcAft>
                          <a:spcPts val="0"/>
                        </a:spcAft>
                      </a:pPr>
                      <a:r>
                        <a:rPr lang="en-US" sz="2400" b="1" dirty="0" err="1">
                          <a:solidFill>
                            <a:srgbClr val="7030A0"/>
                          </a:solidFill>
                          <a:effectLst/>
                          <a:latin typeface="Times New Roman"/>
                          <a:ea typeface="Calibri"/>
                          <a:cs typeface="Times New Roman"/>
                        </a:rPr>
                        <a:t>printf</a:t>
                      </a:r>
                      <a:r>
                        <a:rPr lang="en-US" sz="2400" b="1" dirty="0">
                          <a:solidFill>
                            <a:srgbClr val="7030A0"/>
                          </a:solidFill>
                          <a:effectLst/>
                          <a:latin typeface="Times New Roman"/>
                          <a:ea typeface="Calibri"/>
                          <a:cs typeface="Times New Roman"/>
                        </a:rPr>
                        <a:t>("c = %d", c);</a:t>
                      </a:r>
                      <a:endParaRPr lang="ru-RU" sz="2400" dirty="0">
                        <a:solidFill>
                          <a:srgbClr val="7030A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51275117"/>
              </p:ext>
            </p:extLst>
          </p:nvPr>
        </p:nvGraphicFramePr>
        <p:xfrm>
          <a:off x="-19910" y="1844824"/>
          <a:ext cx="9114504" cy="1097280"/>
        </p:xfrm>
        <a:graphic>
          <a:graphicData uri="http://schemas.openxmlformats.org/drawingml/2006/table">
            <a:tbl>
              <a:tblPr firstRow="1" firstCol="1" bandRow="1"/>
              <a:tblGrid>
                <a:gridCol w="2574032"/>
                <a:gridCol w="744309"/>
                <a:gridCol w="2149837"/>
                <a:gridCol w="701452"/>
                <a:gridCol w="2944874"/>
              </a:tblGrid>
              <a:tr h="0">
                <a:tc>
                  <a:txBody>
                    <a:bodyPr/>
                    <a:lstStyle/>
                    <a:p>
                      <a:pPr algn="ctr">
                        <a:spcAft>
                          <a:spcPts val="0"/>
                        </a:spcAft>
                      </a:pPr>
                      <a:r>
                        <a:rPr lang="ru-RU" sz="2400" b="1" dirty="0">
                          <a:effectLst/>
                          <a:latin typeface="Times New Roman"/>
                          <a:ea typeface="Calibri"/>
                          <a:cs typeface="Times New Roman"/>
                        </a:rPr>
                        <a:t>n</a:t>
                      </a: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31</a:t>
                      </a:r>
                      <a:endParaRPr lang="ru-RU" sz="2400" b="1" dirty="0">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00011111</a:t>
                      </a:r>
                      <a:endParaRPr lang="ru-RU" sz="2400" b="1" dirty="0">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gn="ctr">
                        <a:spcAft>
                          <a:spcPts val="0"/>
                        </a:spcAft>
                      </a:pPr>
                      <a:r>
                        <a:rPr lang="ru-RU" sz="2400" b="1" dirty="0">
                          <a:effectLst/>
                          <a:latin typeface="Times New Roman"/>
                          <a:ea typeface="Calibri"/>
                          <a:cs typeface="Times New Roman"/>
                        </a:rPr>
                        <a:t>d</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17</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00010001</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400" b="1" dirty="0">
                          <a:effectLst/>
                          <a:latin typeface="Times New Roman"/>
                          <a:ea typeface="Calibri"/>
                          <a:cs typeface="Times New Roman"/>
                        </a:rPr>
                        <a:t> </a:t>
                      </a:r>
                      <a:r>
                        <a:rPr lang="ru-RU" sz="2400" b="1" dirty="0" err="1" smtClean="0">
                          <a:solidFill>
                            <a:prstClr val="black"/>
                          </a:solidFill>
                        </a:rPr>
                        <a:t>n&amp;d</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17</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00010001</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622184889"/>
              </p:ext>
            </p:extLst>
          </p:nvPr>
        </p:nvGraphicFramePr>
        <p:xfrm>
          <a:off x="0" y="3140968"/>
          <a:ext cx="3308350" cy="1097280"/>
        </p:xfrm>
        <a:graphic>
          <a:graphicData uri="http://schemas.openxmlformats.org/drawingml/2006/table">
            <a:tbl>
              <a:tblPr firstRow="1" firstCol="1" bandRow="1"/>
              <a:tblGrid>
                <a:gridCol w="3308350"/>
              </a:tblGrid>
              <a:tr h="0">
                <a:tc>
                  <a:txBody>
                    <a:bodyPr/>
                    <a:lstStyle/>
                    <a:p>
                      <a:pPr algn="just">
                        <a:spcAft>
                          <a:spcPts val="0"/>
                        </a:spcAft>
                      </a:pPr>
                      <a:r>
                        <a:rPr lang="en-US" sz="2400" b="1" dirty="0">
                          <a:solidFill>
                            <a:srgbClr val="7030A0"/>
                          </a:solidFill>
                          <a:effectLst/>
                          <a:latin typeface="Times New Roman"/>
                          <a:ea typeface="Calibri"/>
                          <a:cs typeface="Times New Roman"/>
                        </a:rPr>
                        <a:t>char n = </a:t>
                      </a:r>
                      <a:r>
                        <a:rPr lang="en-US" sz="2400" b="1" dirty="0" smtClean="0">
                          <a:solidFill>
                            <a:srgbClr val="7030A0"/>
                          </a:solidFill>
                          <a:effectLst/>
                          <a:latin typeface="Times New Roman"/>
                          <a:ea typeface="Calibri"/>
                          <a:cs typeface="Times New Roman"/>
                        </a:rPr>
                        <a:t>3</a:t>
                      </a:r>
                      <a:r>
                        <a:rPr lang="ru-RU" sz="2400" b="1" dirty="0" smtClean="0">
                          <a:solidFill>
                            <a:srgbClr val="7030A0"/>
                          </a:solidFill>
                          <a:effectLst/>
                          <a:latin typeface="Times New Roman"/>
                          <a:ea typeface="Calibri"/>
                          <a:cs typeface="Times New Roman"/>
                        </a:rPr>
                        <a:t>5</a:t>
                      </a:r>
                      <a:r>
                        <a:rPr lang="en-US" sz="2400" b="1" dirty="0" smtClean="0">
                          <a:solidFill>
                            <a:srgbClr val="7030A0"/>
                          </a:solidFill>
                          <a:effectLst/>
                          <a:latin typeface="Times New Roman"/>
                          <a:ea typeface="Calibri"/>
                          <a:cs typeface="Times New Roman"/>
                        </a:rPr>
                        <a:t>, </a:t>
                      </a:r>
                      <a:r>
                        <a:rPr lang="en-US" sz="2400" b="1" dirty="0">
                          <a:solidFill>
                            <a:srgbClr val="7030A0"/>
                          </a:solidFill>
                          <a:effectLst/>
                          <a:latin typeface="Times New Roman"/>
                          <a:ea typeface="Calibri"/>
                          <a:cs typeface="Times New Roman"/>
                        </a:rPr>
                        <a:t>d = </a:t>
                      </a:r>
                      <a:r>
                        <a:rPr lang="en-US" sz="2400" b="1" dirty="0" smtClean="0">
                          <a:solidFill>
                            <a:srgbClr val="7030A0"/>
                          </a:solidFill>
                          <a:effectLst/>
                          <a:latin typeface="Times New Roman"/>
                          <a:ea typeface="Calibri"/>
                          <a:cs typeface="Times New Roman"/>
                        </a:rPr>
                        <a:t>1</a:t>
                      </a:r>
                      <a:r>
                        <a:rPr lang="ru-RU" sz="2400" b="1" dirty="0" smtClean="0">
                          <a:solidFill>
                            <a:srgbClr val="7030A0"/>
                          </a:solidFill>
                          <a:effectLst/>
                          <a:latin typeface="Times New Roman"/>
                          <a:ea typeface="Calibri"/>
                          <a:cs typeface="Times New Roman"/>
                        </a:rPr>
                        <a:t>5</a:t>
                      </a:r>
                      <a:r>
                        <a:rPr lang="en-US" sz="2400" b="1" dirty="0" smtClean="0">
                          <a:solidFill>
                            <a:srgbClr val="7030A0"/>
                          </a:solidFill>
                          <a:effectLst/>
                          <a:latin typeface="Times New Roman"/>
                          <a:ea typeface="Calibri"/>
                          <a:cs typeface="Times New Roman"/>
                        </a:rPr>
                        <a:t>; </a:t>
                      </a:r>
                      <a:endParaRPr lang="ru-RU" sz="2400" dirty="0">
                        <a:solidFill>
                          <a:srgbClr val="7030A0"/>
                        </a:solidFill>
                        <a:effectLst/>
                        <a:latin typeface="Times New Roman"/>
                        <a:ea typeface="Calibri"/>
                        <a:cs typeface="Times New Roman"/>
                      </a:endParaRPr>
                    </a:p>
                    <a:p>
                      <a:pPr algn="just">
                        <a:spcAft>
                          <a:spcPts val="0"/>
                        </a:spcAft>
                      </a:pPr>
                      <a:r>
                        <a:rPr lang="en-US" sz="2400" b="1" dirty="0">
                          <a:solidFill>
                            <a:srgbClr val="7030A0"/>
                          </a:solidFill>
                          <a:effectLst/>
                          <a:latin typeface="Times New Roman"/>
                          <a:ea typeface="Calibri"/>
                          <a:cs typeface="Times New Roman"/>
                        </a:rPr>
                        <a:t>char c = n &amp; d;</a:t>
                      </a:r>
                      <a:endParaRPr lang="ru-RU" sz="2400" dirty="0">
                        <a:solidFill>
                          <a:srgbClr val="7030A0"/>
                        </a:solidFill>
                        <a:effectLst/>
                        <a:latin typeface="Times New Roman"/>
                        <a:ea typeface="Calibri"/>
                        <a:cs typeface="Times New Roman"/>
                      </a:endParaRPr>
                    </a:p>
                    <a:p>
                      <a:pPr algn="just">
                        <a:spcAft>
                          <a:spcPts val="0"/>
                        </a:spcAft>
                      </a:pPr>
                      <a:r>
                        <a:rPr lang="en-US" sz="2400" b="1" dirty="0" err="1">
                          <a:solidFill>
                            <a:srgbClr val="7030A0"/>
                          </a:solidFill>
                          <a:effectLst/>
                          <a:latin typeface="Times New Roman"/>
                          <a:ea typeface="Calibri"/>
                          <a:cs typeface="Times New Roman"/>
                        </a:rPr>
                        <a:t>printf</a:t>
                      </a:r>
                      <a:r>
                        <a:rPr lang="en-US" sz="2400" b="1" dirty="0">
                          <a:solidFill>
                            <a:srgbClr val="7030A0"/>
                          </a:solidFill>
                          <a:effectLst/>
                          <a:latin typeface="Times New Roman"/>
                          <a:ea typeface="Calibri"/>
                          <a:cs typeface="Times New Roman"/>
                        </a:rPr>
                        <a:t>("c = %d", c);</a:t>
                      </a:r>
                      <a:endParaRPr lang="ru-RU" sz="2400" dirty="0">
                        <a:solidFill>
                          <a:srgbClr val="7030A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10" name="Таблица 9"/>
          <p:cNvGraphicFramePr>
            <a:graphicFrameLocks noGrp="1"/>
          </p:cNvGraphicFramePr>
          <p:nvPr>
            <p:extLst>
              <p:ext uri="{D42A27DB-BD31-4B8C-83A1-F6EECF244321}">
                <p14:modId xmlns:p14="http://schemas.microsoft.com/office/powerpoint/2010/main" val="295360945"/>
              </p:ext>
            </p:extLst>
          </p:nvPr>
        </p:nvGraphicFramePr>
        <p:xfrm>
          <a:off x="-20787" y="4653136"/>
          <a:ext cx="9114504" cy="1097280"/>
        </p:xfrm>
        <a:graphic>
          <a:graphicData uri="http://schemas.openxmlformats.org/drawingml/2006/table">
            <a:tbl>
              <a:tblPr firstRow="1" firstCol="1" bandRow="1"/>
              <a:tblGrid>
                <a:gridCol w="2574032"/>
                <a:gridCol w="744309"/>
                <a:gridCol w="2149837"/>
                <a:gridCol w="701452"/>
                <a:gridCol w="2944874"/>
              </a:tblGrid>
              <a:tr h="0">
                <a:tc>
                  <a:txBody>
                    <a:bodyPr/>
                    <a:lstStyle/>
                    <a:p>
                      <a:pPr algn="ctr">
                        <a:spcAft>
                          <a:spcPts val="0"/>
                        </a:spcAft>
                      </a:pPr>
                      <a:r>
                        <a:rPr lang="ru-RU" sz="2400" b="1" dirty="0">
                          <a:effectLst/>
                          <a:latin typeface="Times New Roman"/>
                          <a:ea typeface="Calibri"/>
                          <a:cs typeface="Times New Roman"/>
                        </a:rPr>
                        <a:t>n</a:t>
                      </a: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35</a:t>
                      </a:r>
                      <a:endParaRPr lang="ru-RU" sz="2400" b="1" dirty="0">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00100011</a:t>
                      </a:r>
                      <a:endParaRPr lang="ru-RU" sz="2400" b="1" dirty="0">
                        <a:effectLst/>
                        <a:latin typeface="Times New Roman"/>
                        <a:ea typeface="Calibri"/>
                        <a:cs typeface="Times New Roman"/>
                      </a:endParaRPr>
                    </a:p>
                  </a:txBody>
                  <a:tcPr marL="68580" marR="68580" marT="0" marB="0">
                    <a:lnL>
                      <a:noFill/>
                    </a:lnL>
                    <a:lnR>
                      <a:noFill/>
                    </a:lnR>
                    <a:lnT>
                      <a:noFill/>
                    </a:lnT>
                    <a:lnB>
                      <a:noFill/>
                    </a:lnB>
                  </a:tcPr>
                </a:tc>
              </a:tr>
              <a:tr h="0">
                <a:tc>
                  <a:txBody>
                    <a:bodyPr/>
                    <a:lstStyle/>
                    <a:p>
                      <a:pPr algn="ctr">
                        <a:spcAft>
                          <a:spcPts val="0"/>
                        </a:spcAft>
                      </a:pPr>
                      <a:r>
                        <a:rPr lang="ru-RU" sz="2400" b="1">
                          <a:effectLst/>
                          <a:latin typeface="Times New Roman"/>
                          <a:ea typeface="Calibri"/>
                          <a:cs typeface="Times New Roman"/>
                        </a:rPr>
                        <a:t>d</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15</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00001111</a:t>
                      </a:r>
                      <a:endParaRPr lang="ru-RU" sz="2400" b="1" dirty="0">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ru-RU" sz="2400" b="1" dirty="0">
                          <a:effectLst/>
                          <a:latin typeface="Times New Roman"/>
                          <a:ea typeface="Calibri"/>
                          <a:cs typeface="Times New Roman"/>
                        </a:rPr>
                        <a:t> </a:t>
                      </a:r>
                      <a:r>
                        <a:rPr lang="ru-RU" sz="2400" b="1" dirty="0" err="1" smtClean="0">
                          <a:solidFill>
                            <a:prstClr val="black"/>
                          </a:solidFill>
                        </a:rPr>
                        <a:t>n&amp;d</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3</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ru-RU" sz="2400" b="1">
                          <a:effectLst/>
                          <a:latin typeface="Times New Roman"/>
                          <a:ea typeface="Calibri"/>
                          <a:cs typeface="Times New Roman"/>
                        </a:rPr>
                        <a:t> </a:t>
                      </a:r>
                    </a:p>
                  </a:txBody>
                  <a:tcPr marL="68580" marR="68580" marT="0" marB="0">
                    <a:lnL>
                      <a:noFill/>
                    </a:lnL>
                    <a:lnR>
                      <a:noFill/>
                    </a:lnR>
                    <a:lnT>
                      <a:noFill/>
                    </a:lnT>
                    <a:lnB>
                      <a:noFill/>
                    </a:lnB>
                  </a:tcPr>
                </a:tc>
                <a:tc>
                  <a:txBody>
                    <a:bodyPr/>
                    <a:lstStyle/>
                    <a:p>
                      <a:pPr algn="ctr">
                        <a:spcAft>
                          <a:spcPts val="0"/>
                        </a:spcAft>
                      </a:pPr>
                      <a:r>
                        <a:rPr lang="ru-RU" sz="2400" b="1" dirty="0" smtClean="0">
                          <a:effectLst/>
                          <a:latin typeface="Times New Roman"/>
                          <a:ea typeface="Calibri"/>
                          <a:cs typeface="Times New Roman"/>
                        </a:rPr>
                        <a:t>00000011</a:t>
                      </a:r>
                      <a:endParaRPr lang="ru-RU" sz="2400" b="1" dirty="0">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3" name="Прямоугольник 2"/>
          <p:cNvSpPr/>
          <p:nvPr/>
        </p:nvSpPr>
        <p:spPr>
          <a:xfrm>
            <a:off x="97085" y="1556792"/>
            <a:ext cx="803425"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en-US" sz="2400" b="1" dirty="0">
                <a:solidFill>
                  <a:srgbClr val="FF0000"/>
                </a:solidFill>
                <a:latin typeface="Times New Roman"/>
                <a:ea typeface="Calibri"/>
                <a:cs typeface="Times New Roman"/>
              </a:rPr>
              <a:t>?</a:t>
            </a:r>
            <a:endParaRPr lang="ru-RU" sz="2400" dirty="0">
              <a:solidFill>
                <a:srgbClr val="FF0000"/>
              </a:solidFill>
              <a:latin typeface="Times New Roman"/>
              <a:ea typeface="Calibri"/>
              <a:cs typeface="Times New Roman"/>
            </a:endParaRPr>
          </a:p>
        </p:txBody>
      </p:sp>
      <p:sp>
        <p:nvSpPr>
          <p:cNvPr id="11" name="Прямоугольник 10"/>
          <p:cNvSpPr/>
          <p:nvPr/>
        </p:nvSpPr>
        <p:spPr>
          <a:xfrm>
            <a:off x="97085" y="1557808"/>
            <a:ext cx="957313"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ru-RU" sz="2400" b="1" dirty="0" smtClean="0">
                <a:solidFill>
                  <a:srgbClr val="FF0000"/>
                </a:solidFill>
                <a:latin typeface="Times New Roman"/>
                <a:ea typeface="Calibri"/>
                <a:cs typeface="Times New Roman"/>
              </a:rPr>
              <a:t>17</a:t>
            </a:r>
            <a:endParaRPr lang="ru-RU" sz="2400" dirty="0">
              <a:solidFill>
                <a:srgbClr val="FF0000"/>
              </a:solidFill>
              <a:latin typeface="Times New Roman"/>
              <a:ea typeface="Calibri"/>
              <a:cs typeface="Times New Roman"/>
            </a:endParaRPr>
          </a:p>
        </p:txBody>
      </p:sp>
      <p:sp>
        <p:nvSpPr>
          <p:cNvPr id="13" name="Прямоугольник 12"/>
          <p:cNvSpPr/>
          <p:nvPr/>
        </p:nvSpPr>
        <p:spPr>
          <a:xfrm>
            <a:off x="70969" y="4280860"/>
            <a:ext cx="803425"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en-US" sz="2400" b="1" dirty="0">
                <a:solidFill>
                  <a:srgbClr val="FF0000"/>
                </a:solidFill>
                <a:latin typeface="Times New Roman"/>
                <a:ea typeface="Calibri"/>
                <a:cs typeface="Times New Roman"/>
              </a:rPr>
              <a:t>?</a:t>
            </a:r>
            <a:endParaRPr lang="ru-RU" sz="2400" dirty="0">
              <a:solidFill>
                <a:srgbClr val="FF0000"/>
              </a:solidFill>
              <a:latin typeface="Times New Roman"/>
              <a:ea typeface="Calibri"/>
              <a:cs typeface="Times New Roman"/>
            </a:endParaRPr>
          </a:p>
        </p:txBody>
      </p:sp>
      <p:sp>
        <p:nvSpPr>
          <p:cNvPr id="14" name="Прямоугольник 13"/>
          <p:cNvSpPr/>
          <p:nvPr/>
        </p:nvSpPr>
        <p:spPr>
          <a:xfrm>
            <a:off x="68402" y="4271410"/>
            <a:ext cx="803425" cy="461665"/>
          </a:xfrm>
          <a:prstGeom prst="rect">
            <a:avLst/>
          </a:prstGeom>
        </p:spPr>
        <p:txBody>
          <a:bodyPr wrap="none">
            <a:spAutoFit/>
          </a:bodyPr>
          <a:lstStyle/>
          <a:p>
            <a:pPr lvl="0" algn="just"/>
            <a:r>
              <a:rPr lang="en-US" sz="2400" b="1" dirty="0">
                <a:solidFill>
                  <a:srgbClr val="FF0000"/>
                </a:solidFill>
                <a:latin typeface="Times New Roman"/>
                <a:ea typeface="Calibri"/>
                <a:cs typeface="Times New Roman"/>
              </a:rPr>
              <a:t>c </a:t>
            </a:r>
            <a:r>
              <a:rPr lang="ru-RU" sz="2400" b="1" dirty="0" smtClean="0">
                <a:solidFill>
                  <a:srgbClr val="FF0000"/>
                </a:solidFill>
                <a:latin typeface="Times New Roman"/>
                <a:ea typeface="Calibri"/>
                <a:cs typeface="Times New Roman"/>
              </a:rPr>
              <a:t>=</a:t>
            </a:r>
            <a:r>
              <a:rPr lang="en-US" sz="2400" b="1" dirty="0" smtClean="0">
                <a:solidFill>
                  <a:srgbClr val="FF0000"/>
                </a:solidFill>
                <a:latin typeface="Times New Roman"/>
                <a:ea typeface="Calibri"/>
                <a:cs typeface="Times New Roman"/>
              </a:rPr>
              <a:t> </a:t>
            </a:r>
            <a:r>
              <a:rPr lang="ru-RU" sz="2400" b="1" dirty="0" smtClean="0">
                <a:solidFill>
                  <a:srgbClr val="FF0000"/>
                </a:solidFill>
                <a:latin typeface="Times New Roman"/>
                <a:ea typeface="Calibri"/>
                <a:cs typeface="Times New Roman"/>
              </a:rPr>
              <a:t>3</a:t>
            </a:r>
            <a:endParaRPr lang="ru-RU" sz="2400" dirty="0">
              <a:solidFill>
                <a:srgbClr val="FF0000"/>
              </a:solidFill>
              <a:latin typeface="Times New Roman"/>
              <a:ea typeface="Calibri"/>
              <a:cs typeface="Times New Roman"/>
            </a:endParaRPr>
          </a:p>
        </p:txBody>
      </p:sp>
    </p:spTree>
    <p:extLst>
      <p:ext uri="{BB962C8B-B14F-4D97-AF65-F5344CB8AC3E}">
        <p14:creationId xmlns:p14="http://schemas.microsoft.com/office/powerpoint/2010/main" val="41509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1" presetClass="exit"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11"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6709529"/>
          </a:xfrm>
          <a:prstGeom prst="rect">
            <a:avLst/>
          </a:prstGeom>
        </p:spPr>
        <p:txBody>
          <a:bodyPr wrap="square">
            <a:spAutoFit/>
          </a:bodyPr>
          <a:lstStyle/>
          <a:p>
            <a:pPr>
              <a:spcBef>
                <a:spcPts val="1200"/>
              </a:spcBef>
            </a:pPr>
            <a:r>
              <a:rPr lang="ru-RU" sz="2000" b="1" dirty="0" smtClean="0">
                <a:latin typeface="Arial" pitchFamily="34" charset="0"/>
                <a:cs typeface="Arial" pitchFamily="34" charset="0"/>
              </a:rPr>
              <a:t>Наиболее часто </a:t>
            </a:r>
            <a:r>
              <a:rPr lang="ru-RU" sz="2000" b="1" dirty="0" smtClean="0">
                <a:solidFill>
                  <a:srgbClr val="0070C0"/>
                </a:solidFill>
                <a:latin typeface="Arial" pitchFamily="34" charset="0"/>
                <a:cs typeface="Arial" pitchFamily="34" charset="0"/>
              </a:rPr>
              <a:t>битовые операторы используются  при </a:t>
            </a:r>
            <a:r>
              <a:rPr lang="ru-RU" sz="2000" b="1" dirty="0">
                <a:solidFill>
                  <a:srgbClr val="0070C0"/>
                </a:solidFill>
                <a:latin typeface="Arial" pitchFamily="34" charset="0"/>
                <a:cs typeface="Arial" pitchFamily="34" charset="0"/>
              </a:rPr>
              <a:t>разработке драйверов </a:t>
            </a:r>
            <a:r>
              <a:rPr lang="ru-RU" sz="2000" b="1" dirty="0" smtClean="0">
                <a:solidFill>
                  <a:srgbClr val="0070C0"/>
                </a:solidFill>
                <a:latin typeface="Arial" pitchFamily="34" charset="0"/>
                <a:cs typeface="Arial" pitchFamily="34" charset="0"/>
              </a:rPr>
              <a:t>устройств</a:t>
            </a:r>
            <a:r>
              <a:rPr lang="ru-RU" sz="2000" b="1" dirty="0" smtClean="0">
                <a:latin typeface="Arial" pitchFamily="34" charset="0"/>
                <a:cs typeface="Arial" pitchFamily="34" charset="0"/>
              </a:rPr>
              <a:t>. Например, </a:t>
            </a:r>
            <a:r>
              <a:rPr lang="ru-RU" sz="2000" b="1" dirty="0">
                <a:latin typeface="Arial" pitchFamily="34" charset="0"/>
                <a:cs typeface="Arial" pitchFamily="34" charset="0"/>
              </a:rPr>
              <a:t>программ для модемов, дисков и </a:t>
            </a:r>
            <a:r>
              <a:rPr lang="ru-RU" sz="2000" b="1" dirty="0" smtClean="0">
                <a:latin typeface="Arial" pitchFamily="34" charset="0"/>
                <a:cs typeface="Arial" pitchFamily="34" charset="0"/>
              </a:rPr>
              <a:t>принтеров. </a:t>
            </a:r>
          </a:p>
          <a:p>
            <a:pPr>
              <a:spcBef>
                <a:spcPts val="1200"/>
              </a:spcBef>
            </a:pPr>
            <a:r>
              <a:rPr lang="ru-RU" sz="2000" b="1" dirty="0" smtClean="0">
                <a:latin typeface="Arial" pitchFamily="34" charset="0"/>
                <a:cs typeface="Arial" pitchFamily="34" charset="0"/>
              </a:rPr>
              <a:t>Это связано с тем, что </a:t>
            </a:r>
            <a:r>
              <a:rPr lang="ru-RU" sz="2000" b="1" dirty="0">
                <a:latin typeface="Arial" pitchFamily="34" charset="0"/>
                <a:cs typeface="Arial" pitchFamily="34" charset="0"/>
              </a:rPr>
              <a:t>битовые операторы могут использоваться для </a:t>
            </a:r>
            <a:r>
              <a:rPr lang="ru-RU" sz="2000" b="1" dirty="0">
                <a:solidFill>
                  <a:srgbClr val="0070C0"/>
                </a:solidFill>
                <a:latin typeface="Arial" pitchFamily="34" charset="0"/>
                <a:cs typeface="Arial" pitchFamily="34" charset="0"/>
              </a:rPr>
              <a:t>выключения некоторых битов</a:t>
            </a:r>
            <a:r>
              <a:rPr lang="ru-RU" sz="2000" b="1" dirty="0">
                <a:latin typeface="Arial" pitchFamily="34" charset="0"/>
                <a:cs typeface="Arial" pitchFamily="34" charset="0"/>
              </a:rPr>
              <a:t>, например </a:t>
            </a:r>
            <a:r>
              <a:rPr lang="ru-RU" sz="2000" b="1" dirty="0" smtClean="0">
                <a:latin typeface="Arial" pitchFamily="34" charset="0"/>
                <a:cs typeface="Arial" pitchFamily="34" charset="0"/>
              </a:rPr>
              <a:t>битов четности, которые </a:t>
            </a:r>
            <a:r>
              <a:rPr lang="ru-RU" sz="2000" b="1" dirty="0">
                <a:latin typeface="Arial" pitchFamily="34" charset="0"/>
                <a:cs typeface="Arial" pitchFamily="34" charset="0"/>
              </a:rPr>
              <a:t>используется для подтверждения того, что остальные биты в байте не изменялись. </a:t>
            </a:r>
            <a:r>
              <a:rPr lang="ru-RU" sz="2000" b="1" dirty="0" smtClean="0">
                <a:latin typeface="Arial" pitchFamily="34" charset="0"/>
                <a:cs typeface="Arial" pitchFamily="34" charset="0"/>
              </a:rPr>
              <a:t>Бит чётности, </a:t>
            </a:r>
            <a:r>
              <a:rPr lang="ru-RU" sz="2000" b="1" dirty="0">
                <a:latin typeface="Arial" pitchFamily="34" charset="0"/>
                <a:cs typeface="Arial" pitchFamily="34" charset="0"/>
              </a:rPr>
              <a:t>как правило, является старшим битом в байте</a:t>
            </a:r>
            <a:r>
              <a:rPr lang="ru-RU" sz="2000" b="1" dirty="0" smtClean="0">
                <a:latin typeface="Arial" pitchFamily="34" charset="0"/>
                <a:cs typeface="Arial" pitchFamily="34" charset="0"/>
              </a:rPr>
              <a:t>.</a:t>
            </a:r>
            <a:endParaRPr lang="ru-RU" sz="2000" b="1" dirty="0">
              <a:latin typeface="Arial" pitchFamily="34" charset="0"/>
              <a:cs typeface="Arial" pitchFamily="34" charset="0"/>
            </a:endParaRPr>
          </a:p>
          <a:p>
            <a:pPr>
              <a:spcBef>
                <a:spcPts val="1200"/>
              </a:spcBef>
            </a:pPr>
            <a:r>
              <a:rPr lang="ru-RU" sz="2000" b="1" dirty="0" smtClean="0">
                <a:latin typeface="Arial" pitchFamily="34" charset="0"/>
                <a:cs typeface="Arial" pitchFamily="34" charset="0"/>
              </a:rPr>
              <a:t>Таким образом,. битовое </a:t>
            </a:r>
            <a:r>
              <a:rPr lang="ru-RU" sz="2000" b="1" dirty="0">
                <a:latin typeface="Arial" pitchFamily="34" charset="0"/>
                <a:cs typeface="Arial" pitchFamily="34" charset="0"/>
              </a:rPr>
              <a:t>И </a:t>
            </a:r>
            <a:r>
              <a:rPr lang="ru-RU" sz="2000" b="1" dirty="0" smtClean="0">
                <a:latin typeface="Arial" pitchFamily="34" charset="0"/>
                <a:cs typeface="Arial" pitchFamily="34" charset="0"/>
              </a:rPr>
              <a:t>используется </a:t>
            </a:r>
            <a:r>
              <a:rPr lang="ru-RU" sz="2000" b="1" dirty="0">
                <a:latin typeface="Arial" pitchFamily="34" charset="0"/>
                <a:cs typeface="Arial" pitchFamily="34" charset="0"/>
              </a:rPr>
              <a:t>для выключения </a:t>
            </a:r>
            <a:r>
              <a:rPr lang="ru-RU" sz="2000" b="1" dirty="0" smtClean="0">
                <a:latin typeface="Arial" pitchFamily="34" charset="0"/>
                <a:cs typeface="Arial" pitchFamily="34" charset="0"/>
              </a:rPr>
              <a:t>битов. Любой </a:t>
            </a:r>
            <a:r>
              <a:rPr lang="ru-RU" sz="2000" b="1" dirty="0">
                <a:latin typeface="Arial" pitchFamily="34" charset="0"/>
                <a:cs typeface="Arial" pitchFamily="34" charset="0"/>
              </a:rPr>
              <a:t>бит, установленный в 0, вызывает установку соответствующего бита в </a:t>
            </a:r>
            <a:r>
              <a:rPr lang="ru-RU" sz="2000" b="1" dirty="0" smtClean="0">
                <a:latin typeface="Arial" pitchFamily="34" charset="0"/>
                <a:cs typeface="Arial" pitchFamily="34" charset="0"/>
              </a:rPr>
              <a:t>другом </a:t>
            </a:r>
            <a:r>
              <a:rPr lang="ru-RU" sz="2000" b="1" dirty="0">
                <a:latin typeface="Arial" pitchFamily="34" charset="0"/>
                <a:cs typeface="Arial" pitchFamily="34" charset="0"/>
              </a:rPr>
              <a:t>операнде также в 0. </a:t>
            </a:r>
            <a:endParaRPr lang="ru-RU" sz="2000" b="1" dirty="0" smtClean="0">
              <a:latin typeface="Arial" pitchFamily="34" charset="0"/>
              <a:cs typeface="Arial" pitchFamily="34" charset="0"/>
            </a:endParaRPr>
          </a:p>
          <a:p>
            <a:pPr>
              <a:spcBef>
                <a:spcPts val="1200"/>
              </a:spcBef>
            </a:pPr>
            <a:r>
              <a:rPr lang="ru-RU" sz="2000" b="1" dirty="0" smtClean="0">
                <a:latin typeface="Arial" pitchFamily="34" charset="0"/>
                <a:cs typeface="Arial" pitchFamily="34" charset="0"/>
              </a:rPr>
              <a:t>Например</a:t>
            </a:r>
            <a:r>
              <a:rPr lang="ru-RU" sz="2000" b="1" dirty="0">
                <a:latin typeface="Arial" pitchFamily="34" charset="0"/>
                <a:cs typeface="Arial" pitchFamily="34" charset="0"/>
              </a:rPr>
              <a:t>, следующая функция читает символы из порта модема, используя функцию </a:t>
            </a:r>
            <a:r>
              <a:rPr lang="ru-RU" sz="2000" b="1" dirty="0" err="1">
                <a:latin typeface="Arial" pitchFamily="34" charset="0"/>
                <a:cs typeface="Arial" pitchFamily="34" charset="0"/>
              </a:rPr>
              <a:t>read_modem</a:t>
            </a:r>
            <a:r>
              <a:rPr lang="ru-RU" sz="2000" b="1" dirty="0">
                <a:latin typeface="Arial" pitchFamily="34" charset="0"/>
                <a:cs typeface="Arial" pitchFamily="34" charset="0"/>
              </a:rPr>
              <a:t>(), и сбрасывает бит четности в 0.</a:t>
            </a:r>
          </a:p>
          <a:p>
            <a:endParaRPr lang="ru-RU" sz="2000" b="1" dirty="0">
              <a:latin typeface="Arial" pitchFamily="34" charset="0"/>
              <a:cs typeface="Arial" pitchFamily="34" charset="0"/>
            </a:endParaRPr>
          </a:p>
          <a:p>
            <a:r>
              <a:rPr lang="ru-RU" sz="2000" b="1" dirty="0" err="1">
                <a:latin typeface="Arial" pitchFamily="34" charset="0"/>
                <a:cs typeface="Arial" pitchFamily="34" charset="0"/>
              </a:rPr>
              <a:t>char</a:t>
            </a:r>
            <a:r>
              <a:rPr lang="ru-RU" sz="2000" b="1" dirty="0">
                <a:latin typeface="Arial" pitchFamily="34" charset="0"/>
                <a:cs typeface="Arial" pitchFamily="34" charset="0"/>
              </a:rPr>
              <a:t> </a:t>
            </a:r>
            <a:r>
              <a:rPr lang="ru-RU" sz="2000" b="1" dirty="0" err="1">
                <a:latin typeface="Arial" pitchFamily="34" charset="0"/>
                <a:cs typeface="Arial" pitchFamily="34" charset="0"/>
              </a:rPr>
              <a:t>get_char_from_modem</a:t>
            </a:r>
            <a:r>
              <a:rPr lang="ru-RU" sz="2000" b="1" dirty="0">
                <a:latin typeface="Arial" pitchFamily="34" charset="0"/>
                <a:cs typeface="Arial" pitchFamily="34" charset="0"/>
              </a:rPr>
              <a:t>(</a:t>
            </a:r>
            <a:r>
              <a:rPr lang="ru-RU" sz="2000" b="1" dirty="0" err="1">
                <a:latin typeface="Arial" pitchFamily="34" charset="0"/>
                <a:cs typeface="Arial" pitchFamily="34" charset="0"/>
              </a:rPr>
              <a:t>void</a:t>
            </a:r>
            <a:r>
              <a:rPr lang="ru-RU" sz="2000" b="1" dirty="0">
                <a:latin typeface="Arial" pitchFamily="34" charset="0"/>
                <a:cs typeface="Arial" pitchFamily="34" charset="0"/>
              </a:rPr>
              <a:t>)</a:t>
            </a:r>
          </a:p>
          <a:p>
            <a:r>
              <a:rPr lang="ru-RU" sz="2000" b="1" dirty="0">
                <a:latin typeface="Arial" pitchFamily="34" charset="0"/>
                <a:cs typeface="Arial" pitchFamily="34" charset="0"/>
              </a:rPr>
              <a:t>{</a:t>
            </a:r>
          </a:p>
          <a:p>
            <a:r>
              <a:rPr lang="ru-RU" sz="2000" b="1" dirty="0" err="1">
                <a:latin typeface="Arial" pitchFamily="34" charset="0"/>
                <a:cs typeface="Arial" pitchFamily="34" charset="0"/>
              </a:rPr>
              <a:t>char</a:t>
            </a:r>
            <a:r>
              <a:rPr lang="ru-RU" sz="2000" b="1" dirty="0">
                <a:latin typeface="Arial" pitchFamily="34" charset="0"/>
                <a:cs typeface="Arial" pitchFamily="34" charset="0"/>
              </a:rPr>
              <a:t> </a:t>
            </a:r>
            <a:r>
              <a:rPr lang="ru-RU" sz="2000" b="1" dirty="0" err="1">
                <a:latin typeface="Arial" pitchFamily="34" charset="0"/>
                <a:cs typeface="Arial" pitchFamily="34" charset="0"/>
              </a:rPr>
              <a:t>ch</a:t>
            </a:r>
            <a:r>
              <a:rPr lang="ru-RU" sz="2000" b="1" dirty="0">
                <a:latin typeface="Arial" pitchFamily="34" charset="0"/>
                <a:cs typeface="Arial" pitchFamily="34" charset="0"/>
              </a:rPr>
              <a:t>;</a:t>
            </a:r>
          </a:p>
          <a:p>
            <a:r>
              <a:rPr lang="ru-RU" sz="2000" b="1" dirty="0" err="1">
                <a:latin typeface="Arial" pitchFamily="34" charset="0"/>
                <a:cs typeface="Arial" pitchFamily="34" charset="0"/>
              </a:rPr>
              <a:t>ch</a:t>
            </a:r>
            <a:r>
              <a:rPr lang="ru-RU" sz="2000" b="1" dirty="0">
                <a:latin typeface="Arial" pitchFamily="34" charset="0"/>
                <a:cs typeface="Arial" pitchFamily="34" charset="0"/>
              </a:rPr>
              <a:t> = </a:t>
            </a:r>
            <a:r>
              <a:rPr lang="ru-RU" sz="2000" b="1" dirty="0" err="1">
                <a:latin typeface="Arial" pitchFamily="34" charset="0"/>
                <a:cs typeface="Arial" pitchFamily="34" charset="0"/>
              </a:rPr>
              <a:t>read_modem</a:t>
            </a:r>
            <a:r>
              <a:rPr lang="ru-RU" sz="2000" b="1" dirty="0">
                <a:latin typeface="Arial" pitchFamily="34" charset="0"/>
                <a:cs typeface="Arial" pitchFamily="34" charset="0"/>
              </a:rPr>
              <a:t> (); </a:t>
            </a:r>
            <a:r>
              <a:rPr lang="ru-RU" sz="2000" b="1" dirty="0">
                <a:solidFill>
                  <a:srgbClr val="0070C0"/>
                </a:solidFill>
                <a:latin typeface="Arial" pitchFamily="34" charset="0"/>
                <a:cs typeface="Arial" pitchFamily="34" charset="0"/>
              </a:rPr>
              <a:t>/* получение символа из порта модема * /</a:t>
            </a:r>
          </a:p>
          <a:p>
            <a:r>
              <a:rPr lang="ru-RU" sz="2000" b="1" dirty="0" err="1">
                <a:latin typeface="Arial" pitchFamily="34" charset="0"/>
                <a:cs typeface="Arial" pitchFamily="34" charset="0"/>
              </a:rPr>
              <a:t>return</a:t>
            </a:r>
            <a:r>
              <a:rPr lang="ru-RU" sz="2000" b="1" dirty="0">
                <a:latin typeface="Arial" pitchFamily="34" charset="0"/>
                <a:cs typeface="Arial" pitchFamily="34" charset="0"/>
              </a:rPr>
              <a:t> (</a:t>
            </a:r>
            <a:r>
              <a:rPr lang="ru-RU" sz="2000" b="1" dirty="0" err="1">
                <a:latin typeface="Arial" pitchFamily="34" charset="0"/>
                <a:cs typeface="Arial" pitchFamily="34" charset="0"/>
              </a:rPr>
              <a:t>ch</a:t>
            </a:r>
            <a:r>
              <a:rPr lang="ru-RU" sz="2000" b="1" dirty="0">
                <a:latin typeface="Arial" pitchFamily="34" charset="0"/>
                <a:cs typeface="Arial" pitchFamily="34" charset="0"/>
              </a:rPr>
              <a:t> &amp; 127);</a:t>
            </a:r>
          </a:p>
          <a:p>
            <a:r>
              <a:rPr lang="ru-RU" sz="2000" b="1" dirty="0" smtClean="0">
                <a:latin typeface="Arial" pitchFamily="34" charset="0"/>
                <a:cs typeface="Arial" pitchFamily="34" charset="0"/>
              </a:rPr>
              <a:t>}</a:t>
            </a:r>
            <a:endParaRPr lang="ru-RU" sz="2000" b="1" dirty="0">
              <a:latin typeface="Arial" pitchFamily="34" charset="0"/>
              <a:cs typeface="Arial" pitchFamily="34" charset="0"/>
            </a:endParaRPr>
          </a:p>
        </p:txBody>
      </p:sp>
    </p:spTree>
    <p:extLst>
      <p:ext uri="{BB962C8B-B14F-4D97-AF65-F5344CB8AC3E}">
        <p14:creationId xmlns:p14="http://schemas.microsoft.com/office/powerpoint/2010/main" val="3414551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4260</TotalTime>
  <Words>3241</Words>
  <Application>Microsoft Office PowerPoint</Application>
  <PresentationFormat>Экран (4:3)</PresentationFormat>
  <Paragraphs>555</Paragraphs>
  <Slides>34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34</vt:i4>
      </vt:variant>
    </vt:vector>
  </HeadingPairs>
  <TitlesOfParts>
    <vt:vector size="35"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sat_navigation World</dc:creator>
  <cp:lastModifiedBy>sat_navigation World</cp:lastModifiedBy>
  <cp:revision>138</cp:revision>
  <dcterms:created xsi:type="dcterms:W3CDTF">2019-04-17T10:32:01Z</dcterms:created>
  <dcterms:modified xsi:type="dcterms:W3CDTF">2022-02-17T04:39:57Z</dcterms:modified>
</cp:coreProperties>
</file>