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0" r:id="rId4"/>
    <p:sldId id="265" r:id="rId5"/>
    <p:sldId id="264" r:id="rId6"/>
    <p:sldId id="266" r:id="rId7"/>
    <p:sldId id="267" r:id="rId8"/>
    <p:sldId id="268" r:id="rId9"/>
    <p:sldId id="270" r:id="rId10"/>
    <p:sldId id="271" r:id="rId11"/>
    <p:sldId id="272" r:id="rId12"/>
    <p:sldId id="273" r:id="rId13"/>
    <p:sldId id="274" r:id="rId14"/>
    <p:sldId id="275" r:id="rId15"/>
    <p:sldId id="276" r:id="rId16"/>
    <p:sldId id="277" r:id="rId17"/>
    <p:sldId id="283" r:id="rId18"/>
    <p:sldId id="284" r:id="rId19"/>
    <p:sldId id="278" r:id="rId20"/>
    <p:sldId id="279" r:id="rId21"/>
    <p:sldId id="258" r:id="rId22"/>
    <p:sldId id="281" r:id="rId23"/>
    <p:sldId id="269" r:id="rId24"/>
    <p:sldId id="259" r:id="rId25"/>
    <p:sldId id="261" r:id="rId26"/>
    <p:sldId id="262"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4" autoAdjust="0"/>
  </p:normalViewPr>
  <p:slideViewPr>
    <p:cSldViewPr>
      <p:cViewPr varScale="1">
        <p:scale>
          <a:sx n="64" d="100"/>
          <a:sy n="64" d="100"/>
        </p:scale>
        <p:origin x="-148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03693B-2F5A-4750-A7FA-94B2C30D4930}" type="datetimeFigureOut">
              <a:rPr lang="ru-RU" smtClean="0"/>
              <a:t>12.05.2022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6766A3-848B-4C04-B52D-A541DD870359}" type="slidenum">
              <a:rPr lang="ru-RU" smtClean="0"/>
              <a:t>‹#›</a:t>
            </a:fld>
            <a:endParaRPr lang="ru-RU"/>
          </a:p>
        </p:txBody>
      </p:sp>
    </p:spTree>
    <p:extLst>
      <p:ext uri="{BB962C8B-B14F-4D97-AF65-F5344CB8AC3E}">
        <p14:creationId xmlns:p14="http://schemas.microsoft.com/office/powerpoint/2010/main" val="57052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6766A3-848B-4C04-B52D-A541DD870359}" type="slidenum">
              <a:rPr lang="ru-RU" smtClean="0"/>
              <a:t>3</a:t>
            </a:fld>
            <a:endParaRPr lang="ru-RU"/>
          </a:p>
        </p:txBody>
      </p:sp>
    </p:spTree>
    <p:extLst>
      <p:ext uri="{BB962C8B-B14F-4D97-AF65-F5344CB8AC3E}">
        <p14:creationId xmlns:p14="http://schemas.microsoft.com/office/powerpoint/2010/main" val="2968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D22D31E-7A91-4268-83FB-A0CA90B057EF}" type="datetimeFigureOut">
              <a:rPr lang="ru-RU" smtClean="0"/>
              <a:t>12.05.2022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359314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D22D31E-7A91-4268-83FB-A0CA90B057EF}" type="datetimeFigureOut">
              <a:rPr lang="ru-RU" smtClean="0"/>
              <a:t>12.05.2022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101033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D22D31E-7A91-4268-83FB-A0CA90B057EF}" type="datetimeFigureOut">
              <a:rPr lang="ru-RU" smtClean="0"/>
              <a:t>12.05.2022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153388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D22D31E-7A91-4268-83FB-A0CA90B057EF}" type="datetimeFigureOut">
              <a:rPr lang="ru-RU" smtClean="0"/>
              <a:t>12.05.2022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37286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D22D31E-7A91-4268-83FB-A0CA90B057EF}" type="datetimeFigureOut">
              <a:rPr lang="ru-RU" smtClean="0"/>
              <a:t>12.05.2022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242913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D22D31E-7A91-4268-83FB-A0CA90B057EF}" type="datetimeFigureOut">
              <a:rPr lang="ru-RU" smtClean="0"/>
              <a:t>12.05.2022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31117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D22D31E-7A91-4268-83FB-A0CA90B057EF}" type="datetimeFigureOut">
              <a:rPr lang="ru-RU" smtClean="0"/>
              <a:t>12.05.2022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394184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D22D31E-7A91-4268-83FB-A0CA90B057EF}" type="datetimeFigureOut">
              <a:rPr lang="ru-RU" smtClean="0"/>
              <a:t>12.05.2022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40791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D22D31E-7A91-4268-83FB-A0CA90B057EF}" type="datetimeFigureOut">
              <a:rPr lang="ru-RU" smtClean="0"/>
              <a:t>12.05.2022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84408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D22D31E-7A91-4268-83FB-A0CA90B057EF}" type="datetimeFigureOut">
              <a:rPr lang="ru-RU" smtClean="0"/>
              <a:t>12.05.2022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303852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D22D31E-7A91-4268-83FB-A0CA90B057EF}" type="datetimeFigureOut">
              <a:rPr lang="ru-RU" smtClean="0"/>
              <a:t>12.05.2022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A26338-1027-4DDF-AF00-8A632C57311D}" type="slidenum">
              <a:rPr lang="ru-RU" smtClean="0"/>
              <a:t>‹#›</a:t>
            </a:fld>
            <a:endParaRPr lang="ru-RU"/>
          </a:p>
        </p:txBody>
      </p:sp>
    </p:spTree>
    <p:extLst>
      <p:ext uri="{BB962C8B-B14F-4D97-AF65-F5344CB8AC3E}">
        <p14:creationId xmlns:p14="http://schemas.microsoft.com/office/powerpoint/2010/main" val="418995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2D31E-7A91-4268-83FB-A0CA90B057EF}" type="datetimeFigureOut">
              <a:rPr lang="ru-RU" smtClean="0"/>
              <a:t>12.05.2022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26338-1027-4DDF-AF00-8A632C57311D}" type="slidenum">
              <a:rPr lang="ru-RU" smtClean="0"/>
              <a:t>‹#›</a:t>
            </a:fld>
            <a:endParaRPr lang="ru-RU"/>
          </a:p>
        </p:txBody>
      </p:sp>
    </p:spTree>
    <p:extLst>
      <p:ext uri="{BB962C8B-B14F-4D97-AF65-F5344CB8AC3E}">
        <p14:creationId xmlns:p14="http://schemas.microsoft.com/office/powerpoint/2010/main" val="3207759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916832"/>
            <a:ext cx="9144000" cy="1323439"/>
          </a:xfrm>
          <a:prstGeom prst="rect">
            <a:avLst/>
          </a:prstGeom>
        </p:spPr>
        <p:txBody>
          <a:bodyPr wrap="square">
            <a:spAutoFit/>
          </a:bodyPr>
          <a:lstStyle/>
          <a:p>
            <a:pPr algn="ctr"/>
            <a:r>
              <a:rPr lang="ru-RU" sz="4000" b="1" dirty="0" smtClean="0"/>
              <a:t>Основные понятия объектно-ориентированного программирования </a:t>
            </a:r>
            <a:endParaRPr lang="ru-RU" sz="4000" b="1" dirty="0"/>
          </a:p>
        </p:txBody>
      </p:sp>
    </p:spTree>
    <p:extLst>
      <p:ext uri="{BB962C8B-B14F-4D97-AF65-F5344CB8AC3E}">
        <p14:creationId xmlns:p14="http://schemas.microsoft.com/office/powerpoint/2010/main" val="1110229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88640"/>
            <a:ext cx="9144000" cy="3416320"/>
          </a:xfrm>
          <a:prstGeom prst="rect">
            <a:avLst/>
          </a:prstGeom>
        </p:spPr>
        <p:txBody>
          <a:bodyPr wrap="square">
            <a:spAutoFit/>
          </a:bodyPr>
          <a:lstStyle/>
          <a:p>
            <a:r>
              <a:rPr lang="ru-RU" sz="2400" b="1" dirty="0" smtClean="0">
                <a:solidFill>
                  <a:srgbClr val="002060"/>
                </a:solidFill>
              </a:rPr>
              <a:t>Данные класса называются полями (по аналогии с полями структуры), а функции класса – методами. Поля и методы называются элементами класса.</a:t>
            </a:r>
          </a:p>
          <a:p>
            <a:r>
              <a:rPr lang="ru-RU" sz="2400" b="1" dirty="0" err="1">
                <a:solidFill>
                  <a:srgbClr val="FF0000"/>
                </a:solidFill>
              </a:rPr>
              <a:t>class</a:t>
            </a:r>
            <a:r>
              <a:rPr lang="ru-RU" sz="2400" b="1" dirty="0">
                <a:solidFill>
                  <a:srgbClr val="FF0000"/>
                </a:solidFill>
              </a:rPr>
              <a:t> &lt;имя&gt; { </a:t>
            </a:r>
            <a:endParaRPr lang="ru-RU" sz="2400" b="1" dirty="0" smtClean="0">
              <a:solidFill>
                <a:srgbClr val="FF0000"/>
              </a:solidFill>
            </a:endParaRPr>
          </a:p>
          <a:p>
            <a:r>
              <a:rPr lang="ru-RU" sz="2400" b="1" dirty="0" smtClean="0">
                <a:solidFill>
                  <a:srgbClr val="FF0000"/>
                </a:solidFill>
              </a:rPr>
              <a:t>	[ </a:t>
            </a:r>
            <a:r>
              <a:rPr lang="ru-RU" sz="2400" b="1" dirty="0" err="1">
                <a:solidFill>
                  <a:srgbClr val="FF0000"/>
                </a:solidFill>
              </a:rPr>
              <a:t>private</a:t>
            </a:r>
            <a:r>
              <a:rPr lang="ru-RU" sz="2400" b="1" dirty="0">
                <a:solidFill>
                  <a:srgbClr val="FF0000"/>
                </a:solidFill>
              </a:rPr>
              <a:t>: ] </a:t>
            </a:r>
          </a:p>
          <a:p>
            <a:r>
              <a:rPr lang="ru-RU" sz="2400" b="1" dirty="0" smtClean="0">
                <a:solidFill>
                  <a:srgbClr val="FF0000"/>
                </a:solidFill>
              </a:rPr>
              <a:t>		&lt;</a:t>
            </a:r>
            <a:r>
              <a:rPr lang="ru-RU" sz="2400" b="1" dirty="0">
                <a:solidFill>
                  <a:srgbClr val="FF0000"/>
                </a:solidFill>
              </a:rPr>
              <a:t>описание скрытых элементов</a:t>
            </a:r>
            <a:r>
              <a:rPr lang="ru-RU" sz="2400" b="1" dirty="0" smtClean="0">
                <a:solidFill>
                  <a:srgbClr val="FF0000"/>
                </a:solidFill>
              </a:rPr>
              <a:t>&gt;</a:t>
            </a:r>
          </a:p>
          <a:p>
            <a:r>
              <a:rPr lang="ru-RU" sz="2400" b="1" dirty="0" smtClean="0">
                <a:solidFill>
                  <a:srgbClr val="FF0000"/>
                </a:solidFill>
              </a:rPr>
              <a:t> 	</a:t>
            </a:r>
            <a:r>
              <a:rPr lang="ru-RU" sz="2400" b="1" dirty="0" err="1" smtClean="0">
                <a:solidFill>
                  <a:srgbClr val="FF0000"/>
                </a:solidFill>
              </a:rPr>
              <a:t>public</a:t>
            </a:r>
            <a:r>
              <a:rPr lang="ru-RU" sz="2400" b="1" dirty="0">
                <a:solidFill>
                  <a:srgbClr val="FF0000"/>
                </a:solidFill>
              </a:rPr>
              <a:t>: </a:t>
            </a:r>
            <a:endParaRPr lang="ru-RU" sz="2400" b="1" dirty="0" smtClean="0">
              <a:solidFill>
                <a:srgbClr val="FF0000"/>
              </a:solidFill>
            </a:endParaRPr>
          </a:p>
          <a:p>
            <a:r>
              <a:rPr lang="ru-RU" sz="2400" b="1" dirty="0" smtClean="0">
                <a:solidFill>
                  <a:srgbClr val="FF0000"/>
                </a:solidFill>
              </a:rPr>
              <a:t>		&lt;</a:t>
            </a:r>
            <a:r>
              <a:rPr lang="ru-RU" sz="2400" b="1" dirty="0">
                <a:solidFill>
                  <a:srgbClr val="FF0000"/>
                </a:solidFill>
              </a:rPr>
              <a:t>описание доступных элементов</a:t>
            </a:r>
            <a:r>
              <a:rPr lang="ru-RU" sz="2400" b="1" dirty="0" smtClean="0">
                <a:solidFill>
                  <a:srgbClr val="FF0000"/>
                </a:solidFill>
              </a:rPr>
              <a:t>&gt;</a:t>
            </a:r>
          </a:p>
          <a:p>
            <a:r>
              <a:rPr lang="ru-RU" sz="2400" b="1" dirty="0" smtClean="0">
                <a:solidFill>
                  <a:srgbClr val="FF0000"/>
                </a:solidFill>
              </a:rPr>
              <a:t> </a:t>
            </a:r>
            <a:r>
              <a:rPr lang="ru-RU" sz="2400" b="1" dirty="0">
                <a:solidFill>
                  <a:srgbClr val="FF0000"/>
                </a:solidFill>
              </a:rPr>
              <a:t>}; </a:t>
            </a:r>
            <a:r>
              <a:rPr lang="ru-RU" sz="2400" b="1" dirty="0" smtClean="0">
                <a:solidFill>
                  <a:srgbClr val="FF0000"/>
                </a:solidFill>
              </a:rPr>
              <a:t>              </a:t>
            </a:r>
            <a:r>
              <a:rPr lang="ru-RU" sz="2400" dirty="0" smtClean="0">
                <a:solidFill>
                  <a:srgbClr val="0070C0"/>
                </a:solidFill>
              </a:rPr>
              <a:t>// </a:t>
            </a:r>
            <a:r>
              <a:rPr lang="ru-RU" sz="2400" dirty="0">
                <a:solidFill>
                  <a:srgbClr val="0070C0"/>
                </a:solidFill>
              </a:rPr>
              <a:t>Описание заканчивается точкой с запятой </a:t>
            </a:r>
            <a:r>
              <a:rPr lang="ru-RU" sz="2400" dirty="0"/>
              <a:t>	</a:t>
            </a:r>
          </a:p>
        </p:txBody>
      </p:sp>
      <p:sp>
        <p:nvSpPr>
          <p:cNvPr id="3" name="Прямоугольник 2"/>
          <p:cNvSpPr/>
          <p:nvPr/>
        </p:nvSpPr>
        <p:spPr>
          <a:xfrm>
            <a:off x="0" y="4077072"/>
            <a:ext cx="9144000" cy="2308324"/>
          </a:xfrm>
          <a:prstGeom prst="rect">
            <a:avLst/>
          </a:prstGeom>
        </p:spPr>
        <p:txBody>
          <a:bodyPr wrap="square">
            <a:spAutoFit/>
          </a:bodyPr>
          <a:lstStyle/>
          <a:p>
            <a:r>
              <a:rPr lang="ru-RU" sz="2400" b="1" dirty="0" smtClean="0">
                <a:solidFill>
                  <a:srgbClr val="002060"/>
                </a:solidFill>
              </a:rPr>
              <a:t>Существенным свойством класса является то, что детали его реализации скрыты от пользователей класса за интерфейсом. Интерфейсом класса являются заголовки его открытых методов. Таким образом, класс как модель объекта реального мира является черным ящиком, замкнутым по отношению к внешнему миру.</a:t>
            </a:r>
            <a:endParaRPr lang="ru-RU" sz="2400" b="1" dirty="0">
              <a:solidFill>
                <a:srgbClr val="002060"/>
              </a:solidFill>
            </a:endParaRPr>
          </a:p>
        </p:txBody>
      </p:sp>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807" y="64409"/>
            <a:ext cx="9144000" cy="6647974"/>
          </a:xfrm>
          <a:prstGeom prst="rect">
            <a:avLst/>
          </a:prstGeom>
        </p:spPr>
        <p:txBody>
          <a:bodyPr wrap="square">
            <a:spAutoFit/>
          </a:bodyPr>
          <a:lstStyle/>
          <a:p>
            <a:pPr lvl="0"/>
            <a:r>
              <a:rPr lang="ru-RU" sz="2400" b="1" dirty="0">
                <a:solidFill>
                  <a:srgbClr val="002060"/>
                </a:solidFill>
              </a:rPr>
              <a:t>Спецификаторы доступа </a:t>
            </a:r>
            <a:r>
              <a:rPr lang="ru-RU" sz="2400" b="1" dirty="0" err="1">
                <a:solidFill>
                  <a:srgbClr val="002060"/>
                </a:solidFill>
              </a:rPr>
              <a:t>private</a:t>
            </a:r>
            <a:r>
              <a:rPr lang="ru-RU" sz="2400" b="1" dirty="0">
                <a:solidFill>
                  <a:srgbClr val="002060"/>
                </a:solidFill>
              </a:rPr>
              <a:t> и </a:t>
            </a:r>
            <a:r>
              <a:rPr lang="ru-RU" sz="2400" b="1" dirty="0" err="1">
                <a:solidFill>
                  <a:srgbClr val="002060"/>
                </a:solidFill>
              </a:rPr>
              <a:t>public</a:t>
            </a:r>
            <a:r>
              <a:rPr lang="ru-RU" sz="2400" b="1" dirty="0">
                <a:solidFill>
                  <a:srgbClr val="002060"/>
                </a:solidFill>
              </a:rPr>
              <a:t> управляют видимостью элементов класса. Элементы, описанные после служебного слова </a:t>
            </a:r>
            <a:r>
              <a:rPr lang="ru-RU" sz="2400" b="1" dirty="0" err="1">
                <a:solidFill>
                  <a:srgbClr val="002060"/>
                </a:solidFill>
              </a:rPr>
              <a:t>private</a:t>
            </a:r>
            <a:r>
              <a:rPr lang="ru-RU" sz="2400" b="1" dirty="0">
                <a:solidFill>
                  <a:srgbClr val="002060"/>
                </a:solidFill>
              </a:rPr>
              <a:t>, видимы только внутри класса. Этот вид доступа принят в классе по умолчанию. Интерфейс класса описывается после спецификатора </a:t>
            </a:r>
            <a:r>
              <a:rPr lang="ru-RU" sz="2400" b="1" dirty="0" err="1">
                <a:solidFill>
                  <a:srgbClr val="002060"/>
                </a:solidFill>
              </a:rPr>
              <a:t>public</a:t>
            </a:r>
            <a:r>
              <a:rPr lang="ru-RU" sz="2400" b="1" dirty="0">
                <a:solidFill>
                  <a:srgbClr val="002060"/>
                </a:solidFill>
              </a:rPr>
              <a:t>. Действие любого спецификатора распространяется до следующего спецификатора или до конца класса. Можно задавать несколько секций </a:t>
            </a:r>
            <a:r>
              <a:rPr lang="ru-RU" sz="2400" b="1" dirty="0" err="1">
                <a:solidFill>
                  <a:srgbClr val="002060"/>
                </a:solidFill>
              </a:rPr>
              <a:t>private</a:t>
            </a:r>
            <a:r>
              <a:rPr lang="ru-RU" sz="2400" b="1" dirty="0">
                <a:solidFill>
                  <a:srgbClr val="002060"/>
                </a:solidFill>
              </a:rPr>
              <a:t> и </a:t>
            </a:r>
            <a:r>
              <a:rPr lang="ru-RU" sz="2400" b="1" dirty="0" err="1">
                <a:solidFill>
                  <a:srgbClr val="002060"/>
                </a:solidFill>
              </a:rPr>
              <a:t>public</a:t>
            </a:r>
            <a:r>
              <a:rPr lang="ru-RU" sz="2400" b="1" dirty="0">
                <a:solidFill>
                  <a:srgbClr val="002060"/>
                </a:solidFill>
              </a:rPr>
              <a:t>, порядок их следования значения не имеет.</a:t>
            </a:r>
          </a:p>
          <a:p>
            <a:endParaRPr lang="ru-RU" dirty="0" smtClean="0"/>
          </a:p>
          <a:p>
            <a:r>
              <a:rPr lang="ru-RU" sz="2400" b="1" dirty="0">
                <a:solidFill>
                  <a:srgbClr val="002060"/>
                </a:solidFill>
              </a:rPr>
              <a:t>Поля класса:</a:t>
            </a:r>
          </a:p>
          <a:p>
            <a:pPr marL="342900" indent="-342900">
              <a:buFont typeface="Wingdings" pitchFamily="2" charset="2"/>
              <a:buChar char="Ø"/>
            </a:pPr>
            <a:r>
              <a:rPr lang="ru-RU" sz="2400" b="1" dirty="0" smtClean="0">
                <a:solidFill>
                  <a:srgbClr val="002060"/>
                </a:solidFill>
              </a:rPr>
              <a:t>переменные </a:t>
            </a:r>
            <a:r>
              <a:rPr lang="ru-RU" sz="2400" b="1" dirty="0">
                <a:solidFill>
                  <a:srgbClr val="002060"/>
                </a:solidFill>
              </a:rPr>
              <a:t>любого типа, </a:t>
            </a:r>
            <a:r>
              <a:rPr lang="ru-RU" sz="2400" b="1" dirty="0" smtClean="0">
                <a:solidFill>
                  <a:srgbClr val="002060"/>
                </a:solidFill>
              </a:rPr>
              <a:t>указатели</a:t>
            </a:r>
            <a:r>
              <a:rPr lang="ru-RU" sz="2400" b="1" dirty="0">
                <a:solidFill>
                  <a:srgbClr val="002060"/>
                </a:solidFill>
              </a:rPr>
              <a:t>, </a:t>
            </a:r>
            <a:r>
              <a:rPr lang="ru-RU" sz="2400" b="1" dirty="0" smtClean="0">
                <a:solidFill>
                  <a:srgbClr val="002060"/>
                </a:solidFill>
              </a:rPr>
              <a:t>массивы </a:t>
            </a:r>
            <a:r>
              <a:rPr lang="ru-RU" sz="2400" b="1" dirty="0">
                <a:solidFill>
                  <a:srgbClr val="002060"/>
                </a:solidFill>
              </a:rPr>
              <a:t>и </a:t>
            </a:r>
            <a:r>
              <a:rPr lang="ru-RU" sz="2400" b="1" dirty="0" smtClean="0">
                <a:solidFill>
                  <a:srgbClr val="002060"/>
                </a:solidFill>
              </a:rPr>
              <a:t>ссылки </a:t>
            </a:r>
            <a:r>
              <a:rPr lang="ru-RU" sz="2400" b="1" dirty="0">
                <a:solidFill>
                  <a:srgbClr val="002060"/>
                </a:solidFill>
              </a:rPr>
              <a:t>(т.е. могут иметь практически любой тип, кроме типа этого же класса, но могут быть указателями или ссылками на этот класс);</a:t>
            </a:r>
          </a:p>
          <a:p>
            <a:pPr marL="342900" indent="-342900">
              <a:buFont typeface="Wingdings" pitchFamily="2" charset="2"/>
              <a:buChar char="Ø"/>
            </a:pPr>
            <a:r>
              <a:rPr lang="ru-RU" sz="2400" b="1" dirty="0" smtClean="0">
                <a:solidFill>
                  <a:srgbClr val="002060"/>
                </a:solidFill>
              </a:rPr>
              <a:t>константы (</a:t>
            </a:r>
            <a:r>
              <a:rPr lang="ru-RU" sz="2400" b="1" dirty="0" err="1" smtClean="0">
                <a:solidFill>
                  <a:srgbClr val="002060"/>
                </a:solidFill>
              </a:rPr>
              <a:t>const</a:t>
            </a:r>
            <a:r>
              <a:rPr lang="ru-RU" sz="2400" b="1" dirty="0" smtClean="0">
                <a:solidFill>
                  <a:srgbClr val="002060"/>
                </a:solidFill>
              </a:rPr>
              <a:t> </a:t>
            </a:r>
            <a:r>
              <a:rPr lang="ru-RU" sz="2400" b="1" dirty="0">
                <a:solidFill>
                  <a:srgbClr val="002060"/>
                </a:solidFill>
              </a:rPr>
              <a:t>), при этом они инициализируются только один раз (с помощью конструктора) и не могут изменяться;</a:t>
            </a:r>
          </a:p>
          <a:p>
            <a:pPr marL="342900" indent="-342900">
              <a:buFont typeface="Wingdings" pitchFamily="2" charset="2"/>
              <a:buChar char="Ø"/>
            </a:pPr>
            <a:r>
              <a:rPr lang="ru-RU" sz="2400" b="1" dirty="0" smtClean="0">
                <a:solidFill>
                  <a:srgbClr val="002060"/>
                </a:solidFill>
              </a:rPr>
              <a:t>могут </a:t>
            </a:r>
            <a:r>
              <a:rPr lang="ru-RU" sz="2400" b="1" dirty="0">
                <a:solidFill>
                  <a:srgbClr val="002060"/>
                </a:solidFill>
              </a:rPr>
              <a:t>быть описаны с модификатором </a:t>
            </a:r>
            <a:r>
              <a:rPr lang="ru-RU" sz="2400" b="1" dirty="0" err="1" smtClean="0">
                <a:solidFill>
                  <a:srgbClr val="002060"/>
                </a:solidFill>
              </a:rPr>
              <a:t>static</a:t>
            </a:r>
            <a:r>
              <a:rPr lang="ru-RU" sz="2400" b="1" dirty="0" smtClean="0">
                <a:solidFill>
                  <a:srgbClr val="002060"/>
                </a:solidFill>
              </a:rPr>
              <a:t> </a:t>
            </a:r>
            <a:r>
              <a:rPr lang="ru-RU" sz="2400" b="1" dirty="0">
                <a:solidFill>
                  <a:srgbClr val="002060"/>
                </a:solidFill>
              </a:rPr>
              <a:t>, но не как </a:t>
            </a:r>
            <a:r>
              <a:rPr lang="ru-RU" sz="2400" b="1" dirty="0" err="1" smtClean="0">
                <a:solidFill>
                  <a:srgbClr val="002060"/>
                </a:solidFill>
              </a:rPr>
              <a:t>auto</a:t>
            </a:r>
            <a:r>
              <a:rPr lang="ru-RU" sz="2400" b="1" dirty="0">
                <a:solidFill>
                  <a:srgbClr val="002060"/>
                </a:solidFill>
              </a:rPr>
              <a:t>, </a:t>
            </a:r>
            <a:r>
              <a:rPr lang="ru-RU" sz="2400" b="1" dirty="0" err="1">
                <a:solidFill>
                  <a:srgbClr val="002060"/>
                </a:solidFill>
              </a:rPr>
              <a:t>extern</a:t>
            </a:r>
            <a:r>
              <a:rPr lang="ru-RU" sz="2400" b="1" dirty="0">
                <a:solidFill>
                  <a:srgbClr val="002060"/>
                </a:solidFill>
              </a:rPr>
              <a:t> и </a:t>
            </a:r>
            <a:r>
              <a:rPr lang="ru-RU" sz="2400" b="1" dirty="0" err="1">
                <a:solidFill>
                  <a:srgbClr val="002060"/>
                </a:solidFill>
              </a:rPr>
              <a:t>register</a:t>
            </a:r>
            <a:r>
              <a:rPr lang="ru-RU" sz="2400" b="1" dirty="0">
                <a:solidFill>
                  <a:srgbClr val="002060"/>
                </a:solidFill>
              </a:rPr>
              <a:t> .</a:t>
            </a:r>
          </a:p>
          <a:p>
            <a:r>
              <a:rPr lang="ru-RU" sz="2400" b="1" dirty="0">
                <a:solidFill>
                  <a:srgbClr val="002060"/>
                </a:solidFill>
              </a:rPr>
              <a:t>Инициализация полей при описании не допускается.</a:t>
            </a:r>
          </a:p>
        </p:txBody>
      </p:sp>
    </p:spTree>
    <p:extLst>
      <p:ext uri="{BB962C8B-B14F-4D97-AF65-F5344CB8AC3E}">
        <p14:creationId xmlns:p14="http://schemas.microsoft.com/office/powerpoint/2010/main" val="1241779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404664"/>
            <a:ext cx="9144000" cy="6370975"/>
          </a:xfrm>
          <a:prstGeom prst="rect">
            <a:avLst/>
          </a:prstGeom>
        </p:spPr>
        <p:txBody>
          <a:bodyPr wrap="square">
            <a:spAutoFit/>
          </a:bodyPr>
          <a:lstStyle/>
          <a:p>
            <a:r>
              <a:rPr lang="ru-RU" sz="2400" b="1" dirty="0" smtClean="0">
                <a:solidFill>
                  <a:srgbClr val="002060"/>
                </a:solidFill>
              </a:rPr>
              <a:t>Классы могут быть глобальными (объявленными вне любого блока) и локальными (объявленными внутри блока, например, внутри функции или внутри другого класса). Обычно классы определяются глобально.</a:t>
            </a:r>
          </a:p>
          <a:p>
            <a:r>
              <a:rPr lang="ru-RU" sz="2400" b="1" dirty="0" smtClean="0">
                <a:solidFill>
                  <a:srgbClr val="002060"/>
                </a:solidFill>
              </a:rPr>
              <a:t>Локальные классы имеют некоторые особенности:</a:t>
            </a:r>
          </a:p>
          <a:p>
            <a:pPr marL="342900" indent="-342900">
              <a:buFont typeface="Wingdings" pitchFamily="2" charset="2"/>
              <a:buChar char="Ø"/>
            </a:pPr>
            <a:r>
              <a:rPr lang="ru-RU" sz="2400" b="1" dirty="0" smtClean="0">
                <a:solidFill>
                  <a:srgbClr val="002060"/>
                </a:solidFill>
              </a:rPr>
              <a:t>локальный класс не может иметь статических элементов;</a:t>
            </a:r>
          </a:p>
          <a:p>
            <a:pPr marL="342900" indent="-342900">
              <a:buFont typeface="Wingdings" pitchFamily="2" charset="2"/>
              <a:buChar char="Ø"/>
            </a:pPr>
            <a:r>
              <a:rPr lang="ru-RU" sz="2400" b="1" dirty="0" smtClean="0">
                <a:solidFill>
                  <a:srgbClr val="002060"/>
                </a:solidFill>
              </a:rPr>
              <a:t>внутри локального класса можно использовать типы из охватывающей его области, статические (</a:t>
            </a:r>
            <a:r>
              <a:rPr lang="ru-RU" sz="2400" b="1" dirty="0" err="1" smtClean="0">
                <a:solidFill>
                  <a:srgbClr val="002060"/>
                </a:solidFill>
              </a:rPr>
              <a:t>static</a:t>
            </a:r>
            <a:r>
              <a:rPr lang="ru-RU" sz="2400" b="1" dirty="0" smtClean="0">
                <a:solidFill>
                  <a:srgbClr val="002060"/>
                </a:solidFill>
              </a:rPr>
              <a:t> ) и внешние (</a:t>
            </a:r>
            <a:r>
              <a:rPr lang="ru-RU" sz="2400" b="1" dirty="0" err="1" smtClean="0">
                <a:solidFill>
                  <a:srgbClr val="002060"/>
                </a:solidFill>
              </a:rPr>
              <a:t>extern</a:t>
            </a:r>
            <a:r>
              <a:rPr lang="ru-RU" sz="2400" b="1" dirty="0" smtClean="0">
                <a:solidFill>
                  <a:srgbClr val="002060"/>
                </a:solidFill>
              </a:rPr>
              <a:t> ) переменные, внешние функции и элементы перечислений;</a:t>
            </a:r>
          </a:p>
          <a:p>
            <a:pPr marL="342900" indent="-342900">
              <a:buFont typeface="Wingdings" pitchFamily="2" charset="2"/>
              <a:buChar char="Ø"/>
            </a:pPr>
            <a:r>
              <a:rPr lang="ru-RU" sz="2400" b="1" dirty="0" smtClean="0">
                <a:solidFill>
                  <a:srgbClr val="002060"/>
                </a:solidFill>
              </a:rPr>
              <a:t>запрещается использовать автоматические переменные из охватывающей класс области;</a:t>
            </a:r>
          </a:p>
          <a:p>
            <a:pPr marL="342900" indent="-342900">
              <a:buFont typeface="Wingdings" pitchFamily="2" charset="2"/>
              <a:buChar char="Ø"/>
            </a:pPr>
            <a:r>
              <a:rPr lang="ru-RU" sz="2400" b="1" dirty="0" smtClean="0">
                <a:solidFill>
                  <a:srgbClr val="002060"/>
                </a:solidFill>
              </a:rPr>
              <a:t>методы локальных классов могут быть только встроенными (</a:t>
            </a:r>
            <a:r>
              <a:rPr lang="ru-RU" sz="2400" b="1" dirty="0" err="1" smtClean="0">
                <a:solidFill>
                  <a:srgbClr val="002060"/>
                </a:solidFill>
              </a:rPr>
              <a:t>inline</a:t>
            </a:r>
            <a:r>
              <a:rPr lang="ru-RU" sz="2400" b="1" dirty="0" smtClean="0">
                <a:solidFill>
                  <a:srgbClr val="002060"/>
                </a:solidFill>
              </a:rPr>
              <a:t> );</a:t>
            </a:r>
          </a:p>
          <a:p>
            <a:pPr marL="342900" indent="-342900">
              <a:buFont typeface="Wingdings" pitchFamily="2" charset="2"/>
              <a:buChar char="Ø"/>
            </a:pPr>
            <a:r>
              <a:rPr lang="ru-RU" sz="2400" b="1" dirty="0" smtClean="0">
                <a:solidFill>
                  <a:srgbClr val="002060"/>
                </a:solidFill>
              </a:rPr>
              <a:t>если один класс вложен в другой класс, они не имеют каких-либо особых прав доступа к элементам друг друга и могут обращаться к ним только по общим правилам.</a:t>
            </a:r>
            <a:endParaRPr lang="ru-RU" sz="2400" b="1" dirty="0">
              <a:solidFill>
                <a:srgbClr val="002060"/>
              </a:solidFill>
            </a:endParaRPr>
          </a:p>
        </p:txBody>
      </p:sp>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496" y="348327"/>
            <a:ext cx="9114503" cy="6186309"/>
          </a:xfrm>
          <a:prstGeom prst="rect">
            <a:avLst/>
          </a:prstGeom>
        </p:spPr>
        <p:txBody>
          <a:bodyPr wrap="square">
            <a:spAutoFit/>
          </a:bodyPr>
          <a:lstStyle/>
          <a:p>
            <a:r>
              <a:rPr lang="ru-RU" sz="2400" b="1" dirty="0" smtClean="0">
                <a:solidFill>
                  <a:srgbClr val="002060"/>
                </a:solidFill>
              </a:rPr>
              <a:t>Пример. Класс, моделирующий персонаж – «чудика». Зададим свойства (например, количество щупалец, силу или наличие гранатомета) и поведение. </a:t>
            </a:r>
          </a:p>
          <a:p>
            <a:r>
              <a:rPr lang="en-US" sz="2400" b="1" dirty="0" smtClean="0">
                <a:solidFill>
                  <a:srgbClr val="002060"/>
                </a:solidFill>
              </a:rPr>
              <a:t>class monster { </a:t>
            </a:r>
            <a:endParaRPr lang="ru-RU" sz="2400" b="1" dirty="0" smtClean="0">
              <a:solidFill>
                <a:srgbClr val="002060"/>
              </a:solidFill>
            </a:endParaRPr>
          </a:p>
          <a:p>
            <a:r>
              <a:rPr lang="ru-RU" sz="2400" b="1" dirty="0" smtClean="0">
                <a:solidFill>
                  <a:srgbClr val="002060"/>
                </a:solidFill>
              </a:rPr>
              <a:t>   </a:t>
            </a:r>
            <a:r>
              <a:rPr lang="en-US" sz="2400" b="1" dirty="0" err="1" smtClean="0">
                <a:solidFill>
                  <a:srgbClr val="002060"/>
                </a:solidFill>
              </a:rPr>
              <a:t>int</a:t>
            </a:r>
            <a:r>
              <a:rPr lang="en-US" sz="2400" b="1" dirty="0" smtClean="0">
                <a:solidFill>
                  <a:srgbClr val="002060"/>
                </a:solidFill>
              </a:rPr>
              <a:t> health, ammo; </a:t>
            </a:r>
            <a:r>
              <a:rPr lang="ru-RU" sz="2400" b="1" dirty="0" smtClean="0">
                <a:solidFill>
                  <a:srgbClr val="002060"/>
                </a:solidFill>
              </a:rPr>
              <a:t>		</a:t>
            </a:r>
            <a:r>
              <a:rPr lang="ru-RU" sz="2400" b="1" dirty="0" smtClean="0">
                <a:solidFill>
                  <a:srgbClr val="FF0000"/>
                </a:solidFill>
              </a:rPr>
              <a:t>// скрытые поля [ </a:t>
            </a:r>
            <a:r>
              <a:rPr lang="ru-RU" sz="2400" b="1" dirty="0" err="1" smtClean="0">
                <a:solidFill>
                  <a:srgbClr val="FF0000"/>
                </a:solidFill>
              </a:rPr>
              <a:t>private</a:t>
            </a:r>
            <a:r>
              <a:rPr lang="ru-RU" sz="2400" b="1" dirty="0" smtClean="0">
                <a:solidFill>
                  <a:srgbClr val="FF0000"/>
                </a:solidFill>
              </a:rPr>
              <a:t>: ] </a:t>
            </a:r>
          </a:p>
          <a:p>
            <a:r>
              <a:rPr lang="ru-RU" sz="2400" b="1" dirty="0" smtClean="0">
                <a:solidFill>
                  <a:srgbClr val="002060"/>
                </a:solidFill>
              </a:rPr>
              <a:t>   </a:t>
            </a:r>
            <a:r>
              <a:rPr lang="en-US" sz="2400" b="1" dirty="0" smtClean="0">
                <a:solidFill>
                  <a:srgbClr val="002060"/>
                </a:solidFill>
              </a:rPr>
              <a:t>public: </a:t>
            </a:r>
            <a:endParaRPr lang="ru-RU" sz="2400" b="1" dirty="0" smtClean="0">
              <a:solidFill>
                <a:srgbClr val="002060"/>
              </a:solidFill>
            </a:endParaRPr>
          </a:p>
          <a:p>
            <a:r>
              <a:rPr lang="ru-RU" sz="2400" b="1" dirty="0" smtClean="0">
                <a:solidFill>
                  <a:srgbClr val="002060"/>
                </a:solidFill>
              </a:rPr>
              <a:t>      </a:t>
            </a:r>
            <a:r>
              <a:rPr lang="en-US" sz="2400" b="1" dirty="0" smtClean="0">
                <a:solidFill>
                  <a:srgbClr val="002060"/>
                </a:solidFill>
              </a:rPr>
              <a:t>monster(</a:t>
            </a:r>
            <a:r>
              <a:rPr lang="en-US" sz="2400" b="1" dirty="0" err="1" smtClean="0">
                <a:solidFill>
                  <a:srgbClr val="002060"/>
                </a:solidFill>
              </a:rPr>
              <a:t>int</a:t>
            </a:r>
            <a:r>
              <a:rPr lang="en-US" sz="2400" b="1" dirty="0" smtClean="0">
                <a:solidFill>
                  <a:srgbClr val="002060"/>
                </a:solidFill>
              </a:rPr>
              <a:t> he = 100, </a:t>
            </a:r>
            <a:r>
              <a:rPr lang="en-US" sz="2400" b="1" dirty="0" err="1" smtClean="0">
                <a:solidFill>
                  <a:srgbClr val="002060"/>
                </a:solidFill>
              </a:rPr>
              <a:t>int</a:t>
            </a:r>
            <a:r>
              <a:rPr lang="en-US" sz="2400" b="1" dirty="0" smtClean="0">
                <a:solidFill>
                  <a:srgbClr val="002060"/>
                </a:solidFill>
              </a:rPr>
              <a:t> am = 10) { health = he; ammo = am;} </a:t>
            </a:r>
            <a:endParaRPr lang="ru-RU" sz="2400" b="1" dirty="0" smtClean="0">
              <a:solidFill>
                <a:srgbClr val="002060"/>
              </a:solidFill>
            </a:endParaRPr>
          </a:p>
          <a:p>
            <a:r>
              <a:rPr lang="ru-RU" sz="2400" b="1" dirty="0" smtClean="0">
                <a:solidFill>
                  <a:srgbClr val="002060"/>
                </a:solidFill>
              </a:rPr>
              <a:t>      </a:t>
            </a:r>
            <a:r>
              <a:rPr lang="en-US" sz="2400" b="1" dirty="0" smtClean="0">
                <a:solidFill>
                  <a:srgbClr val="002060"/>
                </a:solidFill>
              </a:rPr>
              <a:t>void draw(</a:t>
            </a:r>
            <a:r>
              <a:rPr lang="en-US" sz="2400" b="1" dirty="0" err="1" smtClean="0">
                <a:solidFill>
                  <a:srgbClr val="002060"/>
                </a:solidFill>
              </a:rPr>
              <a:t>int</a:t>
            </a:r>
            <a:r>
              <a:rPr lang="en-US" sz="2400" b="1" dirty="0" smtClean="0">
                <a:solidFill>
                  <a:srgbClr val="002060"/>
                </a:solidFill>
              </a:rPr>
              <a:t> x, </a:t>
            </a:r>
            <a:r>
              <a:rPr lang="en-US" sz="2400" b="1" dirty="0" err="1" smtClean="0">
                <a:solidFill>
                  <a:srgbClr val="002060"/>
                </a:solidFill>
              </a:rPr>
              <a:t>int</a:t>
            </a:r>
            <a:r>
              <a:rPr lang="en-US" sz="2400" b="1" dirty="0" smtClean="0">
                <a:solidFill>
                  <a:srgbClr val="002060"/>
                </a:solidFill>
              </a:rPr>
              <a:t> y, </a:t>
            </a:r>
            <a:r>
              <a:rPr lang="en-US" sz="2400" b="1" dirty="0" err="1" smtClean="0">
                <a:solidFill>
                  <a:srgbClr val="002060"/>
                </a:solidFill>
              </a:rPr>
              <a:t>int</a:t>
            </a:r>
            <a:r>
              <a:rPr lang="en-US" sz="2400" b="1" dirty="0" smtClean="0">
                <a:solidFill>
                  <a:srgbClr val="002060"/>
                </a:solidFill>
              </a:rPr>
              <a:t> scale, </a:t>
            </a:r>
            <a:r>
              <a:rPr lang="en-US" sz="2400" b="1" dirty="0" err="1" smtClean="0">
                <a:solidFill>
                  <a:srgbClr val="002060"/>
                </a:solidFill>
              </a:rPr>
              <a:t>int</a:t>
            </a:r>
            <a:r>
              <a:rPr lang="en-US" sz="2400" b="1" dirty="0" smtClean="0">
                <a:solidFill>
                  <a:srgbClr val="002060"/>
                </a:solidFill>
              </a:rPr>
              <a:t> position); </a:t>
            </a:r>
            <a:endParaRPr lang="ru-RU" sz="2400" b="1" dirty="0" smtClean="0">
              <a:solidFill>
                <a:srgbClr val="002060"/>
              </a:solidFill>
            </a:endParaRPr>
          </a:p>
          <a:p>
            <a:r>
              <a:rPr lang="ru-RU" sz="2400" b="1" dirty="0" smtClean="0">
                <a:solidFill>
                  <a:srgbClr val="002060"/>
                </a:solidFill>
              </a:rPr>
              <a:t>      </a:t>
            </a:r>
            <a:r>
              <a:rPr lang="en-US" sz="2400" b="1" dirty="0" err="1" smtClean="0">
                <a:solidFill>
                  <a:srgbClr val="002060"/>
                </a:solidFill>
              </a:rPr>
              <a:t>int</a:t>
            </a:r>
            <a:r>
              <a:rPr lang="en-US" sz="2400" b="1" dirty="0" smtClean="0">
                <a:solidFill>
                  <a:srgbClr val="002060"/>
                </a:solidFill>
              </a:rPr>
              <a:t> </a:t>
            </a:r>
            <a:r>
              <a:rPr lang="en-US" sz="2400" b="1" dirty="0" err="1" smtClean="0">
                <a:solidFill>
                  <a:srgbClr val="002060"/>
                </a:solidFill>
              </a:rPr>
              <a:t>get_health</a:t>
            </a:r>
            <a:r>
              <a:rPr lang="en-US" sz="2400" b="1" dirty="0" smtClean="0">
                <a:solidFill>
                  <a:srgbClr val="002060"/>
                </a:solidFill>
              </a:rPr>
              <a:t>(){return health;} </a:t>
            </a:r>
            <a:r>
              <a:rPr lang="ru-RU" sz="2400" b="1" dirty="0" smtClean="0">
                <a:solidFill>
                  <a:srgbClr val="002060"/>
                </a:solidFill>
              </a:rPr>
              <a:t>	</a:t>
            </a:r>
            <a:r>
              <a:rPr lang="ru-RU" sz="2400" b="1" dirty="0" smtClean="0">
                <a:solidFill>
                  <a:srgbClr val="FF0000"/>
                </a:solidFill>
              </a:rPr>
              <a:t>// метод получения </a:t>
            </a:r>
            <a:r>
              <a:rPr lang="en-US" sz="2400" b="1" dirty="0" smtClean="0">
                <a:solidFill>
                  <a:srgbClr val="FF0000"/>
                </a:solidFill>
              </a:rPr>
              <a:t>health</a:t>
            </a:r>
            <a:endParaRPr lang="ru-RU" sz="2400" b="1" dirty="0" smtClean="0">
              <a:solidFill>
                <a:srgbClr val="FF0000"/>
              </a:solidFill>
            </a:endParaRPr>
          </a:p>
          <a:p>
            <a:r>
              <a:rPr lang="ru-RU" sz="2400" b="1" dirty="0" smtClean="0">
                <a:solidFill>
                  <a:srgbClr val="002060"/>
                </a:solidFill>
              </a:rPr>
              <a:t>      </a:t>
            </a:r>
            <a:r>
              <a:rPr lang="en-US" sz="2400" b="1" dirty="0" err="1" smtClean="0">
                <a:solidFill>
                  <a:srgbClr val="002060"/>
                </a:solidFill>
              </a:rPr>
              <a:t>int</a:t>
            </a:r>
            <a:r>
              <a:rPr lang="en-US" sz="2400" b="1" dirty="0" smtClean="0">
                <a:solidFill>
                  <a:srgbClr val="002060"/>
                </a:solidFill>
              </a:rPr>
              <a:t> </a:t>
            </a:r>
            <a:r>
              <a:rPr lang="en-US" sz="2400" b="1" dirty="0" err="1" smtClean="0">
                <a:solidFill>
                  <a:srgbClr val="002060"/>
                </a:solidFill>
              </a:rPr>
              <a:t>get_ammo</a:t>
            </a:r>
            <a:r>
              <a:rPr lang="en-US" sz="2400" b="1" dirty="0" smtClean="0">
                <a:solidFill>
                  <a:srgbClr val="002060"/>
                </a:solidFill>
              </a:rPr>
              <a:t>(){return ammo;}</a:t>
            </a:r>
            <a:r>
              <a:rPr lang="ru-RU" sz="2400" b="1" dirty="0" smtClean="0">
                <a:solidFill>
                  <a:srgbClr val="002060"/>
                </a:solidFill>
              </a:rPr>
              <a:t>   </a:t>
            </a:r>
            <a:r>
              <a:rPr lang="ru-RU" sz="2400" b="1" dirty="0" smtClean="0">
                <a:solidFill>
                  <a:srgbClr val="FF0000"/>
                </a:solidFill>
              </a:rPr>
              <a:t>// метод получения</a:t>
            </a:r>
            <a:r>
              <a:rPr lang="en-US" sz="2400" b="1" dirty="0" smtClean="0">
                <a:solidFill>
                  <a:srgbClr val="FF0000"/>
                </a:solidFill>
              </a:rPr>
              <a:t> ammo</a:t>
            </a:r>
            <a:endParaRPr lang="ru-RU" sz="2400" b="1" dirty="0" smtClean="0">
              <a:solidFill>
                <a:srgbClr val="FF0000"/>
              </a:solidFill>
            </a:endParaRPr>
          </a:p>
          <a:p>
            <a:r>
              <a:rPr lang="en-US" sz="2400" b="1" dirty="0" smtClean="0">
                <a:solidFill>
                  <a:srgbClr val="002060"/>
                </a:solidFill>
              </a:rPr>
              <a:t>};</a:t>
            </a:r>
            <a:endParaRPr lang="ru-RU" sz="2400" b="1" dirty="0" smtClean="0">
              <a:solidFill>
                <a:srgbClr val="002060"/>
              </a:solidFill>
            </a:endParaRPr>
          </a:p>
          <a:p>
            <a:endParaRPr lang="ru-RU" sz="2400" b="1" dirty="0">
              <a:solidFill>
                <a:srgbClr val="002060"/>
              </a:solidFill>
            </a:endParaRPr>
          </a:p>
          <a:p>
            <a:endParaRPr lang="ru-RU" sz="2400" b="1" dirty="0" smtClean="0">
              <a:solidFill>
                <a:srgbClr val="002060"/>
              </a:solidFill>
            </a:endParaRPr>
          </a:p>
          <a:p>
            <a:r>
              <a:rPr lang="ru-RU" sz="2400" b="1" dirty="0" smtClean="0">
                <a:solidFill>
                  <a:srgbClr val="002060"/>
                </a:solidFill>
              </a:rPr>
              <a:t>Примечание</a:t>
            </a:r>
            <a:r>
              <a:rPr lang="ru-RU" sz="2400" dirty="0" smtClean="0"/>
              <a:t>. </a:t>
            </a:r>
            <a:r>
              <a:rPr lang="ru-RU" sz="2000" b="1" dirty="0" smtClean="0">
                <a:solidFill>
                  <a:srgbClr val="C00000"/>
                </a:solidFill>
              </a:rPr>
              <a:t>Полями </a:t>
            </a:r>
            <a:r>
              <a:rPr lang="ru-RU" sz="2000" b="1" dirty="0">
                <a:solidFill>
                  <a:srgbClr val="C00000"/>
                </a:solidFill>
              </a:rPr>
              <a:t>реальных классов могут быть сложные динамические структуры, и получение значений их элементов не так тривиально. Кроме того, очень важной является возможность вносить в эти структуры изменения, не затрагивая интерфейс класса. </a:t>
            </a:r>
          </a:p>
        </p:txBody>
      </p:sp>
    </p:spTree>
    <p:extLst>
      <p:ext uri="{BB962C8B-B14F-4D97-AF65-F5344CB8AC3E}">
        <p14:creationId xmlns:p14="http://schemas.microsoft.com/office/powerpoint/2010/main" val="1241779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88640"/>
            <a:ext cx="9144000" cy="6001643"/>
          </a:xfrm>
          <a:prstGeom prst="rect">
            <a:avLst/>
          </a:prstGeom>
        </p:spPr>
        <p:txBody>
          <a:bodyPr wrap="square">
            <a:spAutoFit/>
          </a:bodyPr>
          <a:lstStyle/>
          <a:p>
            <a:pPr lvl="0"/>
            <a:r>
              <a:rPr lang="ru-RU" sz="2400" b="1" dirty="0" smtClean="0">
                <a:solidFill>
                  <a:srgbClr val="002060"/>
                </a:solidFill>
              </a:rPr>
              <a:t>Три определения методов:</a:t>
            </a:r>
          </a:p>
          <a:p>
            <a:pPr lvl="0"/>
            <a:r>
              <a:rPr lang="en-US" sz="2400" b="1" dirty="0" smtClean="0">
                <a:solidFill>
                  <a:srgbClr val="002060"/>
                </a:solidFill>
              </a:rPr>
              <a:t>monster(</a:t>
            </a:r>
            <a:r>
              <a:rPr lang="en-US" sz="2400" b="1" dirty="0" err="1" smtClean="0">
                <a:solidFill>
                  <a:srgbClr val="002060"/>
                </a:solidFill>
              </a:rPr>
              <a:t>int</a:t>
            </a:r>
            <a:r>
              <a:rPr lang="ru-RU" sz="2400" b="1" dirty="0" smtClean="0">
                <a:solidFill>
                  <a:srgbClr val="002060"/>
                </a:solidFill>
              </a:rPr>
              <a:t> </a:t>
            </a:r>
            <a:r>
              <a:rPr lang="en-US" sz="2400" b="1" dirty="0" smtClean="0">
                <a:solidFill>
                  <a:srgbClr val="002060"/>
                </a:solidFill>
              </a:rPr>
              <a:t>he, </a:t>
            </a:r>
            <a:r>
              <a:rPr lang="en-US" sz="2400" b="1" dirty="0" err="1" smtClean="0">
                <a:solidFill>
                  <a:srgbClr val="002060"/>
                </a:solidFill>
              </a:rPr>
              <a:t>int</a:t>
            </a:r>
            <a:r>
              <a:rPr lang="en-US" sz="2400" b="1" dirty="0" smtClean="0">
                <a:solidFill>
                  <a:srgbClr val="002060"/>
                </a:solidFill>
              </a:rPr>
              <a:t> am ) </a:t>
            </a:r>
            <a:endParaRPr lang="ru-RU" sz="2400" b="1" dirty="0" smtClean="0">
              <a:solidFill>
                <a:srgbClr val="002060"/>
              </a:solidFill>
            </a:endParaRPr>
          </a:p>
          <a:p>
            <a:pPr lvl="0"/>
            <a:r>
              <a:rPr lang="ru-RU" sz="2400" b="1" dirty="0" smtClean="0">
                <a:solidFill>
                  <a:srgbClr val="002060"/>
                </a:solidFill>
              </a:rPr>
              <a:t> </a:t>
            </a:r>
            <a:r>
              <a:rPr lang="en-US" sz="2400" b="1" dirty="0" err="1" smtClean="0">
                <a:solidFill>
                  <a:srgbClr val="002060"/>
                </a:solidFill>
              </a:rPr>
              <a:t>int</a:t>
            </a:r>
            <a:r>
              <a:rPr lang="en-US" sz="2400" b="1" dirty="0" smtClean="0">
                <a:solidFill>
                  <a:srgbClr val="002060"/>
                </a:solidFill>
              </a:rPr>
              <a:t> </a:t>
            </a:r>
            <a:r>
              <a:rPr lang="en-US" sz="2400" b="1" dirty="0" err="1" smtClean="0">
                <a:solidFill>
                  <a:srgbClr val="002060"/>
                </a:solidFill>
              </a:rPr>
              <a:t>get_health</a:t>
            </a:r>
            <a:r>
              <a:rPr lang="en-US" sz="2400" b="1" dirty="0" smtClean="0">
                <a:solidFill>
                  <a:srgbClr val="002060"/>
                </a:solidFill>
              </a:rPr>
              <a:t>()</a:t>
            </a:r>
            <a:endParaRPr lang="ru-RU" sz="2400" b="1" dirty="0" smtClean="0">
              <a:solidFill>
                <a:srgbClr val="002060"/>
              </a:solidFill>
            </a:endParaRPr>
          </a:p>
          <a:p>
            <a:pPr lvl="0"/>
            <a:r>
              <a:rPr lang="ru-RU" sz="2400" b="1" dirty="0" smtClean="0">
                <a:solidFill>
                  <a:srgbClr val="002060"/>
                </a:solidFill>
              </a:rPr>
              <a:t> </a:t>
            </a:r>
            <a:r>
              <a:rPr lang="en-US" sz="2400" b="1" dirty="0" err="1" smtClean="0">
                <a:solidFill>
                  <a:srgbClr val="002060"/>
                </a:solidFill>
              </a:rPr>
              <a:t>int</a:t>
            </a:r>
            <a:r>
              <a:rPr lang="en-US" sz="2400" b="1" dirty="0" smtClean="0">
                <a:solidFill>
                  <a:srgbClr val="002060"/>
                </a:solidFill>
              </a:rPr>
              <a:t> </a:t>
            </a:r>
            <a:r>
              <a:rPr lang="en-US" sz="2400" b="1" dirty="0" err="1" smtClean="0">
                <a:solidFill>
                  <a:srgbClr val="002060"/>
                </a:solidFill>
              </a:rPr>
              <a:t>get_ammo</a:t>
            </a:r>
            <a:r>
              <a:rPr lang="en-US" sz="2400" b="1" dirty="0" smtClean="0">
                <a:solidFill>
                  <a:srgbClr val="002060"/>
                </a:solidFill>
              </a:rPr>
              <a:t>()</a:t>
            </a:r>
            <a:endParaRPr lang="ru-RU" sz="2400" b="1" dirty="0" smtClean="0">
              <a:solidFill>
                <a:srgbClr val="002060"/>
              </a:solidFill>
            </a:endParaRPr>
          </a:p>
          <a:p>
            <a:pPr lvl="0"/>
            <a:endParaRPr lang="ru-RU" sz="2400" b="1" dirty="0" smtClean="0">
              <a:solidFill>
                <a:srgbClr val="002060"/>
              </a:solidFill>
            </a:endParaRPr>
          </a:p>
          <a:p>
            <a:pPr lvl="0"/>
            <a:r>
              <a:rPr lang="ru-RU" sz="2400" b="1" dirty="0" smtClean="0">
                <a:solidFill>
                  <a:srgbClr val="002060"/>
                </a:solidFill>
              </a:rPr>
              <a:t>Одно объявление:</a:t>
            </a:r>
            <a:endParaRPr lang="ru-RU" sz="2400" b="1" dirty="0">
              <a:solidFill>
                <a:srgbClr val="002060"/>
              </a:solidFill>
            </a:endParaRPr>
          </a:p>
          <a:p>
            <a:pPr lvl="0"/>
            <a:r>
              <a:rPr lang="en-US" sz="2400" b="1" dirty="0" smtClean="0">
                <a:solidFill>
                  <a:srgbClr val="002060"/>
                </a:solidFill>
              </a:rPr>
              <a:t>void </a:t>
            </a:r>
            <a:r>
              <a:rPr lang="en-US" sz="2400" b="1" dirty="0">
                <a:solidFill>
                  <a:srgbClr val="002060"/>
                </a:solidFill>
              </a:rPr>
              <a:t>draw(</a:t>
            </a:r>
            <a:r>
              <a:rPr lang="en-US" sz="2400" b="1" dirty="0" err="1">
                <a:solidFill>
                  <a:srgbClr val="002060"/>
                </a:solidFill>
              </a:rPr>
              <a:t>int</a:t>
            </a:r>
            <a:r>
              <a:rPr lang="en-US" sz="2400" b="1" dirty="0">
                <a:solidFill>
                  <a:srgbClr val="002060"/>
                </a:solidFill>
              </a:rPr>
              <a:t> x, </a:t>
            </a:r>
            <a:r>
              <a:rPr lang="en-US" sz="2400" b="1" dirty="0" err="1">
                <a:solidFill>
                  <a:srgbClr val="002060"/>
                </a:solidFill>
              </a:rPr>
              <a:t>int</a:t>
            </a:r>
            <a:r>
              <a:rPr lang="en-US" sz="2400" b="1" dirty="0">
                <a:solidFill>
                  <a:srgbClr val="002060"/>
                </a:solidFill>
              </a:rPr>
              <a:t> y, </a:t>
            </a:r>
            <a:r>
              <a:rPr lang="en-US" sz="2400" b="1" dirty="0" err="1">
                <a:solidFill>
                  <a:srgbClr val="002060"/>
                </a:solidFill>
              </a:rPr>
              <a:t>int</a:t>
            </a:r>
            <a:r>
              <a:rPr lang="en-US" sz="2400" b="1" dirty="0">
                <a:solidFill>
                  <a:srgbClr val="002060"/>
                </a:solidFill>
              </a:rPr>
              <a:t> scale, </a:t>
            </a:r>
            <a:r>
              <a:rPr lang="en-US" sz="2400" b="1" dirty="0" err="1">
                <a:solidFill>
                  <a:srgbClr val="002060"/>
                </a:solidFill>
              </a:rPr>
              <a:t>int</a:t>
            </a:r>
            <a:r>
              <a:rPr lang="en-US" sz="2400" b="1" dirty="0">
                <a:solidFill>
                  <a:srgbClr val="002060"/>
                </a:solidFill>
              </a:rPr>
              <a:t> position</a:t>
            </a:r>
            <a:r>
              <a:rPr lang="en-US" sz="2400" b="1" dirty="0" smtClean="0">
                <a:solidFill>
                  <a:srgbClr val="002060"/>
                </a:solidFill>
              </a:rPr>
              <a:t>);</a:t>
            </a:r>
            <a:endParaRPr lang="ru-RU" sz="2400" b="1" dirty="0" smtClean="0">
              <a:solidFill>
                <a:srgbClr val="002060"/>
              </a:solidFill>
            </a:endParaRPr>
          </a:p>
          <a:p>
            <a:pPr lvl="0"/>
            <a:endParaRPr lang="ru-RU" sz="2400" b="1" dirty="0">
              <a:solidFill>
                <a:srgbClr val="002060"/>
              </a:solidFill>
            </a:endParaRPr>
          </a:p>
          <a:p>
            <a:pPr lvl="0"/>
            <a:r>
              <a:rPr lang="ru-RU" sz="2400" b="1" dirty="0" smtClean="0">
                <a:solidFill>
                  <a:srgbClr val="002060"/>
                </a:solidFill>
              </a:rPr>
              <a:t>Когда тело метода определено внутри класса, он является встроенным (</a:t>
            </a:r>
            <a:r>
              <a:rPr lang="ru-RU" sz="2400" b="1" dirty="0" err="1" smtClean="0">
                <a:solidFill>
                  <a:srgbClr val="002060"/>
                </a:solidFill>
              </a:rPr>
              <a:t>inline</a:t>
            </a:r>
            <a:r>
              <a:rPr lang="ru-RU" sz="2400" b="1" dirty="0" smtClean="0">
                <a:solidFill>
                  <a:srgbClr val="002060"/>
                </a:solidFill>
              </a:rPr>
              <a:t>). Как правило, встроенными делают короткие методы. Если внутри класса записано только объявление (заголовок) метода, сам метод должен быть определен в другом месте программы с помощью операции доступа к области видимости:</a:t>
            </a:r>
          </a:p>
          <a:p>
            <a:pPr lvl="0"/>
            <a:r>
              <a:rPr lang="ru-RU" sz="2400" b="1" dirty="0" err="1" smtClean="0">
                <a:solidFill>
                  <a:srgbClr val="002060"/>
                </a:solidFill>
              </a:rPr>
              <a:t>void</a:t>
            </a:r>
            <a:r>
              <a:rPr lang="ru-RU" sz="2400" b="1" dirty="0" smtClean="0">
                <a:solidFill>
                  <a:srgbClr val="002060"/>
                </a:solidFill>
              </a:rPr>
              <a:t> </a:t>
            </a:r>
            <a:r>
              <a:rPr lang="ru-RU" sz="2400" b="1" dirty="0" err="1" smtClean="0">
                <a:solidFill>
                  <a:srgbClr val="002060"/>
                </a:solidFill>
              </a:rPr>
              <a:t>monster</a:t>
            </a:r>
            <a:r>
              <a:rPr lang="ru-RU" sz="2400" b="1" dirty="0" smtClean="0">
                <a:solidFill>
                  <a:srgbClr val="002060"/>
                </a:solidFill>
              </a:rPr>
              <a:t>::</a:t>
            </a:r>
            <a:r>
              <a:rPr lang="ru-RU" sz="2400" b="1" dirty="0" err="1" smtClean="0">
                <a:solidFill>
                  <a:srgbClr val="002060"/>
                </a:solidFill>
              </a:rPr>
              <a:t>draw</a:t>
            </a:r>
            <a:r>
              <a:rPr lang="ru-RU" sz="2400" b="1" dirty="0" smtClean="0">
                <a:solidFill>
                  <a:srgbClr val="002060"/>
                </a:solidFill>
              </a:rPr>
              <a:t>(</a:t>
            </a:r>
            <a:r>
              <a:rPr lang="ru-RU" sz="2400" b="1" dirty="0" err="1" smtClean="0">
                <a:solidFill>
                  <a:srgbClr val="002060"/>
                </a:solidFill>
              </a:rPr>
              <a:t>int</a:t>
            </a:r>
            <a:r>
              <a:rPr lang="ru-RU" sz="2400" b="1" dirty="0" smtClean="0">
                <a:solidFill>
                  <a:srgbClr val="002060"/>
                </a:solidFill>
              </a:rPr>
              <a:t> x, </a:t>
            </a:r>
            <a:r>
              <a:rPr lang="ru-RU" sz="2400" b="1" dirty="0" err="1" smtClean="0">
                <a:solidFill>
                  <a:srgbClr val="002060"/>
                </a:solidFill>
              </a:rPr>
              <a:t>int</a:t>
            </a:r>
            <a:r>
              <a:rPr lang="ru-RU" sz="2400" b="1" dirty="0" smtClean="0">
                <a:solidFill>
                  <a:srgbClr val="002060"/>
                </a:solidFill>
              </a:rPr>
              <a:t> y, </a:t>
            </a:r>
            <a:r>
              <a:rPr lang="ru-RU" sz="2400" b="1" dirty="0" err="1" smtClean="0">
                <a:solidFill>
                  <a:srgbClr val="002060"/>
                </a:solidFill>
              </a:rPr>
              <a:t>int</a:t>
            </a:r>
            <a:r>
              <a:rPr lang="ru-RU" sz="2400" b="1" dirty="0" smtClean="0">
                <a:solidFill>
                  <a:srgbClr val="002060"/>
                </a:solidFill>
              </a:rPr>
              <a:t> </a:t>
            </a:r>
            <a:r>
              <a:rPr lang="ru-RU" sz="2400" b="1" dirty="0" err="1" smtClean="0">
                <a:solidFill>
                  <a:srgbClr val="002060"/>
                </a:solidFill>
              </a:rPr>
              <a:t>scale</a:t>
            </a:r>
            <a:r>
              <a:rPr lang="ru-RU" sz="2400" b="1" dirty="0" smtClean="0">
                <a:solidFill>
                  <a:srgbClr val="002060"/>
                </a:solidFill>
              </a:rPr>
              <a:t>, </a:t>
            </a:r>
            <a:r>
              <a:rPr lang="ru-RU" sz="2400" b="1" dirty="0" err="1" smtClean="0">
                <a:solidFill>
                  <a:srgbClr val="002060"/>
                </a:solidFill>
              </a:rPr>
              <a:t>int</a:t>
            </a:r>
            <a:r>
              <a:rPr lang="ru-RU" sz="2400" b="1" dirty="0" smtClean="0">
                <a:solidFill>
                  <a:srgbClr val="002060"/>
                </a:solidFill>
              </a:rPr>
              <a:t> </a:t>
            </a:r>
            <a:r>
              <a:rPr lang="ru-RU" sz="2400" b="1" dirty="0" err="1" smtClean="0">
                <a:solidFill>
                  <a:srgbClr val="002060"/>
                </a:solidFill>
              </a:rPr>
              <a:t>position</a:t>
            </a:r>
            <a:r>
              <a:rPr lang="ru-RU" sz="2400" b="1" dirty="0" smtClean="0">
                <a:solidFill>
                  <a:srgbClr val="002060"/>
                </a:solidFill>
              </a:rPr>
              <a:t>) { </a:t>
            </a:r>
            <a:r>
              <a:rPr lang="ru-RU" sz="2400" b="1" dirty="0" smtClean="0">
                <a:solidFill>
                  <a:srgbClr val="FF0000"/>
                </a:solidFill>
              </a:rPr>
              <a:t>/* тело метода */</a:t>
            </a:r>
            <a:r>
              <a:rPr lang="ru-RU" sz="2400" b="1" dirty="0" smtClean="0">
                <a:solidFill>
                  <a:srgbClr val="002060"/>
                </a:solidFill>
              </a:rPr>
              <a:t>}</a:t>
            </a:r>
            <a:r>
              <a:rPr lang="en-US" sz="2400" b="1" dirty="0" smtClean="0">
                <a:solidFill>
                  <a:srgbClr val="002060"/>
                </a:solidFill>
              </a:rPr>
              <a:t> </a:t>
            </a:r>
            <a:endParaRPr lang="ru-RU" sz="2400" b="1" dirty="0">
              <a:solidFill>
                <a:srgbClr val="002060"/>
              </a:solidFill>
            </a:endParaRPr>
          </a:p>
        </p:txBody>
      </p:sp>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604" y="116632"/>
            <a:ext cx="9128395" cy="6370975"/>
          </a:xfrm>
          <a:prstGeom prst="rect">
            <a:avLst/>
          </a:prstGeom>
        </p:spPr>
        <p:txBody>
          <a:bodyPr wrap="square">
            <a:spAutoFit/>
          </a:bodyPr>
          <a:lstStyle/>
          <a:p>
            <a:r>
              <a:rPr lang="ru-RU" sz="2400" b="1" dirty="0" smtClean="0">
                <a:solidFill>
                  <a:srgbClr val="002060"/>
                </a:solidFill>
              </a:rPr>
              <a:t>В каждом классе есть метод, имя которого совпадает с именем класса (конструктор) и который вызывается автоматически при создании объекта класса (</a:t>
            </a:r>
            <a:r>
              <a:rPr lang="en-US" sz="2400" b="1" dirty="0" smtClean="0">
                <a:solidFill>
                  <a:srgbClr val="C00000"/>
                </a:solidFill>
              </a:rPr>
              <a:t>monster(</a:t>
            </a:r>
            <a:r>
              <a:rPr lang="en-US" sz="2400" b="1" dirty="0" err="1" smtClean="0">
                <a:solidFill>
                  <a:srgbClr val="C00000"/>
                </a:solidFill>
              </a:rPr>
              <a:t>int</a:t>
            </a:r>
            <a:r>
              <a:rPr lang="ru-RU" sz="2400" b="1" dirty="0" smtClean="0">
                <a:solidFill>
                  <a:srgbClr val="C00000"/>
                </a:solidFill>
              </a:rPr>
              <a:t> </a:t>
            </a:r>
            <a:r>
              <a:rPr lang="en-US" sz="2400" b="1" dirty="0" smtClean="0">
                <a:solidFill>
                  <a:srgbClr val="C00000"/>
                </a:solidFill>
              </a:rPr>
              <a:t>he, </a:t>
            </a:r>
            <a:r>
              <a:rPr lang="en-US" sz="2400" b="1" dirty="0" err="1" smtClean="0">
                <a:solidFill>
                  <a:srgbClr val="C00000"/>
                </a:solidFill>
              </a:rPr>
              <a:t>int</a:t>
            </a:r>
            <a:r>
              <a:rPr lang="en-US" sz="2400" b="1" dirty="0" smtClean="0">
                <a:solidFill>
                  <a:srgbClr val="C00000"/>
                </a:solidFill>
              </a:rPr>
              <a:t> am) </a:t>
            </a:r>
            <a:r>
              <a:rPr lang="ru-RU" sz="2400" b="1" dirty="0" smtClean="0">
                <a:solidFill>
                  <a:srgbClr val="002060"/>
                </a:solidFill>
              </a:rPr>
              <a:t>). Конструктор предназначен для инициализации объекта. Автоматический вызов конструктора позволяет избежать ошибок, связанных с использованием неинициализированных переменных.</a:t>
            </a:r>
          </a:p>
          <a:p>
            <a:endParaRPr lang="ru-RU" sz="2400" b="1" dirty="0" smtClean="0">
              <a:solidFill>
                <a:srgbClr val="002060"/>
              </a:solidFill>
            </a:endParaRPr>
          </a:p>
          <a:p>
            <a:r>
              <a:rPr lang="ru-RU" sz="2400" b="1" dirty="0" smtClean="0">
                <a:solidFill>
                  <a:srgbClr val="002060"/>
                </a:solidFill>
              </a:rPr>
              <a:t>Конкретные переменные типа данных «класс» – экземпляры  класса или объекты. Время жизни и видимость объектов зависит от вида и места описания и подчиняется общим правилам С++:</a:t>
            </a:r>
          </a:p>
          <a:p>
            <a:endParaRPr lang="ru-RU" sz="2400" b="1" dirty="0" smtClean="0">
              <a:solidFill>
                <a:srgbClr val="002060"/>
              </a:solidFill>
            </a:endParaRPr>
          </a:p>
          <a:p>
            <a:r>
              <a:rPr lang="ru-RU" sz="2400" b="1" dirty="0" err="1" smtClean="0">
                <a:solidFill>
                  <a:srgbClr val="002060"/>
                </a:solidFill>
              </a:rPr>
              <a:t>monster</a:t>
            </a:r>
            <a:r>
              <a:rPr lang="ru-RU" sz="2400" b="1" dirty="0" smtClean="0">
                <a:solidFill>
                  <a:srgbClr val="002060"/>
                </a:solidFill>
              </a:rPr>
              <a:t> </a:t>
            </a:r>
            <a:r>
              <a:rPr lang="ru-RU" sz="2400" b="1" dirty="0" err="1" smtClean="0">
                <a:solidFill>
                  <a:srgbClr val="002060"/>
                </a:solidFill>
              </a:rPr>
              <a:t>Vasia</a:t>
            </a:r>
            <a:r>
              <a:rPr lang="ru-RU" sz="2400" b="1" dirty="0" smtClean="0">
                <a:solidFill>
                  <a:srgbClr val="002060"/>
                </a:solidFill>
              </a:rPr>
              <a:t>; </a:t>
            </a:r>
            <a:r>
              <a:rPr lang="ru-RU" sz="2000" b="1" dirty="0" smtClean="0">
                <a:solidFill>
                  <a:srgbClr val="FF0000"/>
                </a:solidFill>
              </a:rPr>
              <a:t>// Объект класса </a:t>
            </a:r>
            <a:r>
              <a:rPr lang="ru-RU" sz="2000" b="1" dirty="0" err="1" smtClean="0">
                <a:solidFill>
                  <a:srgbClr val="FF0000"/>
                </a:solidFill>
              </a:rPr>
              <a:t>monster</a:t>
            </a:r>
            <a:r>
              <a:rPr lang="ru-RU" sz="2000" b="1" dirty="0" smtClean="0">
                <a:solidFill>
                  <a:srgbClr val="FF0000"/>
                </a:solidFill>
              </a:rPr>
              <a:t> с параметрами по умолчанию</a:t>
            </a:r>
          </a:p>
          <a:p>
            <a:r>
              <a:rPr lang="en-US" sz="2400" b="1" dirty="0" smtClean="0">
                <a:solidFill>
                  <a:srgbClr val="002060"/>
                </a:solidFill>
              </a:rPr>
              <a:t>monster Super(200, 300);</a:t>
            </a:r>
            <a:r>
              <a:rPr lang="ru-RU" sz="2400" b="1" dirty="0" smtClean="0">
                <a:solidFill>
                  <a:srgbClr val="002060"/>
                </a:solidFill>
              </a:rPr>
              <a:t>    </a:t>
            </a:r>
            <a:r>
              <a:rPr lang="en-US" sz="2000" b="1" dirty="0" smtClean="0">
                <a:solidFill>
                  <a:srgbClr val="FF0000"/>
                </a:solidFill>
              </a:rPr>
              <a:t>// </a:t>
            </a:r>
            <a:r>
              <a:rPr lang="ru-RU" sz="2000" b="1" dirty="0" smtClean="0">
                <a:solidFill>
                  <a:srgbClr val="FF0000"/>
                </a:solidFill>
              </a:rPr>
              <a:t>Объект с явной инициализацией </a:t>
            </a:r>
          </a:p>
          <a:p>
            <a:r>
              <a:rPr lang="en-US" sz="2400" b="1" dirty="0" smtClean="0">
                <a:solidFill>
                  <a:srgbClr val="002060"/>
                </a:solidFill>
              </a:rPr>
              <a:t>monster </a:t>
            </a:r>
            <a:r>
              <a:rPr lang="en-US" sz="2400" b="1" dirty="0" err="1" smtClean="0">
                <a:solidFill>
                  <a:srgbClr val="002060"/>
                </a:solidFill>
              </a:rPr>
              <a:t>stado</a:t>
            </a:r>
            <a:r>
              <a:rPr lang="en-US" sz="2400" b="1" dirty="0" smtClean="0">
                <a:solidFill>
                  <a:srgbClr val="002060"/>
                </a:solidFill>
              </a:rPr>
              <a:t>[100]; </a:t>
            </a:r>
            <a:r>
              <a:rPr lang="ru-RU" sz="2400" b="1" dirty="0" smtClean="0">
                <a:solidFill>
                  <a:srgbClr val="002060"/>
                </a:solidFill>
              </a:rPr>
              <a:t>  </a:t>
            </a:r>
            <a:r>
              <a:rPr lang="en-US" sz="2000" b="1" dirty="0" smtClean="0">
                <a:solidFill>
                  <a:srgbClr val="FF0000"/>
                </a:solidFill>
              </a:rPr>
              <a:t>// </a:t>
            </a:r>
            <a:r>
              <a:rPr lang="ru-RU" sz="2000" b="1" dirty="0" smtClean="0">
                <a:solidFill>
                  <a:srgbClr val="FF0000"/>
                </a:solidFill>
              </a:rPr>
              <a:t>Массив объектов с параметрами по умолчанию</a:t>
            </a:r>
          </a:p>
          <a:p>
            <a:r>
              <a:rPr lang="ru-RU" sz="2400" b="1" dirty="0" smtClean="0">
                <a:solidFill>
                  <a:srgbClr val="002060"/>
                </a:solidFill>
              </a:rPr>
              <a:t> </a:t>
            </a:r>
            <a:r>
              <a:rPr lang="ru-RU" sz="2000" b="1" dirty="0" smtClean="0">
                <a:solidFill>
                  <a:srgbClr val="FF0000"/>
                </a:solidFill>
              </a:rPr>
              <a:t>/* Динамический объект (второй параметр задается по умолчанию) */ </a:t>
            </a:r>
          </a:p>
          <a:p>
            <a:r>
              <a:rPr lang="en-US" sz="2400" b="1" dirty="0" smtClean="0">
                <a:solidFill>
                  <a:srgbClr val="002060"/>
                </a:solidFill>
              </a:rPr>
              <a:t>monster *</a:t>
            </a:r>
            <a:r>
              <a:rPr lang="en-US" sz="2400" b="1" dirty="0" err="1" smtClean="0">
                <a:solidFill>
                  <a:srgbClr val="002060"/>
                </a:solidFill>
              </a:rPr>
              <a:t>beavis</a:t>
            </a:r>
            <a:r>
              <a:rPr lang="en-US" sz="2400" b="1" dirty="0" smtClean="0">
                <a:solidFill>
                  <a:srgbClr val="002060"/>
                </a:solidFill>
              </a:rPr>
              <a:t> = new monster (10); </a:t>
            </a:r>
            <a:endParaRPr lang="ru-RU" sz="2400" b="1" dirty="0" smtClean="0">
              <a:solidFill>
                <a:srgbClr val="002060"/>
              </a:solidFill>
            </a:endParaRPr>
          </a:p>
          <a:p>
            <a:r>
              <a:rPr lang="en-US" sz="2400" b="1" dirty="0" smtClean="0">
                <a:solidFill>
                  <a:srgbClr val="002060"/>
                </a:solidFill>
              </a:rPr>
              <a:t>monster &amp;butthead = </a:t>
            </a:r>
            <a:r>
              <a:rPr lang="en-US" sz="2400" b="1" dirty="0" err="1" smtClean="0">
                <a:solidFill>
                  <a:srgbClr val="002060"/>
                </a:solidFill>
              </a:rPr>
              <a:t>Vasia</a:t>
            </a:r>
            <a:r>
              <a:rPr lang="en-US" sz="2400" b="1" dirty="0" smtClean="0">
                <a:solidFill>
                  <a:srgbClr val="002060"/>
                </a:solidFill>
              </a:rPr>
              <a:t>;</a:t>
            </a:r>
            <a:r>
              <a:rPr lang="ru-RU" sz="2400" b="1" dirty="0" smtClean="0">
                <a:solidFill>
                  <a:srgbClr val="002060"/>
                </a:solidFill>
              </a:rPr>
              <a:t>    </a:t>
            </a:r>
            <a:r>
              <a:rPr lang="en-US" sz="2000" b="1" dirty="0" smtClean="0">
                <a:solidFill>
                  <a:srgbClr val="FF0000"/>
                </a:solidFill>
              </a:rPr>
              <a:t>// </a:t>
            </a:r>
            <a:r>
              <a:rPr lang="ru-RU" sz="2000" b="1" dirty="0" smtClean="0">
                <a:solidFill>
                  <a:srgbClr val="FF0000"/>
                </a:solidFill>
              </a:rPr>
              <a:t>Ссылка на объект</a:t>
            </a:r>
            <a:endParaRPr lang="ru-RU" sz="2000" b="1" dirty="0">
              <a:solidFill>
                <a:srgbClr val="FF0000"/>
              </a:solidFill>
            </a:endParaRPr>
          </a:p>
        </p:txBody>
      </p:sp>
    </p:spTree>
    <p:extLst>
      <p:ext uri="{BB962C8B-B14F-4D97-AF65-F5344CB8AC3E}">
        <p14:creationId xmlns:p14="http://schemas.microsoft.com/office/powerpoint/2010/main" val="1241779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6740307"/>
          </a:xfrm>
          <a:prstGeom prst="rect">
            <a:avLst/>
          </a:prstGeom>
        </p:spPr>
        <p:txBody>
          <a:bodyPr wrap="square">
            <a:spAutoFit/>
          </a:bodyPr>
          <a:lstStyle/>
          <a:p>
            <a:r>
              <a:rPr lang="ru-RU" sz="2400" b="1" dirty="0" smtClean="0">
                <a:solidFill>
                  <a:srgbClr val="002060"/>
                </a:solidFill>
              </a:rPr>
              <a:t>Доступ к открытым (</a:t>
            </a:r>
            <a:r>
              <a:rPr lang="ru-RU" sz="2400" b="1" dirty="0" err="1" smtClean="0">
                <a:solidFill>
                  <a:srgbClr val="002060"/>
                </a:solidFill>
              </a:rPr>
              <a:t>public</a:t>
            </a:r>
            <a:r>
              <a:rPr lang="ru-RU" sz="2400" b="1" dirty="0" smtClean="0">
                <a:solidFill>
                  <a:srgbClr val="002060"/>
                </a:solidFill>
              </a:rPr>
              <a:t> ) элементам объекта аналогичен доступу к полям структуры. При обращении к элементу через имя </a:t>
            </a:r>
            <a:r>
              <a:rPr lang="ru-RU" sz="2400" b="1" smtClean="0">
                <a:solidFill>
                  <a:srgbClr val="002060"/>
                </a:solidFill>
              </a:rPr>
              <a:t>объекта используется </a:t>
            </a:r>
            <a:r>
              <a:rPr lang="ru-RU" sz="2400" b="1" dirty="0" smtClean="0">
                <a:solidFill>
                  <a:srgbClr val="002060"/>
                </a:solidFill>
              </a:rPr>
              <a:t>операция  «.». При обращении через </a:t>
            </a:r>
            <a:r>
              <a:rPr lang="ru-RU" sz="2400" b="1" dirty="0" smtClean="0">
                <a:solidFill>
                  <a:srgbClr val="FF0000"/>
                </a:solidFill>
              </a:rPr>
              <a:t>указатель –  операция «-&gt;»:</a:t>
            </a:r>
          </a:p>
          <a:p>
            <a:r>
              <a:rPr lang="ru-RU" sz="2400" b="1" dirty="0" err="1" smtClean="0">
                <a:solidFill>
                  <a:srgbClr val="FF0000"/>
                </a:solidFill>
              </a:rPr>
              <a:t>объект.поле</a:t>
            </a:r>
            <a:r>
              <a:rPr lang="ru-RU" sz="2400" b="1" dirty="0" smtClean="0">
                <a:solidFill>
                  <a:srgbClr val="FF0000"/>
                </a:solidFill>
              </a:rPr>
              <a:t> </a:t>
            </a:r>
          </a:p>
          <a:p>
            <a:r>
              <a:rPr lang="ru-RU" sz="2400" b="1" dirty="0" smtClean="0">
                <a:solidFill>
                  <a:srgbClr val="FF0000"/>
                </a:solidFill>
              </a:rPr>
              <a:t>указатель -&gt; поле </a:t>
            </a:r>
          </a:p>
          <a:p>
            <a:r>
              <a:rPr lang="ru-RU" sz="2400" b="1" dirty="0" smtClean="0">
                <a:solidFill>
                  <a:srgbClr val="FF0000"/>
                </a:solidFill>
              </a:rPr>
              <a:t>(*указатель).поле</a:t>
            </a:r>
          </a:p>
          <a:p>
            <a:r>
              <a:rPr lang="ru-RU" sz="2400" b="1" dirty="0" err="1" smtClean="0">
                <a:solidFill>
                  <a:srgbClr val="FF0000"/>
                </a:solidFill>
              </a:rPr>
              <a:t>объект.метод</a:t>
            </a:r>
            <a:r>
              <a:rPr lang="ru-RU" sz="2400" b="1" dirty="0" smtClean="0">
                <a:solidFill>
                  <a:srgbClr val="FF0000"/>
                </a:solidFill>
              </a:rPr>
              <a:t>( параметры ) </a:t>
            </a:r>
          </a:p>
          <a:p>
            <a:r>
              <a:rPr lang="ru-RU" sz="2400" b="1" dirty="0" smtClean="0">
                <a:solidFill>
                  <a:srgbClr val="FF0000"/>
                </a:solidFill>
              </a:rPr>
              <a:t>указатель -&gt; метод( параметры ) </a:t>
            </a:r>
          </a:p>
          <a:p>
            <a:r>
              <a:rPr lang="ru-RU" sz="2400" b="1" dirty="0" smtClean="0">
                <a:solidFill>
                  <a:srgbClr val="FF0000"/>
                </a:solidFill>
              </a:rPr>
              <a:t>(*указатель).метод( параметры )</a:t>
            </a:r>
          </a:p>
          <a:p>
            <a:r>
              <a:rPr lang="ru-RU" sz="2400" b="1" dirty="0" smtClean="0">
                <a:solidFill>
                  <a:srgbClr val="002060"/>
                </a:solidFill>
              </a:rPr>
              <a:t>Обращение к открытому полю и вызов метода для массива объектов:</a:t>
            </a:r>
          </a:p>
          <a:p>
            <a:r>
              <a:rPr lang="ru-RU" sz="2400" b="1" dirty="0" err="1" smtClean="0">
                <a:solidFill>
                  <a:srgbClr val="FF0000"/>
                </a:solidFill>
              </a:rPr>
              <a:t>имя_массива</a:t>
            </a:r>
            <a:r>
              <a:rPr lang="ru-RU" sz="2400" b="1" dirty="0" smtClean="0">
                <a:solidFill>
                  <a:srgbClr val="FF0000"/>
                </a:solidFill>
              </a:rPr>
              <a:t>[ индекс ].поле </a:t>
            </a:r>
          </a:p>
          <a:p>
            <a:r>
              <a:rPr lang="ru-RU" sz="2400" b="1" dirty="0" err="1" smtClean="0">
                <a:solidFill>
                  <a:srgbClr val="FF0000"/>
                </a:solidFill>
              </a:rPr>
              <a:t>имя_массива</a:t>
            </a:r>
            <a:r>
              <a:rPr lang="ru-RU" sz="2400" b="1" dirty="0" smtClean="0">
                <a:solidFill>
                  <a:srgbClr val="FF0000"/>
                </a:solidFill>
              </a:rPr>
              <a:t>[ индекс ].метод( параметры )</a:t>
            </a:r>
          </a:p>
          <a:p>
            <a:r>
              <a:rPr lang="ru-RU" sz="2400" b="1" dirty="0" smtClean="0">
                <a:solidFill>
                  <a:srgbClr val="002060"/>
                </a:solidFill>
              </a:rPr>
              <a:t>Например:</a:t>
            </a:r>
          </a:p>
          <a:p>
            <a:r>
              <a:rPr lang="ru-RU" sz="2400" b="1" dirty="0" err="1" smtClean="0">
                <a:solidFill>
                  <a:srgbClr val="FF0000"/>
                </a:solidFill>
              </a:rPr>
              <a:t>int</a:t>
            </a:r>
            <a:r>
              <a:rPr lang="ru-RU" sz="2400" b="1" dirty="0" smtClean="0">
                <a:solidFill>
                  <a:srgbClr val="FF0000"/>
                </a:solidFill>
              </a:rPr>
              <a:t> n = </a:t>
            </a:r>
            <a:r>
              <a:rPr lang="ru-RU" sz="2400" b="1" dirty="0" err="1" smtClean="0">
                <a:solidFill>
                  <a:srgbClr val="FF0000"/>
                </a:solidFill>
              </a:rPr>
              <a:t>Vasia.get_ammo</a:t>
            </a:r>
            <a:r>
              <a:rPr lang="ru-RU" sz="2400" b="1" dirty="0" smtClean="0">
                <a:solidFill>
                  <a:srgbClr val="FF0000"/>
                </a:solidFill>
              </a:rPr>
              <a:t>();</a:t>
            </a:r>
          </a:p>
          <a:p>
            <a:r>
              <a:rPr lang="ru-RU" sz="2400" b="1" dirty="0" err="1" smtClean="0">
                <a:solidFill>
                  <a:srgbClr val="FF0000"/>
                </a:solidFill>
              </a:rPr>
              <a:t>stado</a:t>
            </a:r>
            <a:r>
              <a:rPr lang="ru-RU" sz="2400" b="1" dirty="0" smtClean="0">
                <a:solidFill>
                  <a:srgbClr val="FF0000"/>
                </a:solidFill>
              </a:rPr>
              <a:t>[5].</a:t>
            </a:r>
            <a:r>
              <a:rPr lang="ru-RU" sz="2400" b="1" dirty="0" err="1" smtClean="0">
                <a:solidFill>
                  <a:srgbClr val="FF0000"/>
                </a:solidFill>
              </a:rPr>
              <a:t>draw</a:t>
            </a:r>
            <a:r>
              <a:rPr lang="ru-RU" sz="2400" b="1" dirty="0" smtClean="0">
                <a:solidFill>
                  <a:srgbClr val="FF0000"/>
                </a:solidFill>
              </a:rPr>
              <a:t>;</a:t>
            </a:r>
          </a:p>
          <a:p>
            <a:r>
              <a:rPr lang="ru-RU" sz="2400" b="1" dirty="0" err="1" smtClean="0">
                <a:solidFill>
                  <a:srgbClr val="FF0000"/>
                </a:solidFill>
              </a:rPr>
              <a:t>cout</a:t>
            </a:r>
            <a:r>
              <a:rPr lang="ru-RU" sz="2400" b="1" dirty="0" smtClean="0">
                <a:solidFill>
                  <a:srgbClr val="FF0000"/>
                </a:solidFill>
              </a:rPr>
              <a:t> &lt;&lt; </a:t>
            </a:r>
            <a:r>
              <a:rPr lang="ru-RU" sz="2400" b="1" dirty="0" err="1" smtClean="0">
                <a:solidFill>
                  <a:srgbClr val="FF0000"/>
                </a:solidFill>
              </a:rPr>
              <a:t>beavis</a:t>
            </a:r>
            <a:r>
              <a:rPr lang="ru-RU" sz="2400" b="1" dirty="0" smtClean="0">
                <a:solidFill>
                  <a:srgbClr val="FF0000"/>
                </a:solidFill>
              </a:rPr>
              <a:t>-&gt;</a:t>
            </a:r>
            <a:r>
              <a:rPr lang="ru-RU" sz="2400" b="1" dirty="0" err="1" smtClean="0">
                <a:solidFill>
                  <a:srgbClr val="FF0000"/>
                </a:solidFill>
              </a:rPr>
              <a:t>get_health</a:t>
            </a:r>
            <a:r>
              <a:rPr lang="ru-RU" sz="2400" b="1" dirty="0" smtClean="0">
                <a:solidFill>
                  <a:srgbClr val="FF0000"/>
                </a:solidFill>
              </a:rPr>
              <a:t>();</a:t>
            </a:r>
            <a:endParaRPr lang="ru-RU" sz="2400" b="1" dirty="0">
              <a:solidFill>
                <a:srgbClr val="FF0000"/>
              </a:solidFill>
            </a:endParaRPr>
          </a:p>
        </p:txBody>
      </p:sp>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640" y="332656"/>
            <a:ext cx="9115360" cy="6370975"/>
          </a:xfrm>
          <a:prstGeom prst="rect">
            <a:avLst/>
          </a:prstGeom>
        </p:spPr>
        <p:txBody>
          <a:bodyPr wrap="square">
            <a:spAutoFit/>
          </a:bodyPr>
          <a:lstStyle/>
          <a:p>
            <a:r>
              <a:rPr lang="ru-RU" sz="2400" b="1" dirty="0" smtClean="0">
                <a:solidFill>
                  <a:srgbClr val="002060"/>
                </a:solidFill>
              </a:rPr>
              <a:t>Объектно-ориентированное программирование строится на трех основополагающих принципах: </a:t>
            </a:r>
          </a:p>
          <a:p>
            <a:pPr marL="342900" indent="-342900">
              <a:buFont typeface="Wingdings" pitchFamily="2" charset="2"/>
              <a:buChar char="Ø"/>
            </a:pPr>
            <a:r>
              <a:rPr lang="ru-RU" sz="2400" b="1" dirty="0" smtClean="0">
                <a:solidFill>
                  <a:srgbClr val="C00000"/>
                </a:solidFill>
              </a:rPr>
              <a:t>инкапсуляция, </a:t>
            </a:r>
          </a:p>
          <a:p>
            <a:pPr marL="342900" indent="-342900">
              <a:buFont typeface="Wingdings" pitchFamily="2" charset="2"/>
              <a:buChar char="Ø"/>
            </a:pPr>
            <a:r>
              <a:rPr lang="ru-RU" sz="2400" b="1" dirty="0" smtClean="0">
                <a:solidFill>
                  <a:srgbClr val="C00000"/>
                </a:solidFill>
              </a:rPr>
              <a:t>полиморфизм, </a:t>
            </a:r>
          </a:p>
          <a:p>
            <a:pPr marL="342900" indent="-342900">
              <a:buFont typeface="Wingdings" pitchFamily="2" charset="2"/>
              <a:buChar char="Ø"/>
            </a:pPr>
            <a:r>
              <a:rPr lang="ru-RU" sz="2400" b="1" dirty="0" smtClean="0">
                <a:solidFill>
                  <a:srgbClr val="C00000"/>
                </a:solidFill>
              </a:rPr>
              <a:t>наследование</a:t>
            </a:r>
            <a:r>
              <a:rPr lang="ru-RU" sz="2400" b="1" dirty="0" smtClean="0">
                <a:solidFill>
                  <a:srgbClr val="002060"/>
                </a:solidFill>
              </a:rPr>
              <a:t>.</a:t>
            </a:r>
          </a:p>
          <a:p>
            <a:endParaRPr lang="ru-RU" sz="2400" b="1" dirty="0" smtClean="0">
              <a:solidFill>
                <a:srgbClr val="002060"/>
              </a:solidFill>
            </a:endParaRPr>
          </a:p>
          <a:p>
            <a:r>
              <a:rPr lang="ru-RU" sz="2400" b="1" u="sng" dirty="0" smtClean="0">
                <a:solidFill>
                  <a:srgbClr val="C00000"/>
                </a:solidFill>
              </a:rPr>
              <a:t>Инкапсуляция</a:t>
            </a:r>
            <a:r>
              <a:rPr lang="ru-RU" sz="2400" b="1" dirty="0" smtClean="0">
                <a:solidFill>
                  <a:srgbClr val="002060"/>
                </a:solidFill>
              </a:rPr>
              <a:t> – это процесс отделения друг от друга элементов объекта, определяющих его устройство и поведение; инкапсуляция служит для того, чтобы изолировать контрактные обязательства абстракции от их реализации.</a:t>
            </a:r>
          </a:p>
          <a:p>
            <a:r>
              <a:rPr lang="ru-RU" sz="2400" b="1" dirty="0" smtClean="0">
                <a:solidFill>
                  <a:srgbClr val="002060"/>
                </a:solidFill>
              </a:rPr>
              <a:t>Инкапсуляция реализует защиту от «несанкционированного доступа». К защищённым данным в ООП доступ имеют только те операции, которые определены для этого объекта, иными словами, функции-члены. Для </a:t>
            </a:r>
            <a:r>
              <a:rPr lang="ru-RU" sz="2400" b="1" dirty="0">
                <a:solidFill>
                  <a:srgbClr val="002060"/>
                </a:solidFill>
              </a:rPr>
              <a:t>тех частей программы, которые существуют вне </a:t>
            </a:r>
            <a:r>
              <a:rPr lang="ru-RU" sz="2400" b="1" dirty="0" smtClean="0">
                <a:solidFill>
                  <a:srgbClr val="002060"/>
                </a:solidFill>
              </a:rPr>
              <a:t>объекта, эти данные недоступны .</a:t>
            </a:r>
            <a:r>
              <a:rPr lang="ru-RU" sz="2400" dirty="0" smtClean="0"/>
              <a:t/>
            </a:r>
            <a:br>
              <a:rPr lang="ru-RU" sz="2400" dirty="0" smtClean="0"/>
            </a:br>
            <a:endParaRPr lang="ru-RU" sz="2400" b="1" dirty="0" smtClean="0">
              <a:solidFill>
                <a:srgbClr val="002060"/>
              </a:solidFill>
            </a:endParaRPr>
          </a:p>
          <a:p>
            <a:endParaRPr lang="ru-RU" sz="2400" b="1" dirty="0">
              <a:solidFill>
                <a:srgbClr val="002060"/>
              </a:solidFill>
            </a:endParaRPr>
          </a:p>
        </p:txBody>
      </p:sp>
    </p:spTree>
    <p:extLst>
      <p:ext uri="{BB962C8B-B14F-4D97-AF65-F5344CB8AC3E}">
        <p14:creationId xmlns:p14="http://schemas.microsoft.com/office/powerpoint/2010/main" val="2812837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236" y="188640"/>
            <a:ext cx="9162236" cy="6592574"/>
          </a:xfrm>
          <a:prstGeom prst="rect">
            <a:avLst/>
          </a:prstGeom>
        </p:spPr>
        <p:txBody>
          <a:bodyPr wrap="square">
            <a:spAutoFit/>
          </a:bodyPr>
          <a:lstStyle/>
          <a:p>
            <a:r>
              <a:rPr lang="ru-RU" sz="2400" b="1" dirty="0" smtClean="0">
                <a:solidFill>
                  <a:srgbClr val="002060"/>
                </a:solidFill>
              </a:rPr>
              <a:t>Например:</a:t>
            </a:r>
          </a:p>
          <a:p>
            <a:pPr>
              <a:lnSpc>
                <a:spcPct val="90000"/>
              </a:lnSpc>
            </a:pPr>
            <a:r>
              <a:rPr lang="en-US" sz="2400" b="1" dirty="0" smtClean="0">
                <a:solidFill>
                  <a:srgbClr val="FF0000"/>
                </a:solidFill>
              </a:rPr>
              <a:t>class window </a:t>
            </a:r>
            <a:endParaRPr lang="ru-RU" sz="2400" b="1" dirty="0" smtClean="0">
              <a:solidFill>
                <a:srgbClr val="FF0000"/>
              </a:solidFill>
            </a:endParaRPr>
          </a:p>
          <a:p>
            <a:pPr>
              <a:lnSpc>
                <a:spcPct val="90000"/>
              </a:lnSpc>
            </a:pPr>
            <a:r>
              <a:rPr lang="en-US" sz="2400" b="1" dirty="0" smtClean="0">
                <a:solidFill>
                  <a:srgbClr val="FF0000"/>
                </a:solidFill>
              </a:rPr>
              <a:t>{ </a:t>
            </a:r>
            <a:endParaRPr lang="ru-RU" sz="2400" b="1" dirty="0" smtClean="0">
              <a:solidFill>
                <a:srgbClr val="FF0000"/>
              </a:solidFill>
            </a:endParaRPr>
          </a:p>
          <a:p>
            <a:pPr>
              <a:lnSpc>
                <a:spcPct val="90000"/>
              </a:lnSpc>
            </a:pPr>
            <a:r>
              <a:rPr lang="ru-RU" sz="2400" b="1" dirty="0" smtClean="0">
                <a:solidFill>
                  <a:srgbClr val="FF0000"/>
                </a:solidFill>
              </a:rPr>
              <a:t>	</a:t>
            </a:r>
            <a:r>
              <a:rPr lang="en-US" sz="2400" b="1" dirty="0" smtClean="0">
                <a:solidFill>
                  <a:srgbClr val="FF0000"/>
                </a:solidFill>
              </a:rPr>
              <a:t>// ...</a:t>
            </a:r>
            <a:endParaRPr lang="ru-RU" sz="2400" b="1" dirty="0" smtClean="0">
              <a:solidFill>
                <a:srgbClr val="FF0000"/>
              </a:solidFill>
            </a:endParaRPr>
          </a:p>
          <a:p>
            <a:pPr>
              <a:lnSpc>
                <a:spcPct val="90000"/>
              </a:lnSpc>
            </a:pPr>
            <a:r>
              <a:rPr lang="en-US" sz="2400" b="1" dirty="0" smtClean="0">
                <a:solidFill>
                  <a:srgbClr val="FF0000"/>
                </a:solidFill>
              </a:rPr>
              <a:t> </a:t>
            </a:r>
            <a:r>
              <a:rPr lang="ru-RU" sz="2400" b="1" dirty="0" smtClean="0">
                <a:solidFill>
                  <a:srgbClr val="FF0000"/>
                </a:solidFill>
              </a:rPr>
              <a:t>	</a:t>
            </a:r>
            <a:r>
              <a:rPr lang="en-US" sz="2400" b="1" dirty="0" smtClean="0">
                <a:solidFill>
                  <a:srgbClr val="FF0000"/>
                </a:solidFill>
              </a:rPr>
              <a:t>protected: </a:t>
            </a:r>
            <a:endParaRPr lang="ru-RU" sz="2400" b="1" dirty="0" smtClean="0">
              <a:solidFill>
                <a:srgbClr val="FF0000"/>
              </a:solidFill>
            </a:endParaRPr>
          </a:p>
          <a:p>
            <a:pPr>
              <a:lnSpc>
                <a:spcPct val="90000"/>
              </a:lnSpc>
            </a:pPr>
            <a:r>
              <a:rPr lang="ru-RU" sz="2400" b="1" dirty="0" smtClean="0">
                <a:solidFill>
                  <a:srgbClr val="FF0000"/>
                </a:solidFill>
              </a:rPr>
              <a:t>		</a:t>
            </a:r>
            <a:r>
              <a:rPr lang="en-US" sz="2400" b="1" dirty="0" smtClean="0">
                <a:solidFill>
                  <a:srgbClr val="FF0000"/>
                </a:solidFill>
              </a:rPr>
              <a:t>Rectangle inside; </a:t>
            </a:r>
            <a:r>
              <a:rPr lang="ru-RU" sz="2400" b="1" dirty="0" smtClean="0">
                <a:solidFill>
                  <a:srgbClr val="FF0000"/>
                </a:solidFill>
              </a:rPr>
              <a:t>  </a:t>
            </a:r>
            <a:r>
              <a:rPr lang="ru-RU" sz="2400" b="1" dirty="0" smtClean="0">
                <a:solidFill>
                  <a:srgbClr val="00B0F0"/>
                </a:solidFill>
              </a:rPr>
              <a:t>// защищённый</a:t>
            </a:r>
          </a:p>
          <a:p>
            <a:pPr>
              <a:lnSpc>
                <a:spcPct val="90000"/>
              </a:lnSpc>
            </a:pPr>
            <a:r>
              <a:rPr lang="ru-RU" sz="2400" b="1" dirty="0" smtClean="0">
                <a:solidFill>
                  <a:srgbClr val="FF0000"/>
                </a:solidFill>
              </a:rPr>
              <a:t>	</a:t>
            </a:r>
            <a:r>
              <a:rPr lang="en-US" sz="2400" b="1" dirty="0" smtClean="0">
                <a:solidFill>
                  <a:srgbClr val="FF0000"/>
                </a:solidFill>
              </a:rPr>
              <a:t>// ... </a:t>
            </a:r>
            <a:endParaRPr lang="ru-RU" sz="2400" b="1" dirty="0" smtClean="0">
              <a:solidFill>
                <a:srgbClr val="FF0000"/>
              </a:solidFill>
            </a:endParaRPr>
          </a:p>
          <a:p>
            <a:pPr>
              <a:lnSpc>
                <a:spcPct val="90000"/>
              </a:lnSpc>
            </a:pPr>
            <a:r>
              <a:rPr lang="en-US" sz="2400" b="1" dirty="0" smtClean="0">
                <a:solidFill>
                  <a:srgbClr val="FF0000"/>
                </a:solidFill>
              </a:rPr>
              <a:t>}; </a:t>
            </a:r>
            <a:endParaRPr lang="ru-RU" sz="2400" b="1" dirty="0" smtClean="0">
              <a:solidFill>
                <a:srgbClr val="FF0000"/>
              </a:solidFill>
            </a:endParaRPr>
          </a:p>
          <a:p>
            <a:pPr>
              <a:lnSpc>
                <a:spcPct val="90000"/>
              </a:lnSpc>
            </a:pPr>
            <a:r>
              <a:rPr lang="en-US" sz="2400" b="1" dirty="0" smtClean="0">
                <a:solidFill>
                  <a:srgbClr val="FF0000"/>
                </a:solidFill>
              </a:rPr>
              <a:t>class </a:t>
            </a:r>
            <a:r>
              <a:rPr lang="en-US" sz="2400" b="1" dirty="0" err="1" smtClean="0">
                <a:solidFill>
                  <a:srgbClr val="FF0000"/>
                </a:solidFill>
              </a:rPr>
              <a:t>dumb_terminal</a:t>
            </a:r>
            <a:r>
              <a:rPr lang="en-US" sz="2400" b="1" dirty="0" smtClean="0">
                <a:solidFill>
                  <a:srgbClr val="FF0000"/>
                </a:solidFill>
              </a:rPr>
              <a:t>: public window </a:t>
            </a:r>
            <a:endParaRPr lang="ru-RU" sz="2400" b="1" dirty="0" smtClean="0">
              <a:solidFill>
                <a:srgbClr val="FF0000"/>
              </a:solidFill>
            </a:endParaRPr>
          </a:p>
          <a:p>
            <a:pPr>
              <a:lnSpc>
                <a:spcPct val="90000"/>
              </a:lnSpc>
            </a:pPr>
            <a:r>
              <a:rPr lang="en-US" sz="2400" b="1" dirty="0" smtClean="0">
                <a:solidFill>
                  <a:srgbClr val="FF0000"/>
                </a:solidFill>
              </a:rPr>
              <a:t>{ </a:t>
            </a:r>
            <a:endParaRPr lang="ru-RU" sz="2400" b="1" dirty="0" smtClean="0">
              <a:solidFill>
                <a:srgbClr val="FF0000"/>
              </a:solidFill>
            </a:endParaRPr>
          </a:p>
          <a:p>
            <a:pPr>
              <a:lnSpc>
                <a:spcPct val="90000"/>
              </a:lnSpc>
            </a:pPr>
            <a:r>
              <a:rPr lang="ru-RU" sz="2400" b="1" dirty="0">
                <a:solidFill>
                  <a:srgbClr val="FF0000"/>
                </a:solidFill>
              </a:rPr>
              <a:t>	</a:t>
            </a:r>
            <a:r>
              <a:rPr lang="en-US" sz="2400" b="1" dirty="0" smtClean="0">
                <a:solidFill>
                  <a:srgbClr val="FF0000"/>
                </a:solidFill>
              </a:rPr>
              <a:t>// ... </a:t>
            </a:r>
            <a:endParaRPr lang="ru-RU" sz="2400" b="1" dirty="0" smtClean="0">
              <a:solidFill>
                <a:srgbClr val="FF0000"/>
              </a:solidFill>
            </a:endParaRPr>
          </a:p>
          <a:p>
            <a:pPr>
              <a:lnSpc>
                <a:spcPct val="90000"/>
              </a:lnSpc>
            </a:pPr>
            <a:r>
              <a:rPr lang="ru-RU" sz="2400" b="1" dirty="0" smtClean="0">
                <a:solidFill>
                  <a:srgbClr val="FF0000"/>
                </a:solidFill>
              </a:rPr>
              <a:t>	</a:t>
            </a:r>
            <a:r>
              <a:rPr lang="en-US" sz="2400" b="1" dirty="0" smtClean="0">
                <a:solidFill>
                  <a:srgbClr val="FF0000"/>
                </a:solidFill>
              </a:rPr>
              <a:t>public: </a:t>
            </a:r>
            <a:endParaRPr lang="ru-RU" sz="2400" b="1" dirty="0" smtClean="0">
              <a:solidFill>
                <a:srgbClr val="FF0000"/>
              </a:solidFill>
            </a:endParaRPr>
          </a:p>
          <a:p>
            <a:pPr>
              <a:lnSpc>
                <a:spcPct val="90000"/>
              </a:lnSpc>
            </a:pPr>
            <a:r>
              <a:rPr lang="ru-RU" sz="2400" b="1" dirty="0" smtClean="0">
                <a:solidFill>
                  <a:srgbClr val="FF0000"/>
                </a:solidFill>
              </a:rPr>
              <a:t>		</a:t>
            </a:r>
            <a:r>
              <a:rPr lang="en-US" sz="2400" b="1" dirty="0" smtClean="0">
                <a:solidFill>
                  <a:srgbClr val="FF0000"/>
                </a:solidFill>
              </a:rPr>
              <a:t>void prompt(); </a:t>
            </a:r>
            <a:endParaRPr lang="ru-RU" sz="2400" b="1" dirty="0" smtClean="0">
              <a:solidFill>
                <a:srgbClr val="FF0000"/>
              </a:solidFill>
            </a:endParaRPr>
          </a:p>
          <a:p>
            <a:pPr>
              <a:lnSpc>
                <a:spcPct val="90000"/>
              </a:lnSpc>
            </a:pPr>
            <a:r>
              <a:rPr lang="ru-RU" sz="2400" b="1" dirty="0" smtClean="0">
                <a:solidFill>
                  <a:srgbClr val="FF0000"/>
                </a:solidFill>
              </a:rPr>
              <a:t>	</a:t>
            </a:r>
            <a:r>
              <a:rPr lang="en-US" sz="2400" b="1" dirty="0" smtClean="0">
                <a:solidFill>
                  <a:srgbClr val="FF0000"/>
                </a:solidFill>
              </a:rPr>
              <a:t>// ... </a:t>
            </a:r>
            <a:endParaRPr lang="ru-RU" sz="2400" b="1" dirty="0" smtClean="0">
              <a:solidFill>
                <a:srgbClr val="FF0000"/>
              </a:solidFill>
            </a:endParaRPr>
          </a:p>
          <a:p>
            <a:pPr>
              <a:lnSpc>
                <a:spcPct val="90000"/>
              </a:lnSpc>
            </a:pPr>
            <a:r>
              <a:rPr lang="en-US" sz="2400" b="1" dirty="0" smtClean="0">
                <a:solidFill>
                  <a:srgbClr val="FF0000"/>
                </a:solidFill>
              </a:rPr>
              <a:t>};</a:t>
            </a:r>
            <a:endParaRPr lang="ru-RU" sz="2400" b="1" dirty="0" smtClean="0">
              <a:solidFill>
                <a:srgbClr val="FF0000"/>
              </a:solidFill>
            </a:endParaRPr>
          </a:p>
          <a:p>
            <a:r>
              <a:rPr lang="ru-RU" sz="2400" b="1" dirty="0" smtClean="0"/>
              <a:t>функции-члены </a:t>
            </a:r>
            <a:r>
              <a:rPr lang="ru-RU" sz="2400" b="1" dirty="0"/>
              <a:t>производных </a:t>
            </a:r>
            <a:r>
              <a:rPr lang="ru-RU" sz="2400" b="1" dirty="0" smtClean="0"/>
              <a:t>классов</a:t>
            </a:r>
            <a:r>
              <a:rPr lang="ru-RU" sz="2400" b="1" dirty="0"/>
              <a:t>, например, </a:t>
            </a:r>
            <a:r>
              <a:rPr lang="ru-RU" sz="2400" b="1" dirty="0" err="1">
                <a:solidFill>
                  <a:srgbClr val="C00000"/>
                </a:solidFill>
              </a:rPr>
              <a:t>dumb_terminal</a:t>
            </a:r>
            <a:r>
              <a:rPr lang="ru-RU" sz="2400" b="1" dirty="0">
                <a:solidFill>
                  <a:srgbClr val="C00000"/>
                </a:solidFill>
              </a:rPr>
              <a:t>::</a:t>
            </a:r>
            <a:r>
              <a:rPr lang="ru-RU" sz="2400" b="1" dirty="0" err="1">
                <a:solidFill>
                  <a:srgbClr val="C00000"/>
                </a:solidFill>
              </a:rPr>
              <a:t>prompt</a:t>
            </a:r>
            <a:r>
              <a:rPr lang="ru-RU" sz="2400" b="1" dirty="0">
                <a:solidFill>
                  <a:srgbClr val="C00000"/>
                </a:solidFill>
              </a:rPr>
              <a:t>()</a:t>
            </a:r>
            <a:r>
              <a:rPr lang="ru-RU" sz="2400" b="1" dirty="0"/>
              <a:t>, могут обратиться </a:t>
            </a:r>
            <a:r>
              <a:rPr lang="ru-RU" sz="2400" b="1" dirty="0" smtClean="0"/>
              <a:t>и выяснить</a:t>
            </a:r>
            <a:r>
              <a:rPr lang="ru-RU" sz="2400" b="1" dirty="0"/>
              <a:t>, с какого вида окном они работают. Для всех других функций член </a:t>
            </a:r>
            <a:r>
              <a:rPr lang="ru-RU" sz="2400" b="1" dirty="0" err="1"/>
              <a:t>window</a:t>
            </a:r>
            <a:r>
              <a:rPr lang="ru-RU" sz="2400" b="1" dirty="0"/>
              <a:t>::</a:t>
            </a:r>
            <a:r>
              <a:rPr lang="ru-RU" sz="2400" b="1" dirty="0" err="1" smtClean="0"/>
              <a:t>inside</a:t>
            </a:r>
            <a:r>
              <a:rPr lang="ru-RU" sz="2400" b="1" dirty="0" smtClean="0"/>
              <a:t> недоступен</a:t>
            </a:r>
            <a:r>
              <a:rPr lang="ru-RU" sz="2400" b="1" dirty="0"/>
              <a:t>. </a:t>
            </a:r>
            <a:endParaRPr lang="ru-RU" sz="2400" b="1" dirty="0">
              <a:solidFill>
                <a:srgbClr val="FF0000"/>
              </a:solidFill>
            </a:endParaRPr>
          </a:p>
        </p:txBody>
      </p:sp>
    </p:spTree>
    <p:extLst>
      <p:ext uri="{BB962C8B-B14F-4D97-AF65-F5344CB8AC3E}">
        <p14:creationId xmlns:p14="http://schemas.microsoft.com/office/powerpoint/2010/main" val="1610665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88640"/>
            <a:ext cx="9144000" cy="4893647"/>
          </a:xfrm>
          <a:prstGeom prst="rect">
            <a:avLst/>
          </a:prstGeom>
        </p:spPr>
        <p:txBody>
          <a:bodyPr wrap="square">
            <a:spAutoFit/>
          </a:bodyPr>
          <a:lstStyle/>
          <a:p>
            <a:r>
              <a:rPr lang="ru-RU" sz="2400" b="1" dirty="0" smtClean="0">
                <a:solidFill>
                  <a:srgbClr val="C00000"/>
                </a:solidFill>
              </a:rPr>
              <a:t>Наследование</a:t>
            </a:r>
            <a:r>
              <a:rPr lang="ru-RU" sz="2400" b="1" dirty="0" smtClean="0">
                <a:solidFill>
                  <a:srgbClr val="002060"/>
                </a:solidFill>
              </a:rPr>
              <a:t> – способность производить новый класс из существующего базового класса. При порождении одного класса из другого (базового класса), производный класс наследует элементы базового класса. При порождении класса из базового определение производного класса производится ключевым словом </a:t>
            </a:r>
            <a:r>
              <a:rPr lang="ru-RU" sz="2400" b="1" dirty="0" err="1" smtClean="0">
                <a:solidFill>
                  <a:srgbClr val="0070C0"/>
                </a:solidFill>
              </a:rPr>
              <a:t>class</a:t>
            </a:r>
            <a:r>
              <a:rPr lang="ru-RU" sz="2400" b="1" dirty="0" smtClean="0">
                <a:solidFill>
                  <a:srgbClr val="0070C0"/>
                </a:solidFill>
              </a:rPr>
              <a:t> </a:t>
            </a:r>
            <a:r>
              <a:rPr lang="ru-RU" sz="2400" b="1" dirty="0" smtClean="0">
                <a:solidFill>
                  <a:srgbClr val="002060"/>
                </a:solidFill>
              </a:rPr>
              <a:t>, за которым следует имя класса, двоеточие и имя базового класса, например </a:t>
            </a:r>
            <a:r>
              <a:rPr lang="ru-RU" sz="2400" b="1" dirty="0" err="1" smtClean="0">
                <a:solidFill>
                  <a:srgbClr val="0070C0"/>
                </a:solidFill>
              </a:rPr>
              <a:t>class</a:t>
            </a:r>
            <a:r>
              <a:rPr lang="ru-RU" sz="2400" b="1" dirty="0" smtClean="0">
                <a:solidFill>
                  <a:srgbClr val="0070C0"/>
                </a:solidFill>
              </a:rPr>
              <a:t> </a:t>
            </a:r>
            <a:r>
              <a:rPr lang="ru-RU" sz="2400" b="1" dirty="0" err="1" smtClean="0">
                <a:solidFill>
                  <a:srgbClr val="0070C0"/>
                </a:solidFill>
              </a:rPr>
              <a:t>dalmatian</a:t>
            </a:r>
            <a:r>
              <a:rPr lang="ru-RU" sz="2400" b="1" dirty="0" smtClean="0">
                <a:solidFill>
                  <a:srgbClr val="0070C0"/>
                </a:solidFill>
              </a:rPr>
              <a:t>: </a:t>
            </a:r>
            <a:r>
              <a:rPr lang="ru-RU" sz="2400" b="1" dirty="0" err="1" smtClean="0">
                <a:solidFill>
                  <a:srgbClr val="0070C0"/>
                </a:solidFill>
              </a:rPr>
              <a:t>dog</a:t>
            </a:r>
            <a:r>
              <a:rPr lang="ru-RU" sz="2400" b="1" dirty="0" smtClean="0">
                <a:solidFill>
                  <a:srgbClr val="002060"/>
                </a:solidFill>
              </a:rPr>
              <a:t>.</a:t>
            </a:r>
          </a:p>
          <a:p>
            <a:endParaRPr lang="ru-RU" sz="2400" b="1" dirty="0">
              <a:solidFill>
                <a:srgbClr val="002060"/>
              </a:solidFill>
            </a:endParaRPr>
          </a:p>
          <a:p>
            <a:r>
              <a:rPr lang="ru-RU" sz="2400" b="1" dirty="0" smtClean="0">
                <a:solidFill>
                  <a:srgbClr val="002060"/>
                </a:solidFill>
              </a:rPr>
              <a:t>Производный класс может обращаться к общим элементам базового класса, как будто эти элементы определены внутри самого производного класса. Для доступа к частным данным базового класса производный класс должен использовать интерфейсные функции базового класса.</a:t>
            </a:r>
            <a:endParaRPr lang="ru-RU" sz="2400" b="1" dirty="0">
              <a:solidFill>
                <a:srgbClr val="002060"/>
              </a:solidFill>
            </a:endParaRPr>
          </a:p>
        </p:txBody>
      </p:sp>
    </p:spTree>
    <p:extLst>
      <p:ext uri="{BB962C8B-B14F-4D97-AF65-F5344CB8AC3E}">
        <p14:creationId xmlns:p14="http://schemas.microsoft.com/office/powerpoint/2010/main" val="1241779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335" y="1196752"/>
            <a:ext cx="9144000" cy="830997"/>
          </a:xfrm>
          <a:prstGeom prst="rect">
            <a:avLst/>
          </a:prstGeom>
        </p:spPr>
        <p:txBody>
          <a:bodyPr wrap="square">
            <a:spAutoFit/>
          </a:bodyPr>
          <a:lstStyle/>
          <a:p>
            <a:r>
              <a:rPr lang="ru-RU" sz="2400" b="1" dirty="0" smtClean="0">
                <a:solidFill>
                  <a:srgbClr val="002060"/>
                </a:solidFill>
              </a:rPr>
              <a:t>При разработке ПО и </a:t>
            </a:r>
            <a:r>
              <a:rPr lang="ru-RU" sz="2400" b="1" dirty="0" err="1" smtClean="0">
                <a:solidFill>
                  <a:srgbClr val="002060"/>
                </a:solidFill>
              </a:rPr>
              <a:t>web</a:t>
            </a:r>
            <a:r>
              <a:rPr lang="ru-RU" sz="2400" b="1" dirty="0" smtClean="0">
                <a:solidFill>
                  <a:srgbClr val="002060"/>
                </a:solidFill>
              </a:rPr>
              <a:t>-приложений используются два основных подхода – процедурный и объектно-ориентированный. </a:t>
            </a:r>
            <a:endParaRPr lang="ru-RU" sz="2400" b="1" dirty="0">
              <a:solidFill>
                <a:srgbClr val="002060"/>
              </a:solidFill>
            </a:endParaRPr>
          </a:p>
        </p:txBody>
      </p:sp>
      <p:sp>
        <p:nvSpPr>
          <p:cNvPr id="3" name="Прямоугольник 2"/>
          <p:cNvSpPr/>
          <p:nvPr/>
        </p:nvSpPr>
        <p:spPr>
          <a:xfrm>
            <a:off x="-59910" y="2204864"/>
            <a:ext cx="9144000" cy="1200329"/>
          </a:xfrm>
          <a:prstGeom prst="rect">
            <a:avLst/>
          </a:prstGeom>
        </p:spPr>
        <p:txBody>
          <a:bodyPr wrap="square">
            <a:spAutoFit/>
          </a:bodyPr>
          <a:lstStyle/>
          <a:p>
            <a:r>
              <a:rPr lang="ru-RU" sz="2400" b="1" dirty="0" smtClean="0">
                <a:solidFill>
                  <a:srgbClr val="002060"/>
                </a:solidFill>
              </a:rPr>
              <a:t>Процедурный и объектно-ориентированный</a:t>
            </a:r>
            <a:r>
              <a:rPr lang="en-US" sz="2400" b="1" dirty="0" smtClean="0">
                <a:solidFill>
                  <a:srgbClr val="002060"/>
                </a:solidFill>
              </a:rPr>
              <a:t> </a:t>
            </a:r>
            <a:r>
              <a:rPr lang="ru-RU" sz="2400" b="1" dirty="0" smtClean="0">
                <a:solidFill>
                  <a:srgbClr val="002060"/>
                </a:solidFill>
              </a:rPr>
              <a:t>подход – разные способы организации кода, решения задач и предназначены для решения разных задач.</a:t>
            </a:r>
            <a:endParaRPr lang="ru-RU" sz="2400" b="1" dirty="0">
              <a:solidFill>
                <a:srgbClr val="002060"/>
              </a:solidFill>
            </a:endParaRPr>
          </a:p>
        </p:txBody>
      </p:sp>
      <p:sp>
        <p:nvSpPr>
          <p:cNvPr id="5" name="Прямоугольник 4"/>
          <p:cNvSpPr/>
          <p:nvPr/>
        </p:nvSpPr>
        <p:spPr>
          <a:xfrm>
            <a:off x="0" y="51366"/>
            <a:ext cx="9144000" cy="954107"/>
          </a:xfrm>
          <a:prstGeom prst="rect">
            <a:avLst/>
          </a:prstGeom>
        </p:spPr>
        <p:txBody>
          <a:bodyPr wrap="square">
            <a:spAutoFit/>
          </a:bodyPr>
          <a:lstStyle/>
          <a:p>
            <a:pPr algn="ctr"/>
            <a:r>
              <a:rPr lang="ru-RU" sz="2800" b="1" dirty="0" smtClean="0">
                <a:solidFill>
                  <a:srgbClr val="C00000"/>
                </a:solidFill>
              </a:rPr>
              <a:t>Процедурное и объектно-ориентированное программирование</a:t>
            </a:r>
            <a:endParaRPr lang="ru-RU" sz="2800" b="1" dirty="0">
              <a:solidFill>
                <a:srgbClr val="C00000"/>
              </a:solidFill>
            </a:endParaRPr>
          </a:p>
        </p:txBody>
      </p:sp>
      <p:sp>
        <p:nvSpPr>
          <p:cNvPr id="7" name="Прямоугольник 6"/>
          <p:cNvSpPr/>
          <p:nvPr/>
        </p:nvSpPr>
        <p:spPr>
          <a:xfrm>
            <a:off x="-60847" y="3717032"/>
            <a:ext cx="9144000" cy="3046988"/>
          </a:xfrm>
          <a:prstGeom prst="rect">
            <a:avLst/>
          </a:prstGeom>
        </p:spPr>
        <p:txBody>
          <a:bodyPr wrap="square">
            <a:spAutoFit/>
          </a:bodyPr>
          <a:lstStyle/>
          <a:p>
            <a:r>
              <a:rPr lang="ru-RU" sz="2400" b="1" u="sng" dirty="0" smtClean="0">
                <a:solidFill>
                  <a:srgbClr val="002060"/>
                </a:solidFill>
              </a:rPr>
              <a:t>Процедурное программирование</a:t>
            </a:r>
            <a:r>
              <a:rPr lang="ru-RU" sz="2400" b="1" dirty="0" smtClean="0">
                <a:solidFill>
                  <a:srgbClr val="002060"/>
                </a:solidFill>
              </a:rPr>
              <a:t>, по сути, является отражением фон Неймановской архитектуры компьютера. Программа, написанная на процедурном языке, представляет собой последовательность команд, определяющих алгоритм решения задачи. Основная команда – присвоение, с помощью которой определяется и меняется память компьютера. Программа производит преобразование содержимого памяти, изменяя его от исходного состояния к результирующему.</a:t>
            </a:r>
            <a:endParaRPr lang="ru-RU" sz="2400" b="1" dirty="0">
              <a:solidFill>
                <a:srgbClr val="002060"/>
              </a:solidFill>
            </a:endParaRPr>
          </a:p>
        </p:txBody>
      </p:sp>
    </p:spTree>
    <p:extLst>
      <p:ext uri="{BB962C8B-B14F-4D97-AF65-F5344CB8AC3E}">
        <p14:creationId xmlns:p14="http://schemas.microsoft.com/office/powerpoint/2010/main" val="3126023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88640"/>
            <a:ext cx="9144000" cy="4524315"/>
          </a:xfrm>
          <a:prstGeom prst="rect">
            <a:avLst/>
          </a:prstGeom>
        </p:spPr>
        <p:txBody>
          <a:bodyPr wrap="square">
            <a:spAutoFit/>
          </a:bodyPr>
          <a:lstStyle/>
          <a:p>
            <a:r>
              <a:rPr lang="ru-RU" sz="2400" b="1" dirty="0" smtClean="0">
                <a:solidFill>
                  <a:srgbClr val="C00000"/>
                </a:solidFill>
              </a:rPr>
              <a:t>Полиморфизм</a:t>
            </a:r>
            <a:r>
              <a:rPr lang="ru-RU" sz="2400" b="1" dirty="0" smtClean="0">
                <a:solidFill>
                  <a:srgbClr val="002060"/>
                </a:solidFill>
              </a:rPr>
              <a:t> — это способность объекта использовать методы производного класса, который не существует на момент создания базового.</a:t>
            </a:r>
          </a:p>
          <a:p>
            <a:r>
              <a:rPr lang="ru-RU" sz="2400" b="1" dirty="0">
                <a:solidFill>
                  <a:srgbClr val="002060"/>
                </a:solidFill>
              </a:rPr>
              <a:t>В </a:t>
            </a:r>
            <a:r>
              <a:rPr lang="ru-RU" sz="2400" b="1" dirty="0" smtClean="0">
                <a:solidFill>
                  <a:srgbClr val="002060"/>
                </a:solidFill>
              </a:rPr>
              <a:t>ООП класс </a:t>
            </a:r>
            <a:r>
              <a:rPr lang="ru-RU" sz="2400" b="1" dirty="0">
                <a:solidFill>
                  <a:srgbClr val="002060"/>
                </a:solidFill>
              </a:rPr>
              <a:t>является абстрактным типом данных. Полиморфизм реализуется с помощью наследования классов и </a:t>
            </a:r>
            <a:r>
              <a:rPr lang="ru-RU" sz="2400" b="1" dirty="0" smtClean="0">
                <a:solidFill>
                  <a:srgbClr val="002060"/>
                </a:solidFill>
              </a:rPr>
              <a:t>виртуальных </a:t>
            </a:r>
            <a:r>
              <a:rPr lang="ru-RU" sz="2400" b="1" dirty="0">
                <a:solidFill>
                  <a:srgbClr val="002060"/>
                </a:solidFill>
              </a:rPr>
              <a:t>функций. Класс-потомок наследует </a:t>
            </a:r>
            <a:r>
              <a:rPr lang="ru-RU" sz="2400" b="1" dirty="0" smtClean="0">
                <a:solidFill>
                  <a:srgbClr val="002060"/>
                </a:solidFill>
              </a:rPr>
              <a:t>методы класса-родителя</a:t>
            </a:r>
            <a:r>
              <a:rPr lang="ru-RU" sz="2400" b="1" dirty="0">
                <a:solidFill>
                  <a:srgbClr val="002060"/>
                </a:solidFill>
              </a:rPr>
              <a:t>, а </a:t>
            </a:r>
            <a:r>
              <a:rPr lang="ru-RU" sz="2400" b="1" dirty="0" smtClean="0">
                <a:solidFill>
                  <a:srgbClr val="002060"/>
                </a:solidFill>
              </a:rPr>
              <a:t>реализация этих методов, </a:t>
            </a:r>
            <a:r>
              <a:rPr lang="ru-RU" sz="2400" b="1" dirty="0">
                <a:solidFill>
                  <a:srgbClr val="002060"/>
                </a:solidFill>
              </a:rPr>
              <a:t>в результате </a:t>
            </a:r>
            <a:r>
              <a:rPr lang="ru-RU" sz="2400" b="1" dirty="0" smtClean="0">
                <a:solidFill>
                  <a:srgbClr val="002060"/>
                </a:solidFill>
              </a:rPr>
              <a:t>переопределения, может </a:t>
            </a:r>
            <a:r>
              <a:rPr lang="ru-RU" sz="2400" b="1" dirty="0">
                <a:solidFill>
                  <a:srgbClr val="002060"/>
                </a:solidFill>
              </a:rPr>
              <a:t>быть другой, соответствующей специфике класса-потомка. Другие функции могут работать с объектом класса-родителя, но при этом вместо него во время исполнения будет подставляться один из классов-потомков. </a:t>
            </a:r>
            <a:endParaRPr lang="ru-RU" sz="2400" b="1" dirty="0" smtClean="0">
              <a:solidFill>
                <a:srgbClr val="002060"/>
              </a:solidFill>
            </a:endParaRPr>
          </a:p>
          <a:p>
            <a:endParaRPr lang="ru-RU" sz="2400" b="1" dirty="0" smtClean="0">
              <a:solidFill>
                <a:srgbClr val="002060"/>
              </a:solidFill>
            </a:endParaRPr>
          </a:p>
        </p:txBody>
      </p:sp>
      <p:sp>
        <p:nvSpPr>
          <p:cNvPr id="3" name="Прямоугольник 2"/>
          <p:cNvSpPr/>
          <p:nvPr/>
        </p:nvSpPr>
        <p:spPr>
          <a:xfrm>
            <a:off x="11261" y="4869160"/>
            <a:ext cx="9144000" cy="1569660"/>
          </a:xfrm>
          <a:prstGeom prst="rect">
            <a:avLst/>
          </a:prstGeom>
        </p:spPr>
        <p:txBody>
          <a:bodyPr wrap="square">
            <a:spAutoFit/>
          </a:bodyPr>
          <a:lstStyle/>
          <a:p>
            <a:r>
              <a:rPr lang="ru-RU" sz="2400" b="1" dirty="0" smtClean="0">
                <a:solidFill>
                  <a:srgbClr val="002060"/>
                </a:solidFill>
              </a:rPr>
              <a:t>Идеи ООП не очень просты для практического использования (их неграмотное применение приносит гораздо больше вреда, чем пользы), а освоение существующих стандартных библиотек требует времени и высокого уровня первоначальной подготовки.</a:t>
            </a:r>
            <a:endParaRPr lang="ru-RU" sz="2400" b="1" dirty="0">
              <a:solidFill>
                <a:srgbClr val="002060"/>
              </a:solidFill>
            </a:endParaRPr>
          </a:p>
        </p:txBody>
      </p:sp>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4245" y="22063"/>
            <a:ext cx="9144000" cy="6494085"/>
          </a:xfrm>
          <a:prstGeom prst="rect">
            <a:avLst/>
          </a:prstGeom>
        </p:spPr>
        <p:txBody>
          <a:bodyPr wrap="square">
            <a:spAutoFit/>
          </a:bodyPr>
          <a:lstStyle/>
          <a:p>
            <a:pPr algn="ctr"/>
            <a:r>
              <a:rPr lang="ru-RU" sz="2800" b="1" dirty="0" smtClean="0">
                <a:solidFill>
                  <a:srgbClr val="002060"/>
                </a:solidFill>
              </a:rPr>
              <a:t>Преимущества и недостатки процедурного программирования</a:t>
            </a:r>
          </a:p>
          <a:p>
            <a:endParaRPr lang="ru-RU" sz="2400" b="1" dirty="0" smtClean="0">
              <a:solidFill>
                <a:srgbClr val="002060"/>
              </a:solidFill>
            </a:endParaRPr>
          </a:p>
          <a:p>
            <a:r>
              <a:rPr lang="ru-RU" sz="2400" b="1" dirty="0" smtClean="0">
                <a:solidFill>
                  <a:srgbClr val="002060"/>
                </a:solidFill>
              </a:rPr>
              <a:t>Недостатки:</a:t>
            </a:r>
          </a:p>
          <a:p>
            <a:pPr marL="285750" indent="-285750">
              <a:buFont typeface="Wingdings" pitchFamily="2" charset="2"/>
              <a:buChar char="Ø"/>
            </a:pPr>
            <a:r>
              <a:rPr lang="ru-RU" sz="2400" b="1" dirty="0" smtClean="0">
                <a:solidFill>
                  <a:srgbClr val="002060"/>
                </a:solidFill>
              </a:rPr>
              <a:t>Риск возникновения множества ошибок при работе над большим проектом. Приходится писать много процедур, и это не может не сказаться на чистоте и работоспособности кода.</a:t>
            </a:r>
          </a:p>
          <a:p>
            <a:pPr marL="285750" indent="-285750">
              <a:buFont typeface="Wingdings" pitchFamily="2" charset="2"/>
              <a:buChar char="Ø"/>
            </a:pPr>
            <a:r>
              <a:rPr lang="ru-RU" sz="2400" b="1" dirty="0" smtClean="0">
                <a:solidFill>
                  <a:srgbClr val="002060"/>
                </a:solidFill>
              </a:rPr>
              <a:t>Все данные процедуры доступны только внутри нее. Их нельзя вызвать из другого места программы и при необходимости придется писать аналогичный код.</a:t>
            </a:r>
          </a:p>
          <a:p>
            <a:r>
              <a:rPr lang="ru-RU" sz="2400" b="1" dirty="0" smtClean="0">
                <a:solidFill>
                  <a:srgbClr val="002060"/>
                </a:solidFill>
              </a:rPr>
              <a:t>Преимущества:</a:t>
            </a:r>
          </a:p>
          <a:p>
            <a:pPr marL="285750" indent="-285750">
              <a:buFont typeface="Wingdings" pitchFamily="2" charset="2"/>
              <a:buChar char="Ø"/>
            </a:pPr>
            <a:r>
              <a:rPr lang="ru-RU" sz="2400" b="1" dirty="0" smtClean="0">
                <a:solidFill>
                  <a:srgbClr val="002060"/>
                </a:solidFill>
              </a:rPr>
              <a:t>Любая процедура (функция) может быть вызвана неограниченное количество раз. </a:t>
            </a:r>
          </a:p>
          <a:p>
            <a:pPr marL="285750" indent="-285750">
              <a:buFont typeface="Wingdings" pitchFamily="2" charset="2"/>
              <a:buChar char="Ø"/>
            </a:pPr>
            <a:r>
              <a:rPr lang="ru-RU" sz="2400" b="1" dirty="0" smtClean="0">
                <a:solidFill>
                  <a:srgbClr val="002060"/>
                </a:solidFill>
              </a:rPr>
              <a:t>Возможность оперативно решить задачу, в которой отсутствует сложная иерархия. </a:t>
            </a:r>
            <a:r>
              <a:rPr lang="ru-RU" sz="2400" b="1" dirty="0" smtClean="0">
                <a:solidFill>
                  <a:srgbClr val="C00000"/>
                </a:solidFill>
              </a:rPr>
              <a:t>Можно пойти дальше и сказать: если проект не подразумевает создания большого количества классов и объектов, то в ПП совсем нет минусов.</a:t>
            </a:r>
          </a:p>
        </p:txBody>
      </p:sp>
    </p:spTree>
    <p:extLst>
      <p:ext uri="{BB962C8B-B14F-4D97-AF65-F5344CB8AC3E}">
        <p14:creationId xmlns:p14="http://schemas.microsoft.com/office/powerpoint/2010/main" val="3126023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4099"/>
            <a:ext cx="9144000" cy="3170099"/>
          </a:xfrm>
          <a:prstGeom prst="rect">
            <a:avLst/>
          </a:prstGeom>
        </p:spPr>
        <p:txBody>
          <a:bodyPr wrap="square">
            <a:spAutoFit/>
          </a:bodyPr>
          <a:lstStyle/>
          <a:p>
            <a:pPr algn="ctr"/>
            <a:r>
              <a:rPr lang="ru-RU" sz="2800" b="1" dirty="0" smtClean="0">
                <a:solidFill>
                  <a:srgbClr val="002060"/>
                </a:solidFill>
              </a:rPr>
              <a:t>Преимущества и недостатки объектно-ориентированного программирования</a:t>
            </a:r>
          </a:p>
          <a:p>
            <a:r>
              <a:rPr lang="ru-RU" sz="2400" b="1" dirty="0" smtClean="0">
                <a:solidFill>
                  <a:srgbClr val="002060"/>
                </a:solidFill>
              </a:rPr>
              <a:t> </a:t>
            </a:r>
          </a:p>
          <a:p>
            <a:r>
              <a:rPr lang="ru-RU" sz="2400" b="1" dirty="0" smtClean="0">
                <a:solidFill>
                  <a:srgbClr val="002060"/>
                </a:solidFill>
              </a:rPr>
              <a:t>Главный минус – громоздкость при решении простых задач.</a:t>
            </a:r>
          </a:p>
          <a:p>
            <a:r>
              <a:rPr lang="ru-RU" sz="2400" b="1" dirty="0" smtClean="0">
                <a:solidFill>
                  <a:srgbClr val="002060"/>
                </a:solidFill>
              </a:rPr>
              <a:t>Большой </a:t>
            </a:r>
            <a:r>
              <a:rPr lang="ru-RU" sz="2400" b="1" dirty="0">
                <a:solidFill>
                  <a:srgbClr val="002060"/>
                </a:solidFill>
              </a:rPr>
              <a:t>плюс: такой код удобнее поддерживать, изменять и обслуживать, так как он разбит на модули, которые проще воспринимаются визуально. </a:t>
            </a:r>
            <a:r>
              <a:rPr lang="ru-RU" sz="2400" b="1" dirty="0" smtClean="0">
                <a:solidFill>
                  <a:srgbClr val="002060"/>
                </a:solidFill>
              </a:rPr>
              <a:t>И ошибок </a:t>
            </a:r>
            <a:r>
              <a:rPr lang="ru-RU" sz="2400" b="1" dirty="0">
                <a:solidFill>
                  <a:srgbClr val="002060"/>
                </a:solidFill>
              </a:rPr>
              <a:t>меньше</a:t>
            </a:r>
            <a:r>
              <a:rPr lang="ru-RU" sz="2400" b="1" dirty="0" smtClean="0">
                <a:solidFill>
                  <a:srgbClr val="002060"/>
                </a:solidFill>
              </a:rPr>
              <a:t>.</a:t>
            </a:r>
          </a:p>
          <a:p>
            <a:endParaRPr lang="ru-RU" sz="2400" b="1" dirty="0">
              <a:solidFill>
                <a:srgbClr val="002060"/>
              </a:solidFill>
            </a:endParaRPr>
          </a:p>
        </p:txBody>
      </p:sp>
      <p:sp>
        <p:nvSpPr>
          <p:cNvPr id="3" name="Прямоугольник 2"/>
          <p:cNvSpPr/>
          <p:nvPr/>
        </p:nvSpPr>
        <p:spPr>
          <a:xfrm>
            <a:off x="39881" y="3284984"/>
            <a:ext cx="9144000" cy="2677656"/>
          </a:xfrm>
          <a:prstGeom prst="rect">
            <a:avLst/>
          </a:prstGeom>
        </p:spPr>
        <p:txBody>
          <a:bodyPr wrap="square">
            <a:spAutoFit/>
          </a:bodyPr>
          <a:lstStyle/>
          <a:p>
            <a:r>
              <a:rPr lang="ru-RU" sz="2400" b="1" dirty="0" smtClean="0">
                <a:solidFill>
                  <a:srgbClr val="002060"/>
                </a:solidFill>
              </a:rPr>
              <a:t>При реализации того или иного проекта разработчик сам решает, как он будет реализован. Если перед </a:t>
            </a:r>
            <a:r>
              <a:rPr lang="ru-RU" sz="2400" b="1" dirty="0" smtClean="0">
                <a:solidFill>
                  <a:srgbClr val="002060"/>
                </a:solidFill>
              </a:rPr>
              <a:t>ним стоит </a:t>
            </a:r>
            <a:r>
              <a:rPr lang="ru-RU" sz="2400" b="1" dirty="0" smtClean="0">
                <a:solidFill>
                  <a:srgbClr val="002060"/>
                </a:solidFill>
              </a:rPr>
              <a:t>серьезная задача и понятно, что без классов и объектов не обойтись – выбирается ООП.</a:t>
            </a:r>
          </a:p>
          <a:p>
            <a:r>
              <a:rPr lang="ru-RU" sz="2400" b="1" dirty="0" smtClean="0">
                <a:solidFill>
                  <a:srgbClr val="002060"/>
                </a:solidFill>
              </a:rPr>
              <a:t>Если же задача довольно проста и чётко виден пошаговый алгоритм ее решения, то лучше всего процедурное программирование.</a:t>
            </a:r>
            <a:endParaRPr lang="ru-RU" sz="2400" b="1" dirty="0">
              <a:solidFill>
                <a:srgbClr val="002060"/>
              </a:solidFill>
            </a:endParaRPr>
          </a:p>
        </p:txBody>
      </p:sp>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45387"/>
            <a:ext cx="9144000" cy="1261884"/>
          </a:xfrm>
          <a:prstGeom prst="rect">
            <a:avLst/>
          </a:prstGeom>
        </p:spPr>
        <p:txBody>
          <a:bodyPr wrap="square">
            <a:spAutoFit/>
          </a:bodyPr>
          <a:lstStyle/>
          <a:p>
            <a:r>
              <a:rPr lang="ru-RU" sz="2800" b="1" dirty="0" smtClean="0">
                <a:solidFill>
                  <a:srgbClr val="C00000"/>
                </a:solidFill>
              </a:rPr>
              <a:t>Архитектура фон Неймана — принцип совместного хранения команд и данных в памяти компьютера.</a:t>
            </a:r>
          </a:p>
          <a:p>
            <a:pPr algn="ctr"/>
            <a:r>
              <a:rPr lang="ru-RU" sz="2000" b="1" dirty="0" smtClean="0">
                <a:solidFill>
                  <a:srgbClr val="00B0F0"/>
                </a:solidFill>
              </a:rPr>
              <a:t>Лирическое отступление</a:t>
            </a:r>
            <a:endParaRPr lang="ru-RU" sz="2000" b="1" dirty="0">
              <a:solidFill>
                <a:srgbClr val="00B0F0"/>
              </a:solidFill>
            </a:endParaRPr>
          </a:p>
        </p:txBody>
      </p:sp>
      <p:sp>
        <p:nvSpPr>
          <p:cNvPr id="6" name="Прямоугольник 5"/>
          <p:cNvSpPr/>
          <p:nvPr/>
        </p:nvSpPr>
        <p:spPr>
          <a:xfrm>
            <a:off x="-28620" y="1242620"/>
            <a:ext cx="9144000" cy="5570756"/>
          </a:xfrm>
          <a:prstGeom prst="rect">
            <a:avLst/>
          </a:prstGeom>
        </p:spPr>
        <p:txBody>
          <a:bodyPr wrap="square">
            <a:spAutoFit/>
          </a:bodyPr>
          <a:lstStyle/>
          <a:p>
            <a:r>
              <a:rPr lang="ru-RU" sz="2800" b="1" dirty="0" smtClean="0">
                <a:solidFill>
                  <a:srgbClr val="002060"/>
                </a:solidFill>
              </a:rPr>
              <a:t>Принципы фон Неймана</a:t>
            </a:r>
          </a:p>
          <a:p>
            <a:endParaRPr lang="ru-RU" sz="2400" b="1" dirty="0" smtClean="0"/>
          </a:p>
          <a:p>
            <a:r>
              <a:rPr lang="ru-RU" sz="2400" b="1" u="sng" dirty="0" smtClean="0">
                <a:solidFill>
                  <a:srgbClr val="FF0000"/>
                </a:solidFill>
              </a:rPr>
              <a:t>Принцип однородности памяти </a:t>
            </a:r>
          </a:p>
          <a:p>
            <a:r>
              <a:rPr lang="ru-RU" sz="2000" b="1" dirty="0" smtClean="0"/>
              <a:t>Команды и данные хранятся в одной и той же памяти и внешне в памяти неразличимы. Распознать их можно только по способу использования; то есть одно и то же значение в ячейке памяти может использоваться и как данные, и как команда, и как адрес в зависимости лишь от способа обращения к нему. Это позволяет производить над командами те же операции, что и над числами, и, соответственно, открывает ряд возможностей. Так, циклически изменяя адресную часть команды, можно обеспечить обращение к последовательным элементам массива данных. Такой прием носит название модификации команд, но с позиций современного программирования не приветствуется. Более полезным является другое следствие принципа однородности, когда команды одной программы могут быть получены как результат исполнения другой программы. Эта возможность лежит в основе трансляции — перевода текста программы с языка высокого уровня на язык конкретной вычислительной машины.</a:t>
            </a:r>
          </a:p>
        </p:txBody>
      </p:sp>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66168"/>
            <a:ext cx="9144000" cy="6063198"/>
          </a:xfrm>
          <a:prstGeom prst="rect">
            <a:avLst/>
          </a:prstGeom>
        </p:spPr>
        <p:txBody>
          <a:bodyPr wrap="square">
            <a:spAutoFit/>
          </a:bodyPr>
          <a:lstStyle/>
          <a:p>
            <a:r>
              <a:rPr lang="ru-RU" sz="2400" b="1" u="sng" dirty="0" smtClean="0">
                <a:solidFill>
                  <a:srgbClr val="FF0000"/>
                </a:solidFill>
              </a:rPr>
              <a:t>Принцип адресности </a:t>
            </a:r>
          </a:p>
          <a:p>
            <a:r>
              <a:rPr lang="ru-RU" sz="2000" b="1" dirty="0" smtClean="0"/>
              <a:t>Структурно основная память состоит из пронумерованных ячеек, причём процессору в произвольный момент доступна любая ячейка. Двоичные коды команд и данных разделяются на единицы информации, называемые словами, и хранятся в ячейках памяти, а для доступа к ним используются номера соответствующих ячеек — адреса.</a:t>
            </a:r>
          </a:p>
          <a:p>
            <a:endParaRPr lang="ru-RU" sz="2000" b="1" dirty="0" smtClean="0"/>
          </a:p>
          <a:p>
            <a:r>
              <a:rPr lang="ru-RU" sz="2400" b="1" u="sng" dirty="0" smtClean="0">
                <a:solidFill>
                  <a:srgbClr val="FF0000"/>
                </a:solidFill>
              </a:rPr>
              <a:t>Принцип программного управления </a:t>
            </a:r>
          </a:p>
          <a:p>
            <a:r>
              <a:rPr lang="ru-RU" sz="2000" b="1" dirty="0" smtClean="0"/>
              <a:t>Все вычисления, предусмотренные алгоритмом решения задачи, должны быть представлены в виде программы, состоящей из последовательности управляющих слов — команд. Каждая команда предписывает некоторую операцию из набора операций, реализуемых вычислительной машиной. Команды программы хранятся в последовательных ячейках памяти вычислительной машины и выполняются в естественной последовательности, то есть в порядке их положения в программе. При необходимости, с помощью специальных команд, эта последовательность может быть изменена. Решение об изменении порядка выполнения команд программы принимается либо на основании анализа результатов предшествующих вычислений, либо безусловно.</a:t>
            </a:r>
            <a:endParaRPr lang="ru-RU" sz="2000" b="1" dirty="0"/>
          </a:p>
        </p:txBody>
      </p:sp>
    </p:spTree>
    <p:extLst>
      <p:ext uri="{BB962C8B-B14F-4D97-AF65-F5344CB8AC3E}">
        <p14:creationId xmlns:p14="http://schemas.microsoft.com/office/powerpoint/2010/main" val="1308906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2"/>
            <a:ext cx="3240360" cy="4793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3563888" y="1572"/>
            <a:ext cx="5580111" cy="6740307"/>
          </a:xfrm>
          <a:prstGeom prst="rect">
            <a:avLst/>
          </a:prstGeom>
        </p:spPr>
        <p:txBody>
          <a:bodyPr wrap="square">
            <a:spAutoFit/>
          </a:bodyPr>
          <a:lstStyle/>
          <a:p>
            <a:pPr>
              <a:lnSpc>
                <a:spcPct val="90000"/>
              </a:lnSpc>
            </a:pPr>
            <a:r>
              <a:rPr lang="ru-RU" sz="2400" b="1" dirty="0" smtClean="0"/>
              <a:t>Совместное использование шины для памяти программ и памяти данных приводит к узкому месту архитектуры фон Неймана – к ограничению пропускной способности между процессором и памятью по сравнению с объёмом памяти. Т.к. память программ и память данных не могут быть доступны в одно и то же время, скорость работы процессора существенно ограничиваются </a:t>
            </a:r>
            <a:r>
              <a:rPr lang="ru-RU" sz="2400" b="1" dirty="0" smtClean="0"/>
              <a:t>пропускной </a:t>
            </a:r>
            <a:r>
              <a:rPr lang="ru-RU" sz="2400" b="1" dirty="0" smtClean="0"/>
              <a:t>способностью канала «процессор-память» и скоростью работы памяти. Скорость процессора и объём памяти увеличиваются гораздо быстрее, чем пропускная способность между ними. Это узкое место стало большой проблемой, серьёзность которой возрастает с каждым новым поколением процессоров.</a:t>
            </a:r>
            <a:endParaRPr lang="ru-RU" sz="2400" b="1" dirty="0"/>
          </a:p>
        </p:txBody>
      </p:sp>
    </p:spTree>
    <p:extLst>
      <p:ext uri="{BB962C8B-B14F-4D97-AF65-F5344CB8AC3E}">
        <p14:creationId xmlns:p14="http://schemas.microsoft.com/office/powerpoint/2010/main" val="124177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1723" y="116632"/>
            <a:ext cx="9144000" cy="6740307"/>
          </a:xfrm>
          <a:prstGeom prst="rect">
            <a:avLst/>
          </a:prstGeom>
        </p:spPr>
        <p:txBody>
          <a:bodyPr wrap="square">
            <a:spAutoFit/>
          </a:bodyPr>
          <a:lstStyle/>
          <a:p>
            <a:r>
              <a:rPr lang="ru-RU" sz="2400" b="1" u="sng" dirty="0">
                <a:solidFill>
                  <a:srgbClr val="002060"/>
                </a:solidFill>
              </a:rPr>
              <a:t>Объектно-ориентированное программирование </a:t>
            </a:r>
            <a:r>
              <a:rPr lang="ru-RU" sz="2400" b="1" dirty="0">
                <a:solidFill>
                  <a:srgbClr val="002060"/>
                </a:solidFill>
              </a:rPr>
              <a:t>(ООП) </a:t>
            </a:r>
            <a:r>
              <a:rPr lang="ru-RU" sz="2400" b="1" dirty="0" smtClean="0">
                <a:solidFill>
                  <a:srgbClr val="002060"/>
                </a:solidFill>
              </a:rPr>
              <a:t>реализует </a:t>
            </a:r>
            <a:r>
              <a:rPr lang="ru-RU" sz="2400" b="1" dirty="0">
                <a:solidFill>
                  <a:srgbClr val="002060"/>
                </a:solidFill>
              </a:rPr>
              <a:t>так </a:t>
            </a:r>
            <a:r>
              <a:rPr lang="ru-RU" sz="2400" b="1" dirty="0" smtClean="0">
                <a:solidFill>
                  <a:srgbClr val="002060"/>
                </a:solidFill>
              </a:rPr>
              <a:t>называемую</a:t>
            </a:r>
            <a:r>
              <a:rPr lang="en-US" sz="2400" b="1" dirty="0" smtClean="0">
                <a:solidFill>
                  <a:srgbClr val="002060"/>
                </a:solidFill>
              </a:rPr>
              <a:t>.</a:t>
            </a:r>
            <a:r>
              <a:rPr lang="ru-RU" sz="2400" b="1" dirty="0" smtClean="0">
                <a:solidFill>
                  <a:srgbClr val="002060"/>
                </a:solidFill>
              </a:rPr>
              <a:t> </a:t>
            </a:r>
            <a:r>
              <a:rPr lang="ru-RU" sz="2400" b="1" dirty="0">
                <a:solidFill>
                  <a:srgbClr val="002060"/>
                </a:solidFill>
              </a:rPr>
              <a:t>«</a:t>
            </a:r>
            <a:r>
              <a:rPr lang="ru-RU" sz="2400" b="1" dirty="0" smtClean="0">
                <a:solidFill>
                  <a:srgbClr val="002060"/>
                </a:solidFill>
              </a:rPr>
              <a:t>событийно-управляемую </a:t>
            </a:r>
            <a:r>
              <a:rPr lang="ru-RU" sz="2400" b="1" dirty="0">
                <a:solidFill>
                  <a:srgbClr val="002060"/>
                </a:solidFill>
              </a:rPr>
              <a:t>модель», когда данные активны и управляют вызовом того или иного фрагмента программного кода</a:t>
            </a:r>
            <a:r>
              <a:rPr lang="ru-RU" sz="2400" b="1" dirty="0" smtClean="0">
                <a:solidFill>
                  <a:srgbClr val="002060"/>
                </a:solidFill>
              </a:rPr>
              <a:t>.</a:t>
            </a:r>
            <a:r>
              <a:rPr lang="en-US" sz="2400" b="1" dirty="0" smtClean="0">
                <a:solidFill>
                  <a:srgbClr val="002060"/>
                </a:solidFill>
              </a:rPr>
              <a:t> </a:t>
            </a:r>
            <a:r>
              <a:rPr lang="ru-RU" sz="2400" b="1" dirty="0" smtClean="0">
                <a:solidFill>
                  <a:srgbClr val="002060"/>
                </a:solidFill>
              </a:rPr>
              <a:t>В основе объектно-ориентированного программирования лежат два основных понятия: класс и объект. </a:t>
            </a:r>
          </a:p>
          <a:p>
            <a:endParaRPr lang="ru-RU" sz="2400" b="1" dirty="0" smtClean="0">
              <a:solidFill>
                <a:srgbClr val="002060"/>
              </a:solidFill>
            </a:endParaRPr>
          </a:p>
          <a:p>
            <a:r>
              <a:rPr lang="ru-RU" sz="2400" b="1" dirty="0" smtClean="0">
                <a:solidFill>
                  <a:srgbClr val="002060"/>
                </a:solidFill>
              </a:rPr>
              <a:t>ООП, по сути, представляет собой методику разработки программ, основанную на представлении программы в виде совокупности </a:t>
            </a:r>
            <a:r>
              <a:rPr lang="ru-RU" sz="2400" b="1" dirty="0" smtClean="0">
                <a:solidFill>
                  <a:srgbClr val="C00000"/>
                </a:solidFill>
              </a:rPr>
              <a:t>объектов</a:t>
            </a:r>
            <a:r>
              <a:rPr lang="ru-RU" sz="2400" b="1" dirty="0" smtClean="0">
                <a:solidFill>
                  <a:srgbClr val="002060"/>
                </a:solidFill>
              </a:rPr>
              <a:t>, которые объединяют свойства и поведения, а в последующем позволяют эти объединения многократно использовать.</a:t>
            </a:r>
          </a:p>
          <a:p>
            <a:endParaRPr lang="ru-RU" sz="2400" b="1" dirty="0" smtClean="0">
              <a:solidFill>
                <a:srgbClr val="002060"/>
              </a:solidFill>
            </a:endParaRPr>
          </a:p>
          <a:p>
            <a:r>
              <a:rPr lang="ru-RU" sz="2400" b="1" dirty="0" smtClean="0">
                <a:solidFill>
                  <a:srgbClr val="002060"/>
                </a:solidFill>
              </a:rPr>
              <a:t>Объекты имеют два основных компонента:</a:t>
            </a:r>
          </a:p>
          <a:p>
            <a:pPr marL="342900" indent="-342900">
              <a:buFont typeface="Wingdings" pitchFamily="2" charset="2"/>
              <a:buChar char="Ø"/>
            </a:pPr>
            <a:r>
              <a:rPr lang="ru-RU" sz="2400" b="1" dirty="0" smtClean="0">
                <a:solidFill>
                  <a:srgbClr val="002060"/>
                </a:solidFill>
              </a:rPr>
              <a:t>  список соответствующих </a:t>
            </a:r>
            <a:r>
              <a:rPr lang="ru-RU" sz="2400" b="1" dirty="0" smtClean="0">
                <a:solidFill>
                  <a:srgbClr val="C00000"/>
                </a:solidFill>
              </a:rPr>
              <a:t>свойств</a:t>
            </a:r>
            <a:r>
              <a:rPr lang="ru-RU" sz="2400" b="1" dirty="0" smtClean="0">
                <a:solidFill>
                  <a:srgbClr val="002060"/>
                </a:solidFill>
              </a:rPr>
              <a:t> (например: вес, цвет, размер, прочность, форма и т.д.).</a:t>
            </a:r>
          </a:p>
          <a:p>
            <a:pPr marL="342900" indent="-342900">
              <a:buFont typeface="Wingdings" pitchFamily="2" charset="2"/>
              <a:buChar char="Ø"/>
            </a:pPr>
            <a:r>
              <a:rPr lang="ru-RU" sz="2400" b="1" dirty="0" smtClean="0">
                <a:solidFill>
                  <a:srgbClr val="002060"/>
                </a:solidFill>
              </a:rPr>
              <a:t>  </a:t>
            </a:r>
            <a:r>
              <a:rPr lang="ru-RU" sz="2400" b="1" dirty="0" smtClean="0">
                <a:solidFill>
                  <a:srgbClr val="C00000"/>
                </a:solidFill>
              </a:rPr>
              <a:t>поведение</a:t>
            </a:r>
            <a:r>
              <a:rPr lang="ru-RU" sz="2400" b="1" dirty="0" smtClean="0">
                <a:solidFill>
                  <a:srgbClr val="002060"/>
                </a:solidFill>
              </a:rPr>
              <a:t>, которое они могут проявлять (например: открывать что-либо, делать что-то и т.д.).</a:t>
            </a:r>
          </a:p>
          <a:p>
            <a:r>
              <a:rPr lang="ru-RU" sz="2400" b="1" dirty="0" smtClean="0">
                <a:solidFill>
                  <a:srgbClr val="002060"/>
                </a:solidFill>
              </a:rPr>
              <a:t>Свойства и поведения неотделимы друг от друга.</a:t>
            </a:r>
          </a:p>
        </p:txBody>
      </p:sp>
    </p:spTree>
    <p:extLst>
      <p:ext uri="{BB962C8B-B14F-4D97-AF65-F5344CB8AC3E}">
        <p14:creationId xmlns:p14="http://schemas.microsoft.com/office/powerpoint/2010/main" val="124177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478" y="116632"/>
            <a:ext cx="9167478" cy="6740307"/>
          </a:xfrm>
          <a:prstGeom prst="rect">
            <a:avLst/>
          </a:prstGeom>
        </p:spPr>
        <p:txBody>
          <a:bodyPr wrap="square">
            <a:spAutoFit/>
          </a:bodyPr>
          <a:lstStyle/>
          <a:p>
            <a:r>
              <a:rPr lang="ru-RU" sz="2400" b="1" dirty="0" smtClean="0">
                <a:solidFill>
                  <a:srgbClr val="002060"/>
                </a:solidFill>
              </a:rPr>
              <a:t>Термин «объект» имеет несколько значений, что может вызывать некоторую путаницу. В традиционном программировании, «объект» — это часть памяти для хранения значений. В объектно-ориентированном программировании, «объект» — это тот же объект, что и в традиционном представлении, но который соединяет в себе как свойства, так и способы поведения.</a:t>
            </a:r>
          </a:p>
          <a:p>
            <a:endParaRPr lang="ru-RU" sz="2400" b="1" dirty="0" smtClean="0">
              <a:solidFill>
                <a:srgbClr val="002060"/>
              </a:solidFill>
            </a:endParaRPr>
          </a:p>
          <a:p>
            <a:r>
              <a:rPr lang="ru-RU" sz="2400" b="1" dirty="0" smtClean="0">
                <a:solidFill>
                  <a:srgbClr val="002060"/>
                </a:solidFill>
              </a:rPr>
              <a:t>ООП позволяет писать программы модульным способом, что упрощает не только написание и понимание кода, но и обеспечивает более высокую степень возможности повторного использования этого кода. Объекты также обеспечивают более интуитивный способ работы с данными, позволяя определить, как он будет взаимодействовать с объектами, и как эти объекты будут взаимодействовать с другими объектами.</a:t>
            </a:r>
          </a:p>
          <a:p>
            <a:endParaRPr lang="ru-RU" sz="2400" b="1" dirty="0">
              <a:solidFill>
                <a:srgbClr val="002060"/>
              </a:solidFill>
            </a:endParaRPr>
          </a:p>
          <a:p>
            <a:r>
              <a:rPr lang="ru-RU" sz="2400" b="1" dirty="0" smtClean="0">
                <a:solidFill>
                  <a:srgbClr val="002060"/>
                </a:solidFill>
              </a:rPr>
              <a:t>Объект – это отдельный представитель класса (конкретная переменная типа данных «класс»), имеющий конкретное состояние и поведение, полностью определяемое классом. </a:t>
            </a:r>
            <a:endParaRPr lang="ru-RU" sz="2400" b="1" dirty="0">
              <a:solidFill>
                <a:srgbClr val="002060"/>
              </a:solidFill>
            </a:endParaRPr>
          </a:p>
        </p:txBody>
      </p:sp>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3477"/>
            <a:ext cx="9144000" cy="6370975"/>
          </a:xfrm>
          <a:prstGeom prst="rect">
            <a:avLst/>
          </a:prstGeom>
        </p:spPr>
        <p:txBody>
          <a:bodyPr wrap="square">
            <a:spAutoFit/>
          </a:bodyPr>
          <a:lstStyle/>
          <a:p>
            <a:r>
              <a:rPr lang="ru-RU" sz="2400" b="1" dirty="0" smtClean="0">
                <a:solidFill>
                  <a:srgbClr val="002060"/>
                </a:solidFill>
              </a:rPr>
              <a:t>Класс </a:t>
            </a:r>
            <a:r>
              <a:rPr lang="ru-RU" sz="2400" b="1" dirty="0">
                <a:solidFill>
                  <a:srgbClr val="002060"/>
                </a:solidFill>
              </a:rPr>
              <a:t>– это множество объектов, обладающих общей структурой, поведением и семантикой (начальным смысловым значением операторов, основных конструкций языка и т. п.). </a:t>
            </a:r>
            <a:endParaRPr lang="ru-RU" sz="2400" b="1" dirty="0" smtClean="0">
              <a:solidFill>
                <a:srgbClr val="002060"/>
              </a:solidFill>
            </a:endParaRPr>
          </a:p>
          <a:p>
            <a:r>
              <a:rPr lang="ru-RU" sz="2400" b="1" dirty="0" smtClean="0">
                <a:solidFill>
                  <a:srgbClr val="002060"/>
                </a:solidFill>
              </a:rPr>
              <a:t>В свою очередь, объект является экземпляром определенного класса. </a:t>
            </a:r>
          </a:p>
          <a:p>
            <a:endParaRPr lang="ru-RU" sz="2400" b="1" dirty="0" smtClean="0">
              <a:solidFill>
                <a:srgbClr val="002060"/>
              </a:solidFill>
            </a:endParaRPr>
          </a:p>
          <a:p>
            <a:pPr lvl="0"/>
            <a:r>
              <a:rPr lang="ru-RU" sz="2400" b="1" dirty="0" smtClean="0">
                <a:solidFill>
                  <a:srgbClr val="002060"/>
                </a:solidFill>
              </a:rPr>
              <a:t>Класс – способ описания сущности, определяющий состояние и поведение, зависящее от этого состояния, а также правила для взаимодействия с данной сущностью (контракт). </a:t>
            </a:r>
          </a:p>
          <a:p>
            <a:pPr lvl="0"/>
            <a:endParaRPr lang="ru-RU" sz="2400" b="1" dirty="0" smtClean="0">
              <a:solidFill>
                <a:srgbClr val="002060"/>
              </a:solidFill>
            </a:endParaRPr>
          </a:p>
          <a:p>
            <a:pPr lvl="0"/>
            <a:r>
              <a:rPr lang="ru-RU" sz="2400" b="1" dirty="0" smtClean="0">
                <a:solidFill>
                  <a:srgbClr val="002060"/>
                </a:solidFill>
              </a:rPr>
              <a:t>С точки зрения программирования класс можно рассматривать как набор данных (полей, атрибутов, членов класса) и функций для работы с ними (методов).</a:t>
            </a:r>
          </a:p>
          <a:p>
            <a:pPr lvl="0"/>
            <a:endParaRPr lang="ru-RU" sz="2400" b="1" dirty="0" smtClean="0">
              <a:solidFill>
                <a:srgbClr val="002060"/>
              </a:solidFill>
            </a:endParaRPr>
          </a:p>
          <a:p>
            <a:pPr lvl="0"/>
            <a:r>
              <a:rPr lang="ru-RU" sz="2400" b="1" dirty="0" smtClean="0">
                <a:solidFill>
                  <a:srgbClr val="002060"/>
                </a:solidFill>
              </a:rPr>
              <a:t>С точки зрения структуры программы, класс является сложным типом данных.</a:t>
            </a:r>
            <a:endParaRPr lang="ru-RU" sz="2400" b="1" dirty="0">
              <a:solidFill>
                <a:srgbClr val="002060"/>
              </a:solidFill>
            </a:endParaRPr>
          </a:p>
          <a:p>
            <a:pPr lvl="0"/>
            <a:endParaRPr lang="ru-RU" sz="2400" b="1" dirty="0">
              <a:solidFill>
                <a:srgbClr val="002060"/>
              </a:solidFill>
            </a:endParaRPr>
          </a:p>
        </p:txBody>
      </p:sp>
    </p:spTree>
    <p:extLst>
      <p:ext uri="{BB962C8B-B14F-4D97-AF65-F5344CB8AC3E}">
        <p14:creationId xmlns:p14="http://schemas.microsoft.com/office/powerpoint/2010/main" val="124177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56" y="188640"/>
            <a:ext cx="9143143" cy="6370975"/>
          </a:xfrm>
          <a:prstGeom prst="rect">
            <a:avLst/>
          </a:prstGeom>
        </p:spPr>
        <p:txBody>
          <a:bodyPr wrap="square">
            <a:spAutoFit/>
          </a:bodyPr>
          <a:lstStyle/>
          <a:p>
            <a:r>
              <a:rPr lang="ru-RU" sz="2400" b="1" dirty="0" smtClean="0">
                <a:solidFill>
                  <a:srgbClr val="002060"/>
                </a:solidFill>
              </a:rPr>
              <a:t>По мере увеличения объема и сложности программы становится невозможным удерживать в памяти все детали, и становится необходимым структурировать информацию, выделять главное и отбрасывать несущественное – повышать степень </a:t>
            </a:r>
            <a:r>
              <a:rPr lang="ru-RU" sz="2400" b="1" dirty="0" smtClean="0">
                <a:solidFill>
                  <a:srgbClr val="C00000"/>
                </a:solidFill>
              </a:rPr>
              <a:t>абстракции</a:t>
            </a:r>
            <a:r>
              <a:rPr lang="ru-RU" sz="2400" b="1" dirty="0" smtClean="0">
                <a:solidFill>
                  <a:srgbClr val="002060"/>
                </a:solidFill>
              </a:rPr>
              <a:t> программы.</a:t>
            </a:r>
          </a:p>
          <a:p>
            <a:endParaRPr lang="ru-RU" sz="2400" b="1" dirty="0" smtClean="0">
              <a:solidFill>
                <a:srgbClr val="002060"/>
              </a:solidFill>
            </a:endParaRPr>
          </a:p>
          <a:p>
            <a:r>
              <a:rPr lang="ru-RU" sz="2400" b="1" dirty="0" smtClean="0">
                <a:solidFill>
                  <a:srgbClr val="C00000"/>
                </a:solidFill>
              </a:rPr>
              <a:t>Первый шаг повышения абстракции </a:t>
            </a:r>
            <a:r>
              <a:rPr lang="ru-RU" sz="2400" b="1" dirty="0" smtClean="0">
                <a:solidFill>
                  <a:srgbClr val="002060"/>
                </a:solidFill>
              </a:rPr>
              <a:t>– использование функций. После написания и отладки функции можно отвлечься от деталей ее реализации, т.к. для её вызова требуется знать только ее интерфейс. Если глобальные переменные не используются, интерфейс полностью определяется заголовком функции.</a:t>
            </a:r>
          </a:p>
          <a:p>
            <a:endParaRPr lang="ru-RU" sz="2400" b="1" dirty="0" smtClean="0">
              <a:solidFill>
                <a:srgbClr val="002060"/>
              </a:solidFill>
            </a:endParaRPr>
          </a:p>
          <a:p>
            <a:r>
              <a:rPr lang="ru-RU" sz="2400" b="1" dirty="0" smtClean="0">
                <a:solidFill>
                  <a:srgbClr val="C00000"/>
                </a:solidFill>
              </a:rPr>
              <a:t>Второй шаг </a:t>
            </a:r>
            <a:r>
              <a:rPr lang="ru-RU" sz="2400" b="1" dirty="0" smtClean="0">
                <a:solidFill>
                  <a:srgbClr val="002060"/>
                </a:solidFill>
              </a:rPr>
              <a:t>– описание собственных типов данных, позволяющих структурировать и группировать информацию, представляя ее в более естественном виде. Например, все разнородные данные, характеризующие состояние контролируемого объекта, можно представить с помощью одной структуры.</a:t>
            </a:r>
            <a:endParaRPr lang="ru-RU" sz="2400" b="1" dirty="0">
              <a:solidFill>
                <a:srgbClr val="002060"/>
              </a:solidFill>
            </a:endParaRPr>
          </a:p>
        </p:txBody>
      </p:sp>
    </p:spTree>
    <p:extLst>
      <p:ext uri="{BB962C8B-B14F-4D97-AF65-F5344CB8AC3E}">
        <p14:creationId xmlns:p14="http://schemas.microsoft.com/office/powerpoint/2010/main" val="1241779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88640"/>
            <a:ext cx="9144000" cy="6001643"/>
          </a:xfrm>
          <a:prstGeom prst="rect">
            <a:avLst/>
          </a:prstGeom>
        </p:spPr>
        <p:txBody>
          <a:bodyPr wrap="square">
            <a:spAutoFit/>
          </a:bodyPr>
          <a:lstStyle/>
          <a:p>
            <a:r>
              <a:rPr lang="ru-RU" sz="2400" b="1" dirty="0" smtClean="0">
                <a:solidFill>
                  <a:srgbClr val="C00000"/>
                </a:solidFill>
              </a:rPr>
              <a:t>Третий шаг </a:t>
            </a:r>
            <a:r>
              <a:rPr lang="ru-RU" sz="2400" b="1" dirty="0" smtClean="0">
                <a:solidFill>
                  <a:srgbClr val="002060"/>
                </a:solidFill>
              </a:rPr>
              <a:t>– объединение в модули описаний типов данных и функций, предназначенных для работы с ними, со скрытием от пользователя модуля несущественных деталей. </a:t>
            </a:r>
          </a:p>
          <a:p>
            <a:r>
              <a:rPr lang="ru-RU" sz="2400" b="1" u="sng" dirty="0" smtClean="0">
                <a:solidFill>
                  <a:srgbClr val="002060"/>
                </a:solidFill>
              </a:rPr>
              <a:t>Пример</a:t>
            </a:r>
            <a:r>
              <a:rPr lang="ru-RU" sz="2400" b="1" dirty="0" smtClean="0">
                <a:solidFill>
                  <a:srgbClr val="002060"/>
                </a:solidFill>
              </a:rPr>
              <a:t>. Для работы с собственными типами данных требуются специальные функции. Естественно сгруппировать их с описанием этих типов данных в одном месте программы, а также по возможности отделить от ее остальных частей. При этом для использования этих типов и функций не требуется полного знания того, как именно они написаны – необходимы только описания интерфейсов.</a:t>
            </a:r>
          </a:p>
          <a:p>
            <a:endParaRPr lang="ru-RU" sz="2400" b="1" dirty="0" smtClean="0">
              <a:solidFill>
                <a:srgbClr val="002060"/>
              </a:solidFill>
            </a:endParaRPr>
          </a:p>
          <a:p>
            <a:r>
              <a:rPr lang="ru-RU" sz="2400" b="1" dirty="0" smtClean="0">
                <a:solidFill>
                  <a:srgbClr val="002060"/>
                </a:solidFill>
              </a:rPr>
              <a:t>Повышение абстракции предназначено для упрощения структуры программы, т.е. представления её в виде меньшего количества крупных блоков и минимизации связей между ними. Это позволяет управлять большим объемом информации и, следовательно, успешно отлаживать более сложные программы.</a:t>
            </a:r>
            <a:endParaRPr lang="ru-RU" sz="2400" b="1" dirty="0">
              <a:solidFill>
                <a:srgbClr val="002060"/>
              </a:solidFill>
            </a:endParaRPr>
          </a:p>
        </p:txBody>
      </p:sp>
    </p:spTree>
    <p:extLst>
      <p:ext uri="{BB962C8B-B14F-4D97-AF65-F5344CB8AC3E}">
        <p14:creationId xmlns:p14="http://schemas.microsoft.com/office/powerpoint/2010/main" val="1308906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210" y="470277"/>
            <a:ext cx="9112789" cy="5262979"/>
          </a:xfrm>
          <a:prstGeom prst="rect">
            <a:avLst/>
          </a:prstGeom>
        </p:spPr>
        <p:txBody>
          <a:bodyPr wrap="square">
            <a:spAutoFit/>
          </a:bodyPr>
          <a:lstStyle/>
          <a:p>
            <a:r>
              <a:rPr lang="ru-RU" sz="2400" b="1" dirty="0" smtClean="0">
                <a:solidFill>
                  <a:srgbClr val="002060"/>
                </a:solidFill>
              </a:rPr>
              <a:t>Класс – развитие модульности. В классе структуры данных и функции их обработки объединяются. Класс используется только через его интерфейс – детали реализации для пользователя класса не существенны.</a:t>
            </a:r>
          </a:p>
          <a:p>
            <a:endParaRPr lang="ru-RU" sz="2400" b="1" dirty="0" smtClean="0">
              <a:solidFill>
                <a:srgbClr val="002060"/>
              </a:solidFill>
            </a:endParaRPr>
          </a:p>
          <a:p>
            <a:r>
              <a:rPr lang="ru-RU" sz="2400" b="1" dirty="0" smtClean="0">
                <a:solidFill>
                  <a:srgbClr val="002060"/>
                </a:solidFill>
              </a:rPr>
              <a:t>Объекты (конкретные переменные типа данных «класс») взаимодействуют между собой, посредством сообщений. Сообщение – это запрос на выполнение действия, содержащий набор необходимых параметров. Механизм сообщений реализуется с помощью вызова соответствующих функций. Таким образом, с помощью ООП легко реализуется так называемая «событийно-управляемая модель», когда данные активны и управляют вызовом того или иного фрагмента программного кода.</a:t>
            </a:r>
          </a:p>
        </p:txBody>
      </p:sp>
    </p:spTree>
    <p:extLst>
      <p:ext uri="{BB962C8B-B14F-4D97-AF65-F5344CB8AC3E}">
        <p14:creationId xmlns:p14="http://schemas.microsoft.com/office/powerpoint/2010/main" val="1241779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995" y="188640"/>
            <a:ext cx="9144000" cy="6370975"/>
          </a:xfrm>
          <a:prstGeom prst="rect">
            <a:avLst/>
          </a:prstGeom>
        </p:spPr>
        <p:txBody>
          <a:bodyPr wrap="square">
            <a:spAutoFit/>
          </a:bodyPr>
          <a:lstStyle/>
          <a:p>
            <a:r>
              <a:rPr lang="ru-RU" sz="2400" b="1" dirty="0" smtClean="0">
                <a:solidFill>
                  <a:srgbClr val="002060"/>
                </a:solidFill>
              </a:rPr>
              <a:t>Примером реализации событийно-управляемой модели может служить любая программа, управляемая с помощью меню. После запуска такая программа пассивно ожидает действий пользователя (поступления сообщений от периферийных устройств, параллельно действующих процессов и т.д.) и должна уметь правильно отреагировать на любое из них. </a:t>
            </a:r>
          </a:p>
          <a:p>
            <a:r>
              <a:rPr lang="ru-RU" sz="2400" b="1" dirty="0" smtClean="0">
                <a:solidFill>
                  <a:srgbClr val="002060"/>
                </a:solidFill>
              </a:rPr>
              <a:t>В традиционной (директивной) модели программа после старта предлагает пользователю выполнить действия, предписанные кодом программы, в соответствии с жестко заданным алгоритмом.</a:t>
            </a:r>
          </a:p>
          <a:p>
            <a:endParaRPr lang="ru-RU" sz="2400" b="1" dirty="0" smtClean="0">
              <a:solidFill>
                <a:srgbClr val="002060"/>
              </a:solidFill>
            </a:endParaRPr>
          </a:p>
          <a:p>
            <a:r>
              <a:rPr lang="ru-RU" sz="2400" b="1" dirty="0" smtClean="0">
                <a:solidFill>
                  <a:srgbClr val="002060"/>
                </a:solidFill>
              </a:rPr>
              <a:t>Класс – это описание определяемого типа, определяющего множество значений и набор действий, которые разрешается выполнять с этими значениями. В С++ множество значений нового типа определяется задаваемой в классе структурой данных, а действия с объектами нового типа реализуются в виде функций и перегруженных операций С++.</a:t>
            </a:r>
            <a:endParaRPr lang="ru-RU" sz="2400" b="1" dirty="0">
              <a:solidFill>
                <a:srgbClr val="002060"/>
              </a:solidFill>
            </a:endParaRPr>
          </a:p>
        </p:txBody>
      </p:sp>
    </p:spTree>
    <p:extLst>
      <p:ext uri="{BB962C8B-B14F-4D97-AF65-F5344CB8AC3E}">
        <p14:creationId xmlns:p14="http://schemas.microsoft.com/office/powerpoint/2010/main" val="1241779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2564</Words>
  <Application>Microsoft Office PowerPoint</Application>
  <PresentationFormat>Экран (4:3)</PresentationFormat>
  <Paragraphs>166</Paragraphs>
  <Slides>26</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sat_navigation World</dc:creator>
  <cp:lastModifiedBy>sat_navigation World</cp:lastModifiedBy>
  <cp:revision>46</cp:revision>
  <dcterms:created xsi:type="dcterms:W3CDTF">2019-05-16T14:17:50Z</dcterms:created>
  <dcterms:modified xsi:type="dcterms:W3CDTF">2022-05-12T05:34:22Z</dcterms:modified>
</cp:coreProperties>
</file>