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49"/>
            <a:ext cx="8713354" cy="4591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90" b="1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r>
              <a:rPr lang="en-US" sz="1200" dirty="0"/>
              <a:t>Yes — the file </a:t>
            </a:r>
            <a:r>
              <a:rPr lang="en-US" sz="1200" b="1" dirty="0"/>
              <a:t>has been identified as malicious</a:t>
            </a:r>
            <a:r>
              <a:rPr lang="en-US" sz="1200" dirty="0"/>
              <a:t>.</a:t>
            </a:r>
          </a:p>
          <a:p>
            <a:r>
              <a:rPr lang="en-US" sz="1200" b="1" dirty="0"/>
              <a:t>Here’s why:</a:t>
            </a:r>
            <a:endParaRPr lang="en-US" sz="1200" dirty="0"/>
          </a:p>
          <a:p>
            <a:r>
              <a:rPr lang="en-US" sz="1200" b="1" dirty="0"/>
              <a:t>Vendors’ detections:</a:t>
            </a:r>
            <a:r>
              <a:rPr lang="en-US" sz="1200" dirty="0"/>
              <a:t> When the SHA256 hash (54e6ea47eb04634d3e87fd7787e2136ccfbcc80ade34f246a12cf93bab527f6b) is checked on </a:t>
            </a:r>
            <a:r>
              <a:rPr lang="en-US" sz="1200" b="1" dirty="0" err="1"/>
              <a:t>VirusTotal</a:t>
            </a:r>
            <a:r>
              <a:rPr lang="en-US" sz="1200" dirty="0"/>
              <a:t>, multiple antivirus and security vendors flag it as </a:t>
            </a:r>
            <a:r>
              <a:rPr lang="en-US" sz="1200" b="1" dirty="0"/>
              <a:t>malware</a:t>
            </a:r>
            <a:r>
              <a:rPr lang="en-US" sz="1200" dirty="0"/>
              <a:t>, often labeling it as </a:t>
            </a:r>
            <a:r>
              <a:rPr lang="en-US" sz="1200" i="1" dirty="0" err="1"/>
              <a:t>Flagpro</a:t>
            </a:r>
            <a:r>
              <a:rPr lang="en-US" sz="1200" i="1" dirty="0"/>
              <a:t> Trojan</a:t>
            </a:r>
            <a:r>
              <a:rPr lang="en-US" sz="1200" dirty="0"/>
              <a:t>.</a:t>
            </a:r>
          </a:p>
          <a:p>
            <a:r>
              <a:rPr lang="en-US" sz="1200" b="1" dirty="0"/>
              <a:t>Community score:</a:t>
            </a:r>
            <a:r>
              <a:rPr lang="en-US" sz="1200" dirty="0"/>
              <a:t> The </a:t>
            </a:r>
            <a:r>
              <a:rPr lang="en-US" sz="1200" dirty="0" err="1"/>
              <a:t>VirusTotal</a:t>
            </a:r>
            <a:r>
              <a:rPr lang="en-US" sz="1200" dirty="0"/>
              <a:t> community assigns a </a:t>
            </a:r>
            <a:r>
              <a:rPr lang="en-US" sz="1200" b="1" dirty="0"/>
              <a:t>negative score</a:t>
            </a:r>
            <a:r>
              <a:rPr lang="en-US" sz="1200" dirty="0"/>
              <a:t>, indicating analysts and researchers agree it is malicious.</a:t>
            </a:r>
          </a:p>
          <a:p>
            <a:r>
              <a:rPr lang="en-US" sz="1200" b="1" dirty="0"/>
              <a:t>Behavior analysis:</a:t>
            </a:r>
            <a:r>
              <a:rPr lang="en-US" sz="1200" dirty="0"/>
              <a:t> Sandbox reports show the file drops executables (e.g., dwm.exe) into the Windows </a:t>
            </a:r>
            <a:r>
              <a:rPr lang="en-US" sz="1200" b="1" dirty="0"/>
              <a:t>Startup folder</a:t>
            </a:r>
            <a:r>
              <a:rPr lang="en-US" sz="1200" dirty="0"/>
              <a:t> and modifies the registry for persistence — behaviors typical of malware.</a:t>
            </a:r>
          </a:p>
          <a:p>
            <a:r>
              <a:rPr lang="en-US" sz="1200" b="1" dirty="0"/>
              <a:t>Relations:</a:t>
            </a:r>
            <a:r>
              <a:rPr lang="en-US" sz="1200" dirty="0"/>
              <a:t> The file makes connections to suspicious/malicious domains and IP addresses (e.g., org.misecure.com), consistent with </a:t>
            </a:r>
            <a:r>
              <a:rPr lang="en-US" sz="1200" b="1" dirty="0"/>
              <a:t>command-and-control (C2) activity</a:t>
            </a:r>
            <a:r>
              <a:rPr lang="en-US" sz="1200" dirty="0"/>
              <a:t>.</a:t>
            </a:r>
          </a:p>
          <a:p>
            <a:r>
              <a:rPr lang="en-US" sz="1200" b="1" dirty="0"/>
              <a:t>Threat intelligence:</a:t>
            </a:r>
            <a:r>
              <a:rPr lang="en-US" sz="1200" dirty="0"/>
              <a:t> The file is associated with the </a:t>
            </a:r>
            <a:r>
              <a:rPr lang="en-US" sz="1200" b="1" dirty="0" err="1"/>
              <a:t>BlackTech</a:t>
            </a:r>
            <a:r>
              <a:rPr lang="en-US" sz="1200" b="1" dirty="0"/>
              <a:t> APT group</a:t>
            </a:r>
            <a:r>
              <a:rPr lang="en-US" sz="1200" dirty="0"/>
              <a:t> and their </a:t>
            </a:r>
            <a:r>
              <a:rPr lang="en-US" sz="1200" i="1" dirty="0" err="1"/>
              <a:t>Flagpro</a:t>
            </a:r>
            <a:r>
              <a:rPr lang="en-US" sz="1200" dirty="0"/>
              <a:t> malware family, which is known for phishing-based delivery and persistent backdoor capabilities.</a:t>
            </a:r>
          </a:p>
          <a:p>
            <a:pPr marL="114300" indent="0">
              <a:buNone/>
            </a:pPr>
            <a:endParaRPr lang="en-US" sz="1200" dirty="0"/>
          </a:p>
          <a:p>
            <a:pPr marL="114300" indent="0">
              <a:buNone/>
            </a:pPr>
            <a:r>
              <a:rPr lang="en-US" sz="1200" b="1" dirty="0"/>
              <a:t>Conclusion:</a:t>
            </a:r>
            <a:r>
              <a:rPr lang="en-US" sz="1200" dirty="0"/>
              <a:t> The combination of a </a:t>
            </a:r>
            <a:r>
              <a:rPr lang="en-US" sz="1200" b="1" dirty="0"/>
              <a:t>high vendor detection ratio</a:t>
            </a:r>
            <a:r>
              <a:rPr lang="en-US" sz="1200" dirty="0"/>
              <a:t>, </a:t>
            </a:r>
            <a:r>
              <a:rPr lang="en-US" sz="1200" b="1" dirty="0"/>
              <a:t>negative community assessment</a:t>
            </a:r>
            <a:r>
              <a:rPr lang="en-US" sz="1200" dirty="0"/>
              <a:t>, and </a:t>
            </a:r>
            <a:r>
              <a:rPr lang="en-US" sz="1200" b="1" dirty="0"/>
              <a:t>clear malicious behaviors</a:t>
            </a:r>
            <a:r>
              <a:rPr lang="en-US" sz="1200" dirty="0"/>
              <a:t> confirms this file is </a:t>
            </a:r>
            <a:r>
              <a:rPr lang="en-US" sz="1200" b="1" dirty="0"/>
              <a:t>malicious</a:t>
            </a:r>
            <a:r>
              <a:rPr lang="en-US" sz="1200" dirty="0"/>
              <a:t>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sz="1700" b="1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3"/>
            <a:ext cx="2428300" cy="543525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 </a:t>
            </a:r>
            <a:br>
              <a:rPr lang="en-US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1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MITTRE ATT&amp;CK</a:t>
            </a:r>
            <a:endParaRPr sz="1100" dirty="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cxnSpLocks/>
            <a:endCxn id="76" idx="1"/>
          </p:cNvCxnSpPr>
          <p:nvPr/>
        </p:nvCxnSpPr>
        <p:spPr>
          <a:xfrm flipV="1">
            <a:off x="3578825" y="1780925"/>
            <a:ext cx="1694700" cy="206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428300" cy="48285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Input Capture</a:t>
            </a:r>
            <a:b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MITRE ATT&amp;CK Tactics and Techniques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cxnSpLocks/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1528175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cxnSpLocks/>
            <a:endCxn id="80" idx="1"/>
          </p:cNvCxnSpPr>
          <p:nvPr/>
        </p:nvCxnSpPr>
        <p:spPr>
          <a:xfrm>
            <a:off x="4343103" y="3170605"/>
            <a:ext cx="1580614" cy="10314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5923717" y="3002695"/>
            <a:ext cx="1785515" cy="542099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b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r>
              <a: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</a:p>
        </p:txBody>
      </p:sp>
      <p:cxnSp>
        <p:nvCxnSpPr>
          <p:cNvPr id="81" name="Google Shape;81;p14"/>
          <p:cNvCxnSpPr>
            <a:cxnSpLocks/>
            <a:endCxn id="82" idx="1"/>
          </p:cNvCxnSpPr>
          <p:nvPr/>
        </p:nvCxnSpPr>
        <p:spPr>
          <a:xfrm>
            <a:off x="4835525" y="3977924"/>
            <a:ext cx="1118699" cy="557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5954224" y="3715875"/>
            <a:ext cx="3018791" cy="63555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45.76.182.129 – flagged as C2 in sandbox report</a:t>
            </a:r>
            <a:b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103.27.109.217 – seen in behavior traffic logs</a:t>
            </a:r>
            <a:b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bg-BG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5798634" y="4417974"/>
            <a:ext cx="3038341" cy="556848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MD5: </a:t>
            </a:r>
            <a:r>
              <a:rPr lang="af-ZA" sz="1000" dirty="0"/>
              <a:t>287d612e29b71c90aa54947313810a25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bg-BG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SHA-1: 8f35a9e70dbec8f1904991773f394cd4f9a07f5e</a:t>
            </a:r>
            <a:endParaRPr lang="bg-BG"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267</Words>
  <Application>Microsoft Office PowerPoint</Application>
  <PresentationFormat>Презентация на цял екран (16:9)</PresentationFormat>
  <Paragraphs>23</Paragraphs>
  <Slides>2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6" baseType="lpstr">
      <vt:lpstr>Google Sans</vt:lpstr>
      <vt:lpstr>Roboto</vt:lpstr>
      <vt:lpstr>Arial</vt:lpstr>
      <vt:lpstr>Simple Light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Sunay Sabriev</cp:lastModifiedBy>
  <cp:revision>2</cp:revision>
  <dcterms:modified xsi:type="dcterms:W3CDTF">2025-09-12T07:45:46Z</dcterms:modified>
</cp:coreProperties>
</file>