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lab.research.google.com/drive/1_DZ-8jlqG4c89UgVv-xEg1hWhYnQfRea?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olab.research.google.com/drive/1_DZ-8jlqG4c89UgVv-xEg1hWhYnQfRea?usp=sharing" TargetMode="Externa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hyperlink" Target="abc"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53380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SACHIN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11809" y="5815981"/>
            <a:ext cx="7718005" cy="521938"/>
          </a:xfrm>
          <a:prstGeom prst="rect">
            <a:avLst/>
          </a:prstGeom>
        </p:spPr>
        <p:txBody>
          <a:bodyPr vert="horz" wrap="square" lIns="0" tIns="16510" rIns="0" bIns="0" rtlCol="0">
            <a:spAutoFit/>
          </a:bodyPr>
          <a:lstStyle/>
          <a:p>
            <a:pPr marL="12700">
              <a:lnSpc>
                <a:spcPct val="100000"/>
              </a:lnSpc>
              <a:spcBef>
                <a:spcPts val="130"/>
              </a:spcBef>
            </a:pPr>
            <a:r>
              <a:rPr sz="2000" u="sng" dirty="0" smtClean="0">
                <a:solidFill>
                  <a:srgbClr val="006FC0"/>
                </a:solidFill>
                <a:uFill>
                  <a:solidFill>
                    <a:srgbClr val="006FC0"/>
                  </a:solidFill>
                </a:uFill>
                <a:latin typeface="Trebuchet MS"/>
                <a:cs typeface="Trebuchet MS"/>
                <a:hlinkClick r:id="rId3"/>
              </a:rPr>
              <a:t>Demo</a:t>
            </a:r>
            <a:r>
              <a:rPr sz="2000" u="sng" spc="10" dirty="0" smtClean="0">
                <a:solidFill>
                  <a:srgbClr val="006FC0"/>
                </a:solidFill>
                <a:uFill>
                  <a:solidFill>
                    <a:srgbClr val="006FC0"/>
                  </a:solidFill>
                </a:uFill>
                <a:latin typeface="Trebuchet MS"/>
                <a:cs typeface="Trebuchet MS"/>
                <a:hlinkClick r:id="rId3"/>
              </a:rPr>
              <a:t> </a:t>
            </a:r>
            <a:r>
              <a:rPr sz="2000" u="sng" spc="-20" dirty="0" smtClean="0">
                <a:solidFill>
                  <a:srgbClr val="006FC0"/>
                </a:solidFill>
                <a:uFill>
                  <a:solidFill>
                    <a:srgbClr val="006FC0"/>
                  </a:solidFill>
                </a:uFill>
                <a:latin typeface="Trebuchet MS"/>
                <a:cs typeface="Trebuchet MS"/>
                <a:hlinkClick r:id="rId3"/>
              </a:rPr>
              <a:t>Link</a:t>
            </a:r>
            <a:endParaRPr lang="en-US" sz="2000" u="sng" spc="-20" dirty="0" smtClean="0">
              <a:solidFill>
                <a:srgbClr val="006FC0"/>
              </a:solidFill>
              <a:uFill>
                <a:solidFill>
                  <a:srgbClr val="006FC0"/>
                </a:solidFill>
              </a:uFill>
              <a:latin typeface="Trebuchet MS"/>
              <a:cs typeface="Trebuchet MS"/>
              <a:hlinkClick r:id="rId3"/>
            </a:endParaRPr>
          </a:p>
          <a:p>
            <a:pPr marL="12700">
              <a:lnSpc>
                <a:spcPct val="100000"/>
              </a:lnSpc>
              <a:spcBef>
                <a:spcPts val="130"/>
              </a:spcBef>
            </a:pPr>
            <a:r>
              <a:rPr lang="en-IN" sz="1200" u="sng" spc="-20" dirty="0" smtClean="0">
                <a:solidFill>
                  <a:srgbClr val="006FC0"/>
                </a:solidFill>
                <a:uFill>
                  <a:solidFill>
                    <a:srgbClr val="006FC0"/>
                  </a:solidFill>
                </a:uFill>
                <a:latin typeface="Trebuchet MS"/>
                <a:cs typeface="Trebuchet MS"/>
                <a:hlinkClick r:id="rId4"/>
              </a:rPr>
              <a:t>https://colab.research.google.com/drive/1_DZ-8jlqG4c89UgVv-xEg1hWhYnQfRea?usp=sharing</a:t>
            </a:r>
            <a:endParaRPr sz="1200" u="sng" spc="-20" dirty="0" smtClean="0">
              <a:solidFill>
                <a:srgbClr val="006FC0"/>
              </a:solidFill>
              <a:uFill>
                <a:solidFill>
                  <a:srgbClr val="006FC0"/>
                </a:solidFill>
              </a:uFill>
              <a:latin typeface="Trebuchet MS"/>
              <a:cs typeface="Trebuchet MS"/>
              <a:hlinkClick r:id="rId3"/>
            </a:endParaRPr>
          </a:p>
        </p:txBody>
      </p:sp>
      <p:pic>
        <p:nvPicPr>
          <p:cNvPr id="12" name="Picture 11"/>
          <p:cNvPicPr>
            <a:picLocks noChangeAspect="1"/>
          </p:cNvPicPr>
          <p:nvPr/>
        </p:nvPicPr>
        <p:blipFill>
          <a:blip r:embed="rId5"/>
          <a:stretch>
            <a:fillRect/>
          </a:stretch>
        </p:blipFill>
        <p:spPr>
          <a:xfrm>
            <a:off x="1447800" y="2537296"/>
            <a:ext cx="3153215" cy="3086531"/>
          </a:xfrm>
          <a:prstGeom prst="rect">
            <a:avLst/>
          </a:prstGeom>
        </p:spPr>
      </p:pic>
      <p:sp>
        <p:nvSpPr>
          <p:cNvPr id="13" name="Rectangle 12"/>
          <p:cNvSpPr/>
          <p:nvPr/>
        </p:nvSpPr>
        <p:spPr>
          <a:xfrm>
            <a:off x="868476" y="1629648"/>
            <a:ext cx="1749197" cy="369332"/>
          </a:xfrm>
          <a:prstGeom prst="rect">
            <a:avLst/>
          </a:prstGeom>
        </p:spPr>
        <p:txBody>
          <a:bodyPr wrap="none">
            <a:spAutoFit/>
          </a:bodyPr>
          <a:lstStyle/>
          <a:p>
            <a:r>
              <a:rPr lang="en-US" spc="-60" dirty="0" smtClean="0"/>
              <a:t>Data set Images</a:t>
            </a:r>
            <a:endParaRPr lang="en-IN" dirty="0"/>
          </a:p>
        </p:txBody>
      </p:sp>
      <p:sp>
        <p:nvSpPr>
          <p:cNvPr id="14" name="Rectangle 13"/>
          <p:cNvSpPr/>
          <p:nvPr/>
        </p:nvSpPr>
        <p:spPr>
          <a:xfrm>
            <a:off x="1447800" y="2260374"/>
            <a:ext cx="1002839" cy="369332"/>
          </a:xfrm>
          <a:prstGeom prst="rect">
            <a:avLst/>
          </a:prstGeom>
        </p:spPr>
        <p:txBody>
          <a:bodyPr wrap="none">
            <a:spAutoFit/>
          </a:bodyPr>
          <a:lstStyle/>
          <a:p>
            <a:r>
              <a:rPr lang="en-US" spc="-60" dirty="0" smtClean="0">
                <a:solidFill>
                  <a:srgbClr val="92D050"/>
                </a:solidFill>
              </a:rPr>
              <a:t>For YES</a:t>
            </a:r>
            <a:endParaRPr lang="en-IN" dirty="0">
              <a:solidFill>
                <a:srgbClr val="92D050"/>
              </a:solidFill>
            </a:endParaRPr>
          </a:p>
        </p:txBody>
      </p:sp>
      <p:pic>
        <p:nvPicPr>
          <p:cNvPr id="15" name="Picture 14"/>
          <p:cNvPicPr>
            <a:picLocks noChangeAspect="1"/>
          </p:cNvPicPr>
          <p:nvPr/>
        </p:nvPicPr>
        <p:blipFill>
          <a:blip r:embed="rId6"/>
          <a:stretch>
            <a:fillRect/>
          </a:stretch>
        </p:blipFill>
        <p:spPr>
          <a:xfrm>
            <a:off x="5181154" y="2537296"/>
            <a:ext cx="3048660" cy="3086531"/>
          </a:xfrm>
          <a:prstGeom prst="rect">
            <a:avLst/>
          </a:prstGeom>
        </p:spPr>
      </p:pic>
      <p:sp>
        <p:nvSpPr>
          <p:cNvPr id="16" name="Rectangle 15"/>
          <p:cNvSpPr/>
          <p:nvPr/>
        </p:nvSpPr>
        <p:spPr>
          <a:xfrm>
            <a:off x="5181154" y="2182618"/>
            <a:ext cx="895117" cy="369332"/>
          </a:xfrm>
          <a:prstGeom prst="rect">
            <a:avLst/>
          </a:prstGeom>
        </p:spPr>
        <p:txBody>
          <a:bodyPr wrap="none">
            <a:spAutoFit/>
          </a:bodyPr>
          <a:lstStyle/>
          <a:p>
            <a:r>
              <a:rPr lang="en-US" spc="-60" dirty="0" smtClean="0">
                <a:solidFill>
                  <a:schemeClr val="accent2"/>
                </a:solidFill>
              </a:rPr>
              <a:t>For NO</a:t>
            </a:r>
            <a:endParaRPr lang="en-IN" dirty="0">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0" name="Picture 9"/>
          <p:cNvPicPr>
            <a:picLocks noChangeAspect="1"/>
          </p:cNvPicPr>
          <p:nvPr/>
        </p:nvPicPr>
        <p:blipFill>
          <a:blip r:embed="rId2"/>
          <a:stretch>
            <a:fillRect/>
          </a:stretch>
        </p:blipFill>
        <p:spPr>
          <a:xfrm>
            <a:off x="1600200" y="1154357"/>
            <a:ext cx="2449225" cy="2590800"/>
          </a:xfrm>
          <a:prstGeom prst="rect">
            <a:avLst/>
          </a:prstGeom>
        </p:spPr>
      </p:pic>
      <p:pic>
        <p:nvPicPr>
          <p:cNvPr id="11" name="Picture 10"/>
          <p:cNvPicPr>
            <a:picLocks noChangeAspect="1"/>
          </p:cNvPicPr>
          <p:nvPr/>
        </p:nvPicPr>
        <p:blipFill>
          <a:blip r:embed="rId3"/>
          <a:stretch>
            <a:fillRect/>
          </a:stretch>
        </p:blipFill>
        <p:spPr>
          <a:xfrm>
            <a:off x="4193956" y="1399696"/>
            <a:ext cx="2525144" cy="2302194"/>
          </a:xfrm>
          <a:prstGeom prst="rect">
            <a:avLst/>
          </a:prstGeom>
        </p:spPr>
      </p:pic>
      <p:sp>
        <p:nvSpPr>
          <p:cNvPr id="12" name="object 7"/>
          <p:cNvSpPr txBox="1">
            <a:spLocks/>
          </p:cNvSpPr>
          <p:nvPr/>
        </p:nvSpPr>
        <p:spPr>
          <a:xfrm>
            <a:off x="3276600" y="1102592"/>
            <a:ext cx="1916302" cy="290464"/>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209550">
              <a:spcBef>
                <a:spcPts val="105"/>
              </a:spcBef>
            </a:pPr>
            <a:r>
              <a:rPr lang="en-US" sz="1800" spc="-60" dirty="0" smtClean="0"/>
              <a:t>Output IMAGES</a:t>
            </a:r>
            <a:endParaRPr lang="en-IN" sz="1800" spc="-60" dirty="0"/>
          </a:p>
        </p:txBody>
      </p:sp>
      <p:pic>
        <p:nvPicPr>
          <p:cNvPr id="13" name="Picture 12"/>
          <p:cNvPicPr>
            <a:picLocks noChangeAspect="1"/>
          </p:cNvPicPr>
          <p:nvPr/>
        </p:nvPicPr>
        <p:blipFill>
          <a:blip r:embed="rId4"/>
          <a:stretch>
            <a:fillRect/>
          </a:stretch>
        </p:blipFill>
        <p:spPr>
          <a:xfrm>
            <a:off x="2657475" y="4074844"/>
            <a:ext cx="4396124" cy="2800741"/>
          </a:xfrm>
          <a:prstGeom prst="rect">
            <a:avLst/>
          </a:prstGeom>
        </p:spPr>
      </p:pic>
      <p:sp>
        <p:nvSpPr>
          <p:cNvPr id="14" name="Rectangle 13"/>
          <p:cNvSpPr/>
          <p:nvPr/>
        </p:nvSpPr>
        <p:spPr>
          <a:xfrm>
            <a:off x="641219" y="4514070"/>
            <a:ext cx="1904367" cy="369332"/>
          </a:xfrm>
          <a:prstGeom prst="rect">
            <a:avLst/>
          </a:prstGeom>
        </p:spPr>
        <p:txBody>
          <a:bodyPr wrap="none">
            <a:spAutoFit/>
          </a:bodyPr>
          <a:lstStyle/>
          <a:p>
            <a:pPr marL="209550">
              <a:spcBef>
                <a:spcPts val="105"/>
              </a:spcBef>
            </a:pPr>
            <a:r>
              <a:rPr lang="en-US" sz="1800" spc="-60" dirty="0" smtClean="0"/>
              <a:t>CNN evaluation</a:t>
            </a:r>
            <a:endParaRPr lang="en-IN" sz="1800" spc="-60" dirty="0"/>
          </a:p>
        </p:txBody>
      </p:sp>
      <p:pic>
        <p:nvPicPr>
          <p:cNvPr id="15" name="Picture 14"/>
          <p:cNvPicPr>
            <a:picLocks noChangeAspect="1"/>
          </p:cNvPicPr>
          <p:nvPr/>
        </p:nvPicPr>
        <p:blipFill>
          <a:blip r:embed="rId5"/>
          <a:stretch>
            <a:fillRect/>
          </a:stretch>
        </p:blipFill>
        <p:spPr>
          <a:xfrm>
            <a:off x="6696075" y="1399695"/>
            <a:ext cx="3129804" cy="2631881"/>
          </a:xfrm>
          <a:prstGeom prst="rect">
            <a:avLst/>
          </a:prstGeom>
        </p:spPr>
      </p:pic>
      <p:sp>
        <p:nvSpPr>
          <p:cNvPr id="16" name="object 8"/>
          <p:cNvSpPr txBox="1"/>
          <p:nvPr/>
        </p:nvSpPr>
        <p:spPr>
          <a:xfrm>
            <a:off x="7010400" y="5895975"/>
            <a:ext cx="5181600" cy="706604"/>
          </a:xfrm>
          <a:prstGeom prst="rect">
            <a:avLst/>
          </a:prstGeom>
        </p:spPr>
        <p:txBody>
          <a:bodyPr vert="horz" wrap="square" lIns="0" tIns="16510" rIns="0" bIns="0" rtlCol="0">
            <a:spAutoFit/>
          </a:bodyPr>
          <a:lstStyle/>
          <a:p>
            <a:pPr marL="12700">
              <a:lnSpc>
                <a:spcPct val="100000"/>
              </a:lnSpc>
              <a:spcBef>
                <a:spcPts val="130"/>
              </a:spcBef>
            </a:pPr>
            <a:r>
              <a:rPr sz="2000" u="sng" dirty="0" smtClean="0">
                <a:solidFill>
                  <a:srgbClr val="006FC0"/>
                </a:solidFill>
                <a:uFill>
                  <a:solidFill>
                    <a:srgbClr val="006FC0"/>
                  </a:solidFill>
                </a:uFill>
                <a:latin typeface="Trebuchet MS"/>
                <a:cs typeface="Trebuchet MS"/>
                <a:hlinkClick r:id="rId6"/>
              </a:rPr>
              <a:t>Demo</a:t>
            </a:r>
            <a:r>
              <a:rPr sz="2000" u="sng" spc="10" dirty="0" smtClean="0">
                <a:solidFill>
                  <a:srgbClr val="006FC0"/>
                </a:solidFill>
                <a:uFill>
                  <a:solidFill>
                    <a:srgbClr val="006FC0"/>
                  </a:solidFill>
                </a:uFill>
                <a:latin typeface="Trebuchet MS"/>
                <a:cs typeface="Trebuchet MS"/>
                <a:hlinkClick r:id="rId6"/>
              </a:rPr>
              <a:t> </a:t>
            </a:r>
            <a:r>
              <a:rPr sz="2000" u="sng" spc="-20" dirty="0" smtClean="0">
                <a:solidFill>
                  <a:srgbClr val="006FC0"/>
                </a:solidFill>
                <a:uFill>
                  <a:solidFill>
                    <a:srgbClr val="006FC0"/>
                  </a:solidFill>
                </a:uFill>
                <a:latin typeface="Trebuchet MS"/>
                <a:cs typeface="Trebuchet MS"/>
                <a:hlinkClick r:id="rId6"/>
              </a:rPr>
              <a:t>Link</a:t>
            </a:r>
            <a:endParaRPr lang="en-US" sz="2000" u="sng" spc="-20" dirty="0" smtClean="0">
              <a:solidFill>
                <a:srgbClr val="006FC0"/>
              </a:solidFill>
              <a:uFill>
                <a:solidFill>
                  <a:srgbClr val="006FC0"/>
                </a:solidFill>
              </a:uFill>
              <a:latin typeface="Trebuchet MS"/>
              <a:cs typeface="Trebuchet MS"/>
              <a:hlinkClick r:id="rId6"/>
            </a:endParaRPr>
          </a:p>
          <a:p>
            <a:pPr marL="12700">
              <a:lnSpc>
                <a:spcPct val="100000"/>
              </a:lnSpc>
              <a:spcBef>
                <a:spcPts val="130"/>
              </a:spcBef>
            </a:pPr>
            <a:r>
              <a:rPr lang="en-IN" sz="1200" u="sng" spc="-20" dirty="0" smtClean="0">
                <a:solidFill>
                  <a:srgbClr val="006FC0"/>
                </a:solidFill>
                <a:uFill>
                  <a:solidFill>
                    <a:srgbClr val="006FC0"/>
                  </a:solidFill>
                </a:uFill>
                <a:latin typeface="Trebuchet MS"/>
                <a:cs typeface="Trebuchet MS"/>
                <a:hlinkClick r:id="rId7"/>
              </a:rPr>
              <a:t>https://colab.research.google.com/drive/1_DZ-8jlqG4c89UgVv-xEg1hWhYnQfRea?usp=sharing</a:t>
            </a:r>
            <a:endParaRPr sz="1200" u="sng" spc="-20" dirty="0" smtClean="0">
              <a:solidFill>
                <a:srgbClr val="006FC0"/>
              </a:solidFill>
              <a:uFill>
                <a:solidFill>
                  <a:srgbClr val="006FC0"/>
                </a:solidFill>
              </a:uFill>
              <a:latin typeface="Trebuchet MS"/>
              <a:cs typeface="Trebuchet MS"/>
              <a:hlinkClick r:id="rId6"/>
            </a:endParaRPr>
          </a:p>
        </p:txBody>
      </p:sp>
    </p:spTree>
    <p:extLst>
      <p:ext uri="{BB962C8B-B14F-4D97-AF65-F5344CB8AC3E}">
        <p14:creationId xmlns:p14="http://schemas.microsoft.com/office/powerpoint/2010/main" val="4016701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7"/>
          <p:cNvSpPr txBox="1"/>
          <p:nvPr/>
        </p:nvSpPr>
        <p:spPr>
          <a:xfrm>
            <a:off x="2538730" y="2427924"/>
            <a:ext cx="2599690" cy="518159"/>
          </a:xfrm>
          <a:prstGeom prst="rect">
            <a:avLst/>
          </a:prstGeom>
        </p:spPr>
        <p:txBody>
          <a:bodyPr vert="horz" wrap="square" lIns="0" tIns="16510" rIns="0" bIns="0" rtlCol="0">
            <a:spAutoFit/>
          </a:bodyPr>
          <a:lstStyle/>
          <a:p>
            <a:pPr marL="12700">
              <a:lnSpc>
                <a:spcPct val="100000"/>
              </a:lnSpc>
              <a:spcBef>
                <a:spcPts val="130"/>
              </a:spcBef>
            </a:pPr>
            <a:endParaRPr sz="3200" dirty="0">
              <a:latin typeface="Trebuchet MS"/>
              <a:cs typeface="Trebuchet MS"/>
            </a:endParaRPr>
          </a:p>
        </p:txBody>
      </p:sp>
      <p:sp>
        <p:nvSpPr>
          <p:cNvPr id="24" name="Rectangle 23"/>
          <p:cNvSpPr/>
          <p:nvPr/>
        </p:nvSpPr>
        <p:spPr>
          <a:xfrm>
            <a:off x="1314449" y="2454839"/>
            <a:ext cx="8062722" cy="1077218"/>
          </a:xfrm>
          <a:prstGeom prst="rect">
            <a:avLst/>
          </a:prstGeom>
        </p:spPr>
        <p:txBody>
          <a:bodyPr wrap="square">
            <a:spAutoFit/>
          </a:bodyPr>
          <a:lstStyle/>
          <a:p>
            <a:pPr marL="12700">
              <a:lnSpc>
                <a:spcPct val="100000"/>
              </a:lnSpc>
              <a:spcBef>
                <a:spcPts val="130"/>
              </a:spcBef>
            </a:pPr>
            <a:r>
              <a:rPr lang="en-US" sz="3200" dirty="0" smtClean="0">
                <a:latin typeface="Trebuchet MS"/>
                <a:cs typeface="Trebuchet MS"/>
              </a:rPr>
              <a:t>Medical Image Segmentation using Brain Tumor detection Dataset</a:t>
            </a:r>
            <a:endParaRPr lang="en-US" sz="3200" dirty="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Rectangle 22"/>
          <p:cNvSpPr/>
          <p:nvPr/>
        </p:nvSpPr>
        <p:spPr>
          <a:xfrm>
            <a:off x="2667000" y="1507806"/>
            <a:ext cx="6477000" cy="3539430"/>
          </a:xfrm>
          <a:prstGeom prst="rect">
            <a:avLst/>
          </a:prstGeom>
        </p:spPr>
        <p:txBody>
          <a:bodyPr wrap="square">
            <a:spAutoFit/>
          </a:bodyPr>
          <a:lstStyle/>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Problem Statement</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Project Overview</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Who are the end users?</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Solutions and value of propositions</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WOW factor in the solution</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Modelling</a:t>
            </a:r>
          </a:p>
          <a:p>
            <a:pPr marL="482600" lvl="0" indent="-457200" algn="l" rtl="0">
              <a:spcBef>
                <a:spcPts val="0"/>
              </a:spcBef>
              <a:spcAft>
                <a:spcPts val="0"/>
              </a:spcAft>
              <a:buSzPts val="3200"/>
              <a:buFont typeface="Wingdings" panose="05000000000000000000" pitchFamily="2" charset="2"/>
              <a:buChar char="Ø"/>
            </a:pPr>
            <a:r>
              <a:rPr lang="en-US" sz="2800" dirty="0" smtClean="0">
                <a:latin typeface="Calibri"/>
                <a:ea typeface="Calibri"/>
                <a:cs typeface="Calibri"/>
                <a:sym typeface="Calibri"/>
              </a:rPr>
              <a:t>Results</a:t>
            </a:r>
          </a:p>
          <a:p>
            <a:pPr marL="457200" lvl="0" indent="0" algn="l" rtl="0">
              <a:spcBef>
                <a:spcPts val="0"/>
              </a:spcBef>
              <a:spcAft>
                <a:spcPts val="0"/>
              </a:spcAft>
              <a:buNone/>
            </a:pPr>
            <a:endParaRPr lang="en-US" sz="28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834072" y="2286000"/>
            <a:ext cx="7157403" cy="1938992"/>
          </a:xfrm>
          <a:prstGeom prst="rect">
            <a:avLst/>
          </a:prstGeom>
        </p:spPr>
        <p:txBody>
          <a:bodyPr wrap="square">
            <a:spAutoFit/>
          </a:bodyPr>
          <a:lstStyle/>
          <a:p>
            <a:r>
              <a:rPr lang="en-US" sz="2400" dirty="0" smtClean="0"/>
              <a:t>To develop an accurate and robust deep learning model for automatic brain tumor segmentation in MRI images, with the ultimate goal of assisting medical professionals in early diagnosis and treatment planning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739775" y="2133600"/>
            <a:ext cx="8404225" cy="3046988"/>
          </a:xfrm>
          <a:prstGeom prst="rect">
            <a:avLst/>
          </a:prstGeom>
        </p:spPr>
        <p:txBody>
          <a:bodyPr wrap="square">
            <a:spAutoFit/>
          </a:bodyPr>
          <a:lstStyle/>
          <a:p>
            <a:r>
              <a:rPr lang="en-US" sz="2400" dirty="0"/>
              <a:t>Our project aims to develop an accurate deep learning model for automatically segmenting brain tumors in MRI images. This model has the potential to assist medical professionals in diagnosing and planning treatments more efficiently, ultimately improving patient outcomes. Through rigorous training and evaluation, our results demonstrate the effectiveness of the model in accurately delineating brain tumors, showcasing its potential for clinical use.</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723900" y="1952560"/>
            <a:ext cx="6096000" cy="3785652"/>
          </a:xfrm>
          <a:prstGeom prst="rect">
            <a:avLst/>
          </a:prstGeom>
        </p:spPr>
        <p:txBody>
          <a:bodyPr>
            <a:spAutoFit/>
          </a:bodyPr>
          <a:lstStyle/>
          <a:p>
            <a:pPr marL="285750" indent="-285750" algn="l">
              <a:buFont typeface="Wingdings" panose="05000000000000000000" pitchFamily="2" charset="2"/>
              <a:buChar char="Ø"/>
            </a:pPr>
            <a:r>
              <a:rPr lang="en-US" sz="2000" b="1" i="0" dirty="0" smtClean="0">
                <a:solidFill>
                  <a:srgbClr val="0D0D0D"/>
                </a:solidFill>
                <a:effectLst/>
                <a:latin typeface="Söhne"/>
              </a:rPr>
              <a:t>Medical Professionals:</a:t>
            </a:r>
            <a:r>
              <a:rPr lang="en-US" sz="2000" b="0" i="0" dirty="0" smtClean="0">
                <a:solidFill>
                  <a:srgbClr val="0D0D0D"/>
                </a:solidFill>
                <a:effectLst/>
                <a:latin typeface="Söhne"/>
              </a:rPr>
              <a:t> Radiologists and oncologists using the model to enhance diagnostic accuracy and treatment planning.</a:t>
            </a:r>
          </a:p>
          <a:p>
            <a:pPr marL="285750" indent="-285750" algn="l">
              <a:buFont typeface="Wingdings" panose="05000000000000000000" pitchFamily="2" charset="2"/>
              <a:buChar char="Ø"/>
            </a:pPr>
            <a:r>
              <a:rPr lang="en-US" sz="2000" b="1" i="0" dirty="0" smtClean="0">
                <a:solidFill>
                  <a:srgbClr val="0D0D0D"/>
                </a:solidFill>
                <a:effectLst/>
                <a:latin typeface="Söhne"/>
              </a:rPr>
              <a:t>Research Institutions:</a:t>
            </a:r>
            <a:r>
              <a:rPr lang="en-US" sz="2000" b="0" i="0" dirty="0" smtClean="0">
                <a:solidFill>
                  <a:srgbClr val="0D0D0D"/>
                </a:solidFill>
                <a:effectLst/>
                <a:latin typeface="Söhne"/>
              </a:rPr>
              <a:t> Academics and researchers analyzing brain tumors, seeking advancements in medical imaging techniques.</a:t>
            </a:r>
          </a:p>
          <a:p>
            <a:pPr marL="285750" indent="-285750" algn="l">
              <a:buFont typeface="Wingdings" panose="05000000000000000000" pitchFamily="2" charset="2"/>
              <a:buChar char="Ø"/>
            </a:pPr>
            <a:r>
              <a:rPr lang="en-US" sz="2000" b="1" i="0" dirty="0" smtClean="0">
                <a:solidFill>
                  <a:srgbClr val="0D0D0D"/>
                </a:solidFill>
                <a:effectLst/>
                <a:latin typeface="Söhne"/>
              </a:rPr>
              <a:t>Healthcare Organizations:</a:t>
            </a:r>
            <a:r>
              <a:rPr lang="en-US" sz="2000" b="0" i="0" dirty="0" smtClean="0">
                <a:solidFill>
                  <a:srgbClr val="0D0D0D"/>
                </a:solidFill>
                <a:effectLst/>
                <a:latin typeface="Söhne"/>
              </a:rPr>
              <a:t> Hospitals and clinics adopting AI tools for improved patient care and operational efficiency.</a:t>
            </a:r>
          </a:p>
          <a:p>
            <a:pPr marL="285750" indent="-285750" algn="l">
              <a:buFont typeface="Wingdings" panose="05000000000000000000" pitchFamily="2" charset="2"/>
              <a:buChar char="Ø"/>
            </a:pPr>
            <a:r>
              <a:rPr lang="en-US" sz="2000" b="1" i="0" dirty="0" smtClean="0">
                <a:solidFill>
                  <a:srgbClr val="0D0D0D"/>
                </a:solidFill>
                <a:effectLst/>
                <a:latin typeface="Söhne"/>
              </a:rPr>
              <a:t>Patients:</a:t>
            </a:r>
            <a:r>
              <a:rPr lang="en-US" sz="2000" b="0" i="0" dirty="0" smtClean="0">
                <a:solidFill>
                  <a:srgbClr val="0D0D0D"/>
                </a:solidFill>
                <a:effectLst/>
                <a:latin typeface="Söhne"/>
              </a:rPr>
              <a:t> Indirect beneficiaries through quicker, more accurate diagnoses and personalized treatment plans.</a:t>
            </a:r>
            <a:endParaRPr lang="en-US" sz="2000"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295650" y="1883752"/>
            <a:ext cx="6096000" cy="3970318"/>
          </a:xfrm>
          <a:prstGeom prst="rect">
            <a:avLst/>
          </a:prstGeom>
        </p:spPr>
        <p:txBody>
          <a:bodyPr>
            <a:spAutoFit/>
          </a:bodyPr>
          <a:lstStyle/>
          <a:p>
            <a:pPr algn="l">
              <a:buFont typeface="Arial" panose="020B0604020202020204" pitchFamily="34" charset="0"/>
              <a:buChar char="•"/>
            </a:pPr>
            <a:r>
              <a:rPr lang="en-IN" b="1" i="0" dirty="0" smtClean="0">
                <a:solidFill>
                  <a:srgbClr val="0D0D0D"/>
                </a:solidFill>
                <a:effectLst/>
                <a:latin typeface="Söhne"/>
              </a:rPr>
              <a:t>Solution</a:t>
            </a:r>
            <a:r>
              <a:rPr lang="en-IN" b="0" i="0" dirty="0" smtClean="0">
                <a:solidFill>
                  <a:srgbClr val="0D0D0D"/>
                </a:solidFill>
                <a:effectLst/>
                <a:latin typeface="Söhne"/>
              </a:rPr>
              <a:t>:</a:t>
            </a:r>
          </a:p>
          <a:p>
            <a:pPr algn="l"/>
            <a:r>
              <a:rPr lang="en-IN" dirty="0">
                <a:solidFill>
                  <a:srgbClr val="0D0D0D"/>
                </a:solidFill>
                <a:latin typeface="Söhne"/>
              </a:rPr>
              <a:t> </a:t>
            </a:r>
            <a:r>
              <a:rPr lang="en-IN" dirty="0" smtClean="0">
                <a:solidFill>
                  <a:srgbClr val="0D0D0D"/>
                </a:solidFill>
                <a:latin typeface="Söhne"/>
              </a:rPr>
              <a:t>  </a:t>
            </a:r>
            <a:r>
              <a:rPr lang="en-IN" b="0" i="0" dirty="0" smtClean="0">
                <a:solidFill>
                  <a:srgbClr val="0D0D0D"/>
                </a:solidFill>
                <a:effectLst/>
                <a:latin typeface="Söhne"/>
              </a:rPr>
              <a:t>Develop a deep learning model for automatic brain </a:t>
            </a:r>
            <a:r>
              <a:rPr lang="en-IN" b="0" i="0" dirty="0" err="1" smtClean="0">
                <a:solidFill>
                  <a:srgbClr val="0D0D0D"/>
                </a:solidFill>
                <a:effectLst/>
                <a:latin typeface="Söhne"/>
              </a:rPr>
              <a:t>tumor</a:t>
            </a:r>
            <a:r>
              <a:rPr lang="en-IN" b="0" i="0" dirty="0" smtClean="0">
                <a:solidFill>
                  <a:srgbClr val="0D0D0D"/>
                </a:solidFill>
                <a:effectLst/>
                <a:latin typeface="Söhne"/>
              </a:rPr>
              <a:t> segmentation in MRI images.</a:t>
            </a:r>
          </a:p>
          <a:p>
            <a:pPr algn="l">
              <a:buFont typeface="Arial" panose="020B0604020202020204" pitchFamily="34" charset="0"/>
              <a:buChar char="•"/>
            </a:pPr>
            <a:endParaRPr lang="en-IN" b="0" i="0" dirty="0" smtClean="0">
              <a:solidFill>
                <a:srgbClr val="0D0D0D"/>
              </a:solidFill>
              <a:effectLst/>
              <a:latin typeface="Söhne"/>
            </a:endParaRPr>
          </a:p>
          <a:p>
            <a:pPr algn="l">
              <a:buFont typeface="Arial" panose="020B0604020202020204" pitchFamily="34" charset="0"/>
              <a:buChar char="•"/>
            </a:pPr>
            <a:r>
              <a:rPr lang="en-IN" b="1" i="0" dirty="0" smtClean="0">
                <a:solidFill>
                  <a:srgbClr val="0D0D0D"/>
                </a:solidFill>
                <a:effectLst/>
                <a:latin typeface="Söhne"/>
              </a:rPr>
              <a:t>Value Proposition</a:t>
            </a:r>
            <a:r>
              <a:rPr lang="en-IN" b="0" i="0" dirty="0" smtClean="0">
                <a:solidFill>
                  <a:srgbClr val="0D0D0D"/>
                </a:solidFill>
                <a:effectLst/>
                <a:latin typeface="Söhne"/>
              </a:rPr>
              <a:t>:</a:t>
            </a:r>
          </a:p>
          <a:p>
            <a:pPr marL="742950" lvl="1" indent="-285750" algn="l">
              <a:buFont typeface="Arial" panose="020B0604020202020204" pitchFamily="34" charset="0"/>
              <a:buChar char="•"/>
            </a:pPr>
            <a:r>
              <a:rPr lang="en-IN" b="1" i="0" dirty="0" smtClean="0">
                <a:solidFill>
                  <a:srgbClr val="0D0D0D"/>
                </a:solidFill>
                <a:effectLst/>
                <a:latin typeface="Söhne"/>
              </a:rPr>
              <a:t>Efficiency</a:t>
            </a:r>
            <a:r>
              <a:rPr lang="en-IN" b="0" i="0" dirty="0" smtClean="0">
                <a:solidFill>
                  <a:srgbClr val="0D0D0D"/>
                </a:solidFill>
                <a:effectLst/>
                <a:latin typeface="Söhne"/>
              </a:rPr>
              <a:t>: Automates segmentation, saving time for medical professionals.</a:t>
            </a:r>
          </a:p>
          <a:p>
            <a:pPr marL="742950" lvl="1" indent="-285750" algn="l">
              <a:buFont typeface="Arial" panose="020B0604020202020204" pitchFamily="34" charset="0"/>
              <a:buChar char="•"/>
            </a:pPr>
            <a:r>
              <a:rPr lang="en-IN" b="1" i="0" dirty="0" smtClean="0">
                <a:solidFill>
                  <a:srgbClr val="0D0D0D"/>
                </a:solidFill>
                <a:effectLst/>
                <a:latin typeface="Söhne"/>
              </a:rPr>
              <a:t>Accuracy</a:t>
            </a:r>
            <a:r>
              <a:rPr lang="en-IN" b="0" i="0" dirty="0" smtClean="0">
                <a:solidFill>
                  <a:srgbClr val="0D0D0D"/>
                </a:solidFill>
                <a:effectLst/>
                <a:latin typeface="Söhne"/>
              </a:rPr>
              <a:t>: Provides precise delineation of </a:t>
            </a:r>
            <a:r>
              <a:rPr lang="en-IN" b="0" i="0" dirty="0" err="1" smtClean="0">
                <a:solidFill>
                  <a:srgbClr val="0D0D0D"/>
                </a:solidFill>
                <a:effectLst/>
                <a:latin typeface="Söhne"/>
              </a:rPr>
              <a:t>tumor</a:t>
            </a:r>
            <a:r>
              <a:rPr lang="en-IN" b="0" i="0" dirty="0" smtClean="0">
                <a:solidFill>
                  <a:srgbClr val="0D0D0D"/>
                </a:solidFill>
                <a:effectLst/>
                <a:latin typeface="Söhne"/>
              </a:rPr>
              <a:t> regions, aiding in early diagnosis.</a:t>
            </a:r>
          </a:p>
          <a:p>
            <a:pPr marL="742950" lvl="1" indent="-285750" algn="l">
              <a:buFont typeface="Arial" panose="020B0604020202020204" pitchFamily="34" charset="0"/>
              <a:buChar char="•"/>
            </a:pPr>
            <a:r>
              <a:rPr lang="en-IN" b="1" i="0" dirty="0" smtClean="0">
                <a:solidFill>
                  <a:srgbClr val="0D0D0D"/>
                </a:solidFill>
                <a:effectLst/>
                <a:latin typeface="Söhne"/>
              </a:rPr>
              <a:t>Clinical Utility</a:t>
            </a:r>
            <a:r>
              <a:rPr lang="en-IN" b="0" i="0" dirty="0" smtClean="0">
                <a:solidFill>
                  <a:srgbClr val="0D0D0D"/>
                </a:solidFill>
                <a:effectLst/>
                <a:latin typeface="Söhne"/>
              </a:rPr>
              <a:t>: Enhances quality of patient care by improving treatment planning.</a:t>
            </a:r>
          </a:p>
          <a:p>
            <a:pPr marL="742950" lvl="1" indent="-285750" algn="l">
              <a:buFont typeface="Arial" panose="020B0604020202020204" pitchFamily="34" charset="0"/>
              <a:buChar char="•"/>
            </a:pPr>
            <a:r>
              <a:rPr lang="en-IN" b="1" i="0" dirty="0" smtClean="0">
                <a:solidFill>
                  <a:srgbClr val="0D0D0D"/>
                </a:solidFill>
                <a:effectLst/>
                <a:latin typeface="Söhne"/>
              </a:rPr>
              <a:t>Scalability</a:t>
            </a:r>
            <a:r>
              <a:rPr lang="en-IN" b="0" i="0" dirty="0" smtClean="0">
                <a:solidFill>
                  <a:srgbClr val="0D0D0D"/>
                </a:solidFill>
                <a:effectLst/>
                <a:latin typeface="Söhne"/>
              </a:rPr>
              <a:t>: Applicable across medical institutions, leveraging publicly available datasets and advanced algorithms.</a:t>
            </a:r>
            <a:endParaRPr lang="en-IN"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150810"/>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362200" y="616496"/>
            <a:ext cx="8229600" cy="5355312"/>
          </a:xfrm>
          <a:prstGeom prst="rect">
            <a:avLst/>
          </a:prstGeom>
        </p:spPr>
        <p:txBody>
          <a:bodyPr wrap="square">
            <a:spAutoFit/>
          </a:bodyPr>
          <a:lstStyle/>
          <a:p>
            <a:pPr algn="l"/>
            <a:r>
              <a:rPr lang="en-US" b="1" i="0" dirty="0" smtClean="0">
                <a:solidFill>
                  <a:srgbClr val="0D0D0D"/>
                </a:solidFill>
                <a:effectLst/>
                <a:latin typeface="Söhne"/>
              </a:rPr>
              <a:t/>
            </a:r>
            <a:br>
              <a:rPr lang="en-US" b="1" i="0" dirty="0" smtClean="0">
                <a:solidFill>
                  <a:srgbClr val="0D0D0D"/>
                </a:solidFill>
                <a:effectLst/>
                <a:latin typeface="Söhne"/>
              </a:rPr>
            </a:br>
            <a:r>
              <a:rPr lang="en-US" b="1" i="0" dirty="0" smtClean="0">
                <a:solidFill>
                  <a:srgbClr val="0D0D0D"/>
                </a:solidFill>
                <a:effectLst/>
                <a:latin typeface="Söhne"/>
              </a:rPr>
              <a:t>WOW Factor:</a:t>
            </a:r>
            <a:endParaRPr lang="en-US" b="0" i="0" dirty="0" smtClean="0">
              <a:solidFill>
                <a:srgbClr val="0D0D0D"/>
              </a:solidFill>
              <a:effectLst/>
              <a:latin typeface="Söhne"/>
            </a:endParaRPr>
          </a:p>
          <a:p>
            <a:pPr algn="l"/>
            <a:r>
              <a:rPr lang="en-US" b="1" i="0" dirty="0" smtClean="0">
                <a:solidFill>
                  <a:srgbClr val="0D0D0D"/>
                </a:solidFill>
                <a:effectLst/>
                <a:latin typeface="Söhne"/>
              </a:rPr>
              <a:t>Innovative Techniques:</a:t>
            </a:r>
            <a:r>
              <a:rPr lang="en-US" b="0" i="0" dirty="0" smtClean="0">
                <a:solidFill>
                  <a:srgbClr val="0D0D0D"/>
                </a:solidFill>
                <a:effectLst/>
                <a:latin typeface="Söhne"/>
              </a:rPr>
              <a:t> By integrating both Convolutional Neural Networks (CNNs) and Vision Transformers (</a:t>
            </a:r>
            <a:r>
              <a:rPr lang="en-US" b="0" i="0" dirty="0" err="1" smtClean="0">
                <a:solidFill>
                  <a:srgbClr val="0D0D0D"/>
                </a:solidFill>
                <a:effectLst/>
                <a:latin typeface="Söhne"/>
              </a:rPr>
              <a:t>ViTs</a:t>
            </a:r>
            <a:r>
              <a:rPr lang="en-US" b="0" i="0" dirty="0" smtClean="0">
                <a:solidFill>
                  <a:srgbClr val="0D0D0D"/>
                </a:solidFill>
                <a:effectLst/>
                <a:latin typeface="Söhne"/>
              </a:rPr>
              <a:t>), we explored the versatility of modern deep learning architectures, offering a multifaceted approach to tackle the segmentation task.</a:t>
            </a:r>
          </a:p>
          <a:p>
            <a:pPr algn="l"/>
            <a:endParaRPr lang="en-US" b="0" i="0" dirty="0" smtClean="0">
              <a:solidFill>
                <a:srgbClr val="0D0D0D"/>
              </a:solidFill>
              <a:effectLst/>
              <a:latin typeface="Söhne"/>
            </a:endParaRPr>
          </a:p>
          <a:p>
            <a:pPr algn="l"/>
            <a:r>
              <a:rPr lang="en-US" b="1" i="0" dirty="0" smtClean="0">
                <a:solidFill>
                  <a:srgbClr val="0D0D0D"/>
                </a:solidFill>
                <a:effectLst/>
                <a:latin typeface="Söhne"/>
              </a:rPr>
              <a:t>Visualization Excellence:</a:t>
            </a:r>
            <a:r>
              <a:rPr lang="en-US" b="0" i="0" dirty="0" smtClean="0">
                <a:solidFill>
                  <a:srgbClr val="0D0D0D"/>
                </a:solidFill>
                <a:effectLst/>
                <a:latin typeface="Söhne"/>
              </a:rPr>
              <a:t> Through visualizations such as model architectures, training curves, and confusion matrices, we provide clear insights into our model's performance and efficacy, enhancing transparency and interpretability</a:t>
            </a:r>
          </a:p>
          <a:p>
            <a:pPr algn="l"/>
            <a:r>
              <a:rPr lang="en-US" b="0" i="0" dirty="0" smtClean="0">
                <a:solidFill>
                  <a:srgbClr val="0D0D0D"/>
                </a:solidFill>
                <a:effectLst/>
                <a:latin typeface="Söhne"/>
              </a:rPr>
              <a:t>.</a:t>
            </a:r>
          </a:p>
          <a:p>
            <a:pPr algn="l"/>
            <a:r>
              <a:rPr lang="en-US" b="1" i="0" dirty="0" smtClean="0">
                <a:solidFill>
                  <a:srgbClr val="0D0D0D"/>
                </a:solidFill>
                <a:effectLst/>
                <a:latin typeface="Söhne"/>
              </a:rPr>
              <a:t>Clinical Impact:</a:t>
            </a:r>
            <a:r>
              <a:rPr lang="en-US" b="0" i="0" dirty="0" smtClean="0">
                <a:solidFill>
                  <a:srgbClr val="0D0D0D"/>
                </a:solidFill>
                <a:effectLst/>
                <a:latin typeface="Söhne"/>
              </a:rPr>
              <a:t> With a focus on early diagnosis and treatment planning, our model aims to assist medical professionals in improving patient outcomes, underscoring the transformative potential of AI in healthcare.</a:t>
            </a:r>
          </a:p>
          <a:p>
            <a:pPr algn="l"/>
            <a:endParaRPr lang="en-US" b="0" i="0" dirty="0" smtClean="0">
              <a:solidFill>
                <a:srgbClr val="0D0D0D"/>
              </a:solidFill>
              <a:effectLst/>
              <a:latin typeface="Söhne"/>
            </a:endParaRPr>
          </a:p>
          <a:p>
            <a:pPr algn="l"/>
            <a:r>
              <a:rPr lang="en-US" b="1" i="0" dirty="0" smtClean="0">
                <a:solidFill>
                  <a:srgbClr val="0D0D0D"/>
                </a:solidFill>
                <a:effectLst/>
                <a:latin typeface="Söhne"/>
              </a:rPr>
              <a:t>Future Prospects:</a:t>
            </a:r>
            <a:r>
              <a:rPr lang="en-US" b="0" i="0" dirty="0" smtClean="0">
                <a:solidFill>
                  <a:srgbClr val="0D0D0D"/>
                </a:solidFill>
                <a:effectLst/>
                <a:latin typeface="Söhne"/>
              </a:rPr>
              <a:t> By setting a benchmark in medical image segmentation, our project lays the foundation for further advancements in the field, fostering ongoing innovation and progress in the diagnosis and management of brain tumors.</a:t>
            </a:r>
            <a:endParaRPr lang="en-US"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Rectangle 11"/>
          <p:cNvSpPr/>
          <p:nvPr/>
        </p:nvSpPr>
        <p:spPr>
          <a:xfrm>
            <a:off x="752475" y="2183273"/>
            <a:ext cx="8839200" cy="2862322"/>
          </a:xfrm>
          <a:prstGeom prst="rect">
            <a:avLst/>
          </a:prstGeom>
        </p:spPr>
        <p:txBody>
          <a:bodyPr wrap="square">
            <a:spAutoFit/>
          </a:bodyPr>
          <a:lstStyle/>
          <a:p>
            <a:pPr algn="l"/>
            <a:r>
              <a:rPr lang="en-IN" b="1" i="0" dirty="0" smtClean="0">
                <a:solidFill>
                  <a:srgbClr val="0D0D0D"/>
                </a:solidFill>
                <a:effectLst/>
                <a:latin typeface="Söhne"/>
              </a:rPr>
              <a:t>1. Convolutional Neural Networks (CNN)</a:t>
            </a:r>
            <a:endParaRPr lang="en-IN" b="0" i="0" dirty="0" smtClean="0">
              <a:solidFill>
                <a:srgbClr val="0D0D0D"/>
              </a:solidFill>
              <a:effectLst/>
              <a:latin typeface="Söhne"/>
            </a:endParaRPr>
          </a:p>
          <a:p>
            <a:pPr algn="l">
              <a:buFont typeface="Arial" panose="020B0604020202020204" pitchFamily="34" charset="0"/>
              <a:buChar char="•"/>
            </a:pPr>
            <a:r>
              <a:rPr lang="en-IN" b="0" i="0" dirty="0" smtClean="0">
                <a:solidFill>
                  <a:srgbClr val="0D0D0D"/>
                </a:solidFill>
                <a:effectLst/>
                <a:latin typeface="Söhne"/>
              </a:rPr>
              <a:t>Architecture: Sequential model with Conv2D and </a:t>
            </a:r>
            <a:r>
              <a:rPr lang="en-IN" b="0" i="0" dirty="0" err="1" smtClean="0">
                <a:solidFill>
                  <a:srgbClr val="0D0D0D"/>
                </a:solidFill>
                <a:effectLst/>
                <a:latin typeface="Söhne"/>
              </a:rPr>
              <a:t>MaxPooling</a:t>
            </a:r>
            <a:r>
              <a:rPr lang="en-IN" b="0" i="0" dirty="0" smtClean="0">
                <a:solidFill>
                  <a:srgbClr val="0D0D0D"/>
                </a:solidFill>
                <a:effectLst/>
                <a:latin typeface="Söhne"/>
              </a:rPr>
              <a:t> layers.</a:t>
            </a:r>
          </a:p>
          <a:p>
            <a:pPr algn="l">
              <a:buFont typeface="Arial" panose="020B0604020202020204" pitchFamily="34" charset="0"/>
              <a:buChar char="•"/>
            </a:pPr>
            <a:r>
              <a:rPr lang="en-IN" b="0" i="0" dirty="0" smtClean="0">
                <a:solidFill>
                  <a:srgbClr val="0D0D0D"/>
                </a:solidFill>
                <a:effectLst/>
                <a:latin typeface="Söhne"/>
              </a:rPr>
              <a:t>Training: Optimizer: Adam, Loss Function: Binary Cross-Entropy.</a:t>
            </a:r>
          </a:p>
          <a:p>
            <a:pPr algn="l">
              <a:buFont typeface="Arial" panose="020B0604020202020204" pitchFamily="34" charset="0"/>
              <a:buChar char="•"/>
            </a:pPr>
            <a:r>
              <a:rPr lang="en-IN" b="0" i="0" dirty="0" smtClean="0">
                <a:solidFill>
                  <a:srgbClr val="0D0D0D"/>
                </a:solidFill>
                <a:effectLst/>
                <a:latin typeface="Söhne"/>
              </a:rPr>
              <a:t>Evaluation: Achieved 84.31% accuracy on test data.</a:t>
            </a:r>
          </a:p>
          <a:p>
            <a:pPr algn="l">
              <a:buFont typeface="Arial" panose="020B0604020202020204" pitchFamily="34" charset="0"/>
              <a:buChar char="•"/>
            </a:pPr>
            <a:r>
              <a:rPr lang="en-IN" b="0" i="0" dirty="0" smtClean="0">
                <a:solidFill>
                  <a:srgbClr val="0D0D0D"/>
                </a:solidFill>
                <a:effectLst/>
                <a:latin typeface="Söhne"/>
              </a:rPr>
              <a:t>Visualization: Confusion matrix for performance assessment.</a:t>
            </a:r>
          </a:p>
          <a:p>
            <a:pPr algn="l"/>
            <a:r>
              <a:rPr lang="en-IN" b="1" i="0" dirty="0" smtClean="0">
                <a:solidFill>
                  <a:srgbClr val="0D0D0D"/>
                </a:solidFill>
                <a:effectLst/>
                <a:latin typeface="Söhne"/>
              </a:rPr>
              <a:t>2. Vision Transformers (</a:t>
            </a:r>
            <a:r>
              <a:rPr lang="en-IN" b="1" i="0" dirty="0" err="1" smtClean="0">
                <a:solidFill>
                  <a:srgbClr val="0D0D0D"/>
                </a:solidFill>
                <a:effectLst/>
                <a:latin typeface="Söhne"/>
              </a:rPr>
              <a:t>ViT</a:t>
            </a:r>
            <a:r>
              <a:rPr lang="en-IN" b="1" i="0" dirty="0" smtClean="0">
                <a:solidFill>
                  <a:srgbClr val="0D0D0D"/>
                </a:solidFill>
                <a:effectLst/>
                <a:latin typeface="Söhne"/>
              </a:rPr>
              <a:t>)</a:t>
            </a:r>
            <a:endParaRPr lang="en-IN" b="0" i="0" dirty="0" smtClean="0">
              <a:solidFill>
                <a:srgbClr val="0D0D0D"/>
              </a:solidFill>
              <a:effectLst/>
              <a:latin typeface="Söhne"/>
            </a:endParaRPr>
          </a:p>
          <a:p>
            <a:pPr algn="l">
              <a:buFont typeface="Arial" panose="020B0604020202020204" pitchFamily="34" charset="0"/>
              <a:buChar char="•"/>
            </a:pPr>
            <a:r>
              <a:rPr lang="en-IN" b="0" i="0" dirty="0" smtClean="0">
                <a:solidFill>
                  <a:srgbClr val="0D0D0D"/>
                </a:solidFill>
                <a:effectLst/>
                <a:latin typeface="Söhne"/>
              </a:rPr>
              <a:t>Patch Creation: Extract patches from input images.</a:t>
            </a:r>
          </a:p>
          <a:p>
            <a:pPr algn="l">
              <a:buFont typeface="Arial" panose="020B0604020202020204" pitchFamily="34" charset="0"/>
              <a:buChar char="•"/>
            </a:pPr>
            <a:r>
              <a:rPr lang="en-IN" b="0" i="0" dirty="0" smtClean="0">
                <a:solidFill>
                  <a:srgbClr val="0D0D0D"/>
                </a:solidFill>
                <a:effectLst/>
                <a:latin typeface="Söhne"/>
              </a:rPr>
              <a:t>Patch Encoding: Encode patches using Dense layers.</a:t>
            </a:r>
          </a:p>
          <a:p>
            <a:pPr algn="l">
              <a:buFont typeface="Arial" panose="020B0604020202020204" pitchFamily="34" charset="0"/>
              <a:buChar char="•"/>
            </a:pPr>
            <a:r>
              <a:rPr lang="en-IN" b="0" i="0" dirty="0" smtClean="0">
                <a:solidFill>
                  <a:srgbClr val="0D0D0D"/>
                </a:solidFill>
                <a:effectLst/>
                <a:latin typeface="Söhne"/>
              </a:rPr>
              <a:t>Data Augmentation: Random flip, rotation, zoom.</a:t>
            </a:r>
          </a:p>
          <a:p>
            <a:pPr algn="l">
              <a:buFont typeface="Arial" panose="020B0604020202020204" pitchFamily="34" charset="0"/>
              <a:buChar char="•"/>
            </a:pPr>
            <a:r>
              <a:rPr lang="en-IN" b="0" i="0" dirty="0" smtClean="0">
                <a:solidFill>
                  <a:srgbClr val="0D0D0D"/>
                </a:solidFill>
                <a:effectLst/>
                <a:latin typeface="Söhne"/>
              </a:rPr>
              <a:t>Training: Parameters include learning rate, weight decay, batch size, and epochs.</a:t>
            </a:r>
            <a:endParaRPr lang="en-IN" b="0" i="0" dirty="0">
              <a:solidFill>
                <a:srgbClr val="0D0D0D"/>
              </a:solidFill>
              <a:effectLst/>
              <a:latin typeface="Söhn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462</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21ad0 46</cp:lastModifiedBy>
  <cp:revision>11</cp:revision>
  <dcterms:created xsi:type="dcterms:W3CDTF">2024-04-05T05:44:17Z</dcterms:created>
  <dcterms:modified xsi:type="dcterms:W3CDTF">2024-04-05T08:07:09Z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