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f2428729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f2428729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3f2428729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3f2428729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3f2428729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3f2428729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3f2428729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3f2428729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3f2428729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3f2428729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3f2428729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3f2428729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3f24287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3f24287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3f24287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3f24287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3f242872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3f242872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3f2428729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3f2428729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3f2428729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3f2428729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3f2428729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3f2428729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3f2428729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3f2428729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f2428729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3f2428729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Mutation Clustering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Shuvom Sadhuka*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0" y="4501375"/>
            <a:ext cx="9144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*PI: Jason Flannick, Mentor: Marcin von Grotthuss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of Constraints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0" y="489075"/>
            <a:ext cx="85206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should be careful in how we construct our test.  Some considerations: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0" y="9477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Want to </a:t>
            </a:r>
            <a:r>
              <a:rPr b="1" lang="en"/>
              <a:t>test for absolute clustering</a:t>
            </a:r>
            <a:r>
              <a:rPr lang="en"/>
              <a:t> (do risk mutations cluster together and </a:t>
            </a:r>
            <a:r>
              <a:rPr lang="en"/>
              <a:t>independently</a:t>
            </a:r>
            <a:r>
              <a:rPr lang="en"/>
              <a:t>, do protective?), but this is </a:t>
            </a:r>
            <a:r>
              <a:rPr b="1" lang="en"/>
              <a:t>hard given our confounders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Solution: Test for relative clustering (i.e. </a:t>
            </a:r>
            <a:r>
              <a:rPr b="1" lang="en"/>
              <a:t>only permute among residues labeled as mutations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Risk and protective p-values should be correlated, but weakly — in most proteins, mutations exist on very few residues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Certain parts of protein can’t be mutated </a:t>
            </a:r>
            <a:r>
              <a:rPr lang="en"/>
              <a:t>— artificially inflates p-values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Incorporate information on</a:t>
            </a:r>
            <a:r>
              <a:rPr b="1" lang="en"/>
              <a:t> how certain we are about a mutation’s risk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Under current model, weak betas and strong betas are treated the same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Multiple models of protein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Different models may give different results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(Modified) Permutation Test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0" y="489075"/>
            <a:ext cx="85206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Permute the betas (colors) on ONLY mutated residues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9575"/>
            <a:ext cx="4699150" cy="35243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3"/>
          <p:cNvCxnSpPr/>
          <p:nvPr/>
        </p:nvCxnSpPr>
        <p:spPr>
          <a:xfrm flipH="1" rot="10800000">
            <a:off x="850275" y="2035075"/>
            <a:ext cx="334500" cy="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8" name="Google Shape;158;p23"/>
          <p:cNvCxnSpPr/>
          <p:nvPr/>
        </p:nvCxnSpPr>
        <p:spPr>
          <a:xfrm flipH="1" rot="10800000">
            <a:off x="1102075" y="2243225"/>
            <a:ext cx="15240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9" name="Google Shape;159;p23"/>
          <p:cNvCxnSpPr/>
          <p:nvPr/>
        </p:nvCxnSpPr>
        <p:spPr>
          <a:xfrm flipH="1">
            <a:off x="1170925" y="2272050"/>
            <a:ext cx="696900" cy="2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0" name="Google Shape;160;p23"/>
          <p:cNvSpPr txBox="1"/>
          <p:nvPr/>
        </p:nvSpPr>
        <p:spPr>
          <a:xfrm>
            <a:off x="3689325" y="3177000"/>
            <a:ext cx="3526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 permutations to only risk and protective residues</a:t>
            </a:r>
            <a:endParaRPr/>
          </a:p>
        </p:txBody>
      </p:sp>
      <p:cxnSp>
        <p:nvCxnSpPr>
          <p:cNvPr id="161" name="Google Shape;161;p23"/>
          <p:cNvCxnSpPr/>
          <p:nvPr/>
        </p:nvCxnSpPr>
        <p:spPr>
          <a:xfrm>
            <a:off x="1331125" y="2313900"/>
            <a:ext cx="376500" cy="209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3"/>
          <p:cNvCxnSpPr/>
          <p:nvPr/>
        </p:nvCxnSpPr>
        <p:spPr>
          <a:xfrm flipH="1" rot="10800000">
            <a:off x="1386925" y="2237250"/>
            <a:ext cx="264900" cy="36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2869" y="2599651"/>
            <a:ext cx="3840556" cy="5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3164" y="1239237"/>
            <a:ext cx="4996436" cy="10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QQ plot</a:t>
            </a: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0" y="4390800"/>
            <a:ext cx="9144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Takeaway: We have a more well-calibrated statistical test!</a:t>
            </a:r>
            <a:endParaRPr sz="1800"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638" y="643425"/>
            <a:ext cx="5534725" cy="385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1379975" y="4446550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(Certainty-Modified) Permutation Test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0" y="489075"/>
            <a:ext cx="85206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want to capture information about how likely a mutation is to be risky </a:t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9575"/>
            <a:ext cx="4699150" cy="35243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5"/>
          <p:cNvCxnSpPr/>
          <p:nvPr/>
        </p:nvCxnSpPr>
        <p:spPr>
          <a:xfrm flipH="1" rot="10800000">
            <a:off x="850275" y="2035075"/>
            <a:ext cx="334500" cy="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1" name="Google Shape;181;p25"/>
          <p:cNvCxnSpPr/>
          <p:nvPr/>
        </p:nvCxnSpPr>
        <p:spPr>
          <a:xfrm flipH="1" rot="10800000">
            <a:off x="1102075" y="2243225"/>
            <a:ext cx="15240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2" name="Google Shape;182;p25"/>
          <p:cNvCxnSpPr/>
          <p:nvPr/>
        </p:nvCxnSpPr>
        <p:spPr>
          <a:xfrm flipH="1">
            <a:off x="1170925" y="2272050"/>
            <a:ext cx="696900" cy="2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3" name="Google Shape;183;p25"/>
          <p:cNvCxnSpPr/>
          <p:nvPr/>
        </p:nvCxnSpPr>
        <p:spPr>
          <a:xfrm>
            <a:off x="1331125" y="2313900"/>
            <a:ext cx="376500" cy="209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5"/>
          <p:cNvCxnSpPr/>
          <p:nvPr/>
        </p:nvCxnSpPr>
        <p:spPr>
          <a:xfrm flipH="1" rot="10800000">
            <a:off x="1386925" y="2237250"/>
            <a:ext cx="264900" cy="36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5"/>
          <p:cNvSpPr txBox="1"/>
          <p:nvPr/>
        </p:nvSpPr>
        <p:spPr>
          <a:xfrm>
            <a:off x="1331125" y="3478025"/>
            <a:ext cx="9144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Problem: Weights all betas within risk cluster (&lt; 0) equally</a:t>
            </a:r>
            <a:endParaRPr sz="1800"/>
          </a:p>
        </p:txBody>
      </p:sp>
      <p:cxnSp>
        <p:nvCxnSpPr>
          <p:cNvPr id="186" name="Google Shape;186;p25"/>
          <p:cNvCxnSpPr/>
          <p:nvPr/>
        </p:nvCxnSpPr>
        <p:spPr>
          <a:xfrm flipH="1" rot="10800000">
            <a:off x="4934400" y="2313900"/>
            <a:ext cx="1203900" cy="1199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7" name="Google Shape;1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9888" y="4110867"/>
            <a:ext cx="3760819" cy="6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3814" y="1203112"/>
            <a:ext cx="4996436" cy="10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(Certainty-Modified) Permutation Test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0" y="489075"/>
            <a:ext cx="85206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want to capture information about how likely a mutation is to be risky </a:t>
            </a:r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9575"/>
            <a:ext cx="3760800" cy="282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0175" y="1072175"/>
            <a:ext cx="2730855" cy="4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0352" y="1900763"/>
            <a:ext cx="6373947" cy="6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20350" y="2908901"/>
            <a:ext cx="5761625" cy="7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/>
          <p:nvPr/>
        </p:nvSpPr>
        <p:spPr>
          <a:xfrm>
            <a:off x="2497050" y="3741675"/>
            <a:ext cx="3526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is taken over ALL mutations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Steps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0" y="489075"/>
            <a:ext cx="85206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Some considerations:</a:t>
            </a:r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0" y="9477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Look at top genes and their spatial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on all models of each protein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Certainty-modified permutation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Euclidean distance is probably not the right metric — some topological model to capture different regions and their biological functions would be better?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Rank-sum test didn’t work, maybe modify?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you want to see the code/provide technical feedback, see GitHub repo!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Presentation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 and Definition of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Overview of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Mathematical/Theoretical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Discussion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Future Directions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Introduction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50" y="1575472"/>
            <a:ext cx="4063924" cy="15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1075" y="572688"/>
            <a:ext cx="2381250" cy="359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>
            <a:stCxn id="69" idx="3"/>
            <a:endCxn id="70" idx="1"/>
          </p:cNvCxnSpPr>
          <p:nvPr/>
        </p:nvCxnSpPr>
        <p:spPr>
          <a:xfrm>
            <a:off x="4167774" y="2368160"/>
            <a:ext cx="228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5"/>
          <p:cNvSpPr txBox="1"/>
          <p:nvPr/>
        </p:nvSpPr>
        <p:spPr>
          <a:xfrm>
            <a:off x="4903975" y="1937050"/>
            <a:ext cx="154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0" y="4390800"/>
            <a:ext cx="9144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Takeaway: We can </a:t>
            </a:r>
            <a:r>
              <a:rPr b="1" lang="en" sz="1800"/>
              <a:t>map GWAS results to amino acid mutations</a:t>
            </a:r>
            <a:r>
              <a:rPr lang="en" sz="1800"/>
              <a:t> in protein structures.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only look at the locations of mutated residues...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25" y="2258125"/>
            <a:ext cx="3410026" cy="25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775" y="2123662"/>
            <a:ext cx="3484750" cy="261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0125" y="2258123"/>
            <a:ext cx="3317474" cy="2488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0" y="4390800"/>
            <a:ext cx="9144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Takeaway: </a:t>
            </a:r>
            <a:r>
              <a:rPr b="1" lang="en" sz="1800"/>
              <a:t>Identifying risk and protective “clusters”</a:t>
            </a:r>
            <a:r>
              <a:rPr lang="en" sz="1800"/>
              <a:t> can suggest protein regions for drugs to molecularly bind to or mimic.</a:t>
            </a:r>
            <a:endParaRPr sz="1800"/>
          </a:p>
        </p:txBody>
      </p:sp>
      <p:cxnSp>
        <p:nvCxnSpPr>
          <p:cNvPr id="84" name="Google Shape;84;p16"/>
          <p:cNvCxnSpPr/>
          <p:nvPr/>
        </p:nvCxnSpPr>
        <p:spPr>
          <a:xfrm>
            <a:off x="2969000" y="1143925"/>
            <a:ext cx="13800" cy="326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6"/>
          <p:cNvCxnSpPr/>
          <p:nvPr/>
        </p:nvCxnSpPr>
        <p:spPr>
          <a:xfrm>
            <a:off x="6174050" y="1143925"/>
            <a:ext cx="13800" cy="326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6"/>
          <p:cNvCxnSpPr/>
          <p:nvPr/>
        </p:nvCxnSpPr>
        <p:spPr>
          <a:xfrm rot="10800000">
            <a:off x="320650" y="2258125"/>
            <a:ext cx="8516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6"/>
          <p:cNvSpPr txBox="1"/>
          <p:nvPr/>
        </p:nvSpPr>
        <p:spPr>
          <a:xfrm>
            <a:off x="504288" y="1336775"/>
            <a:ext cx="25509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 Clustering of Risk (red) and Protective (blue)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484738" y="1336775"/>
            <a:ext cx="25509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 </a:t>
            </a:r>
            <a:r>
              <a:rPr lang="en"/>
              <a:t>Clustering of Risk (red) and Protective (blue)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6326238" y="1336775"/>
            <a:ext cx="25509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Clear Clustering of Risk or Protective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Goals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515750" y="1152475"/>
            <a:ext cx="7652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wish to design a </a:t>
            </a:r>
            <a:r>
              <a:rPr b="1" lang="en" sz="2400"/>
              <a:t>maximally powerful</a:t>
            </a:r>
            <a:r>
              <a:rPr lang="en" sz="2400"/>
              <a:t> statistical test to: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(1) probe </a:t>
            </a:r>
            <a:r>
              <a:rPr b="1" lang="en" sz="2400"/>
              <a:t>whether risk and protective mutations cluster</a:t>
            </a:r>
            <a:r>
              <a:rPr lang="en" sz="2400"/>
              <a:t> in a given protein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(2) </a:t>
            </a:r>
            <a:r>
              <a:rPr b="1" lang="en" sz="2400"/>
              <a:t>suggest a set of proteins</a:t>
            </a:r>
            <a:r>
              <a:rPr lang="en" sz="2400"/>
              <a:t> </a:t>
            </a:r>
            <a:r>
              <a:rPr b="1" lang="en" sz="2400"/>
              <a:t>and</a:t>
            </a:r>
            <a:r>
              <a:rPr lang="en" sz="2400"/>
              <a:t> their corresponding “clustered” </a:t>
            </a:r>
            <a:r>
              <a:rPr b="1" lang="en" sz="2400"/>
              <a:t>domains</a:t>
            </a:r>
            <a:r>
              <a:rPr lang="en" sz="2400"/>
              <a:t> which have strong </a:t>
            </a:r>
            <a:r>
              <a:rPr b="1" lang="en" sz="2400"/>
              <a:t>associations with diabetes</a:t>
            </a:r>
            <a:r>
              <a:rPr lang="en" sz="2400"/>
              <a:t> risk/protection.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Understanding the Data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0" y="489075"/>
            <a:ext cx="85206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Consider the following representation of our dataset: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9575"/>
            <a:ext cx="4699150" cy="3524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280" y="1038413"/>
            <a:ext cx="4202144" cy="14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2954925" y="3359475"/>
            <a:ext cx="3526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Observed (ground truth) average distance of risk mutations</a:t>
            </a:r>
            <a:endParaRPr/>
          </a:p>
        </p:txBody>
      </p:sp>
      <p:cxnSp>
        <p:nvCxnSpPr>
          <p:cNvPr id="106" name="Google Shape;106;p18"/>
          <p:cNvCxnSpPr/>
          <p:nvPr/>
        </p:nvCxnSpPr>
        <p:spPr>
          <a:xfrm flipH="1">
            <a:off x="1129125" y="1798125"/>
            <a:ext cx="3526500" cy="71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8"/>
          <p:cNvSpPr txBox="1"/>
          <p:nvPr/>
        </p:nvSpPr>
        <p:spPr>
          <a:xfrm>
            <a:off x="0" y="4390800"/>
            <a:ext cx="9144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Takeaway: For each protein, we can </a:t>
            </a:r>
            <a:r>
              <a:rPr b="1" lang="en" sz="1800"/>
              <a:t>calculate the average distance between risk, protective mutations</a:t>
            </a:r>
            <a:r>
              <a:rPr lang="en" sz="1800"/>
              <a:t> as a proxy for clustering.</a:t>
            </a:r>
            <a:endParaRPr sz="180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0074" y="2368275"/>
            <a:ext cx="3621824" cy="9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Permutation Test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0" y="489075"/>
            <a:ext cx="85206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Permute the betas (colors) on the residues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9575"/>
            <a:ext cx="4699150" cy="352436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0" y="4390800"/>
            <a:ext cx="9144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Takeaway: We can </a:t>
            </a:r>
            <a:r>
              <a:rPr b="1" lang="en" sz="1800"/>
              <a:t>randomly permute the betas</a:t>
            </a:r>
            <a:r>
              <a:rPr lang="en" sz="1800"/>
              <a:t> on each residue and </a:t>
            </a:r>
            <a:r>
              <a:rPr b="1" lang="en" sz="1800"/>
              <a:t>construct a distribution</a:t>
            </a:r>
            <a:r>
              <a:rPr lang="en" sz="1800"/>
              <a:t> of the average distance between risk, protective mutations.</a:t>
            </a:r>
            <a:endParaRPr sz="1800"/>
          </a:p>
        </p:txBody>
      </p:sp>
      <p:cxnSp>
        <p:nvCxnSpPr>
          <p:cNvPr id="117" name="Google Shape;117;p19"/>
          <p:cNvCxnSpPr/>
          <p:nvPr/>
        </p:nvCxnSpPr>
        <p:spPr>
          <a:xfrm flipH="1" rot="10800000">
            <a:off x="850275" y="2035075"/>
            <a:ext cx="334500" cy="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8" name="Google Shape;118;p19"/>
          <p:cNvCxnSpPr/>
          <p:nvPr/>
        </p:nvCxnSpPr>
        <p:spPr>
          <a:xfrm flipH="1" rot="10800000">
            <a:off x="1102075" y="2243225"/>
            <a:ext cx="15240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9" name="Google Shape;119;p19"/>
          <p:cNvCxnSpPr/>
          <p:nvPr/>
        </p:nvCxnSpPr>
        <p:spPr>
          <a:xfrm flipH="1">
            <a:off x="1170925" y="2272050"/>
            <a:ext cx="696900" cy="2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6300" y="809575"/>
            <a:ext cx="4193725" cy="144769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2954925" y="3359475"/>
            <a:ext cx="3526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 a distribution for the risk, protective average distance by permuting values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3725" y="2257287"/>
            <a:ext cx="4699151" cy="1005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Permutation Test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0" y="489075"/>
            <a:ext cx="85206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Permute the betas (colors) on the residues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9575"/>
            <a:ext cx="4699150" cy="352436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0" y="4390800"/>
            <a:ext cx="9144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Takeaway: We can </a:t>
            </a:r>
            <a:r>
              <a:rPr b="1" lang="en" sz="1800"/>
              <a:t>compute a p-value</a:t>
            </a:r>
            <a:r>
              <a:rPr lang="en" sz="1800"/>
              <a:t> from the permutation test distribution.</a:t>
            </a:r>
            <a:endParaRPr sz="1800"/>
          </a:p>
        </p:txBody>
      </p:sp>
      <p:cxnSp>
        <p:nvCxnSpPr>
          <p:cNvPr id="131" name="Google Shape;131;p20"/>
          <p:cNvCxnSpPr/>
          <p:nvPr/>
        </p:nvCxnSpPr>
        <p:spPr>
          <a:xfrm flipH="1" rot="10800000">
            <a:off x="850275" y="2035075"/>
            <a:ext cx="334500" cy="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2" name="Google Shape;132;p20"/>
          <p:cNvCxnSpPr/>
          <p:nvPr/>
        </p:nvCxnSpPr>
        <p:spPr>
          <a:xfrm flipH="1" rot="10800000">
            <a:off x="1102075" y="2243225"/>
            <a:ext cx="152400" cy="2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3" name="Google Shape;133;p20"/>
          <p:cNvCxnSpPr/>
          <p:nvPr/>
        </p:nvCxnSpPr>
        <p:spPr>
          <a:xfrm flipH="1">
            <a:off x="1170925" y="2272050"/>
            <a:ext cx="696900" cy="2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6250" y="809575"/>
            <a:ext cx="4112475" cy="28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2490" y="3781142"/>
            <a:ext cx="2316435" cy="4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QQ plot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0" y="4390800"/>
            <a:ext cx="9144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Takeaway: We need a more well-calibrated statistical test.</a:t>
            </a:r>
            <a:endParaRPr sz="1800"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950" y="572700"/>
            <a:ext cx="5748350" cy="39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