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79" r:id="rId3"/>
    <p:sldId id="259" r:id="rId4"/>
    <p:sldId id="260" r:id="rId5"/>
    <p:sldId id="261" r:id="rId6"/>
    <p:sldId id="262" r:id="rId7"/>
    <p:sldId id="265" r:id="rId8"/>
    <p:sldId id="266" r:id="rId9"/>
    <p:sldId id="267" r:id="rId10"/>
    <p:sldId id="258" r:id="rId11"/>
    <p:sldId id="271" r:id="rId12"/>
    <p:sldId id="272" r:id="rId13"/>
    <p:sldId id="273" r:id="rId14"/>
    <p:sldId id="257" r:id="rId15"/>
    <p:sldId id="274" r:id="rId16"/>
    <p:sldId id="275" r:id="rId17"/>
    <p:sldId id="276" r:id="rId18"/>
    <p:sldId id="277" r:id="rId19"/>
    <p:sldId id="270" r:id="rId20"/>
    <p:sldId id="268" r:id="rId21"/>
    <p:sldId id="269"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1E"/>
    <a:srgbClr val="004620"/>
    <a:srgbClr val="F69B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5" d="100"/>
          <a:sy n="85" d="100"/>
        </p:scale>
        <p:origin x="-1291"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DE8EF3-C32A-44BE-87C6-D59524690CB5}" type="datetimeFigureOut">
              <a:rPr lang="en-US" smtClean="0"/>
              <a:t>4/27/2017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456D3B-B698-440A-B05E-D3868121BC45}" type="slidenum">
              <a:rPr lang="en-US" smtClean="0"/>
              <a:t>‹#›</a:t>
            </a:fld>
            <a:endParaRPr lang="en-US"/>
          </a:p>
        </p:txBody>
      </p:sp>
    </p:spTree>
    <p:extLst>
      <p:ext uri="{BB962C8B-B14F-4D97-AF65-F5344CB8AC3E}">
        <p14:creationId xmlns:p14="http://schemas.microsoft.com/office/powerpoint/2010/main" val="1897195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4/27/2017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pload.wikimedia.org/wikipedia/commons/3/3a/17.4_kHz_sound.ogg" TargetMode="External"/><Relationship Id="rId2" Type="http://schemas.openxmlformats.org/officeDocument/2006/relationships/hyperlink" Target="https://i.stack.imgur.com/PuhtK.pn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Trimodal</a:t>
            </a:r>
            <a:r>
              <a:rPr lang="en-US" dirty="0" smtClean="0"/>
              <a:t> Musical Instrument</a:t>
            </a:r>
            <a:br>
              <a:rPr lang="en-US" dirty="0" smtClean="0"/>
            </a:br>
            <a:r>
              <a:rPr lang="en-US" sz="2800" dirty="0" smtClean="0"/>
              <a:t>(Using </a:t>
            </a:r>
            <a:r>
              <a:rPr lang="en-US" sz="2800" dirty="0" smtClean="0"/>
              <a:t>MSP430 </a:t>
            </a:r>
            <a:r>
              <a:rPr lang="en-US" sz="2800" dirty="0" err="1" smtClean="0"/>
              <a:t>LaunchPad+Booster</a:t>
            </a:r>
            <a:r>
              <a:rPr lang="en-US" sz="2800" dirty="0" smtClean="0"/>
              <a:t> Pack MKII)</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Student: </a:t>
            </a:r>
            <a:r>
              <a:rPr lang="en-US" dirty="0" err="1" smtClean="0"/>
              <a:t>Saad</a:t>
            </a:r>
            <a:r>
              <a:rPr lang="en-US" dirty="0" smtClean="0"/>
              <a:t> Saeed</a:t>
            </a:r>
          </a:p>
          <a:p>
            <a:r>
              <a:rPr lang="en-US" dirty="0" smtClean="0"/>
              <a:t>Instructor: Dr. Ravi Shankar</a:t>
            </a:r>
          </a:p>
          <a:p>
            <a:endParaRPr lang="en-US" dirty="0" smtClean="0"/>
          </a:p>
          <a:p>
            <a:endParaRPr lang="en-US" dirty="0" smtClean="0"/>
          </a:p>
          <a:p>
            <a:r>
              <a:rPr lang="en-US" sz="3600" dirty="0" smtClean="0"/>
              <a:t>Final Project for CDA 3331 Spring 2017</a:t>
            </a:r>
            <a:endParaRPr lang="en-US" sz="3600" dirty="0"/>
          </a:p>
        </p:txBody>
      </p:sp>
    </p:spTree>
    <p:extLst>
      <p:ext uri="{BB962C8B-B14F-4D97-AF65-F5344CB8AC3E}">
        <p14:creationId xmlns:p14="http://schemas.microsoft.com/office/powerpoint/2010/main" val="3680198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5575" y="5410200"/>
            <a:ext cx="8686800" cy="609600"/>
          </a:xfrm>
        </p:spPr>
        <p:txBody>
          <a:bodyPr/>
          <a:lstStyle/>
          <a:p>
            <a:r>
              <a:rPr lang="en-US" dirty="0">
                <a:hlinkClick r:id="rId2"/>
              </a:rPr>
              <a:t>https://</a:t>
            </a:r>
            <a:r>
              <a:rPr lang="en-US" dirty="0" smtClean="0">
                <a:hlinkClick r:id="rId2"/>
              </a:rPr>
              <a:t>i.stack.imgur.com/PuhtK.png</a:t>
            </a:r>
            <a:r>
              <a:rPr lang="en-US" dirty="0" smtClean="0"/>
              <a:t> </a:t>
            </a:r>
            <a:endParaRPr lang="en-US" dirty="0"/>
          </a:p>
        </p:txBody>
      </p:sp>
      <p:sp>
        <p:nvSpPr>
          <p:cNvPr id="3" name="Title 2"/>
          <p:cNvSpPr>
            <a:spLocks noGrp="1"/>
          </p:cNvSpPr>
          <p:nvPr>
            <p:ph type="title"/>
          </p:nvPr>
        </p:nvSpPr>
        <p:spPr/>
        <p:txBody>
          <a:bodyPr>
            <a:normAutofit/>
          </a:bodyPr>
          <a:lstStyle/>
          <a:p>
            <a:r>
              <a:rPr lang="en-US" dirty="0" smtClean="0"/>
              <a:t>Human Hearing Range</a:t>
            </a:r>
            <a:endParaRPr lang="en-US" dirty="0"/>
          </a:p>
        </p:txBody>
      </p:sp>
      <p:sp>
        <p:nvSpPr>
          <p:cNvPr id="4" name="Rectangle 3"/>
          <p:cNvSpPr/>
          <p:nvPr/>
        </p:nvSpPr>
        <p:spPr>
          <a:xfrm>
            <a:off x="533400" y="6172200"/>
            <a:ext cx="8153400" cy="369332"/>
          </a:xfrm>
          <a:prstGeom prst="rect">
            <a:avLst/>
          </a:prstGeom>
        </p:spPr>
        <p:txBody>
          <a:bodyPr wrap="square">
            <a:spAutoFit/>
          </a:bodyPr>
          <a:lstStyle/>
          <a:p>
            <a:r>
              <a:rPr lang="en-US" dirty="0">
                <a:hlinkClick r:id="rId3"/>
              </a:rPr>
              <a:t>https://</a:t>
            </a:r>
            <a:r>
              <a:rPr lang="en-US" dirty="0" smtClean="0">
                <a:hlinkClick r:id="rId3"/>
              </a:rPr>
              <a:t>upload.wikimedia.org/wikipedia/commons/3/3a/17.4_kHz_sound.ogg</a:t>
            </a:r>
            <a:r>
              <a:rPr lang="en-US" dirty="0" smtClean="0"/>
              <a:t> </a:t>
            </a:r>
            <a:endParaRPr lang="en-US" dirty="0"/>
          </a:p>
        </p:txBody>
      </p:sp>
      <p:pic>
        <p:nvPicPr>
          <p:cNvPr id="2050" name="Picture 2" descr="https://i.stack.imgur.com/Puht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485900"/>
            <a:ext cx="8842756"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060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8610600" cy="4038600"/>
          </a:xfrm>
        </p:spPr>
        <p:txBody>
          <a:bodyPr>
            <a:normAutofit/>
          </a:bodyPr>
          <a:lstStyle/>
          <a:p>
            <a:r>
              <a:rPr lang="en-US" dirty="0" smtClean="0"/>
              <a:t>Buzzer output is digital, so it can be either low or high.</a:t>
            </a:r>
          </a:p>
          <a:p>
            <a:r>
              <a:rPr lang="en-US" dirty="0" smtClean="0"/>
              <a:t>To generate different tones, we have to bring the voltage up and down on the buzzer </a:t>
            </a:r>
            <a:r>
              <a:rPr lang="en-US" dirty="0" smtClean="0"/>
              <a:t>port periodically.</a:t>
            </a:r>
            <a:endParaRPr lang="en-US" dirty="0" smtClean="0"/>
          </a:p>
          <a:p>
            <a:r>
              <a:rPr lang="en-US" dirty="0" smtClean="0"/>
              <a:t>If </a:t>
            </a:r>
            <a:r>
              <a:rPr lang="en-US" i="1" dirty="0" smtClean="0"/>
              <a:t>p</a:t>
            </a:r>
            <a:r>
              <a:rPr lang="en-US" dirty="0" smtClean="0"/>
              <a:t> is the period of the square wave applied to the buzzer, the frequency will be reciprocal of the </a:t>
            </a:r>
            <a:r>
              <a:rPr lang="en-US" dirty="0" smtClean="0"/>
              <a:t>period, i.e. </a:t>
            </a:r>
          </a:p>
          <a:p>
            <a:pPr marL="581343" lvl="2" indent="0">
              <a:buNone/>
            </a:pPr>
            <a:r>
              <a:rPr lang="en-US" dirty="0" smtClean="0"/>
              <a:t>Frequency </a:t>
            </a:r>
            <a:r>
              <a:rPr lang="en-US" dirty="0" smtClean="0"/>
              <a:t>= 1/p cycles/sec or Hz.</a:t>
            </a:r>
          </a:p>
          <a:p>
            <a:r>
              <a:rPr lang="en-US" dirty="0" smtClean="0"/>
              <a:t>I controlled the period using the variable resistance provided by the inputs (x-y of joy stick or x-y of accelerometer). To get one value, I simply added </a:t>
            </a:r>
            <a:r>
              <a:rPr lang="en-US" dirty="0" err="1" smtClean="0"/>
              <a:t>x+y</a:t>
            </a:r>
            <a:r>
              <a:rPr lang="en-US" dirty="0" smtClean="0"/>
              <a:t> and adjusted </a:t>
            </a:r>
            <a:r>
              <a:rPr lang="en-US" dirty="0" smtClean="0"/>
              <a:t>the </a:t>
            </a:r>
            <a:r>
              <a:rPr lang="en-US" dirty="0" smtClean="0"/>
              <a:t>values so that they would fit within the range. </a:t>
            </a:r>
            <a:endParaRPr lang="en-US" dirty="0"/>
          </a:p>
        </p:txBody>
      </p:sp>
      <p:sp>
        <p:nvSpPr>
          <p:cNvPr id="3" name="Title 2"/>
          <p:cNvSpPr>
            <a:spLocks noGrp="1"/>
          </p:cNvSpPr>
          <p:nvPr>
            <p:ph type="title"/>
          </p:nvPr>
        </p:nvSpPr>
        <p:spPr/>
        <p:txBody>
          <a:bodyPr/>
          <a:lstStyle/>
          <a:p>
            <a:r>
              <a:rPr lang="en-US" dirty="0" smtClean="0"/>
              <a:t>Frequency Generation</a:t>
            </a:r>
            <a:endParaRPr lang="en-US" dirty="0"/>
          </a:p>
        </p:txBody>
      </p:sp>
    </p:spTree>
    <p:extLst>
      <p:ext uri="{BB962C8B-B14F-4D97-AF65-F5344CB8AC3E}">
        <p14:creationId xmlns:p14="http://schemas.microsoft.com/office/powerpoint/2010/main" val="242908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encrypted-tbn1.gstatic.com/images?q=tbn:ANd9GcQ-GBd7Z_LzIeW21vUXUjCLetHjMgi7J3rRoSeLiNNP3pYeXgbG031Hh11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79792"/>
            <a:ext cx="5562600" cy="2298416"/>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381000" y="4876800"/>
            <a:ext cx="8305800" cy="1313784"/>
          </a:xfrm>
        </p:spPr>
        <p:txBody>
          <a:bodyPr>
            <a:normAutofit fontScale="77500" lnSpcReduction="20000"/>
          </a:bodyPr>
          <a:lstStyle/>
          <a:p>
            <a:r>
              <a:rPr lang="en-US" dirty="0" smtClean="0"/>
              <a:t>I used the same code for PWM, but instead of changing the duty-cycle, I changed the period of the wave, using the outputs from the A/D converter</a:t>
            </a:r>
          </a:p>
          <a:p>
            <a:r>
              <a:rPr lang="en-US" dirty="0" smtClean="0"/>
              <a:t>The duty cycle was kept at 50%, so the wave applied to the buzzer is a square wave.</a:t>
            </a:r>
            <a:endParaRPr lang="en-US" dirty="0"/>
          </a:p>
        </p:txBody>
      </p:sp>
      <p:sp>
        <p:nvSpPr>
          <p:cNvPr id="3" name="Title 2"/>
          <p:cNvSpPr>
            <a:spLocks noGrp="1"/>
          </p:cNvSpPr>
          <p:nvPr>
            <p:ph type="title"/>
          </p:nvPr>
        </p:nvSpPr>
        <p:spPr/>
        <p:txBody>
          <a:bodyPr/>
          <a:lstStyle/>
          <a:p>
            <a:r>
              <a:rPr lang="en-US" dirty="0" smtClean="0"/>
              <a:t>Frequency</a:t>
            </a:r>
            <a:endParaRPr lang="en-US" dirty="0"/>
          </a:p>
        </p:txBody>
      </p:sp>
      <p:cxnSp>
        <p:nvCxnSpPr>
          <p:cNvPr id="5" name="Straight Arrow Connector 4"/>
          <p:cNvCxnSpPr/>
          <p:nvPr/>
        </p:nvCxnSpPr>
        <p:spPr>
          <a:xfrm>
            <a:off x="2286000" y="3048000"/>
            <a:ext cx="1295400" cy="0"/>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
        <p:nvSpPr>
          <p:cNvPr id="7" name="TextBox 6"/>
          <p:cNvSpPr txBox="1"/>
          <p:nvPr/>
        </p:nvSpPr>
        <p:spPr>
          <a:xfrm>
            <a:off x="2481550" y="2678668"/>
            <a:ext cx="966931" cy="369332"/>
          </a:xfrm>
          <a:prstGeom prst="rect">
            <a:avLst/>
          </a:prstGeom>
          <a:noFill/>
        </p:spPr>
        <p:txBody>
          <a:bodyPr wrap="none" rtlCol="0">
            <a:spAutoFit/>
          </a:bodyPr>
          <a:lstStyle/>
          <a:p>
            <a:r>
              <a:rPr lang="en-US" i="1" dirty="0" smtClean="0">
                <a:solidFill>
                  <a:schemeClr val="tx2">
                    <a:lumMod val="60000"/>
                    <a:lumOff val="40000"/>
                  </a:schemeClr>
                </a:solidFill>
              </a:rPr>
              <a:t>Period p</a:t>
            </a:r>
            <a:endParaRPr lang="en-US" i="1" dirty="0">
              <a:solidFill>
                <a:schemeClr val="tx2">
                  <a:lumMod val="60000"/>
                  <a:lumOff val="40000"/>
                </a:schemeClr>
              </a:solidFill>
            </a:endParaRPr>
          </a:p>
        </p:txBody>
      </p:sp>
    </p:spTree>
    <p:extLst>
      <p:ext uri="{BB962C8B-B14F-4D97-AF65-F5344CB8AC3E}">
        <p14:creationId xmlns:p14="http://schemas.microsoft.com/office/powerpoint/2010/main" val="476193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362200"/>
            <a:ext cx="8534400" cy="4419600"/>
          </a:xfrm>
        </p:spPr>
        <p:txBody>
          <a:bodyPr/>
          <a:lstStyle/>
          <a:p>
            <a:r>
              <a:rPr lang="en-US" dirty="0" smtClean="0"/>
              <a:t>I did normalize the outputs of A/D between 0 and 1.</a:t>
            </a:r>
          </a:p>
          <a:p>
            <a:r>
              <a:rPr lang="en-US" dirty="0" smtClean="0"/>
              <a:t>Linear mapping from this value to the period did not make it very interesting as most of the frequencies were jumbled up on the lower side of the scale due to the reciprocal relationship. Did not have log x or </a:t>
            </a:r>
            <a:r>
              <a:rPr lang="en-US" dirty="0" err="1" smtClean="0"/>
              <a:t>e^x</a:t>
            </a:r>
            <a:r>
              <a:rPr lang="en-US" dirty="0" smtClean="0"/>
              <a:t> libraries.</a:t>
            </a:r>
          </a:p>
          <a:p>
            <a:r>
              <a:rPr lang="en-US" dirty="0" smtClean="0"/>
              <a:t>I was just studying McLaurin Series in Calculus 2. </a:t>
            </a:r>
          </a:p>
          <a:p>
            <a:r>
              <a:rPr lang="en-US" dirty="0" smtClean="0"/>
              <a:t>Initially I though about the exponential function (</a:t>
            </a:r>
            <a:r>
              <a:rPr lang="en-US" dirty="0" smtClean="0"/>
              <a:t>e</a:t>
            </a:r>
            <a:r>
              <a:rPr lang="en-US" baseline="30000" dirty="0" smtClean="0"/>
              <a:t>(0.7*x</a:t>
            </a:r>
            <a:r>
              <a:rPr lang="en-US" baseline="30000" dirty="0" smtClean="0"/>
              <a:t>)</a:t>
            </a:r>
            <a:r>
              <a:rPr lang="en-US" dirty="0" smtClean="0"/>
              <a:t> -1), and </a:t>
            </a:r>
            <a:r>
              <a:rPr lang="en-US" dirty="0" smtClean="0"/>
              <a:t>its series use for </a:t>
            </a:r>
            <a:r>
              <a:rPr lang="en-US" dirty="0" smtClean="0"/>
              <a:t>the </a:t>
            </a:r>
            <a:r>
              <a:rPr lang="en-US" dirty="0" smtClean="0"/>
              <a:t>4</a:t>
            </a:r>
            <a:r>
              <a:rPr lang="en-US" baseline="30000" dirty="0" smtClean="0"/>
              <a:t>th</a:t>
            </a:r>
            <a:r>
              <a:rPr lang="en-US" dirty="0" smtClean="0"/>
              <a:t> </a:t>
            </a:r>
            <a:r>
              <a:rPr lang="en-US" dirty="0" smtClean="0"/>
              <a:t>order </a:t>
            </a:r>
            <a:r>
              <a:rPr lang="en-US" dirty="0" smtClean="0"/>
              <a:t>approx. It was better but did not provide good results. </a:t>
            </a:r>
          </a:p>
          <a:p>
            <a:r>
              <a:rPr lang="en-US" dirty="0" smtClean="0"/>
              <a:t>I ventured into experimentation by changing the coefficients of the polynomial myself.</a:t>
            </a:r>
          </a:p>
        </p:txBody>
      </p:sp>
      <p:sp>
        <p:nvSpPr>
          <p:cNvPr id="3" name="Title 2"/>
          <p:cNvSpPr>
            <a:spLocks noGrp="1"/>
          </p:cNvSpPr>
          <p:nvPr>
            <p:ph type="title"/>
          </p:nvPr>
        </p:nvSpPr>
        <p:spPr/>
        <p:txBody>
          <a:bodyPr/>
          <a:lstStyle/>
          <a:p>
            <a:r>
              <a:rPr lang="en-US" dirty="0" smtClean="0"/>
              <a:t>Generating Frequency Range</a:t>
            </a:r>
            <a:endParaRPr lang="en-US" dirty="0"/>
          </a:p>
        </p:txBody>
      </p:sp>
    </p:spTree>
    <p:extLst>
      <p:ext uri="{BB962C8B-B14F-4D97-AF65-F5344CB8AC3E}">
        <p14:creationId xmlns:p14="http://schemas.microsoft.com/office/powerpoint/2010/main" val="2549321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252728"/>
          </a:xfrm>
        </p:spPr>
        <p:txBody>
          <a:bodyPr/>
          <a:lstStyle/>
          <a:p>
            <a:r>
              <a:rPr lang="en-US" dirty="0" smtClean="0"/>
              <a:t>Converting Voltage To Frequency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7714844" cy="5542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953000" y="5334000"/>
            <a:ext cx="3501280" cy="369332"/>
          </a:xfrm>
          <a:prstGeom prst="rect">
            <a:avLst/>
          </a:prstGeom>
        </p:spPr>
        <p:txBody>
          <a:bodyPr wrap="none">
            <a:spAutoFit/>
          </a:bodyPr>
          <a:lstStyle/>
          <a:p>
            <a:r>
              <a:rPr lang="en-US" dirty="0"/>
              <a:t>f(x) = 0.05x² + 0.25x³ + 0.7x⁴ + 0.04</a:t>
            </a:r>
          </a:p>
        </p:txBody>
      </p:sp>
      <p:sp>
        <p:nvSpPr>
          <p:cNvPr id="5" name="Rectangle 4"/>
          <p:cNvSpPr/>
          <p:nvPr/>
        </p:nvSpPr>
        <p:spPr>
          <a:xfrm>
            <a:off x="5264167" y="3729622"/>
            <a:ext cx="1896673" cy="369332"/>
          </a:xfrm>
          <a:prstGeom prst="rect">
            <a:avLst/>
          </a:prstGeom>
        </p:spPr>
        <p:txBody>
          <a:bodyPr wrap="none">
            <a:spAutoFit/>
          </a:bodyPr>
          <a:lstStyle/>
          <a:p>
            <a:r>
              <a:rPr lang="nn-NO" dirty="0">
                <a:solidFill>
                  <a:srgbClr val="00B050"/>
                </a:solidFill>
              </a:rPr>
              <a:t>g(x) = ℯ^(x 0.7) - 1</a:t>
            </a:r>
            <a:endParaRPr lang="en-US" dirty="0">
              <a:solidFill>
                <a:srgbClr val="00B050"/>
              </a:solidFill>
            </a:endParaRPr>
          </a:p>
        </p:txBody>
      </p:sp>
      <p:sp>
        <p:nvSpPr>
          <p:cNvPr id="6" name="Rectangle 5"/>
          <p:cNvSpPr/>
          <p:nvPr/>
        </p:nvSpPr>
        <p:spPr>
          <a:xfrm>
            <a:off x="4020384" y="3914288"/>
            <a:ext cx="923651" cy="369332"/>
          </a:xfrm>
          <a:prstGeom prst="rect">
            <a:avLst/>
          </a:prstGeom>
        </p:spPr>
        <p:txBody>
          <a:bodyPr wrap="none">
            <a:spAutoFit/>
          </a:bodyPr>
          <a:lstStyle/>
          <a:p>
            <a:r>
              <a:rPr lang="en-US" dirty="0">
                <a:solidFill>
                  <a:srgbClr val="FF0000"/>
                </a:solidFill>
              </a:rPr>
              <a:t>h(x) = x</a:t>
            </a:r>
          </a:p>
        </p:txBody>
      </p:sp>
    </p:spTree>
    <p:extLst>
      <p:ext uri="{BB962C8B-B14F-4D97-AF65-F5344CB8AC3E}">
        <p14:creationId xmlns:p14="http://schemas.microsoft.com/office/powerpoint/2010/main" val="1132940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305799" cy="677333"/>
          </a:xfrm>
        </p:spPr>
        <p:txBody>
          <a:bodyPr/>
          <a:lstStyle/>
          <a:p>
            <a:r>
              <a:rPr lang="en-US" dirty="0" smtClean="0"/>
              <a:t>period*(</a:t>
            </a:r>
            <a:r>
              <a:rPr lang="en-US" dirty="0"/>
              <a:t>D*D*0.05+D*D*D*0.25+D*D*D*D*0.7+0.004);</a:t>
            </a:r>
          </a:p>
        </p:txBody>
      </p:sp>
      <p:sp>
        <p:nvSpPr>
          <p:cNvPr id="3" name="Title 2"/>
          <p:cNvSpPr>
            <a:spLocks noGrp="1"/>
          </p:cNvSpPr>
          <p:nvPr>
            <p:ph type="title"/>
          </p:nvPr>
        </p:nvSpPr>
        <p:spPr/>
        <p:txBody>
          <a:bodyPr/>
          <a:lstStyle/>
          <a:p>
            <a:r>
              <a:rPr lang="en-US" dirty="0" smtClean="0"/>
              <a:t>Actual code</a:t>
            </a:r>
            <a:endParaRPr lang="en-US" dirty="0"/>
          </a:p>
        </p:txBody>
      </p:sp>
    </p:spTree>
    <p:extLst>
      <p:ext uri="{BB962C8B-B14F-4D97-AF65-F5344CB8AC3E}">
        <p14:creationId xmlns:p14="http://schemas.microsoft.com/office/powerpoint/2010/main" val="3286546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828800"/>
            <a:ext cx="8382000" cy="4724400"/>
          </a:xfrm>
        </p:spPr>
        <p:txBody>
          <a:bodyPr>
            <a:normAutofit fontScale="92500" lnSpcReduction="20000"/>
          </a:bodyPr>
          <a:lstStyle/>
          <a:p>
            <a:r>
              <a:rPr lang="en-US" u="sng" dirty="0" smtClean="0"/>
              <a:t>ADC registers we have used during Configuration of ADC:</a:t>
            </a:r>
          </a:p>
          <a:p>
            <a:pPr lvl="1"/>
            <a:r>
              <a:rPr lang="en-US" b="1" dirty="0" smtClean="0">
                <a:solidFill>
                  <a:srgbClr val="FF0000"/>
                </a:solidFill>
              </a:rPr>
              <a:t>ADC10CTL0</a:t>
            </a:r>
            <a:r>
              <a:rPr lang="en-US" dirty="0" smtClean="0"/>
              <a:t>: We have used for configuring Sample and Hold time (ADC10SHT_2), Multiple Sample Conversion (MSC), Powering the ADC (ADC10ON)</a:t>
            </a:r>
          </a:p>
          <a:p>
            <a:pPr lvl="1"/>
            <a:r>
              <a:rPr lang="en-US" b="1" dirty="0" smtClean="0">
                <a:solidFill>
                  <a:srgbClr val="FF0000"/>
                </a:solidFill>
              </a:rPr>
              <a:t>ADC10CTL1</a:t>
            </a:r>
            <a:r>
              <a:rPr lang="en-US" dirty="0" smtClean="0"/>
              <a:t>: To configure sequential mode (CONSEQ_1) and using 4 channels (A0,A1,A2,A3), and to see if ADC is busy.</a:t>
            </a:r>
          </a:p>
          <a:p>
            <a:pPr lvl="1"/>
            <a:r>
              <a:rPr lang="en-US" b="1" dirty="0" smtClean="0">
                <a:solidFill>
                  <a:srgbClr val="FF0000"/>
                </a:solidFill>
              </a:rPr>
              <a:t>ADC10AE0</a:t>
            </a:r>
            <a:r>
              <a:rPr lang="en-US" dirty="0" smtClean="0"/>
              <a:t>:  To enable input pins </a:t>
            </a:r>
            <a:r>
              <a:rPr lang="en-US" dirty="0"/>
              <a:t>(A0,A1,A2,A3</a:t>
            </a:r>
            <a:r>
              <a:rPr lang="en-US" dirty="0" smtClean="0"/>
              <a:t>)</a:t>
            </a:r>
          </a:p>
          <a:p>
            <a:pPr lvl="1"/>
            <a:r>
              <a:rPr lang="en-US" b="1" dirty="0" smtClean="0">
                <a:solidFill>
                  <a:srgbClr val="FF0000"/>
                </a:solidFill>
              </a:rPr>
              <a:t>ADC10DTC1</a:t>
            </a:r>
            <a:r>
              <a:rPr lang="en-US" dirty="0" smtClean="0"/>
              <a:t>: Enabling automatic data transfer and ADC10SA Starting address for where to transfer data to. </a:t>
            </a:r>
          </a:p>
          <a:p>
            <a:pPr lvl="1"/>
            <a:endParaRPr lang="en-US" dirty="0" smtClean="0"/>
          </a:p>
          <a:p>
            <a:r>
              <a:rPr lang="en-US" u="sng" dirty="0"/>
              <a:t>ADC registers we have used </a:t>
            </a:r>
            <a:r>
              <a:rPr lang="en-US" u="sng" dirty="0" smtClean="0"/>
              <a:t>at the time of Conversion</a:t>
            </a:r>
          </a:p>
          <a:p>
            <a:pPr lvl="1"/>
            <a:r>
              <a:rPr lang="en-US" dirty="0" smtClean="0"/>
              <a:t>Resetting the Starting address (</a:t>
            </a:r>
            <a:r>
              <a:rPr lang="en-US" b="1" dirty="0" smtClean="0">
                <a:solidFill>
                  <a:srgbClr val="FF0000"/>
                </a:solidFill>
              </a:rPr>
              <a:t>ADC10SA</a:t>
            </a:r>
            <a:r>
              <a:rPr lang="en-US" dirty="0" smtClean="0"/>
              <a:t>) before every conversion cycle        </a:t>
            </a:r>
          </a:p>
          <a:p>
            <a:pPr lvl="1"/>
            <a:r>
              <a:rPr lang="en-US" b="1" dirty="0" smtClean="0">
                <a:solidFill>
                  <a:srgbClr val="FF0000"/>
                </a:solidFill>
              </a:rPr>
              <a:t>ADC10CTL0</a:t>
            </a:r>
            <a:r>
              <a:rPr lang="en-US" dirty="0" smtClean="0"/>
              <a:t>: Enabling conversion and sending software signal to start conversion.</a:t>
            </a:r>
          </a:p>
          <a:p>
            <a:pPr lvl="1"/>
            <a:r>
              <a:rPr lang="en-US" b="1" dirty="0" smtClean="0">
                <a:solidFill>
                  <a:srgbClr val="FF0000"/>
                </a:solidFill>
              </a:rPr>
              <a:t>ADC10CTL1</a:t>
            </a:r>
            <a:r>
              <a:rPr lang="en-US" dirty="0" smtClean="0"/>
              <a:t>: To see if </a:t>
            </a:r>
            <a:r>
              <a:rPr lang="en-US" dirty="0"/>
              <a:t>ADC is </a:t>
            </a:r>
            <a:r>
              <a:rPr lang="en-US" dirty="0" smtClean="0"/>
              <a:t>busy </a:t>
            </a:r>
            <a:endParaRPr lang="en-US" dirty="0"/>
          </a:p>
        </p:txBody>
      </p:sp>
      <p:sp>
        <p:nvSpPr>
          <p:cNvPr id="3" name="Title 2"/>
          <p:cNvSpPr>
            <a:spLocks noGrp="1"/>
          </p:cNvSpPr>
          <p:nvPr>
            <p:ph type="title"/>
          </p:nvPr>
        </p:nvSpPr>
        <p:spPr/>
        <p:txBody>
          <a:bodyPr/>
          <a:lstStyle/>
          <a:p>
            <a:r>
              <a:rPr lang="en-US" dirty="0" smtClean="0"/>
              <a:t>A/D Converter: Using Registers</a:t>
            </a:r>
            <a:endParaRPr lang="en-US" dirty="0"/>
          </a:p>
        </p:txBody>
      </p:sp>
    </p:spTree>
    <p:extLst>
      <p:ext uri="{BB962C8B-B14F-4D97-AF65-F5344CB8AC3E}">
        <p14:creationId xmlns:p14="http://schemas.microsoft.com/office/powerpoint/2010/main" val="1793660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482787"/>
            <a:ext cx="8534400" cy="3450696"/>
          </a:xfrm>
        </p:spPr>
        <p:txBody>
          <a:bodyPr>
            <a:normAutofit lnSpcReduction="10000"/>
          </a:bodyPr>
          <a:lstStyle/>
          <a:p>
            <a:r>
              <a:rPr lang="en-US" b="1" dirty="0" smtClean="0">
                <a:solidFill>
                  <a:srgbClr val="FF0000"/>
                </a:solidFill>
              </a:rPr>
              <a:t>TACCR0</a:t>
            </a:r>
            <a:r>
              <a:rPr lang="en-US" dirty="0" smtClean="0"/>
              <a:t>: Counter Compare Register. To control the period of the square wave.</a:t>
            </a:r>
          </a:p>
          <a:p>
            <a:r>
              <a:rPr lang="en-US" b="1" dirty="0">
                <a:solidFill>
                  <a:srgbClr val="FF0000"/>
                </a:solidFill>
              </a:rPr>
              <a:t>TACCR1</a:t>
            </a:r>
            <a:r>
              <a:rPr lang="en-US" dirty="0"/>
              <a:t>: </a:t>
            </a:r>
            <a:r>
              <a:rPr lang="en-US" dirty="0" smtClean="0"/>
              <a:t>Counter Compare Register is used to disable the output. We used it to adjust the duty cycle of the output signal. </a:t>
            </a:r>
          </a:p>
          <a:p>
            <a:r>
              <a:rPr lang="en-US" b="1" dirty="0" smtClean="0">
                <a:solidFill>
                  <a:srgbClr val="FF0000"/>
                </a:solidFill>
              </a:rPr>
              <a:t>TACCTL1</a:t>
            </a:r>
            <a:r>
              <a:rPr lang="en-US" dirty="0" smtClean="0"/>
              <a:t>:  Used to set the Output mode to Set/Reset based on TACCR0 and TACCR1 values.</a:t>
            </a:r>
          </a:p>
          <a:p>
            <a:r>
              <a:rPr lang="en-US" b="1" dirty="0" smtClean="0">
                <a:solidFill>
                  <a:srgbClr val="FF0000"/>
                </a:solidFill>
              </a:rPr>
              <a:t>TACTL</a:t>
            </a:r>
            <a:r>
              <a:rPr lang="en-US" dirty="0" smtClean="0"/>
              <a:t>: Used to setup the clock speed and setting the Timer to Up modes shown above. </a:t>
            </a:r>
            <a:endParaRPr lang="en-US" dirty="0"/>
          </a:p>
        </p:txBody>
      </p:sp>
      <p:sp>
        <p:nvSpPr>
          <p:cNvPr id="3" name="Title 2"/>
          <p:cNvSpPr>
            <a:spLocks noGrp="1"/>
          </p:cNvSpPr>
          <p:nvPr>
            <p:ph type="title"/>
          </p:nvPr>
        </p:nvSpPr>
        <p:spPr/>
        <p:txBody>
          <a:bodyPr/>
          <a:lstStyle/>
          <a:p>
            <a:r>
              <a:rPr lang="en-US" dirty="0" smtClean="0"/>
              <a:t>Registers of Timer A (used)</a:t>
            </a:r>
            <a:endParaRPr 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686800" cy="2199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996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514600"/>
            <a:ext cx="8119533" cy="524933"/>
          </a:xfrm>
        </p:spPr>
        <p:txBody>
          <a:bodyPr>
            <a:normAutofit fontScale="77500" lnSpcReduction="20000"/>
          </a:bodyPr>
          <a:lstStyle/>
          <a:p>
            <a:r>
              <a:rPr lang="en-US" dirty="0" smtClean="0"/>
              <a:t>When BIT6 of P1SEL is enabled Timer A’s Output is connected to P1.6 pin. </a:t>
            </a:r>
            <a:endParaRPr lang="en-US" dirty="0"/>
          </a:p>
        </p:txBody>
      </p:sp>
      <p:sp>
        <p:nvSpPr>
          <p:cNvPr id="3" name="Title 2"/>
          <p:cNvSpPr>
            <a:spLocks noGrp="1"/>
          </p:cNvSpPr>
          <p:nvPr>
            <p:ph type="title"/>
          </p:nvPr>
        </p:nvSpPr>
        <p:spPr/>
        <p:txBody>
          <a:bodyPr>
            <a:normAutofit/>
          </a:bodyPr>
          <a:lstStyle/>
          <a:p>
            <a:r>
              <a:rPr lang="en-US" dirty="0" smtClean="0"/>
              <a:t>What is the Role of P1.6?</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968" y="3429000"/>
            <a:ext cx="1014738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5029200" y="5257800"/>
            <a:ext cx="1295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625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 have already mentioned the difficulties faced during expression of frequencies. </a:t>
            </a:r>
          </a:p>
          <a:p>
            <a:r>
              <a:rPr lang="en-US" dirty="0" smtClean="0"/>
              <a:t>Earlier in the project, I struggled as shown in following slides. </a:t>
            </a:r>
            <a:endParaRPr lang="en-US" dirty="0"/>
          </a:p>
        </p:txBody>
      </p:sp>
      <p:sp>
        <p:nvSpPr>
          <p:cNvPr id="3" name="Title 2"/>
          <p:cNvSpPr>
            <a:spLocks noGrp="1"/>
          </p:cNvSpPr>
          <p:nvPr>
            <p:ph type="title"/>
          </p:nvPr>
        </p:nvSpPr>
        <p:spPr/>
        <p:txBody>
          <a:bodyPr/>
          <a:lstStyle/>
          <a:p>
            <a:r>
              <a:rPr lang="en-US" dirty="0" smtClean="0"/>
              <a:t>Difficulties</a:t>
            </a:r>
            <a:endParaRPr lang="en-US" dirty="0"/>
          </a:p>
        </p:txBody>
      </p:sp>
    </p:spTree>
    <p:extLst>
      <p:ext uri="{BB962C8B-B14F-4D97-AF65-F5344CB8AC3E}">
        <p14:creationId xmlns:p14="http://schemas.microsoft.com/office/powerpoint/2010/main" val="2954295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1439333"/>
          </a:xfrm>
        </p:spPr>
        <p:txBody>
          <a:bodyPr/>
          <a:lstStyle/>
          <a:p>
            <a:r>
              <a:rPr lang="en-US" dirty="0" smtClean="0"/>
              <a:t>I want to thank Dr. Shankar and Mr. </a:t>
            </a:r>
            <a:r>
              <a:rPr lang="en-US" dirty="0" err="1" smtClean="0"/>
              <a:t>Weinthal</a:t>
            </a:r>
            <a:r>
              <a:rPr lang="en-US" dirty="0" smtClean="0"/>
              <a:t> for their encouragement and support for this project and throughout the semester. </a:t>
            </a:r>
            <a:endParaRPr lang="en-US" dirty="0"/>
          </a:p>
        </p:txBody>
      </p:sp>
      <p:sp>
        <p:nvSpPr>
          <p:cNvPr id="3" name="Title 2"/>
          <p:cNvSpPr>
            <a:spLocks noGrp="1"/>
          </p:cNvSpPr>
          <p:nvPr>
            <p:ph type="title"/>
          </p:nvPr>
        </p:nvSpPr>
        <p:spPr/>
        <p:txBody>
          <a:bodyPr/>
          <a:lstStyle/>
          <a:p>
            <a:r>
              <a:rPr lang="en-US" dirty="0" smtClean="0"/>
              <a:t>Acknowledgements</a:t>
            </a:r>
            <a:endParaRPr lang="en-US" dirty="0"/>
          </a:p>
        </p:txBody>
      </p:sp>
    </p:spTree>
    <p:extLst>
      <p:ext uri="{BB962C8B-B14F-4D97-AF65-F5344CB8AC3E}">
        <p14:creationId xmlns:p14="http://schemas.microsoft.com/office/powerpoint/2010/main" val="2391290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09800"/>
            <a:ext cx="8686800" cy="4495800"/>
          </a:xfrm>
        </p:spPr>
        <p:txBody>
          <a:bodyPr/>
          <a:lstStyle/>
          <a:p>
            <a:r>
              <a:rPr lang="en-US" dirty="0" smtClean="0"/>
              <a:t>Early Disappointments:</a:t>
            </a:r>
          </a:p>
          <a:p>
            <a:pPr lvl="1"/>
            <a:r>
              <a:rPr lang="en-US" dirty="0" smtClean="0"/>
              <a:t>Initially I wanted to build a temperature display:</a:t>
            </a:r>
          </a:p>
          <a:p>
            <a:pPr lvl="2"/>
            <a:r>
              <a:rPr lang="en-US" dirty="0" smtClean="0"/>
              <a:t>LCD screen was available but no drivers were available for our Launch Pad. Making a new driver in three weeks was not feasible. </a:t>
            </a:r>
          </a:p>
          <a:p>
            <a:pPr lvl="2"/>
            <a:r>
              <a:rPr lang="en-US" dirty="0" smtClean="0"/>
              <a:t>No samples for light/temperature sensors were available for our Launch Pad. Implementing </a:t>
            </a:r>
            <a:r>
              <a:rPr lang="en-US" dirty="0"/>
              <a:t> I</a:t>
            </a:r>
            <a:r>
              <a:rPr lang="en-US" baseline="30000" dirty="0"/>
              <a:t>2</a:t>
            </a:r>
            <a:r>
              <a:rPr lang="en-US" dirty="0"/>
              <a:t>C </a:t>
            </a:r>
            <a:r>
              <a:rPr lang="en-US" dirty="0" smtClean="0"/>
              <a:t> protocol from scratch was not feasible within the time frame.</a:t>
            </a:r>
          </a:p>
          <a:p>
            <a:pPr lvl="1"/>
            <a:r>
              <a:rPr lang="en-US" dirty="0" smtClean="0"/>
              <a:t>Using MSP432 board could have made this project more interesting. </a:t>
            </a:r>
          </a:p>
          <a:p>
            <a:pPr lvl="1"/>
            <a:r>
              <a:rPr lang="en-US" dirty="0" smtClean="0"/>
              <a:t>So I proceeded with making Lemonade (see my proposal).</a:t>
            </a:r>
            <a:endParaRPr lang="en-US" dirty="0"/>
          </a:p>
          <a:p>
            <a:pPr lvl="1"/>
            <a:endParaRPr lang="en-US" dirty="0"/>
          </a:p>
        </p:txBody>
      </p:sp>
      <p:sp>
        <p:nvSpPr>
          <p:cNvPr id="3" name="Title 2"/>
          <p:cNvSpPr>
            <a:spLocks noGrp="1"/>
          </p:cNvSpPr>
          <p:nvPr>
            <p:ph type="title"/>
          </p:nvPr>
        </p:nvSpPr>
        <p:spPr/>
        <p:txBody>
          <a:bodyPr/>
          <a:lstStyle/>
          <a:p>
            <a:r>
              <a:rPr lang="en-US" dirty="0" err="1"/>
              <a:t>BoosterPack</a:t>
            </a:r>
            <a:r>
              <a:rPr lang="en-US" dirty="0"/>
              <a:t> MKII</a:t>
            </a:r>
          </a:p>
        </p:txBody>
      </p:sp>
    </p:spTree>
    <p:extLst>
      <p:ext uri="{BB962C8B-B14F-4D97-AF65-F5344CB8AC3E}">
        <p14:creationId xmlns:p14="http://schemas.microsoft.com/office/powerpoint/2010/main" val="151555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1" y="1981200"/>
            <a:ext cx="3429000" cy="4229100"/>
          </a:xfrm>
        </p:spPr>
        <p:txBody>
          <a:bodyPr>
            <a:normAutofit fontScale="92500"/>
          </a:bodyPr>
          <a:lstStyle/>
          <a:p>
            <a:r>
              <a:rPr lang="en-US" dirty="0" smtClean="0"/>
              <a:t>Samples and Drivers that were available</a:t>
            </a:r>
          </a:p>
          <a:p>
            <a:r>
              <a:rPr lang="en-US" dirty="0" smtClean="0"/>
              <a:t>Could not use any. </a:t>
            </a:r>
          </a:p>
          <a:p>
            <a:r>
              <a:rPr lang="en-US" dirty="0" smtClean="0"/>
              <a:t>Mostly relied on sample code from class. </a:t>
            </a:r>
          </a:p>
          <a:p>
            <a:r>
              <a:rPr lang="en-US" dirty="0" smtClean="0"/>
              <a:t>Temperature Sensor sample provided code did not use Booster Pack’s sensor. It used MSP430’s internal sensor.</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306" y="647700"/>
            <a:ext cx="5574693"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942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267200"/>
          </a:xfrm>
        </p:spPr>
        <p:txBody>
          <a:bodyPr>
            <a:normAutofit lnSpcReduction="10000"/>
          </a:bodyPr>
          <a:lstStyle/>
          <a:p>
            <a:r>
              <a:rPr lang="en-US" dirty="0" smtClean="0"/>
              <a:t>It was fun to learn and combine many of the ideas we learned during the semester into a single project. </a:t>
            </a:r>
          </a:p>
          <a:p>
            <a:r>
              <a:rPr lang="en-US" dirty="0" smtClean="0"/>
              <a:t>I learned PWM in Lab 2 which I modified to change time period instead of duty cycle.</a:t>
            </a:r>
          </a:p>
          <a:p>
            <a:r>
              <a:rPr lang="en-US" dirty="0" smtClean="0"/>
              <a:t>I learned how to use ADC with a potentiometer in Lab 2, that I used several times here</a:t>
            </a:r>
          </a:p>
          <a:p>
            <a:r>
              <a:rPr lang="en-US" dirty="0" smtClean="0"/>
              <a:t>I learned how to deal with switches in Lab 5 that I used to deal with the buttons. </a:t>
            </a:r>
          </a:p>
          <a:p>
            <a:r>
              <a:rPr lang="en-US" dirty="0" smtClean="0"/>
              <a:t>I learned how to use multiple channels of ADC in Lab 6 that was very helpful in this project. </a:t>
            </a:r>
          </a:p>
          <a:p>
            <a:r>
              <a:rPr lang="en-US" dirty="0" smtClean="0"/>
              <a:t>This was a fun project to work with.</a:t>
            </a: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423949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133600"/>
            <a:ext cx="8686799" cy="1963271"/>
          </a:xfrm>
        </p:spPr>
        <p:txBody>
          <a:bodyPr>
            <a:normAutofit lnSpcReduction="10000"/>
          </a:bodyPr>
          <a:lstStyle/>
          <a:p>
            <a:r>
              <a:rPr lang="en-US" dirty="0" smtClean="0"/>
              <a:t>Read the </a:t>
            </a:r>
            <a:r>
              <a:rPr lang="en-US" dirty="0"/>
              <a:t>current value of x-axis component of the joystick</a:t>
            </a:r>
            <a:r>
              <a:rPr lang="en-US" dirty="0" smtClean="0"/>
              <a:t>,</a:t>
            </a:r>
          </a:p>
          <a:p>
            <a:r>
              <a:rPr lang="en-US" dirty="0" smtClean="0"/>
              <a:t>Use </a:t>
            </a:r>
            <a:r>
              <a:rPr lang="en-US" dirty="0"/>
              <a:t>A/D converter to change the voltage read to a numerical </a:t>
            </a:r>
            <a:r>
              <a:rPr lang="en-US" dirty="0" smtClean="0"/>
              <a:t>value</a:t>
            </a:r>
          </a:p>
          <a:p>
            <a:r>
              <a:rPr lang="en-US" dirty="0" smtClean="0"/>
              <a:t>Generate </a:t>
            </a:r>
            <a:r>
              <a:rPr lang="en-US" dirty="0"/>
              <a:t>a frequency </a:t>
            </a:r>
            <a:r>
              <a:rPr lang="en-US" dirty="0" smtClean="0"/>
              <a:t>using </a:t>
            </a:r>
            <a:r>
              <a:rPr lang="en-US" u="sng" dirty="0" smtClean="0"/>
              <a:t>PWM</a:t>
            </a:r>
            <a:r>
              <a:rPr lang="en-US" dirty="0" smtClean="0"/>
              <a:t> within </a:t>
            </a:r>
            <a:r>
              <a:rPr lang="en-US" dirty="0"/>
              <a:t>human audible </a:t>
            </a:r>
            <a:r>
              <a:rPr lang="en-US" dirty="0" smtClean="0"/>
              <a:t>range.</a:t>
            </a:r>
          </a:p>
          <a:p>
            <a:r>
              <a:rPr lang="en-US" dirty="0" smtClean="0"/>
              <a:t>Play the sound using the buzzer.</a:t>
            </a:r>
          </a:p>
        </p:txBody>
      </p:sp>
      <p:sp>
        <p:nvSpPr>
          <p:cNvPr id="3" name="Title 2"/>
          <p:cNvSpPr>
            <a:spLocks noGrp="1"/>
          </p:cNvSpPr>
          <p:nvPr>
            <p:ph type="title"/>
          </p:nvPr>
        </p:nvSpPr>
        <p:spPr/>
        <p:txBody>
          <a:bodyPr/>
          <a:lstStyle/>
          <a:p>
            <a:r>
              <a:rPr lang="en-US" dirty="0" smtClean="0"/>
              <a:t>Original Submitted Proposal:</a:t>
            </a:r>
            <a:endParaRPr lang="en-US" dirty="0"/>
          </a:p>
        </p:txBody>
      </p:sp>
      <p:pic>
        <p:nvPicPr>
          <p:cNvPr id="3076" name="Picture 4" descr="https://lh3.googleusercontent.com/5DuxCaHBUfBKNxlXEWqg9Blyo2JtntIciJTi6-bdp6JJJx4O4GenlaqWBx3yO2-rpV2cpyePxoL_q6qSWhuqnut8Y8VpiVN4vmC0t6JocJ-w9XORE_2BlsrYTDtlC6D6UakkB22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114800"/>
            <a:ext cx="6984381" cy="21432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3765" y="6280666"/>
            <a:ext cx="8534400" cy="369332"/>
          </a:xfrm>
          <a:prstGeom prst="rect">
            <a:avLst/>
          </a:prstGeom>
        </p:spPr>
        <p:txBody>
          <a:bodyPr wrap="square">
            <a:spAutoFit/>
          </a:bodyPr>
          <a:lstStyle/>
          <a:p>
            <a:pPr algn="r"/>
            <a:r>
              <a:rPr lang="en-US" dirty="0">
                <a:solidFill>
                  <a:srgbClr val="FF0000"/>
                </a:solidFill>
              </a:rPr>
              <a:t>Dr. Shankar suggested that I should use y-axis of the joystick as well. </a:t>
            </a:r>
          </a:p>
        </p:txBody>
      </p:sp>
    </p:spTree>
    <p:extLst>
      <p:ext uri="{BB962C8B-B14F-4D97-AF65-F5344CB8AC3E}">
        <p14:creationId xmlns:p14="http://schemas.microsoft.com/office/powerpoint/2010/main" val="24730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09800"/>
            <a:ext cx="6019800" cy="4343400"/>
          </a:xfrm>
        </p:spPr>
        <p:txBody>
          <a:bodyPr/>
          <a:lstStyle/>
          <a:p>
            <a:r>
              <a:rPr lang="en-US" dirty="0" smtClean="0"/>
              <a:t>Has:</a:t>
            </a:r>
          </a:p>
          <a:p>
            <a:pPr lvl="1"/>
            <a:r>
              <a:rPr lang="en-US" dirty="0" smtClean="0"/>
              <a:t>Timers</a:t>
            </a:r>
          </a:p>
          <a:p>
            <a:pPr lvl="1"/>
            <a:r>
              <a:rPr lang="en-US" dirty="0" smtClean="0"/>
              <a:t>Analog Inputs connected to A/D converter</a:t>
            </a:r>
          </a:p>
          <a:p>
            <a:pPr lvl="1"/>
            <a:r>
              <a:rPr lang="en-US" dirty="0" smtClean="0"/>
              <a:t>Digital Ports that can be configured as input or output to connect to peripherals.</a:t>
            </a:r>
          </a:p>
          <a:p>
            <a:pPr lvl="1"/>
            <a:r>
              <a:rPr lang="en-US" dirty="0" smtClean="0"/>
              <a:t>Some ports that can be used with the timers to generate Pule-Width-Modulated (PWM) signal.</a:t>
            </a:r>
          </a:p>
          <a:p>
            <a:pPr lvl="1"/>
            <a:r>
              <a:rPr lang="en-US" dirty="0" smtClean="0"/>
              <a:t>20-pin Extension Pins to add additional peripheral boards.</a:t>
            </a:r>
          </a:p>
          <a:p>
            <a:r>
              <a:rPr lang="en-US" dirty="0" smtClean="0"/>
              <a:t>Ports are highly configurable</a:t>
            </a:r>
          </a:p>
          <a:p>
            <a:pPr lvl="1"/>
            <a:endParaRPr lang="en-US" dirty="0"/>
          </a:p>
        </p:txBody>
      </p:sp>
      <p:sp>
        <p:nvSpPr>
          <p:cNvPr id="3" name="Title 2"/>
          <p:cNvSpPr>
            <a:spLocks noGrp="1"/>
          </p:cNvSpPr>
          <p:nvPr>
            <p:ph type="title"/>
          </p:nvPr>
        </p:nvSpPr>
        <p:spPr/>
        <p:txBody>
          <a:bodyPr>
            <a:normAutofit/>
          </a:bodyPr>
          <a:lstStyle/>
          <a:p>
            <a:r>
              <a:rPr lang="en-US" dirty="0" smtClean="0"/>
              <a:t>MSP430G2553 Based </a:t>
            </a:r>
            <a:r>
              <a:rPr lang="en-US" dirty="0" err="1" smtClean="0"/>
              <a:t>LaunchPad</a:t>
            </a:r>
            <a:r>
              <a:rPr lang="en-US" dirty="0" smtClean="0"/>
              <a:t/>
            </a:r>
            <a:br>
              <a:rPr lang="en-US" dirty="0" smtClean="0"/>
            </a:br>
            <a:r>
              <a:rPr lang="en-US" sz="2800" dirty="0" smtClean="0"/>
              <a:t>(Quick Overview)</a:t>
            </a:r>
            <a:endParaRPr lang="en-US" sz="28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057400"/>
            <a:ext cx="2628900"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7886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81200"/>
            <a:ext cx="8077200" cy="4648200"/>
          </a:xfrm>
        </p:spPr>
        <p:txBody>
          <a:bodyPr>
            <a:normAutofit/>
          </a:bodyPr>
          <a:lstStyle/>
          <a:p>
            <a:r>
              <a:rPr lang="en-US" dirty="0" smtClean="0"/>
              <a:t>What we can use:</a:t>
            </a:r>
          </a:p>
          <a:p>
            <a:pPr lvl="1"/>
            <a:r>
              <a:rPr lang="en-US" dirty="0" smtClean="0"/>
              <a:t>40 Pin Connectors.</a:t>
            </a:r>
          </a:p>
          <a:p>
            <a:pPr lvl="1"/>
            <a:r>
              <a:rPr lang="en-US" dirty="0" smtClean="0"/>
              <a:t>x-y axis joy stick with select</a:t>
            </a:r>
          </a:p>
          <a:p>
            <a:pPr lvl="1"/>
            <a:r>
              <a:rPr lang="en-US" dirty="0" smtClean="0"/>
              <a:t>x-y-z axis accelerometer</a:t>
            </a:r>
          </a:p>
          <a:p>
            <a:pPr lvl="1"/>
            <a:r>
              <a:rPr lang="en-US" dirty="0" smtClean="0"/>
              <a:t>Buzzer</a:t>
            </a:r>
          </a:p>
          <a:p>
            <a:pPr lvl="1"/>
            <a:r>
              <a:rPr lang="en-US" dirty="0" smtClean="0"/>
              <a:t>Two Buttons</a:t>
            </a:r>
          </a:p>
          <a:p>
            <a:pPr lvl="1"/>
            <a:r>
              <a:rPr lang="en-US" dirty="0" smtClean="0"/>
              <a:t>Three LEDS</a:t>
            </a:r>
          </a:p>
          <a:p>
            <a:pPr lvl="1"/>
            <a:r>
              <a:rPr lang="en-US" dirty="0" smtClean="0"/>
              <a:t>Microphone</a:t>
            </a:r>
          </a:p>
          <a:p>
            <a:r>
              <a:rPr lang="en-US" dirty="0" smtClean="0"/>
              <a:t>Sour Grapes:</a:t>
            </a:r>
          </a:p>
          <a:p>
            <a:pPr lvl="1"/>
            <a:r>
              <a:rPr lang="en-US" dirty="0" smtClean="0"/>
              <a:t>LCD – Driver not available for our </a:t>
            </a:r>
            <a:r>
              <a:rPr lang="en-US" dirty="0" err="1" smtClean="0"/>
              <a:t>LaunchPad</a:t>
            </a:r>
            <a:endParaRPr lang="en-US" dirty="0" smtClean="0"/>
          </a:p>
          <a:p>
            <a:pPr lvl="1"/>
            <a:r>
              <a:rPr lang="en-US" dirty="0" smtClean="0"/>
              <a:t>Temperature and Light sensors that work with I</a:t>
            </a:r>
            <a:r>
              <a:rPr lang="en-US" baseline="30000" dirty="0" smtClean="0"/>
              <a:t>2</a:t>
            </a:r>
            <a:r>
              <a:rPr lang="en-US" dirty="0" smtClean="0"/>
              <a:t>C serial bus,</a:t>
            </a:r>
            <a:endParaRPr lang="en-US" baseline="30000" dirty="0"/>
          </a:p>
        </p:txBody>
      </p:sp>
      <p:sp>
        <p:nvSpPr>
          <p:cNvPr id="3" name="Title 2"/>
          <p:cNvSpPr>
            <a:spLocks noGrp="1"/>
          </p:cNvSpPr>
          <p:nvPr>
            <p:ph type="title"/>
          </p:nvPr>
        </p:nvSpPr>
        <p:spPr/>
        <p:txBody>
          <a:bodyPr/>
          <a:lstStyle/>
          <a:p>
            <a:r>
              <a:rPr lang="en-US" dirty="0" smtClean="0"/>
              <a:t>Booster Pack MKII</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262" y="1447800"/>
            <a:ext cx="4790588"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5929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09800"/>
            <a:ext cx="8686800" cy="1752600"/>
          </a:xfrm>
        </p:spPr>
        <p:txBody>
          <a:bodyPr/>
          <a:lstStyle/>
          <a:p>
            <a:r>
              <a:rPr lang="en-US" dirty="0" smtClean="0"/>
              <a:t>As some of the pins on the first 20 pins of the Booster Pack were useless for us,  and we needed more pins than were available in the mounted configuration, Dr. Shankar suggested that we connect the wires one at a time. </a:t>
            </a:r>
            <a:endParaRPr lang="en-US" dirty="0"/>
          </a:p>
        </p:txBody>
      </p:sp>
      <p:sp>
        <p:nvSpPr>
          <p:cNvPr id="3" name="Title 2"/>
          <p:cNvSpPr>
            <a:spLocks noGrp="1"/>
          </p:cNvSpPr>
          <p:nvPr>
            <p:ph type="title"/>
          </p:nvPr>
        </p:nvSpPr>
        <p:spPr/>
        <p:txBody>
          <a:bodyPr/>
          <a:lstStyle/>
          <a:p>
            <a:r>
              <a:rPr lang="en-US" dirty="0" smtClean="0"/>
              <a:t>Connecting Pins</a:t>
            </a:r>
            <a:endParaRPr lang="en-US" dirty="0"/>
          </a:p>
        </p:txBody>
      </p:sp>
    </p:spTree>
    <p:extLst>
      <p:ext uri="{BB962C8B-B14F-4D97-AF65-F5344CB8AC3E}">
        <p14:creationId xmlns:p14="http://schemas.microsoft.com/office/powerpoint/2010/main" val="3599406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229600" cy="1252728"/>
          </a:xfrm>
        </p:spPr>
        <p:txBody>
          <a:bodyPr>
            <a:normAutofit fontScale="90000"/>
          </a:bodyPr>
          <a:lstStyle/>
          <a:p>
            <a:r>
              <a:rPr lang="en-US" dirty="0" smtClean="0"/>
              <a:t>Updated Specifications of the </a:t>
            </a:r>
            <a:r>
              <a:rPr lang="en-US" dirty="0" err="1" smtClean="0"/>
              <a:t>Trimodal</a:t>
            </a:r>
            <a:r>
              <a:rPr lang="en-US" dirty="0" smtClean="0"/>
              <a:t> Instrument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406241" y="3000412"/>
            <a:ext cx="4790588"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3429000" y="2590800"/>
            <a:ext cx="3657600" cy="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p:nvPr/>
        </p:nvCxnSpPr>
        <p:spPr>
          <a:xfrm flipV="1">
            <a:off x="3429000" y="1905000"/>
            <a:ext cx="4419600" cy="663388"/>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14" name="Straight Arrow Connector 13"/>
          <p:cNvCxnSpPr/>
          <p:nvPr/>
        </p:nvCxnSpPr>
        <p:spPr>
          <a:xfrm flipV="1">
            <a:off x="3092824" y="2465294"/>
            <a:ext cx="4800600" cy="1666912"/>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a:off x="4572000" y="3424256"/>
            <a:ext cx="3657600" cy="2366944"/>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p:nvPr/>
        </p:nvCxnSpPr>
        <p:spPr>
          <a:xfrm>
            <a:off x="3505200" y="5181600"/>
            <a:ext cx="4191000" cy="68580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22" name="Straight Arrow Connector 21"/>
          <p:cNvCxnSpPr/>
          <p:nvPr/>
        </p:nvCxnSpPr>
        <p:spPr>
          <a:xfrm flipV="1">
            <a:off x="3657600" y="5257800"/>
            <a:ext cx="4267200" cy="26670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sp>
        <p:nvSpPr>
          <p:cNvPr id="2" name="Content Placeholder 1"/>
          <p:cNvSpPr>
            <a:spLocks noGrp="1"/>
          </p:cNvSpPr>
          <p:nvPr>
            <p:ph idx="1"/>
          </p:nvPr>
        </p:nvSpPr>
        <p:spPr>
          <a:xfrm>
            <a:off x="114300" y="2465294"/>
            <a:ext cx="6629400" cy="3859306"/>
          </a:xfrm>
        </p:spPr>
        <p:txBody>
          <a:bodyPr>
            <a:normAutofit/>
          </a:bodyPr>
          <a:lstStyle/>
          <a:p>
            <a:pPr marL="457200" indent="-457200">
              <a:buFont typeface="+mj-lt"/>
              <a:buAutoNum type="arabicPeriod"/>
            </a:pPr>
            <a:r>
              <a:rPr lang="en-US" dirty="0" smtClean="0"/>
              <a:t>Use x and y channels of the joy stick to modify the frequency of the music. </a:t>
            </a:r>
          </a:p>
          <a:p>
            <a:pPr marL="759143" lvl="1" indent="-457200">
              <a:buFont typeface="+mj-lt"/>
              <a:buAutoNum type="alphaLcParenR"/>
            </a:pPr>
            <a:r>
              <a:rPr lang="en-US" dirty="0" smtClean="0"/>
              <a:t>Being able to switch of this feature using a button (used as a toggle switch)</a:t>
            </a:r>
          </a:p>
          <a:p>
            <a:pPr marL="457200" indent="-457200">
              <a:buFont typeface="+mj-lt"/>
              <a:buAutoNum type="arabicPeriod"/>
            </a:pPr>
            <a:r>
              <a:rPr lang="en-US" dirty="0" smtClean="0"/>
              <a:t>Use the Select switch of the Joy Stick to play a preprogrammed mini song. Play once. </a:t>
            </a:r>
          </a:p>
          <a:p>
            <a:pPr marL="457200" indent="-457200">
              <a:buFont typeface="+mj-lt"/>
              <a:buAutoNum type="arabicPeriod"/>
            </a:pPr>
            <a:r>
              <a:rPr lang="en-US" dirty="0" smtClean="0"/>
              <a:t>Use the other button to enable x and y channels of the accelerometer to created a motion sensitive musical instrument. </a:t>
            </a:r>
          </a:p>
        </p:txBody>
      </p:sp>
    </p:spTree>
    <p:extLst>
      <p:ext uri="{BB962C8B-B14F-4D97-AF65-F5344CB8AC3E}">
        <p14:creationId xmlns:p14="http://schemas.microsoft.com/office/powerpoint/2010/main" val="227807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fade">
                                      <p:cBhvr>
                                        <p:cTn id="18" dur="500"/>
                                        <p:tgtEl>
                                          <p:spTgt spid="2">
                                            <p:txEl>
                                              <p:pRg st="1" end="1"/>
                                            </p:txEl>
                                          </p:spTgt>
                                        </p:tgtEl>
                                      </p:cBhvr>
                                    </p:animEffect>
                                  </p:childTnLst>
                                </p:cTn>
                              </p:par>
                              <p:par>
                                <p:cTn id="19" presetID="10" presetClass="exit" presetSubtype="0" fill="hold" nodeType="with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22" presetClass="entr" presetSubtype="8"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fade">
                                      <p:cBhvr>
                                        <p:cTn id="37" dur="500"/>
                                        <p:tgtEl>
                                          <p:spTgt spid="2">
                                            <p:txEl>
                                              <p:pRg st="2" end="2"/>
                                            </p:txEl>
                                          </p:spTgt>
                                        </p:tgtEl>
                                      </p:cBhvr>
                                    </p:animEffect>
                                  </p:childTnLst>
                                </p:cTn>
                              </p:par>
                              <p:par>
                                <p:cTn id="38" presetID="22" presetClass="entr" presetSubtype="8"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3" end="3"/>
                                            </p:txEl>
                                          </p:spTgt>
                                        </p:tgtEl>
                                        <p:attrNameLst>
                                          <p:attrName>style.visibility</p:attrName>
                                        </p:attrNameLst>
                                      </p:cBhvr>
                                      <p:to>
                                        <p:strVal val="visible"/>
                                      </p:to>
                                    </p:set>
                                    <p:animEffect transition="in" filter="fade">
                                      <p:cBhvr>
                                        <p:cTn id="50" dur="500"/>
                                        <p:tgtEl>
                                          <p:spTgt spid="2">
                                            <p:txEl>
                                              <p:pRg st="3" end="3"/>
                                            </p:txEl>
                                          </p:spTgt>
                                        </p:tgtEl>
                                      </p:cBhvr>
                                    </p:animEffect>
                                  </p:childTnLst>
                                </p:cTn>
                              </p:par>
                              <p:par>
                                <p:cTn id="51" presetID="22" presetClass="entr" presetSubtype="8"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par>
                                <p:cTn id="59" presetID="10" presetClass="exit" presetSubtype="0" fill="hold" nodeType="withEffect">
                                  <p:stCondLst>
                                    <p:cond delay="0"/>
                                  </p:stCondLst>
                                  <p:childTnLst>
                                    <p:animEffect transition="out" filter="fade">
                                      <p:cBhvr>
                                        <p:cTn id="60" dur="500"/>
                                        <p:tgtEl>
                                          <p:spTgt spid="19"/>
                                        </p:tgtEl>
                                      </p:cBhvr>
                                    </p:animEffect>
                                    <p:set>
                                      <p:cBhvr>
                                        <p:cTn id="61" dur="1" fill="hold">
                                          <p:stCondLst>
                                            <p:cond delay="499"/>
                                          </p:stCondLst>
                                        </p:cTn>
                                        <p:tgtEl>
                                          <p:spTgt spid="1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22"/>
                                        </p:tgtEl>
                                      </p:cBhvr>
                                    </p:animEffect>
                                    <p:set>
                                      <p:cBhvr>
                                        <p:cTn id="6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133600"/>
            <a:ext cx="8763000" cy="4419600"/>
          </a:xfrm>
        </p:spPr>
        <p:txBody>
          <a:bodyPr/>
          <a:lstStyle/>
          <a:p>
            <a:r>
              <a:rPr lang="en-US" dirty="0" smtClean="0"/>
              <a:t>I Needed:</a:t>
            </a:r>
          </a:p>
          <a:p>
            <a:pPr lvl="1"/>
            <a:r>
              <a:rPr lang="en-US" dirty="0" smtClean="0"/>
              <a:t>Four Analog input channels to be sampled by ADC:</a:t>
            </a:r>
          </a:p>
          <a:p>
            <a:pPr lvl="2"/>
            <a:r>
              <a:rPr lang="en-US" dirty="0" smtClean="0"/>
              <a:t>Two for X and Y inputs from Joystick (A0 and A1)</a:t>
            </a:r>
          </a:p>
          <a:p>
            <a:pPr lvl="2"/>
            <a:r>
              <a:rPr lang="en-US" dirty="0" smtClean="0"/>
              <a:t>Two for X and Y inputs from the Accelerometer (A2 and A3)</a:t>
            </a:r>
          </a:p>
          <a:p>
            <a:pPr lvl="3"/>
            <a:r>
              <a:rPr lang="en-US" dirty="0" smtClean="0"/>
              <a:t>Pins P1.0 – P1.3 are then unavailable. </a:t>
            </a:r>
          </a:p>
          <a:p>
            <a:pPr lvl="1"/>
            <a:r>
              <a:rPr lang="en-US" dirty="0" smtClean="0"/>
              <a:t>Three binary Input ports: </a:t>
            </a:r>
          </a:p>
          <a:p>
            <a:pPr lvl="2"/>
            <a:r>
              <a:rPr lang="en-US" dirty="0"/>
              <a:t>o</a:t>
            </a:r>
            <a:r>
              <a:rPr lang="en-US" dirty="0" smtClean="0"/>
              <a:t>ne for Joystick select button (P1.5) and </a:t>
            </a:r>
          </a:p>
          <a:p>
            <a:pPr lvl="2"/>
            <a:r>
              <a:rPr lang="en-US" dirty="0" smtClean="0"/>
              <a:t>two for the two buttons (P1.7 and P2.3)</a:t>
            </a:r>
          </a:p>
          <a:p>
            <a:pPr lvl="1"/>
            <a:r>
              <a:rPr lang="en-US" dirty="0" smtClean="0"/>
              <a:t>Use of a Timer and Port P1.6 for Timer Output Signal to be connected with the Buzzer</a:t>
            </a:r>
          </a:p>
          <a:p>
            <a:pPr lvl="1"/>
            <a:endParaRPr lang="en-US" dirty="0"/>
          </a:p>
        </p:txBody>
      </p:sp>
      <p:sp>
        <p:nvSpPr>
          <p:cNvPr id="3" name="Title 2"/>
          <p:cNvSpPr>
            <a:spLocks noGrp="1"/>
          </p:cNvSpPr>
          <p:nvPr>
            <p:ph type="title"/>
          </p:nvPr>
        </p:nvSpPr>
        <p:spPr/>
        <p:txBody>
          <a:bodyPr>
            <a:normAutofit fontScale="90000"/>
          </a:bodyPr>
          <a:lstStyle/>
          <a:p>
            <a:r>
              <a:rPr lang="en-US" dirty="0" smtClean="0"/>
              <a:t>Resources Of the Launch Pad Used</a:t>
            </a:r>
            <a:endParaRPr lang="en-US" dirty="0"/>
          </a:p>
        </p:txBody>
      </p:sp>
    </p:spTree>
    <p:extLst>
      <p:ext uri="{BB962C8B-B14F-4D97-AF65-F5344CB8AC3E}">
        <p14:creationId xmlns:p14="http://schemas.microsoft.com/office/powerpoint/2010/main" val="1038472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Schematic Diagram</a:t>
            </a:r>
            <a:endParaRPr lang="en-US" dirty="0"/>
          </a:p>
        </p:txBody>
      </p:sp>
      <p:sp>
        <p:nvSpPr>
          <p:cNvPr id="4" name="Bevel 3"/>
          <p:cNvSpPr/>
          <p:nvPr/>
        </p:nvSpPr>
        <p:spPr>
          <a:xfrm rot="16200000" flipH="1">
            <a:off x="2934291" y="3504306"/>
            <a:ext cx="3663924" cy="2358891"/>
          </a:xfrm>
          <a:prstGeom prst="bevel">
            <a:avLst/>
          </a:prstGeom>
          <a:solidFill>
            <a:srgbClr val="F69B7E"/>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pPr algn="ctr"/>
            <a:r>
              <a:rPr lang="en-US" dirty="0" smtClean="0"/>
              <a:t>MSP430G2553</a:t>
            </a:r>
            <a:endParaRPr lang="en-US" dirty="0"/>
          </a:p>
        </p:txBody>
      </p:sp>
      <p:grpSp>
        <p:nvGrpSpPr>
          <p:cNvPr id="116" name="Group 115"/>
          <p:cNvGrpSpPr/>
          <p:nvPr/>
        </p:nvGrpSpPr>
        <p:grpSpPr>
          <a:xfrm>
            <a:off x="971688" y="2096114"/>
            <a:ext cx="1738992" cy="1981200"/>
            <a:chOff x="512389" y="2133600"/>
            <a:chExt cx="1738992" cy="1981200"/>
          </a:xfrm>
        </p:grpSpPr>
        <p:sp>
          <p:nvSpPr>
            <p:cNvPr id="62" name="Oval 61"/>
            <p:cNvSpPr/>
            <p:nvPr/>
          </p:nvSpPr>
          <p:spPr>
            <a:xfrm>
              <a:off x="512389" y="2447753"/>
              <a:ext cx="1738992" cy="166704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9" name="Group 8"/>
            <p:cNvGrpSpPr/>
            <p:nvPr/>
          </p:nvGrpSpPr>
          <p:grpSpPr>
            <a:xfrm>
              <a:off x="1580248" y="2680088"/>
              <a:ext cx="313087" cy="264515"/>
              <a:chOff x="990600" y="1488141"/>
              <a:chExt cx="986118" cy="988359"/>
            </a:xfrm>
          </p:grpSpPr>
          <p:sp>
            <p:nvSpPr>
              <p:cNvPr id="7" name="Freeform 6"/>
              <p:cNvSpPr/>
              <p:nvPr/>
            </p:nvSpPr>
            <p:spPr>
              <a:xfrm rot="16200000">
                <a:off x="1252818" y="1752600"/>
                <a:ext cx="461682" cy="986118"/>
              </a:xfrm>
              <a:custGeom>
                <a:avLst/>
                <a:gdLst>
                  <a:gd name="connsiteX0" fmla="*/ 421341 w 923365"/>
                  <a:gd name="connsiteY0" fmla="*/ 0 h 6087036"/>
                  <a:gd name="connsiteX1" fmla="*/ 421341 w 923365"/>
                  <a:gd name="connsiteY1" fmla="*/ 170330 h 6087036"/>
                  <a:gd name="connsiteX2" fmla="*/ 0 w 923365"/>
                  <a:gd name="connsiteY2" fmla="*/ 600636 h 6087036"/>
                  <a:gd name="connsiteX3" fmla="*/ 923365 w 923365"/>
                  <a:gd name="connsiteY3" fmla="*/ 1515036 h 6087036"/>
                  <a:gd name="connsiteX4" fmla="*/ 26894 w 923365"/>
                  <a:gd name="connsiteY4" fmla="*/ 2420471 h 6087036"/>
                  <a:gd name="connsiteX5" fmla="*/ 923365 w 923365"/>
                  <a:gd name="connsiteY5" fmla="*/ 3343836 h 6087036"/>
                  <a:gd name="connsiteX6" fmla="*/ 8965 w 923365"/>
                  <a:gd name="connsiteY6" fmla="*/ 4276165 h 6087036"/>
                  <a:gd name="connsiteX7" fmla="*/ 914400 w 923365"/>
                  <a:gd name="connsiteY7" fmla="*/ 5190565 h 6087036"/>
                  <a:gd name="connsiteX8" fmla="*/ 439271 w 923365"/>
                  <a:gd name="connsiteY8" fmla="*/ 5665694 h 6087036"/>
                  <a:gd name="connsiteX9" fmla="*/ 439271 w 923365"/>
                  <a:gd name="connsiteY9" fmla="*/ 6087036 h 6087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365" h="6087036">
                    <a:moveTo>
                      <a:pt x="421341" y="0"/>
                    </a:moveTo>
                    <a:lnTo>
                      <a:pt x="421341" y="170330"/>
                    </a:lnTo>
                    <a:lnTo>
                      <a:pt x="0" y="600636"/>
                    </a:lnTo>
                    <a:lnTo>
                      <a:pt x="923365" y="1515036"/>
                    </a:lnTo>
                    <a:lnTo>
                      <a:pt x="26894" y="2420471"/>
                    </a:lnTo>
                    <a:lnTo>
                      <a:pt x="923365" y="3343836"/>
                    </a:lnTo>
                    <a:lnTo>
                      <a:pt x="8965" y="4276165"/>
                    </a:lnTo>
                    <a:lnTo>
                      <a:pt x="914400" y="5190565"/>
                    </a:lnTo>
                    <a:lnTo>
                      <a:pt x="439271" y="5665694"/>
                    </a:lnTo>
                    <a:lnTo>
                      <a:pt x="439271" y="6087036"/>
                    </a:ln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8" name="Freeform 7"/>
              <p:cNvSpPr/>
              <p:nvPr/>
            </p:nvSpPr>
            <p:spPr>
              <a:xfrm>
                <a:off x="1443318" y="1488141"/>
                <a:ext cx="0" cy="555812"/>
              </a:xfrm>
              <a:custGeom>
                <a:avLst/>
                <a:gdLst>
                  <a:gd name="connsiteX0" fmla="*/ 0 w 0"/>
                  <a:gd name="connsiteY0" fmla="*/ 0 h 555812"/>
                  <a:gd name="connsiteX1" fmla="*/ 0 w 0"/>
                  <a:gd name="connsiteY1" fmla="*/ 555812 h 555812"/>
                </a:gdLst>
                <a:ahLst/>
                <a:cxnLst>
                  <a:cxn ang="0">
                    <a:pos x="connsiteX0" y="connsiteY0"/>
                  </a:cxn>
                  <a:cxn ang="0">
                    <a:pos x="connsiteX1" y="connsiteY1"/>
                  </a:cxn>
                </a:cxnLst>
                <a:rect l="l" t="t" r="r" b="b"/>
                <a:pathLst>
                  <a:path h="555812">
                    <a:moveTo>
                      <a:pt x="0" y="0"/>
                    </a:moveTo>
                    <a:lnTo>
                      <a:pt x="0" y="555812"/>
                    </a:lnTo>
                  </a:path>
                </a:pathLst>
              </a:custGeom>
              <a:ln>
                <a:tailEnd type="arrow" w="sm" len="s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grpSp>
          <p:nvGrpSpPr>
            <p:cNvPr id="27" name="Group 26"/>
            <p:cNvGrpSpPr/>
            <p:nvPr/>
          </p:nvGrpSpPr>
          <p:grpSpPr>
            <a:xfrm rot="16200000">
              <a:off x="1591148" y="3342958"/>
              <a:ext cx="260537" cy="665456"/>
              <a:chOff x="2034988" y="1524000"/>
              <a:chExt cx="555812" cy="2585023"/>
            </a:xfrm>
          </p:grpSpPr>
          <p:sp>
            <p:nvSpPr>
              <p:cNvPr id="14" name="Oval 13"/>
              <p:cNvSpPr/>
              <p:nvPr/>
            </p:nvSpPr>
            <p:spPr>
              <a:xfrm>
                <a:off x="2034988" y="2209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034988" y="313876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endCxn id="14" idx="0"/>
              </p:cNvCxnSpPr>
              <p:nvPr/>
            </p:nvCxnSpPr>
            <p:spPr>
              <a:xfrm>
                <a:off x="2187388" y="15240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a:stCxn id="15" idx="4"/>
              </p:cNvCxnSpPr>
              <p:nvPr/>
            </p:nvCxnSpPr>
            <p:spPr>
              <a:xfrm>
                <a:off x="2187388" y="3443567"/>
                <a:ext cx="0" cy="665456"/>
              </a:xfrm>
              <a:prstGeom prst="line">
                <a:avLst/>
              </a:prstGeom>
            </p:spPr>
            <p:style>
              <a:lnRef idx="3">
                <a:schemeClr val="accent2"/>
              </a:lnRef>
              <a:fillRef idx="0">
                <a:schemeClr val="accent2"/>
              </a:fillRef>
              <a:effectRef idx="2">
                <a:schemeClr val="accent2"/>
              </a:effectRef>
              <a:fontRef idx="minor">
                <a:schemeClr val="tx1"/>
              </a:fontRef>
            </p:style>
          </p:cxnSp>
          <p:sp>
            <p:nvSpPr>
              <p:cNvPr id="23" name="Rectangle 22"/>
              <p:cNvSpPr/>
              <p:nvPr/>
            </p:nvSpPr>
            <p:spPr>
              <a:xfrm>
                <a:off x="2438400" y="2209800"/>
                <a:ext cx="152400" cy="1233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rot="16200000">
              <a:off x="1494396" y="3093067"/>
              <a:ext cx="313087" cy="264515"/>
              <a:chOff x="990600" y="1488141"/>
              <a:chExt cx="986118" cy="988359"/>
            </a:xfrm>
          </p:grpSpPr>
          <p:sp>
            <p:nvSpPr>
              <p:cNvPr id="46" name="Freeform 45"/>
              <p:cNvSpPr/>
              <p:nvPr/>
            </p:nvSpPr>
            <p:spPr>
              <a:xfrm rot="16200000">
                <a:off x="1252818" y="1752600"/>
                <a:ext cx="461682" cy="986118"/>
              </a:xfrm>
              <a:custGeom>
                <a:avLst/>
                <a:gdLst>
                  <a:gd name="connsiteX0" fmla="*/ 421341 w 923365"/>
                  <a:gd name="connsiteY0" fmla="*/ 0 h 6087036"/>
                  <a:gd name="connsiteX1" fmla="*/ 421341 w 923365"/>
                  <a:gd name="connsiteY1" fmla="*/ 170330 h 6087036"/>
                  <a:gd name="connsiteX2" fmla="*/ 0 w 923365"/>
                  <a:gd name="connsiteY2" fmla="*/ 600636 h 6087036"/>
                  <a:gd name="connsiteX3" fmla="*/ 923365 w 923365"/>
                  <a:gd name="connsiteY3" fmla="*/ 1515036 h 6087036"/>
                  <a:gd name="connsiteX4" fmla="*/ 26894 w 923365"/>
                  <a:gd name="connsiteY4" fmla="*/ 2420471 h 6087036"/>
                  <a:gd name="connsiteX5" fmla="*/ 923365 w 923365"/>
                  <a:gd name="connsiteY5" fmla="*/ 3343836 h 6087036"/>
                  <a:gd name="connsiteX6" fmla="*/ 8965 w 923365"/>
                  <a:gd name="connsiteY6" fmla="*/ 4276165 h 6087036"/>
                  <a:gd name="connsiteX7" fmla="*/ 914400 w 923365"/>
                  <a:gd name="connsiteY7" fmla="*/ 5190565 h 6087036"/>
                  <a:gd name="connsiteX8" fmla="*/ 439271 w 923365"/>
                  <a:gd name="connsiteY8" fmla="*/ 5665694 h 6087036"/>
                  <a:gd name="connsiteX9" fmla="*/ 439271 w 923365"/>
                  <a:gd name="connsiteY9" fmla="*/ 6087036 h 6087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365" h="6087036">
                    <a:moveTo>
                      <a:pt x="421341" y="0"/>
                    </a:moveTo>
                    <a:lnTo>
                      <a:pt x="421341" y="170330"/>
                    </a:lnTo>
                    <a:lnTo>
                      <a:pt x="0" y="600636"/>
                    </a:lnTo>
                    <a:lnTo>
                      <a:pt x="923365" y="1515036"/>
                    </a:lnTo>
                    <a:lnTo>
                      <a:pt x="26894" y="2420471"/>
                    </a:lnTo>
                    <a:lnTo>
                      <a:pt x="923365" y="3343836"/>
                    </a:lnTo>
                    <a:lnTo>
                      <a:pt x="8965" y="4276165"/>
                    </a:lnTo>
                    <a:lnTo>
                      <a:pt x="914400" y="5190565"/>
                    </a:lnTo>
                    <a:lnTo>
                      <a:pt x="439271" y="5665694"/>
                    </a:lnTo>
                    <a:lnTo>
                      <a:pt x="439271" y="6087036"/>
                    </a:ln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7" name="Freeform 46"/>
              <p:cNvSpPr/>
              <p:nvPr/>
            </p:nvSpPr>
            <p:spPr>
              <a:xfrm>
                <a:off x="1443318" y="1488141"/>
                <a:ext cx="0" cy="555812"/>
              </a:xfrm>
              <a:custGeom>
                <a:avLst/>
                <a:gdLst>
                  <a:gd name="connsiteX0" fmla="*/ 0 w 0"/>
                  <a:gd name="connsiteY0" fmla="*/ 0 h 555812"/>
                  <a:gd name="connsiteX1" fmla="*/ 0 w 0"/>
                  <a:gd name="connsiteY1" fmla="*/ 555812 h 555812"/>
                </a:gdLst>
                <a:ahLst/>
                <a:cxnLst>
                  <a:cxn ang="0">
                    <a:pos x="connsiteX0" y="connsiteY0"/>
                  </a:cxn>
                  <a:cxn ang="0">
                    <a:pos x="connsiteX1" y="connsiteY1"/>
                  </a:cxn>
                </a:cxnLst>
                <a:rect l="l" t="t" r="r" b="b"/>
                <a:pathLst>
                  <a:path h="555812">
                    <a:moveTo>
                      <a:pt x="0" y="0"/>
                    </a:moveTo>
                    <a:lnTo>
                      <a:pt x="0" y="555812"/>
                    </a:lnTo>
                  </a:path>
                </a:pathLst>
              </a:custGeom>
              <a:ln>
                <a:tailEnd type="arrow" w="sm" len="s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grpSp>
          <p:nvGrpSpPr>
            <p:cNvPr id="65" name="Group 64"/>
            <p:cNvGrpSpPr/>
            <p:nvPr/>
          </p:nvGrpSpPr>
          <p:grpSpPr>
            <a:xfrm>
              <a:off x="685800" y="2658409"/>
              <a:ext cx="785793" cy="1270380"/>
              <a:chOff x="1313533" y="2653650"/>
              <a:chExt cx="785793" cy="1270380"/>
            </a:xfrm>
          </p:grpSpPr>
          <p:sp>
            <p:nvSpPr>
              <p:cNvPr id="10" name="TextBox 9"/>
              <p:cNvSpPr txBox="1"/>
              <p:nvPr/>
            </p:nvSpPr>
            <p:spPr>
              <a:xfrm>
                <a:off x="1313533" y="2653650"/>
                <a:ext cx="785793" cy="369332"/>
              </a:xfrm>
              <a:prstGeom prst="rect">
                <a:avLst/>
              </a:prstGeom>
              <a:noFill/>
            </p:spPr>
            <p:txBody>
              <a:bodyPr wrap="none" rtlCol="0">
                <a:spAutoFit/>
              </a:bodyPr>
              <a:lstStyle/>
              <a:p>
                <a:r>
                  <a:rPr lang="en-US" i="1" dirty="0" smtClean="0">
                    <a:solidFill>
                      <a:schemeClr val="tx2">
                        <a:lumMod val="60000"/>
                        <a:lumOff val="40000"/>
                      </a:schemeClr>
                    </a:solidFill>
                  </a:rPr>
                  <a:t>x-axis </a:t>
                </a:r>
                <a:endParaRPr lang="en-US" i="1" dirty="0">
                  <a:solidFill>
                    <a:schemeClr val="tx2">
                      <a:lumMod val="60000"/>
                      <a:lumOff val="40000"/>
                    </a:schemeClr>
                  </a:solidFill>
                </a:endParaRPr>
              </a:p>
            </p:txBody>
          </p:sp>
          <p:sp>
            <p:nvSpPr>
              <p:cNvPr id="60" name="TextBox 59"/>
              <p:cNvSpPr txBox="1"/>
              <p:nvPr/>
            </p:nvSpPr>
            <p:spPr>
              <a:xfrm>
                <a:off x="1313533" y="3042343"/>
                <a:ext cx="761747" cy="369332"/>
              </a:xfrm>
              <a:prstGeom prst="rect">
                <a:avLst/>
              </a:prstGeom>
              <a:noFill/>
            </p:spPr>
            <p:txBody>
              <a:bodyPr wrap="none" rtlCol="0">
                <a:spAutoFit/>
              </a:bodyPr>
              <a:lstStyle/>
              <a:p>
                <a:r>
                  <a:rPr lang="en-US" i="1" dirty="0">
                    <a:solidFill>
                      <a:schemeClr val="tx2">
                        <a:lumMod val="60000"/>
                        <a:lumOff val="40000"/>
                      </a:schemeClr>
                    </a:solidFill>
                  </a:rPr>
                  <a:t>y</a:t>
                </a:r>
                <a:r>
                  <a:rPr lang="en-US" i="1" dirty="0" smtClean="0">
                    <a:solidFill>
                      <a:schemeClr val="tx2">
                        <a:lumMod val="60000"/>
                        <a:lumOff val="40000"/>
                      </a:schemeClr>
                    </a:solidFill>
                  </a:rPr>
                  <a:t>-axis </a:t>
                </a:r>
                <a:endParaRPr lang="en-US" i="1" dirty="0">
                  <a:solidFill>
                    <a:schemeClr val="tx2">
                      <a:lumMod val="60000"/>
                      <a:lumOff val="40000"/>
                    </a:schemeClr>
                  </a:solidFill>
                </a:endParaRPr>
              </a:p>
            </p:txBody>
          </p:sp>
          <p:sp>
            <p:nvSpPr>
              <p:cNvPr id="61" name="TextBox 60"/>
              <p:cNvSpPr txBox="1"/>
              <p:nvPr/>
            </p:nvSpPr>
            <p:spPr>
              <a:xfrm>
                <a:off x="1313533" y="3554698"/>
                <a:ext cx="777777" cy="369332"/>
              </a:xfrm>
              <a:prstGeom prst="rect">
                <a:avLst/>
              </a:prstGeom>
              <a:noFill/>
            </p:spPr>
            <p:txBody>
              <a:bodyPr wrap="none" rtlCol="0">
                <a:spAutoFit/>
              </a:bodyPr>
              <a:lstStyle/>
              <a:p>
                <a:r>
                  <a:rPr lang="en-US" i="1" dirty="0" smtClean="0">
                    <a:solidFill>
                      <a:schemeClr val="tx2">
                        <a:lumMod val="60000"/>
                        <a:lumOff val="40000"/>
                      </a:schemeClr>
                    </a:solidFill>
                  </a:rPr>
                  <a:t>select </a:t>
                </a:r>
                <a:endParaRPr lang="en-US" i="1" dirty="0">
                  <a:solidFill>
                    <a:schemeClr val="tx2">
                      <a:lumMod val="60000"/>
                      <a:lumOff val="40000"/>
                    </a:schemeClr>
                  </a:solidFill>
                </a:endParaRPr>
              </a:p>
            </p:txBody>
          </p:sp>
        </p:grpSp>
        <p:sp>
          <p:nvSpPr>
            <p:cNvPr id="63" name="TextBox 62"/>
            <p:cNvSpPr txBox="1"/>
            <p:nvPr/>
          </p:nvSpPr>
          <p:spPr>
            <a:xfrm>
              <a:off x="876779" y="2133600"/>
              <a:ext cx="1056700" cy="369332"/>
            </a:xfrm>
            <a:prstGeom prst="rect">
              <a:avLst/>
            </a:prstGeom>
            <a:noFill/>
          </p:spPr>
          <p:txBody>
            <a:bodyPr wrap="none" rtlCol="0">
              <a:spAutoFit/>
            </a:bodyPr>
            <a:lstStyle/>
            <a:p>
              <a:r>
                <a:rPr lang="en-US" i="1" dirty="0" smtClean="0">
                  <a:solidFill>
                    <a:schemeClr val="tx2">
                      <a:lumMod val="60000"/>
                      <a:lumOff val="40000"/>
                    </a:schemeClr>
                  </a:solidFill>
                </a:rPr>
                <a:t>Joy Stick </a:t>
              </a:r>
              <a:endParaRPr lang="en-US" i="1" dirty="0">
                <a:solidFill>
                  <a:schemeClr val="tx2">
                    <a:lumMod val="60000"/>
                    <a:lumOff val="40000"/>
                  </a:schemeClr>
                </a:solidFill>
              </a:endParaRPr>
            </a:p>
          </p:txBody>
        </p:sp>
      </p:grpSp>
      <p:cxnSp>
        <p:nvCxnSpPr>
          <p:cNvPr id="70" name="Elbow Connector 69"/>
          <p:cNvCxnSpPr>
            <a:stCxn id="7" idx="8"/>
          </p:cNvCxnSpPr>
          <p:nvPr/>
        </p:nvCxnSpPr>
        <p:spPr>
          <a:xfrm rot="16200000" flipH="1">
            <a:off x="2781075" y="2398223"/>
            <a:ext cx="352310" cy="1252537"/>
          </a:xfrm>
          <a:prstGeom prst="bentConnector4">
            <a:avLst>
              <a:gd name="adj1" fmla="val -3817"/>
              <a:gd name="adj2" fmla="val 47082"/>
            </a:avLst>
          </a:prstGeom>
        </p:spPr>
        <p:style>
          <a:lnRef idx="2">
            <a:schemeClr val="accent1"/>
          </a:lnRef>
          <a:fillRef idx="0">
            <a:schemeClr val="accent1"/>
          </a:fillRef>
          <a:effectRef idx="1">
            <a:schemeClr val="accent1"/>
          </a:effectRef>
          <a:fontRef idx="minor">
            <a:schemeClr val="tx1"/>
          </a:fontRef>
        </p:style>
      </p:cxnSp>
      <p:cxnSp>
        <p:nvCxnSpPr>
          <p:cNvPr id="75" name="Elbow Connector 74"/>
          <p:cNvCxnSpPr>
            <a:stCxn id="46" idx="9"/>
          </p:cNvCxnSpPr>
          <p:nvPr/>
        </p:nvCxnSpPr>
        <p:spPr>
          <a:xfrm rot="10800000" flipH="1" flipV="1">
            <a:off x="2183715" y="3031295"/>
            <a:ext cx="1399784" cy="409484"/>
          </a:xfrm>
          <a:prstGeom prst="bentConnector3">
            <a:avLst>
              <a:gd name="adj1" fmla="val 28995"/>
            </a:avLst>
          </a:prstGeom>
        </p:spPr>
        <p:style>
          <a:lnRef idx="2">
            <a:schemeClr val="accent1"/>
          </a:lnRef>
          <a:fillRef idx="0">
            <a:schemeClr val="accent1"/>
          </a:fillRef>
          <a:effectRef idx="1">
            <a:schemeClr val="accent1"/>
          </a:effectRef>
          <a:fontRef idx="minor">
            <a:schemeClr val="tx1"/>
          </a:fontRef>
        </p:style>
      </p:cxnSp>
      <p:cxnSp>
        <p:nvCxnSpPr>
          <p:cNvPr id="79" name="Elbow Connector 78"/>
          <p:cNvCxnSpPr/>
          <p:nvPr/>
        </p:nvCxnSpPr>
        <p:spPr>
          <a:xfrm>
            <a:off x="2427790" y="3697032"/>
            <a:ext cx="1155709" cy="215096"/>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grpSp>
        <p:nvGrpSpPr>
          <p:cNvPr id="117" name="Group 116"/>
          <p:cNvGrpSpPr/>
          <p:nvPr/>
        </p:nvGrpSpPr>
        <p:grpSpPr>
          <a:xfrm>
            <a:off x="822748" y="4046014"/>
            <a:ext cx="1617751" cy="1509618"/>
            <a:chOff x="363449" y="4083500"/>
            <a:chExt cx="1617751" cy="1509618"/>
          </a:xfrm>
        </p:grpSpPr>
        <p:grpSp>
          <p:nvGrpSpPr>
            <p:cNvPr id="54" name="Group 53"/>
            <p:cNvGrpSpPr/>
            <p:nvPr/>
          </p:nvGrpSpPr>
          <p:grpSpPr>
            <a:xfrm>
              <a:off x="1291377" y="4408329"/>
              <a:ext cx="313087" cy="264515"/>
              <a:chOff x="990600" y="1488141"/>
              <a:chExt cx="986118" cy="988359"/>
            </a:xfrm>
          </p:grpSpPr>
          <p:sp>
            <p:nvSpPr>
              <p:cNvPr id="55" name="Freeform 54"/>
              <p:cNvSpPr/>
              <p:nvPr/>
            </p:nvSpPr>
            <p:spPr>
              <a:xfrm rot="16200000">
                <a:off x="1252818" y="1752600"/>
                <a:ext cx="461682" cy="986118"/>
              </a:xfrm>
              <a:custGeom>
                <a:avLst/>
                <a:gdLst>
                  <a:gd name="connsiteX0" fmla="*/ 421341 w 923365"/>
                  <a:gd name="connsiteY0" fmla="*/ 0 h 6087036"/>
                  <a:gd name="connsiteX1" fmla="*/ 421341 w 923365"/>
                  <a:gd name="connsiteY1" fmla="*/ 170330 h 6087036"/>
                  <a:gd name="connsiteX2" fmla="*/ 0 w 923365"/>
                  <a:gd name="connsiteY2" fmla="*/ 600636 h 6087036"/>
                  <a:gd name="connsiteX3" fmla="*/ 923365 w 923365"/>
                  <a:gd name="connsiteY3" fmla="*/ 1515036 h 6087036"/>
                  <a:gd name="connsiteX4" fmla="*/ 26894 w 923365"/>
                  <a:gd name="connsiteY4" fmla="*/ 2420471 h 6087036"/>
                  <a:gd name="connsiteX5" fmla="*/ 923365 w 923365"/>
                  <a:gd name="connsiteY5" fmla="*/ 3343836 h 6087036"/>
                  <a:gd name="connsiteX6" fmla="*/ 8965 w 923365"/>
                  <a:gd name="connsiteY6" fmla="*/ 4276165 h 6087036"/>
                  <a:gd name="connsiteX7" fmla="*/ 914400 w 923365"/>
                  <a:gd name="connsiteY7" fmla="*/ 5190565 h 6087036"/>
                  <a:gd name="connsiteX8" fmla="*/ 439271 w 923365"/>
                  <a:gd name="connsiteY8" fmla="*/ 5665694 h 6087036"/>
                  <a:gd name="connsiteX9" fmla="*/ 439271 w 923365"/>
                  <a:gd name="connsiteY9" fmla="*/ 6087036 h 6087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365" h="6087036">
                    <a:moveTo>
                      <a:pt x="421341" y="0"/>
                    </a:moveTo>
                    <a:lnTo>
                      <a:pt x="421341" y="170330"/>
                    </a:lnTo>
                    <a:lnTo>
                      <a:pt x="0" y="600636"/>
                    </a:lnTo>
                    <a:lnTo>
                      <a:pt x="923365" y="1515036"/>
                    </a:lnTo>
                    <a:lnTo>
                      <a:pt x="26894" y="2420471"/>
                    </a:lnTo>
                    <a:lnTo>
                      <a:pt x="923365" y="3343836"/>
                    </a:lnTo>
                    <a:lnTo>
                      <a:pt x="8965" y="4276165"/>
                    </a:lnTo>
                    <a:lnTo>
                      <a:pt x="914400" y="5190565"/>
                    </a:lnTo>
                    <a:lnTo>
                      <a:pt x="439271" y="5665694"/>
                    </a:lnTo>
                    <a:lnTo>
                      <a:pt x="439271" y="6087036"/>
                    </a:ln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6" name="Freeform 55"/>
              <p:cNvSpPr/>
              <p:nvPr/>
            </p:nvSpPr>
            <p:spPr>
              <a:xfrm>
                <a:off x="1443318" y="1488141"/>
                <a:ext cx="0" cy="555812"/>
              </a:xfrm>
              <a:custGeom>
                <a:avLst/>
                <a:gdLst>
                  <a:gd name="connsiteX0" fmla="*/ 0 w 0"/>
                  <a:gd name="connsiteY0" fmla="*/ 0 h 555812"/>
                  <a:gd name="connsiteX1" fmla="*/ 0 w 0"/>
                  <a:gd name="connsiteY1" fmla="*/ 555812 h 555812"/>
                </a:gdLst>
                <a:ahLst/>
                <a:cxnLst>
                  <a:cxn ang="0">
                    <a:pos x="connsiteX0" y="connsiteY0"/>
                  </a:cxn>
                  <a:cxn ang="0">
                    <a:pos x="connsiteX1" y="connsiteY1"/>
                  </a:cxn>
                </a:cxnLst>
                <a:rect l="l" t="t" r="r" b="b"/>
                <a:pathLst>
                  <a:path h="555812">
                    <a:moveTo>
                      <a:pt x="0" y="0"/>
                    </a:moveTo>
                    <a:lnTo>
                      <a:pt x="0" y="555812"/>
                    </a:lnTo>
                  </a:path>
                </a:pathLst>
              </a:custGeom>
              <a:ln>
                <a:tailEnd type="arrow" w="sm" len="s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grpSp>
          <p:nvGrpSpPr>
            <p:cNvPr id="57" name="Group 56"/>
            <p:cNvGrpSpPr/>
            <p:nvPr/>
          </p:nvGrpSpPr>
          <p:grpSpPr>
            <a:xfrm rot="16200000">
              <a:off x="1205525" y="4821308"/>
              <a:ext cx="313087" cy="264515"/>
              <a:chOff x="990600" y="1488141"/>
              <a:chExt cx="986118" cy="988359"/>
            </a:xfrm>
          </p:grpSpPr>
          <p:sp>
            <p:nvSpPr>
              <p:cNvPr id="58" name="Freeform 57"/>
              <p:cNvSpPr/>
              <p:nvPr/>
            </p:nvSpPr>
            <p:spPr>
              <a:xfrm rot="16200000">
                <a:off x="1252818" y="1752600"/>
                <a:ext cx="461682" cy="986118"/>
              </a:xfrm>
              <a:custGeom>
                <a:avLst/>
                <a:gdLst>
                  <a:gd name="connsiteX0" fmla="*/ 421341 w 923365"/>
                  <a:gd name="connsiteY0" fmla="*/ 0 h 6087036"/>
                  <a:gd name="connsiteX1" fmla="*/ 421341 w 923365"/>
                  <a:gd name="connsiteY1" fmla="*/ 170330 h 6087036"/>
                  <a:gd name="connsiteX2" fmla="*/ 0 w 923365"/>
                  <a:gd name="connsiteY2" fmla="*/ 600636 h 6087036"/>
                  <a:gd name="connsiteX3" fmla="*/ 923365 w 923365"/>
                  <a:gd name="connsiteY3" fmla="*/ 1515036 h 6087036"/>
                  <a:gd name="connsiteX4" fmla="*/ 26894 w 923365"/>
                  <a:gd name="connsiteY4" fmla="*/ 2420471 h 6087036"/>
                  <a:gd name="connsiteX5" fmla="*/ 923365 w 923365"/>
                  <a:gd name="connsiteY5" fmla="*/ 3343836 h 6087036"/>
                  <a:gd name="connsiteX6" fmla="*/ 8965 w 923365"/>
                  <a:gd name="connsiteY6" fmla="*/ 4276165 h 6087036"/>
                  <a:gd name="connsiteX7" fmla="*/ 914400 w 923365"/>
                  <a:gd name="connsiteY7" fmla="*/ 5190565 h 6087036"/>
                  <a:gd name="connsiteX8" fmla="*/ 439271 w 923365"/>
                  <a:gd name="connsiteY8" fmla="*/ 5665694 h 6087036"/>
                  <a:gd name="connsiteX9" fmla="*/ 439271 w 923365"/>
                  <a:gd name="connsiteY9" fmla="*/ 6087036 h 6087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365" h="6087036">
                    <a:moveTo>
                      <a:pt x="421341" y="0"/>
                    </a:moveTo>
                    <a:lnTo>
                      <a:pt x="421341" y="170330"/>
                    </a:lnTo>
                    <a:lnTo>
                      <a:pt x="0" y="600636"/>
                    </a:lnTo>
                    <a:lnTo>
                      <a:pt x="923365" y="1515036"/>
                    </a:lnTo>
                    <a:lnTo>
                      <a:pt x="26894" y="2420471"/>
                    </a:lnTo>
                    <a:lnTo>
                      <a:pt x="923365" y="3343836"/>
                    </a:lnTo>
                    <a:lnTo>
                      <a:pt x="8965" y="4276165"/>
                    </a:lnTo>
                    <a:lnTo>
                      <a:pt x="914400" y="5190565"/>
                    </a:lnTo>
                    <a:lnTo>
                      <a:pt x="439271" y="5665694"/>
                    </a:lnTo>
                    <a:lnTo>
                      <a:pt x="439271" y="6087036"/>
                    </a:ln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9" name="Freeform 58"/>
              <p:cNvSpPr/>
              <p:nvPr/>
            </p:nvSpPr>
            <p:spPr>
              <a:xfrm>
                <a:off x="1443318" y="1488141"/>
                <a:ext cx="0" cy="555812"/>
              </a:xfrm>
              <a:custGeom>
                <a:avLst/>
                <a:gdLst>
                  <a:gd name="connsiteX0" fmla="*/ 0 w 0"/>
                  <a:gd name="connsiteY0" fmla="*/ 0 h 555812"/>
                  <a:gd name="connsiteX1" fmla="*/ 0 w 0"/>
                  <a:gd name="connsiteY1" fmla="*/ 555812 h 555812"/>
                </a:gdLst>
                <a:ahLst/>
                <a:cxnLst>
                  <a:cxn ang="0">
                    <a:pos x="connsiteX0" y="connsiteY0"/>
                  </a:cxn>
                  <a:cxn ang="0">
                    <a:pos x="connsiteX1" y="connsiteY1"/>
                  </a:cxn>
                </a:cxnLst>
                <a:rect l="l" t="t" r="r" b="b"/>
                <a:pathLst>
                  <a:path h="555812">
                    <a:moveTo>
                      <a:pt x="0" y="0"/>
                    </a:moveTo>
                    <a:lnTo>
                      <a:pt x="0" y="555812"/>
                    </a:lnTo>
                  </a:path>
                </a:pathLst>
              </a:custGeom>
              <a:ln>
                <a:tailEnd type="arrow" w="sm" len="s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sp>
          <p:nvSpPr>
            <p:cNvPr id="85" name="Rectangle 84"/>
            <p:cNvSpPr/>
            <p:nvPr/>
          </p:nvSpPr>
          <p:spPr>
            <a:xfrm>
              <a:off x="512390" y="4413276"/>
              <a:ext cx="1291984" cy="117984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TextBox 87"/>
            <p:cNvSpPr txBox="1"/>
            <p:nvPr/>
          </p:nvSpPr>
          <p:spPr>
            <a:xfrm>
              <a:off x="495906" y="4427690"/>
              <a:ext cx="785793" cy="369332"/>
            </a:xfrm>
            <a:prstGeom prst="rect">
              <a:avLst/>
            </a:prstGeom>
            <a:noFill/>
          </p:spPr>
          <p:txBody>
            <a:bodyPr wrap="none" rtlCol="0">
              <a:spAutoFit/>
            </a:bodyPr>
            <a:lstStyle/>
            <a:p>
              <a:r>
                <a:rPr lang="en-US" i="1" dirty="0" smtClean="0">
                  <a:solidFill>
                    <a:schemeClr val="tx2">
                      <a:lumMod val="60000"/>
                      <a:lumOff val="40000"/>
                    </a:schemeClr>
                  </a:solidFill>
                </a:rPr>
                <a:t>x-axis </a:t>
              </a:r>
              <a:endParaRPr lang="en-US" i="1" dirty="0">
                <a:solidFill>
                  <a:schemeClr val="tx2">
                    <a:lumMod val="60000"/>
                    <a:lumOff val="40000"/>
                  </a:schemeClr>
                </a:solidFill>
              </a:endParaRPr>
            </a:p>
          </p:txBody>
        </p:sp>
        <p:sp>
          <p:nvSpPr>
            <p:cNvPr id="89" name="TextBox 88"/>
            <p:cNvSpPr txBox="1"/>
            <p:nvPr/>
          </p:nvSpPr>
          <p:spPr>
            <a:xfrm>
              <a:off x="495906" y="4816383"/>
              <a:ext cx="761747" cy="369332"/>
            </a:xfrm>
            <a:prstGeom prst="rect">
              <a:avLst/>
            </a:prstGeom>
            <a:noFill/>
          </p:spPr>
          <p:txBody>
            <a:bodyPr wrap="none" rtlCol="0">
              <a:spAutoFit/>
            </a:bodyPr>
            <a:lstStyle/>
            <a:p>
              <a:r>
                <a:rPr lang="en-US" i="1" dirty="0">
                  <a:solidFill>
                    <a:schemeClr val="tx2">
                      <a:lumMod val="60000"/>
                      <a:lumOff val="40000"/>
                    </a:schemeClr>
                  </a:solidFill>
                </a:rPr>
                <a:t>y</a:t>
              </a:r>
              <a:r>
                <a:rPr lang="en-US" i="1" dirty="0" smtClean="0">
                  <a:solidFill>
                    <a:schemeClr val="tx2">
                      <a:lumMod val="60000"/>
                      <a:lumOff val="40000"/>
                    </a:schemeClr>
                  </a:solidFill>
                </a:rPr>
                <a:t>-axis </a:t>
              </a:r>
              <a:endParaRPr lang="en-US" i="1" dirty="0">
                <a:solidFill>
                  <a:schemeClr val="tx2">
                    <a:lumMod val="60000"/>
                    <a:lumOff val="40000"/>
                  </a:schemeClr>
                </a:solidFill>
              </a:endParaRPr>
            </a:p>
          </p:txBody>
        </p:sp>
        <p:grpSp>
          <p:nvGrpSpPr>
            <p:cNvPr id="90" name="Group 89"/>
            <p:cNvGrpSpPr/>
            <p:nvPr/>
          </p:nvGrpSpPr>
          <p:grpSpPr>
            <a:xfrm rot="18988906">
              <a:off x="1232145" y="5257158"/>
              <a:ext cx="313087" cy="264515"/>
              <a:chOff x="990600" y="1488141"/>
              <a:chExt cx="986118" cy="988359"/>
            </a:xfrm>
          </p:grpSpPr>
          <p:sp>
            <p:nvSpPr>
              <p:cNvPr id="91" name="Freeform 90"/>
              <p:cNvSpPr/>
              <p:nvPr/>
            </p:nvSpPr>
            <p:spPr>
              <a:xfrm rot="16200000">
                <a:off x="1252818" y="1752600"/>
                <a:ext cx="461682" cy="986118"/>
              </a:xfrm>
              <a:custGeom>
                <a:avLst/>
                <a:gdLst>
                  <a:gd name="connsiteX0" fmla="*/ 421341 w 923365"/>
                  <a:gd name="connsiteY0" fmla="*/ 0 h 6087036"/>
                  <a:gd name="connsiteX1" fmla="*/ 421341 w 923365"/>
                  <a:gd name="connsiteY1" fmla="*/ 170330 h 6087036"/>
                  <a:gd name="connsiteX2" fmla="*/ 0 w 923365"/>
                  <a:gd name="connsiteY2" fmla="*/ 600636 h 6087036"/>
                  <a:gd name="connsiteX3" fmla="*/ 923365 w 923365"/>
                  <a:gd name="connsiteY3" fmla="*/ 1515036 h 6087036"/>
                  <a:gd name="connsiteX4" fmla="*/ 26894 w 923365"/>
                  <a:gd name="connsiteY4" fmla="*/ 2420471 h 6087036"/>
                  <a:gd name="connsiteX5" fmla="*/ 923365 w 923365"/>
                  <a:gd name="connsiteY5" fmla="*/ 3343836 h 6087036"/>
                  <a:gd name="connsiteX6" fmla="*/ 8965 w 923365"/>
                  <a:gd name="connsiteY6" fmla="*/ 4276165 h 6087036"/>
                  <a:gd name="connsiteX7" fmla="*/ 914400 w 923365"/>
                  <a:gd name="connsiteY7" fmla="*/ 5190565 h 6087036"/>
                  <a:gd name="connsiteX8" fmla="*/ 439271 w 923365"/>
                  <a:gd name="connsiteY8" fmla="*/ 5665694 h 6087036"/>
                  <a:gd name="connsiteX9" fmla="*/ 439271 w 923365"/>
                  <a:gd name="connsiteY9" fmla="*/ 6087036 h 6087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365" h="6087036">
                    <a:moveTo>
                      <a:pt x="421341" y="0"/>
                    </a:moveTo>
                    <a:lnTo>
                      <a:pt x="421341" y="170330"/>
                    </a:lnTo>
                    <a:lnTo>
                      <a:pt x="0" y="600636"/>
                    </a:lnTo>
                    <a:lnTo>
                      <a:pt x="923365" y="1515036"/>
                    </a:lnTo>
                    <a:lnTo>
                      <a:pt x="26894" y="2420471"/>
                    </a:lnTo>
                    <a:lnTo>
                      <a:pt x="923365" y="3343836"/>
                    </a:lnTo>
                    <a:lnTo>
                      <a:pt x="8965" y="4276165"/>
                    </a:lnTo>
                    <a:lnTo>
                      <a:pt x="914400" y="5190565"/>
                    </a:lnTo>
                    <a:lnTo>
                      <a:pt x="439271" y="5665694"/>
                    </a:lnTo>
                    <a:lnTo>
                      <a:pt x="439271" y="6087036"/>
                    </a:ln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92" name="Freeform 91"/>
              <p:cNvSpPr/>
              <p:nvPr/>
            </p:nvSpPr>
            <p:spPr>
              <a:xfrm>
                <a:off x="1443318" y="1488141"/>
                <a:ext cx="0" cy="555812"/>
              </a:xfrm>
              <a:custGeom>
                <a:avLst/>
                <a:gdLst>
                  <a:gd name="connsiteX0" fmla="*/ 0 w 0"/>
                  <a:gd name="connsiteY0" fmla="*/ 0 h 555812"/>
                  <a:gd name="connsiteX1" fmla="*/ 0 w 0"/>
                  <a:gd name="connsiteY1" fmla="*/ 555812 h 555812"/>
                </a:gdLst>
                <a:ahLst/>
                <a:cxnLst>
                  <a:cxn ang="0">
                    <a:pos x="connsiteX0" y="connsiteY0"/>
                  </a:cxn>
                  <a:cxn ang="0">
                    <a:pos x="connsiteX1" y="connsiteY1"/>
                  </a:cxn>
                </a:cxnLst>
                <a:rect l="l" t="t" r="r" b="b"/>
                <a:pathLst>
                  <a:path h="555812">
                    <a:moveTo>
                      <a:pt x="0" y="0"/>
                    </a:moveTo>
                    <a:lnTo>
                      <a:pt x="0" y="555812"/>
                    </a:lnTo>
                  </a:path>
                </a:pathLst>
              </a:custGeom>
              <a:ln>
                <a:tailEnd type="arrow" w="sm" len="s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sp>
          <p:nvSpPr>
            <p:cNvPr id="93" name="TextBox 92"/>
            <p:cNvSpPr txBox="1"/>
            <p:nvPr/>
          </p:nvSpPr>
          <p:spPr>
            <a:xfrm>
              <a:off x="503921" y="5222892"/>
              <a:ext cx="753732" cy="369332"/>
            </a:xfrm>
            <a:prstGeom prst="rect">
              <a:avLst/>
            </a:prstGeom>
            <a:noFill/>
          </p:spPr>
          <p:txBody>
            <a:bodyPr wrap="none" rtlCol="0">
              <a:spAutoFit/>
            </a:bodyPr>
            <a:lstStyle/>
            <a:p>
              <a:r>
                <a:rPr lang="en-US" i="1" dirty="0" smtClean="0">
                  <a:solidFill>
                    <a:schemeClr val="tx2">
                      <a:lumMod val="60000"/>
                      <a:lumOff val="40000"/>
                    </a:schemeClr>
                  </a:solidFill>
                </a:rPr>
                <a:t>z-axis </a:t>
              </a:r>
              <a:endParaRPr lang="en-US" i="1" dirty="0">
                <a:solidFill>
                  <a:schemeClr val="tx2">
                    <a:lumMod val="60000"/>
                    <a:lumOff val="40000"/>
                  </a:schemeClr>
                </a:solidFill>
              </a:endParaRPr>
            </a:p>
          </p:txBody>
        </p:sp>
        <p:sp>
          <p:nvSpPr>
            <p:cNvPr id="94" name="TextBox 93"/>
            <p:cNvSpPr txBox="1"/>
            <p:nvPr/>
          </p:nvSpPr>
          <p:spPr>
            <a:xfrm>
              <a:off x="363449" y="4083500"/>
              <a:ext cx="1617751" cy="369332"/>
            </a:xfrm>
            <a:prstGeom prst="rect">
              <a:avLst/>
            </a:prstGeom>
            <a:noFill/>
          </p:spPr>
          <p:txBody>
            <a:bodyPr wrap="none" rtlCol="0">
              <a:spAutoFit/>
            </a:bodyPr>
            <a:lstStyle/>
            <a:p>
              <a:r>
                <a:rPr lang="en-US" i="1" dirty="0" smtClean="0">
                  <a:solidFill>
                    <a:schemeClr val="tx2">
                      <a:lumMod val="60000"/>
                      <a:lumOff val="40000"/>
                    </a:schemeClr>
                  </a:solidFill>
                </a:rPr>
                <a:t>Accelerometer </a:t>
              </a:r>
              <a:endParaRPr lang="en-US" i="1" dirty="0">
                <a:solidFill>
                  <a:schemeClr val="tx2">
                    <a:lumMod val="60000"/>
                    <a:lumOff val="40000"/>
                  </a:schemeClr>
                </a:solidFill>
              </a:endParaRPr>
            </a:p>
          </p:txBody>
        </p:sp>
      </p:grpSp>
      <p:cxnSp>
        <p:nvCxnSpPr>
          <p:cNvPr id="102" name="Elbow Connector 101"/>
          <p:cNvCxnSpPr/>
          <p:nvPr/>
        </p:nvCxnSpPr>
        <p:spPr>
          <a:xfrm flipV="1">
            <a:off x="2024531" y="4573577"/>
            <a:ext cx="1558968" cy="1294"/>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05" name="Elbow Connector 104"/>
          <p:cNvCxnSpPr>
            <a:stCxn id="59" idx="1"/>
          </p:cNvCxnSpPr>
          <p:nvPr/>
        </p:nvCxnSpPr>
        <p:spPr>
          <a:xfrm rot="16200000" flipH="1">
            <a:off x="2693342" y="4073407"/>
            <a:ext cx="34676" cy="1745637"/>
          </a:xfrm>
          <a:prstGeom prst="bentConnector4">
            <a:avLst>
              <a:gd name="adj1" fmla="val 116337"/>
              <a:gd name="adj2" fmla="val 47870"/>
            </a:avLst>
          </a:prstGeom>
        </p:spPr>
        <p:style>
          <a:lnRef idx="2">
            <a:schemeClr val="accent1"/>
          </a:lnRef>
          <a:fillRef idx="0">
            <a:schemeClr val="accent1"/>
          </a:fillRef>
          <a:effectRef idx="1">
            <a:schemeClr val="accent1"/>
          </a:effectRef>
          <a:fontRef idx="minor">
            <a:schemeClr val="tx1"/>
          </a:fontRef>
        </p:style>
      </p:cxnSp>
      <p:grpSp>
        <p:nvGrpSpPr>
          <p:cNvPr id="110" name="Group 109"/>
          <p:cNvGrpSpPr/>
          <p:nvPr/>
        </p:nvGrpSpPr>
        <p:grpSpPr>
          <a:xfrm rot="16200000">
            <a:off x="2036220" y="5632216"/>
            <a:ext cx="260537" cy="665456"/>
            <a:chOff x="2034988" y="1524000"/>
            <a:chExt cx="555812" cy="2585023"/>
          </a:xfrm>
        </p:grpSpPr>
        <p:sp>
          <p:nvSpPr>
            <p:cNvPr id="111" name="Oval 110"/>
            <p:cNvSpPr/>
            <p:nvPr/>
          </p:nvSpPr>
          <p:spPr>
            <a:xfrm>
              <a:off x="2034988" y="2209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2034988" y="313876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p:cNvCxnSpPr>
              <a:endCxn id="111" idx="0"/>
            </p:cNvCxnSpPr>
            <p:nvPr/>
          </p:nvCxnSpPr>
          <p:spPr>
            <a:xfrm>
              <a:off x="2187388" y="15240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4" name="Straight Connector 113"/>
            <p:cNvCxnSpPr>
              <a:stCxn id="112" idx="4"/>
            </p:cNvCxnSpPr>
            <p:nvPr/>
          </p:nvCxnSpPr>
          <p:spPr>
            <a:xfrm>
              <a:off x="2187388" y="3443567"/>
              <a:ext cx="0" cy="665456"/>
            </a:xfrm>
            <a:prstGeom prst="line">
              <a:avLst/>
            </a:prstGeom>
          </p:spPr>
          <p:style>
            <a:lnRef idx="3">
              <a:schemeClr val="accent2"/>
            </a:lnRef>
            <a:fillRef idx="0">
              <a:schemeClr val="accent2"/>
            </a:fillRef>
            <a:effectRef idx="2">
              <a:schemeClr val="accent2"/>
            </a:effectRef>
            <a:fontRef idx="minor">
              <a:schemeClr val="tx1"/>
            </a:fontRef>
          </p:style>
        </p:cxnSp>
        <p:sp>
          <p:nvSpPr>
            <p:cNvPr id="115" name="Rectangle 114"/>
            <p:cNvSpPr/>
            <p:nvPr/>
          </p:nvSpPr>
          <p:spPr>
            <a:xfrm>
              <a:off x="2438400" y="2209800"/>
              <a:ext cx="152400" cy="1233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rot="16200000">
            <a:off x="2027214" y="5973716"/>
            <a:ext cx="260537" cy="665456"/>
            <a:chOff x="2034988" y="1524000"/>
            <a:chExt cx="555812" cy="2585023"/>
          </a:xfrm>
        </p:grpSpPr>
        <p:sp>
          <p:nvSpPr>
            <p:cNvPr id="119" name="Oval 118"/>
            <p:cNvSpPr/>
            <p:nvPr/>
          </p:nvSpPr>
          <p:spPr>
            <a:xfrm>
              <a:off x="2034988" y="2209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034988" y="313876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p:cNvCxnSpPr>
              <a:endCxn id="119" idx="0"/>
            </p:cNvCxnSpPr>
            <p:nvPr/>
          </p:nvCxnSpPr>
          <p:spPr>
            <a:xfrm>
              <a:off x="2187388" y="15240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2" name="Straight Connector 121"/>
            <p:cNvCxnSpPr>
              <a:stCxn id="120" idx="4"/>
            </p:cNvCxnSpPr>
            <p:nvPr/>
          </p:nvCxnSpPr>
          <p:spPr>
            <a:xfrm>
              <a:off x="2187388" y="3443567"/>
              <a:ext cx="0" cy="665456"/>
            </a:xfrm>
            <a:prstGeom prst="line">
              <a:avLst/>
            </a:prstGeom>
          </p:spPr>
          <p:style>
            <a:lnRef idx="3">
              <a:schemeClr val="accent2"/>
            </a:lnRef>
            <a:fillRef idx="0">
              <a:schemeClr val="accent2"/>
            </a:fillRef>
            <a:effectRef idx="2">
              <a:schemeClr val="accent2"/>
            </a:effectRef>
            <a:fontRef idx="minor">
              <a:schemeClr val="tx1"/>
            </a:fontRef>
          </p:style>
        </p:cxnSp>
        <p:sp>
          <p:nvSpPr>
            <p:cNvPr id="123" name="Rectangle 122"/>
            <p:cNvSpPr/>
            <p:nvPr/>
          </p:nvSpPr>
          <p:spPr>
            <a:xfrm>
              <a:off x="2438400" y="2209800"/>
              <a:ext cx="152400" cy="1233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Elbow Connector 123"/>
          <p:cNvCxnSpPr/>
          <p:nvPr/>
        </p:nvCxnSpPr>
        <p:spPr>
          <a:xfrm>
            <a:off x="2490211" y="6022481"/>
            <a:ext cx="1148520" cy="127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26" name="Elbow Connector 125"/>
          <p:cNvCxnSpPr/>
          <p:nvPr/>
        </p:nvCxnSpPr>
        <p:spPr>
          <a:xfrm flipV="1">
            <a:off x="2490211" y="6365276"/>
            <a:ext cx="1148520" cy="1294"/>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grpSp>
        <p:nvGrpSpPr>
          <p:cNvPr id="129" name="Group 128"/>
          <p:cNvGrpSpPr/>
          <p:nvPr/>
        </p:nvGrpSpPr>
        <p:grpSpPr>
          <a:xfrm>
            <a:off x="1678499" y="6047274"/>
            <a:ext cx="293305" cy="163640"/>
            <a:chOff x="7162800" y="2998772"/>
            <a:chExt cx="838200" cy="684601"/>
          </a:xfrm>
        </p:grpSpPr>
        <p:cxnSp>
          <p:nvCxnSpPr>
            <p:cNvPr id="130" name="Straight Connector 129"/>
            <p:cNvCxnSpPr/>
            <p:nvPr/>
          </p:nvCxnSpPr>
          <p:spPr>
            <a:xfrm>
              <a:off x="7162800" y="3378573"/>
              <a:ext cx="8382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1" name="Straight Connector 130"/>
            <p:cNvCxnSpPr/>
            <p:nvPr/>
          </p:nvCxnSpPr>
          <p:spPr>
            <a:xfrm>
              <a:off x="7315200" y="3530973"/>
              <a:ext cx="533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2" name="Straight Connector 131"/>
            <p:cNvCxnSpPr/>
            <p:nvPr/>
          </p:nvCxnSpPr>
          <p:spPr>
            <a:xfrm>
              <a:off x="7467600" y="3683373"/>
              <a:ext cx="228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3" name="Straight Connector 132"/>
            <p:cNvCxnSpPr/>
            <p:nvPr/>
          </p:nvCxnSpPr>
          <p:spPr>
            <a:xfrm>
              <a:off x="7581900" y="2998772"/>
              <a:ext cx="0" cy="379801"/>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34" name="Group 133"/>
          <p:cNvGrpSpPr/>
          <p:nvPr/>
        </p:nvGrpSpPr>
        <p:grpSpPr>
          <a:xfrm>
            <a:off x="1689110" y="6390751"/>
            <a:ext cx="293305" cy="163640"/>
            <a:chOff x="7162800" y="2998772"/>
            <a:chExt cx="838200" cy="684601"/>
          </a:xfrm>
        </p:grpSpPr>
        <p:cxnSp>
          <p:nvCxnSpPr>
            <p:cNvPr id="135" name="Straight Connector 134"/>
            <p:cNvCxnSpPr/>
            <p:nvPr/>
          </p:nvCxnSpPr>
          <p:spPr>
            <a:xfrm>
              <a:off x="7162800" y="3378573"/>
              <a:ext cx="8382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6" name="Straight Connector 135"/>
            <p:cNvCxnSpPr/>
            <p:nvPr/>
          </p:nvCxnSpPr>
          <p:spPr>
            <a:xfrm>
              <a:off x="7315200" y="3530973"/>
              <a:ext cx="533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7" name="Straight Connector 136"/>
            <p:cNvCxnSpPr/>
            <p:nvPr/>
          </p:nvCxnSpPr>
          <p:spPr>
            <a:xfrm>
              <a:off x="7467600" y="3683373"/>
              <a:ext cx="228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8" name="Straight Connector 137"/>
            <p:cNvCxnSpPr/>
            <p:nvPr/>
          </p:nvCxnSpPr>
          <p:spPr>
            <a:xfrm>
              <a:off x="7581900" y="2998772"/>
              <a:ext cx="0" cy="379801"/>
            </a:xfrm>
            <a:prstGeom prst="line">
              <a:avLst/>
            </a:prstGeom>
          </p:spPr>
          <p:style>
            <a:lnRef idx="3">
              <a:schemeClr val="accent2"/>
            </a:lnRef>
            <a:fillRef idx="0">
              <a:schemeClr val="accent2"/>
            </a:fillRef>
            <a:effectRef idx="2">
              <a:schemeClr val="accent2"/>
            </a:effectRef>
            <a:fontRef idx="minor">
              <a:schemeClr val="tx1"/>
            </a:fontRef>
          </p:style>
        </p:cxnSp>
      </p:grpSp>
      <p:sp>
        <p:nvSpPr>
          <p:cNvPr id="139" name="TextBox 138"/>
          <p:cNvSpPr txBox="1"/>
          <p:nvPr/>
        </p:nvSpPr>
        <p:spPr>
          <a:xfrm>
            <a:off x="689119" y="5535982"/>
            <a:ext cx="1021433" cy="646331"/>
          </a:xfrm>
          <a:prstGeom prst="rect">
            <a:avLst/>
          </a:prstGeom>
          <a:noFill/>
        </p:spPr>
        <p:txBody>
          <a:bodyPr wrap="none" rtlCol="0">
            <a:spAutoFit/>
          </a:bodyPr>
          <a:lstStyle/>
          <a:p>
            <a:r>
              <a:rPr lang="en-US" i="1" dirty="0" smtClean="0">
                <a:solidFill>
                  <a:schemeClr val="tx2">
                    <a:lumMod val="60000"/>
                    <a:lumOff val="40000"/>
                  </a:schemeClr>
                </a:solidFill>
              </a:rPr>
              <a:t>Upper </a:t>
            </a:r>
          </a:p>
          <a:p>
            <a:r>
              <a:rPr lang="en-US" i="1" dirty="0" smtClean="0">
                <a:solidFill>
                  <a:schemeClr val="tx2">
                    <a:lumMod val="60000"/>
                    <a:lumOff val="40000"/>
                  </a:schemeClr>
                </a:solidFill>
              </a:rPr>
              <a:t>Button 1 </a:t>
            </a:r>
            <a:endParaRPr lang="en-US" i="1" dirty="0">
              <a:solidFill>
                <a:schemeClr val="tx2">
                  <a:lumMod val="60000"/>
                  <a:lumOff val="40000"/>
                </a:schemeClr>
              </a:solidFill>
            </a:endParaRPr>
          </a:p>
        </p:txBody>
      </p:sp>
      <p:sp>
        <p:nvSpPr>
          <p:cNvPr id="140" name="TextBox 139"/>
          <p:cNvSpPr txBox="1"/>
          <p:nvPr/>
        </p:nvSpPr>
        <p:spPr>
          <a:xfrm>
            <a:off x="236220" y="6158085"/>
            <a:ext cx="1042273" cy="646331"/>
          </a:xfrm>
          <a:prstGeom prst="rect">
            <a:avLst/>
          </a:prstGeom>
          <a:noFill/>
        </p:spPr>
        <p:txBody>
          <a:bodyPr wrap="none" rtlCol="0">
            <a:spAutoFit/>
          </a:bodyPr>
          <a:lstStyle/>
          <a:p>
            <a:r>
              <a:rPr lang="en-US" i="1" dirty="0" smtClean="0">
                <a:solidFill>
                  <a:schemeClr val="tx2">
                    <a:lumMod val="60000"/>
                    <a:lumOff val="40000"/>
                  </a:schemeClr>
                </a:solidFill>
              </a:rPr>
              <a:t>Lower </a:t>
            </a:r>
          </a:p>
          <a:p>
            <a:r>
              <a:rPr lang="en-US" i="1" dirty="0" smtClean="0">
                <a:solidFill>
                  <a:schemeClr val="tx2">
                    <a:lumMod val="60000"/>
                    <a:lumOff val="40000"/>
                  </a:schemeClr>
                </a:solidFill>
              </a:rPr>
              <a:t>Button 2 </a:t>
            </a:r>
            <a:endParaRPr lang="en-US" i="1" dirty="0">
              <a:solidFill>
                <a:schemeClr val="tx2">
                  <a:lumMod val="60000"/>
                  <a:lumOff val="40000"/>
                </a:schemeClr>
              </a:solidFill>
            </a:endParaRPr>
          </a:p>
        </p:txBody>
      </p:sp>
      <p:sp>
        <p:nvSpPr>
          <p:cNvPr id="141" name="TextBox 140"/>
          <p:cNvSpPr txBox="1"/>
          <p:nvPr/>
        </p:nvSpPr>
        <p:spPr>
          <a:xfrm>
            <a:off x="3005644" y="2722451"/>
            <a:ext cx="495649" cy="369332"/>
          </a:xfrm>
          <a:prstGeom prst="rect">
            <a:avLst/>
          </a:prstGeom>
          <a:noFill/>
        </p:spPr>
        <p:txBody>
          <a:bodyPr wrap="none" rtlCol="0">
            <a:spAutoFit/>
          </a:bodyPr>
          <a:lstStyle/>
          <a:p>
            <a:r>
              <a:rPr lang="en-US" i="1" dirty="0" smtClean="0">
                <a:solidFill>
                  <a:srgbClr val="FF0000"/>
                </a:solidFill>
              </a:rPr>
              <a:t>A0 </a:t>
            </a:r>
            <a:endParaRPr lang="en-US" i="1" dirty="0">
              <a:solidFill>
                <a:srgbClr val="FF0000"/>
              </a:solidFill>
            </a:endParaRPr>
          </a:p>
        </p:txBody>
      </p:sp>
      <p:sp>
        <p:nvSpPr>
          <p:cNvPr id="142" name="TextBox 141"/>
          <p:cNvSpPr txBox="1"/>
          <p:nvPr/>
        </p:nvSpPr>
        <p:spPr>
          <a:xfrm>
            <a:off x="3036375" y="3194282"/>
            <a:ext cx="450764" cy="369332"/>
          </a:xfrm>
          <a:prstGeom prst="rect">
            <a:avLst/>
          </a:prstGeom>
          <a:noFill/>
        </p:spPr>
        <p:txBody>
          <a:bodyPr wrap="none" rtlCol="0">
            <a:spAutoFit/>
          </a:bodyPr>
          <a:lstStyle/>
          <a:p>
            <a:r>
              <a:rPr lang="en-US" i="1" dirty="0" smtClean="0">
                <a:solidFill>
                  <a:srgbClr val="FF0000"/>
                </a:solidFill>
              </a:rPr>
              <a:t>A1 </a:t>
            </a:r>
            <a:endParaRPr lang="en-US" i="1" dirty="0">
              <a:solidFill>
                <a:srgbClr val="FF0000"/>
              </a:solidFill>
            </a:endParaRPr>
          </a:p>
        </p:txBody>
      </p:sp>
      <p:sp>
        <p:nvSpPr>
          <p:cNvPr id="143" name="TextBox 142"/>
          <p:cNvSpPr txBox="1"/>
          <p:nvPr/>
        </p:nvSpPr>
        <p:spPr>
          <a:xfrm>
            <a:off x="3013932" y="4230680"/>
            <a:ext cx="471604" cy="369332"/>
          </a:xfrm>
          <a:prstGeom prst="rect">
            <a:avLst/>
          </a:prstGeom>
          <a:noFill/>
        </p:spPr>
        <p:txBody>
          <a:bodyPr wrap="none" rtlCol="0">
            <a:spAutoFit/>
          </a:bodyPr>
          <a:lstStyle/>
          <a:p>
            <a:r>
              <a:rPr lang="en-US" i="1" dirty="0" smtClean="0">
                <a:solidFill>
                  <a:srgbClr val="FF0000"/>
                </a:solidFill>
              </a:rPr>
              <a:t>A2 </a:t>
            </a:r>
            <a:endParaRPr lang="en-US" i="1" dirty="0">
              <a:solidFill>
                <a:srgbClr val="FF0000"/>
              </a:solidFill>
            </a:endParaRPr>
          </a:p>
        </p:txBody>
      </p:sp>
      <p:sp>
        <p:nvSpPr>
          <p:cNvPr id="144" name="TextBox 143"/>
          <p:cNvSpPr txBox="1"/>
          <p:nvPr/>
        </p:nvSpPr>
        <p:spPr>
          <a:xfrm>
            <a:off x="3001534" y="4635358"/>
            <a:ext cx="479618" cy="369332"/>
          </a:xfrm>
          <a:prstGeom prst="rect">
            <a:avLst/>
          </a:prstGeom>
          <a:noFill/>
        </p:spPr>
        <p:txBody>
          <a:bodyPr wrap="none" rtlCol="0">
            <a:spAutoFit/>
          </a:bodyPr>
          <a:lstStyle/>
          <a:p>
            <a:r>
              <a:rPr lang="en-US" i="1" dirty="0" smtClean="0">
                <a:solidFill>
                  <a:srgbClr val="FF0000"/>
                </a:solidFill>
              </a:rPr>
              <a:t>A3 </a:t>
            </a:r>
            <a:endParaRPr lang="en-US" i="1" dirty="0">
              <a:solidFill>
                <a:srgbClr val="FF0000"/>
              </a:solidFill>
            </a:endParaRPr>
          </a:p>
        </p:txBody>
      </p:sp>
      <p:sp>
        <p:nvSpPr>
          <p:cNvPr id="145" name="TextBox 144"/>
          <p:cNvSpPr txBox="1"/>
          <p:nvPr/>
        </p:nvSpPr>
        <p:spPr>
          <a:xfrm>
            <a:off x="3001534" y="3553760"/>
            <a:ext cx="595035" cy="369332"/>
          </a:xfrm>
          <a:prstGeom prst="rect">
            <a:avLst/>
          </a:prstGeom>
          <a:noFill/>
        </p:spPr>
        <p:txBody>
          <a:bodyPr wrap="none" rtlCol="0">
            <a:spAutoFit/>
          </a:bodyPr>
          <a:lstStyle/>
          <a:p>
            <a:r>
              <a:rPr lang="en-US" i="1" dirty="0" smtClean="0">
                <a:solidFill>
                  <a:srgbClr val="FF0000"/>
                </a:solidFill>
              </a:rPr>
              <a:t>P1.5 </a:t>
            </a:r>
            <a:endParaRPr lang="en-US" i="1" dirty="0">
              <a:solidFill>
                <a:srgbClr val="FF0000"/>
              </a:solidFill>
            </a:endParaRPr>
          </a:p>
        </p:txBody>
      </p:sp>
      <p:sp>
        <p:nvSpPr>
          <p:cNvPr id="147" name="TextBox 146"/>
          <p:cNvSpPr txBox="1"/>
          <p:nvPr/>
        </p:nvSpPr>
        <p:spPr>
          <a:xfrm>
            <a:off x="2964239" y="5650009"/>
            <a:ext cx="593432" cy="369332"/>
          </a:xfrm>
          <a:prstGeom prst="rect">
            <a:avLst/>
          </a:prstGeom>
          <a:noFill/>
        </p:spPr>
        <p:txBody>
          <a:bodyPr wrap="none" rtlCol="0">
            <a:spAutoFit/>
          </a:bodyPr>
          <a:lstStyle/>
          <a:p>
            <a:r>
              <a:rPr lang="en-US" i="1" dirty="0" smtClean="0">
                <a:solidFill>
                  <a:srgbClr val="FF0000"/>
                </a:solidFill>
              </a:rPr>
              <a:t>P1.7 </a:t>
            </a:r>
            <a:endParaRPr lang="en-US" i="1" dirty="0">
              <a:solidFill>
                <a:srgbClr val="FF0000"/>
              </a:solidFill>
            </a:endParaRPr>
          </a:p>
        </p:txBody>
      </p:sp>
      <p:sp>
        <p:nvSpPr>
          <p:cNvPr id="148" name="TextBox 147"/>
          <p:cNvSpPr txBox="1"/>
          <p:nvPr/>
        </p:nvSpPr>
        <p:spPr>
          <a:xfrm>
            <a:off x="2906258" y="6035181"/>
            <a:ext cx="617477" cy="369332"/>
          </a:xfrm>
          <a:prstGeom prst="rect">
            <a:avLst/>
          </a:prstGeom>
          <a:noFill/>
        </p:spPr>
        <p:txBody>
          <a:bodyPr wrap="none" rtlCol="0">
            <a:spAutoFit/>
          </a:bodyPr>
          <a:lstStyle/>
          <a:p>
            <a:r>
              <a:rPr lang="en-US" i="1" dirty="0" smtClean="0">
                <a:solidFill>
                  <a:srgbClr val="FF0000"/>
                </a:solidFill>
              </a:rPr>
              <a:t>P2.3 </a:t>
            </a:r>
            <a:endParaRPr lang="en-US" i="1" dirty="0">
              <a:solidFill>
                <a:srgbClr val="FF0000"/>
              </a:solidFill>
            </a:endParaRPr>
          </a:p>
        </p:txBody>
      </p:sp>
      <p:grpSp>
        <p:nvGrpSpPr>
          <p:cNvPr id="205" name="Group 204"/>
          <p:cNvGrpSpPr/>
          <p:nvPr/>
        </p:nvGrpSpPr>
        <p:grpSpPr>
          <a:xfrm>
            <a:off x="7088699" y="3574120"/>
            <a:ext cx="331695" cy="880130"/>
            <a:chOff x="5459505" y="1314412"/>
            <a:chExt cx="1855695" cy="4482851"/>
          </a:xfrm>
        </p:grpSpPr>
        <p:grpSp>
          <p:nvGrpSpPr>
            <p:cNvPr id="183" name="Group 182"/>
            <p:cNvGrpSpPr/>
            <p:nvPr/>
          </p:nvGrpSpPr>
          <p:grpSpPr>
            <a:xfrm>
              <a:off x="5477434" y="1314412"/>
              <a:ext cx="1837766" cy="1847649"/>
              <a:chOff x="5477434" y="2495751"/>
              <a:chExt cx="1837766" cy="1847649"/>
            </a:xfrm>
          </p:grpSpPr>
          <p:grpSp>
            <p:nvGrpSpPr>
              <p:cNvPr id="153" name="Group 152"/>
              <p:cNvGrpSpPr/>
              <p:nvPr/>
            </p:nvGrpSpPr>
            <p:grpSpPr>
              <a:xfrm>
                <a:off x="5477434" y="2495751"/>
                <a:ext cx="1837766" cy="1847649"/>
                <a:chOff x="5477434" y="2495751"/>
                <a:chExt cx="1837766" cy="1847649"/>
              </a:xfrm>
            </p:grpSpPr>
            <p:sp>
              <p:nvSpPr>
                <p:cNvPr id="149" name="Arc 148"/>
                <p:cNvSpPr/>
                <p:nvPr/>
              </p:nvSpPr>
              <p:spPr>
                <a:xfrm>
                  <a:off x="5486399" y="2502034"/>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52" name="Arc 151"/>
                <p:cNvSpPr/>
                <p:nvPr/>
              </p:nvSpPr>
              <p:spPr>
                <a:xfrm flipV="1">
                  <a:off x="5477434" y="2495751"/>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nvGrpSpPr>
              <p:cNvPr id="154" name="Group 153"/>
              <p:cNvGrpSpPr/>
              <p:nvPr/>
            </p:nvGrpSpPr>
            <p:grpSpPr>
              <a:xfrm flipH="1">
                <a:off x="5477434" y="3381868"/>
                <a:ext cx="1837766" cy="961531"/>
                <a:chOff x="5477434" y="2495751"/>
                <a:chExt cx="1837766" cy="1847647"/>
              </a:xfrm>
            </p:grpSpPr>
            <p:sp>
              <p:nvSpPr>
                <p:cNvPr id="155" name="Arc 154"/>
                <p:cNvSpPr/>
                <p:nvPr/>
              </p:nvSpPr>
              <p:spPr>
                <a:xfrm>
                  <a:off x="5486399" y="2502032"/>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56" name="Arc 155"/>
                <p:cNvSpPr/>
                <p:nvPr/>
              </p:nvSpPr>
              <p:spPr>
                <a:xfrm flipV="1">
                  <a:off x="5477434" y="2495751"/>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grpSp>
          <p:nvGrpSpPr>
            <p:cNvPr id="184" name="Group 183"/>
            <p:cNvGrpSpPr/>
            <p:nvPr/>
          </p:nvGrpSpPr>
          <p:grpSpPr>
            <a:xfrm>
              <a:off x="5468469" y="2193904"/>
              <a:ext cx="1837766" cy="1847649"/>
              <a:chOff x="5477434" y="2495751"/>
              <a:chExt cx="1837766" cy="1847649"/>
            </a:xfrm>
          </p:grpSpPr>
          <p:grpSp>
            <p:nvGrpSpPr>
              <p:cNvPr id="185" name="Group 184"/>
              <p:cNvGrpSpPr/>
              <p:nvPr/>
            </p:nvGrpSpPr>
            <p:grpSpPr>
              <a:xfrm>
                <a:off x="5477434" y="2495751"/>
                <a:ext cx="1837766" cy="1847649"/>
                <a:chOff x="5477434" y="2495751"/>
                <a:chExt cx="1837766" cy="1847649"/>
              </a:xfrm>
            </p:grpSpPr>
            <p:sp>
              <p:nvSpPr>
                <p:cNvPr id="189" name="Arc 188"/>
                <p:cNvSpPr/>
                <p:nvPr/>
              </p:nvSpPr>
              <p:spPr>
                <a:xfrm>
                  <a:off x="5486399" y="2502034"/>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90" name="Arc 189"/>
                <p:cNvSpPr/>
                <p:nvPr/>
              </p:nvSpPr>
              <p:spPr>
                <a:xfrm flipV="1">
                  <a:off x="5477434" y="2495751"/>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nvGrpSpPr>
              <p:cNvPr id="186" name="Group 185"/>
              <p:cNvGrpSpPr/>
              <p:nvPr/>
            </p:nvGrpSpPr>
            <p:grpSpPr>
              <a:xfrm flipH="1">
                <a:off x="5477434" y="3381868"/>
                <a:ext cx="1837766" cy="961531"/>
                <a:chOff x="5477434" y="2495751"/>
                <a:chExt cx="1837766" cy="1847647"/>
              </a:xfrm>
            </p:grpSpPr>
            <p:sp>
              <p:nvSpPr>
                <p:cNvPr id="187" name="Arc 186"/>
                <p:cNvSpPr/>
                <p:nvPr/>
              </p:nvSpPr>
              <p:spPr>
                <a:xfrm>
                  <a:off x="5486399" y="2502032"/>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88" name="Arc 187"/>
                <p:cNvSpPr/>
                <p:nvPr/>
              </p:nvSpPr>
              <p:spPr>
                <a:xfrm flipV="1">
                  <a:off x="5477434" y="2495751"/>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grpSp>
          <p:nvGrpSpPr>
            <p:cNvPr id="191" name="Group 190"/>
            <p:cNvGrpSpPr/>
            <p:nvPr/>
          </p:nvGrpSpPr>
          <p:grpSpPr>
            <a:xfrm>
              <a:off x="5468469" y="3069484"/>
              <a:ext cx="1837766" cy="1847649"/>
              <a:chOff x="5477434" y="2495751"/>
              <a:chExt cx="1837766" cy="1847649"/>
            </a:xfrm>
          </p:grpSpPr>
          <p:grpSp>
            <p:nvGrpSpPr>
              <p:cNvPr id="192" name="Group 191"/>
              <p:cNvGrpSpPr/>
              <p:nvPr/>
            </p:nvGrpSpPr>
            <p:grpSpPr>
              <a:xfrm>
                <a:off x="5477434" y="2495751"/>
                <a:ext cx="1837766" cy="1847649"/>
                <a:chOff x="5477434" y="2495751"/>
                <a:chExt cx="1837766" cy="1847649"/>
              </a:xfrm>
            </p:grpSpPr>
            <p:sp>
              <p:nvSpPr>
                <p:cNvPr id="196" name="Arc 195"/>
                <p:cNvSpPr/>
                <p:nvPr/>
              </p:nvSpPr>
              <p:spPr>
                <a:xfrm>
                  <a:off x="5486399" y="2502034"/>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97" name="Arc 196"/>
                <p:cNvSpPr/>
                <p:nvPr/>
              </p:nvSpPr>
              <p:spPr>
                <a:xfrm flipV="1">
                  <a:off x="5477434" y="2495751"/>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nvGrpSpPr>
              <p:cNvPr id="193" name="Group 192"/>
              <p:cNvGrpSpPr/>
              <p:nvPr/>
            </p:nvGrpSpPr>
            <p:grpSpPr>
              <a:xfrm flipH="1">
                <a:off x="5477434" y="3381868"/>
                <a:ext cx="1837766" cy="961531"/>
                <a:chOff x="5477434" y="2495751"/>
                <a:chExt cx="1837766" cy="1847647"/>
              </a:xfrm>
            </p:grpSpPr>
            <p:sp>
              <p:nvSpPr>
                <p:cNvPr id="194" name="Arc 193"/>
                <p:cNvSpPr/>
                <p:nvPr/>
              </p:nvSpPr>
              <p:spPr>
                <a:xfrm>
                  <a:off x="5486399" y="2502032"/>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95" name="Arc 194"/>
                <p:cNvSpPr/>
                <p:nvPr/>
              </p:nvSpPr>
              <p:spPr>
                <a:xfrm flipV="1">
                  <a:off x="5477434" y="2495751"/>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grpSp>
          <p:nvGrpSpPr>
            <p:cNvPr id="199" name="Group 198"/>
            <p:cNvGrpSpPr/>
            <p:nvPr/>
          </p:nvGrpSpPr>
          <p:grpSpPr>
            <a:xfrm>
              <a:off x="5459505" y="3949614"/>
              <a:ext cx="1837766" cy="1847649"/>
              <a:chOff x="5477434" y="2495751"/>
              <a:chExt cx="1837766" cy="1847649"/>
            </a:xfrm>
          </p:grpSpPr>
          <p:sp>
            <p:nvSpPr>
              <p:cNvPr id="203" name="Arc 202"/>
              <p:cNvSpPr/>
              <p:nvPr/>
            </p:nvSpPr>
            <p:spPr>
              <a:xfrm>
                <a:off x="5486399" y="2502034"/>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04" name="Arc 203"/>
              <p:cNvSpPr/>
              <p:nvPr/>
            </p:nvSpPr>
            <p:spPr>
              <a:xfrm flipV="1">
                <a:off x="5477434" y="2495751"/>
                <a:ext cx="1828801" cy="1841366"/>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cxnSp>
        <p:nvCxnSpPr>
          <p:cNvPr id="231" name="Elbow Connector 230"/>
          <p:cNvCxnSpPr>
            <a:stCxn id="7169" idx="3"/>
            <a:endCxn id="149" idx="0"/>
          </p:cNvCxnSpPr>
          <p:nvPr/>
        </p:nvCxnSpPr>
        <p:spPr>
          <a:xfrm flipV="1">
            <a:off x="5037225" y="3575354"/>
            <a:ext cx="2219725" cy="189498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grpSp>
        <p:nvGrpSpPr>
          <p:cNvPr id="233" name="Group 232"/>
          <p:cNvGrpSpPr/>
          <p:nvPr/>
        </p:nvGrpSpPr>
        <p:grpSpPr>
          <a:xfrm>
            <a:off x="7093506" y="4445219"/>
            <a:ext cx="293305" cy="163640"/>
            <a:chOff x="7162800" y="2998772"/>
            <a:chExt cx="838200" cy="684601"/>
          </a:xfrm>
        </p:grpSpPr>
        <p:cxnSp>
          <p:nvCxnSpPr>
            <p:cNvPr id="234" name="Straight Connector 233"/>
            <p:cNvCxnSpPr/>
            <p:nvPr/>
          </p:nvCxnSpPr>
          <p:spPr>
            <a:xfrm>
              <a:off x="7162800" y="3378573"/>
              <a:ext cx="8382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5" name="Straight Connector 234"/>
            <p:cNvCxnSpPr/>
            <p:nvPr/>
          </p:nvCxnSpPr>
          <p:spPr>
            <a:xfrm>
              <a:off x="7315200" y="3530973"/>
              <a:ext cx="533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6" name="Straight Connector 235"/>
            <p:cNvCxnSpPr/>
            <p:nvPr/>
          </p:nvCxnSpPr>
          <p:spPr>
            <a:xfrm>
              <a:off x="7467600" y="3683373"/>
              <a:ext cx="228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7" name="Straight Connector 236"/>
            <p:cNvCxnSpPr/>
            <p:nvPr/>
          </p:nvCxnSpPr>
          <p:spPr>
            <a:xfrm>
              <a:off x="7581900" y="2998772"/>
              <a:ext cx="0" cy="379801"/>
            </a:xfrm>
            <a:prstGeom prst="line">
              <a:avLst/>
            </a:prstGeom>
          </p:spPr>
          <p:style>
            <a:lnRef idx="3">
              <a:schemeClr val="accent2"/>
            </a:lnRef>
            <a:fillRef idx="0">
              <a:schemeClr val="accent2"/>
            </a:fillRef>
            <a:effectRef idx="2">
              <a:schemeClr val="accent2"/>
            </a:effectRef>
            <a:fontRef idx="minor">
              <a:schemeClr val="tx1"/>
            </a:fontRef>
          </p:style>
        </p:cxnSp>
      </p:grpSp>
      <p:cxnSp>
        <p:nvCxnSpPr>
          <p:cNvPr id="239" name="Straight Connector 238"/>
          <p:cNvCxnSpPr/>
          <p:nvPr/>
        </p:nvCxnSpPr>
        <p:spPr>
          <a:xfrm flipH="1">
            <a:off x="7191197" y="3625593"/>
            <a:ext cx="8965" cy="72797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flipH="1">
            <a:off x="7241099" y="3620114"/>
            <a:ext cx="8965" cy="72797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flipH="1">
            <a:off x="7308334" y="3620114"/>
            <a:ext cx="8965" cy="727974"/>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rot="16200000">
            <a:off x="7205380" y="3308005"/>
            <a:ext cx="71438" cy="317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p:cNvSpPr txBox="1"/>
          <p:nvPr/>
        </p:nvSpPr>
        <p:spPr>
          <a:xfrm>
            <a:off x="7545899" y="3620114"/>
            <a:ext cx="816249" cy="369332"/>
          </a:xfrm>
          <a:prstGeom prst="rect">
            <a:avLst/>
          </a:prstGeom>
          <a:noFill/>
        </p:spPr>
        <p:txBody>
          <a:bodyPr wrap="none" rtlCol="0">
            <a:spAutoFit/>
          </a:bodyPr>
          <a:lstStyle/>
          <a:p>
            <a:r>
              <a:rPr lang="en-US" i="1" dirty="0" smtClean="0">
                <a:solidFill>
                  <a:schemeClr val="tx2">
                    <a:lumMod val="60000"/>
                    <a:lumOff val="40000"/>
                  </a:schemeClr>
                </a:solidFill>
              </a:rPr>
              <a:t>Buzzer</a:t>
            </a:r>
            <a:endParaRPr lang="en-US" i="1" dirty="0">
              <a:solidFill>
                <a:schemeClr val="tx2">
                  <a:lumMod val="60000"/>
                  <a:lumOff val="40000"/>
                </a:schemeClr>
              </a:solidFill>
            </a:endParaRPr>
          </a:p>
        </p:txBody>
      </p:sp>
      <p:sp>
        <p:nvSpPr>
          <p:cNvPr id="245" name="TextBox 244"/>
          <p:cNvSpPr txBox="1"/>
          <p:nvPr/>
        </p:nvSpPr>
        <p:spPr>
          <a:xfrm>
            <a:off x="6250499" y="3160400"/>
            <a:ext cx="609462" cy="369332"/>
          </a:xfrm>
          <a:prstGeom prst="rect">
            <a:avLst/>
          </a:prstGeom>
          <a:noFill/>
        </p:spPr>
        <p:txBody>
          <a:bodyPr wrap="none" rtlCol="0">
            <a:spAutoFit/>
          </a:bodyPr>
          <a:lstStyle/>
          <a:p>
            <a:r>
              <a:rPr lang="en-US" i="1" dirty="0" smtClean="0">
                <a:solidFill>
                  <a:srgbClr val="FF0000"/>
                </a:solidFill>
              </a:rPr>
              <a:t>P1.6 </a:t>
            </a:r>
            <a:endParaRPr lang="en-US" i="1" dirty="0">
              <a:solidFill>
                <a:srgbClr val="FF0000"/>
              </a:solidFill>
            </a:endParaRPr>
          </a:p>
        </p:txBody>
      </p:sp>
      <p:grpSp>
        <p:nvGrpSpPr>
          <p:cNvPr id="277" name="Group 276"/>
          <p:cNvGrpSpPr/>
          <p:nvPr/>
        </p:nvGrpSpPr>
        <p:grpSpPr>
          <a:xfrm>
            <a:off x="3557671" y="3181549"/>
            <a:ext cx="917162" cy="1784162"/>
            <a:chOff x="3345051" y="1482714"/>
            <a:chExt cx="1988949" cy="3969751"/>
          </a:xfrm>
        </p:grpSpPr>
        <p:cxnSp>
          <p:nvCxnSpPr>
            <p:cNvPr id="267" name="Straight Connector 266"/>
            <p:cNvCxnSpPr/>
            <p:nvPr/>
          </p:nvCxnSpPr>
          <p:spPr>
            <a:xfrm>
              <a:off x="3345051" y="1482714"/>
              <a:ext cx="843708" cy="384457"/>
            </a:xfrm>
            <a:prstGeom prst="line">
              <a:avLst/>
            </a:prstGeom>
          </p:spPr>
          <p:style>
            <a:lnRef idx="3">
              <a:schemeClr val="accent3"/>
            </a:lnRef>
            <a:fillRef idx="0">
              <a:schemeClr val="accent3"/>
            </a:fillRef>
            <a:effectRef idx="2">
              <a:schemeClr val="accent3"/>
            </a:effectRef>
            <a:fontRef idx="minor">
              <a:schemeClr val="tx1"/>
            </a:fontRef>
          </p:style>
        </p:cxnSp>
        <p:cxnSp>
          <p:nvCxnSpPr>
            <p:cNvPr id="268" name="Straight Connector 267"/>
            <p:cNvCxnSpPr/>
            <p:nvPr/>
          </p:nvCxnSpPr>
          <p:spPr>
            <a:xfrm>
              <a:off x="3345051" y="2037937"/>
              <a:ext cx="804443" cy="99784"/>
            </a:xfrm>
            <a:prstGeom prst="line">
              <a:avLst/>
            </a:prstGeom>
          </p:spPr>
          <p:style>
            <a:lnRef idx="3">
              <a:schemeClr val="accent3"/>
            </a:lnRef>
            <a:fillRef idx="0">
              <a:schemeClr val="accent3"/>
            </a:fillRef>
            <a:effectRef idx="2">
              <a:schemeClr val="accent3"/>
            </a:effectRef>
            <a:fontRef idx="minor">
              <a:schemeClr val="tx1"/>
            </a:fontRef>
          </p:style>
        </p:cxnSp>
        <p:cxnSp>
          <p:nvCxnSpPr>
            <p:cNvPr id="269" name="Straight Connector 268"/>
            <p:cNvCxnSpPr/>
            <p:nvPr/>
          </p:nvCxnSpPr>
          <p:spPr>
            <a:xfrm flipV="1">
              <a:off x="3345051" y="2329990"/>
              <a:ext cx="843708" cy="2166377"/>
            </a:xfrm>
            <a:prstGeom prst="line">
              <a:avLst/>
            </a:prstGeom>
          </p:spPr>
          <p:style>
            <a:lnRef idx="3">
              <a:schemeClr val="accent3"/>
            </a:lnRef>
            <a:fillRef idx="0">
              <a:schemeClr val="accent3"/>
            </a:fillRef>
            <a:effectRef idx="2">
              <a:schemeClr val="accent3"/>
            </a:effectRef>
            <a:fontRef idx="minor">
              <a:schemeClr val="tx1"/>
            </a:fontRef>
          </p:style>
        </p:cxnSp>
        <p:sp>
          <p:nvSpPr>
            <p:cNvPr id="273" name="Oval 272"/>
            <p:cNvSpPr/>
            <p:nvPr/>
          </p:nvSpPr>
          <p:spPr>
            <a:xfrm>
              <a:off x="4149495" y="1576413"/>
              <a:ext cx="1184505" cy="1081995"/>
            </a:xfrm>
            <a:prstGeom prst="ellipse">
              <a:avLst/>
            </a:prstGeom>
            <a:noFill/>
            <a:ln>
              <a:solidFill>
                <a:srgbClr val="00B050"/>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74" name="Straight Connector 273"/>
            <p:cNvCxnSpPr/>
            <p:nvPr/>
          </p:nvCxnSpPr>
          <p:spPr>
            <a:xfrm flipV="1">
              <a:off x="3408235" y="2502932"/>
              <a:ext cx="898718" cy="2949533"/>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279" name="Group 278"/>
          <p:cNvGrpSpPr/>
          <p:nvPr/>
        </p:nvGrpSpPr>
        <p:grpSpPr>
          <a:xfrm>
            <a:off x="4199807" y="3049056"/>
            <a:ext cx="1066800" cy="977617"/>
            <a:chOff x="5943600" y="1609721"/>
            <a:chExt cx="2122624" cy="1833460"/>
          </a:xfrm>
        </p:grpSpPr>
        <p:grpSp>
          <p:nvGrpSpPr>
            <p:cNvPr id="280" name="Group 279"/>
            <p:cNvGrpSpPr/>
            <p:nvPr/>
          </p:nvGrpSpPr>
          <p:grpSpPr>
            <a:xfrm>
              <a:off x="6287222" y="1705806"/>
              <a:ext cx="1598756" cy="1519518"/>
              <a:chOff x="3201844" y="1295401"/>
              <a:chExt cx="1598756" cy="1519518"/>
            </a:xfrm>
          </p:grpSpPr>
          <p:sp>
            <p:nvSpPr>
              <p:cNvPr id="283" name="Isosceles Triangle 282"/>
              <p:cNvSpPr/>
              <p:nvPr/>
            </p:nvSpPr>
            <p:spPr>
              <a:xfrm rot="16200000">
                <a:off x="3041556" y="1455689"/>
                <a:ext cx="1519518" cy="1198941"/>
              </a:xfrm>
              <a:prstGeom prst="triangl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A/D</a:t>
                </a:r>
                <a:endParaRPr lang="en-US" b="1" dirty="0"/>
              </a:p>
            </p:txBody>
          </p:sp>
          <p:grpSp>
            <p:nvGrpSpPr>
              <p:cNvPr id="284" name="Group 283"/>
              <p:cNvGrpSpPr/>
              <p:nvPr/>
            </p:nvGrpSpPr>
            <p:grpSpPr>
              <a:xfrm>
                <a:off x="4400786" y="1447800"/>
                <a:ext cx="399814" cy="1210609"/>
                <a:chOff x="4400786" y="1447800"/>
                <a:chExt cx="399814" cy="1210609"/>
              </a:xfrm>
            </p:grpSpPr>
            <p:cxnSp>
              <p:nvCxnSpPr>
                <p:cNvPr id="285" name="Straight Connector 284"/>
                <p:cNvCxnSpPr/>
                <p:nvPr/>
              </p:nvCxnSpPr>
              <p:spPr>
                <a:xfrm>
                  <a:off x="4400786" y="1447800"/>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86" name="Straight Connector 285"/>
                <p:cNvCxnSpPr/>
                <p:nvPr/>
              </p:nvCxnSpPr>
              <p:spPr>
                <a:xfrm>
                  <a:off x="4400786" y="1582312"/>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87" name="Straight Connector 286"/>
                <p:cNvCxnSpPr/>
                <p:nvPr/>
              </p:nvCxnSpPr>
              <p:spPr>
                <a:xfrm>
                  <a:off x="4400786" y="1716824"/>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88" name="Straight Connector 287"/>
                <p:cNvCxnSpPr/>
                <p:nvPr/>
              </p:nvCxnSpPr>
              <p:spPr>
                <a:xfrm>
                  <a:off x="4400786" y="1851336"/>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89" name="Straight Connector 288"/>
                <p:cNvCxnSpPr/>
                <p:nvPr/>
              </p:nvCxnSpPr>
              <p:spPr>
                <a:xfrm>
                  <a:off x="4400786" y="1985848"/>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0" name="Straight Connector 289"/>
                <p:cNvCxnSpPr/>
                <p:nvPr/>
              </p:nvCxnSpPr>
              <p:spPr>
                <a:xfrm>
                  <a:off x="4400786" y="2120360"/>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1" name="Straight Connector 290"/>
                <p:cNvCxnSpPr/>
                <p:nvPr/>
              </p:nvCxnSpPr>
              <p:spPr>
                <a:xfrm>
                  <a:off x="4400786" y="2254872"/>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2" name="Straight Connector 291"/>
                <p:cNvCxnSpPr/>
                <p:nvPr/>
              </p:nvCxnSpPr>
              <p:spPr>
                <a:xfrm>
                  <a:off x="4400786" y="2389384"/>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3" name="Straight Connector 292"/>
                <p:cNvCxnSpPr/>
                <p:nvPr/>
              </p:nvCxnSpPr>
              <p:spPr>
                <a:xfrm>
                  <a:off x="4400786" y="2523896"/>
                  <a:ext cx="3998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4" name="Straight Connector 293"/>
                <p:cNvCxnSpPr/>
                <p:nvPr/>
              </p:nvCxnSpPr>
              <p:spPr>
                <a:xfrm>
                  <a:off x="4400786" y="2658409"/>
                  <a:ext cx="399814" cy="0"/>
                </a:xfrm>
                <a:prstGeom prst="line">
                  <a:avLst/>
                </a:prstGeom>
              </p:spPr>
              <p:style>
                <a:lnRef idx="3">
                  <a:schemeClr val="accent4"/>
                </a:lnRef>
                <a:fillRef idx="0">
                  <a:schemeClr val="accent4"/>
                </a:fillRef>
                <a:effectRef idx="2">
                  <a:schemeClr val="accent4"/>
                </a:effectRef>
                <a:fontRef idx="minor">
                  <a:schemeClr val="tx1"/>
                </a:fontRef>
              </p:style>
            </p:cxnSp>
          </p:grpSp>
        </p:grpSp>
        <p:sp>
          <p:nvSpPr>
            <p:cNvPr id="281" name="Rectangle 280"/>
            <p:cNvSpPr/>
            <p:nvPr/>
          </p:nvSpPr>
          <p:spPr>
            <a:xfrm>
              <a:off x="7902849" y="1609721"/>
              <a:ext cx="163375" cy="183346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2" name="Straight Connector 281"/>
            <p:cNvCxnSpPr>
              <a:stCxn id="283" idx="0"/>
            </p:cNvCxnSpPr>
            <p:nvPr/>
          </p:nvCxnSpPr>
          <p:spPr>
            <a:xfrm flipH="1" flipV="1">
              <a:off x="5943600" y="2465564"/>
              <a:ext cx="343623" cy="1"/>
            </a:xfrm>
            <a:prstGeom prst="line">
              <a:avLst/>
            </a:prstGeom>
          </p:spPr>
          <p:style>
            <a:lnRef idx="3">
              <a:schemeClr val="accent3"/>
            </a:lnRef>
            <a:fillRef idx="0">
              <a:schemeClr val="accent3"/>
            </a:fillRef>
            <a:effectRef idx="2">
              <a:schemeClr val="accent3"/>
            </a:effectRef>
            <a:fontRef idx="minor">
              <a:schemeClr val="tx1"/>
            </a:fontRef>
          </p:style>
        </p:cxnSp>
      </p:grpSp>
      <p:cxnSp>
        <p:nvCxnSpPr>
          <p:cNvPr id="295" name="Straight Connector 294"/>
          <p:cNvCxnSpPr/>
          <p:nvPr/>
        </p:nvCxnSpPr>
        <p:spPr>
          <a:xfrm flipH="1" flipV="1">
            <a:off x="3946730" y="3388183"/>
            <a:ext cx="253077" cy="114344"/>
          </a:xfrm>
          <a:prstGeom prst="line">
            <a:avLst/>
          </a:prstGeom>
        </p:spPr>
        <p:style>
          <a:lnRef idx="3">
            <a:schemeClr val="accent3"/>
          </a:lnRef>
          <a:fillRef idx="0">
            <a:schemeClr val="accent3"/>
          </a:fillRef>
          <a:effectRef idx="2">
            <a:schemeClr val="accent3"/>
          </a:effectRef>
          <a:fontRef idx="minor">
            <a:schemeClr val="tx1"/>
          </a:fontRef>
        </p:style>
      </p:cxnSp>
      <p:sp>
        <p:nvSpPr>
          <p:cNvPr id="301" name="Arc 300"/>
          <p:cNvSpPr/>
          <p:nvPr/>
        </p:nvSpPr>
        <p:spPr>
          <a:xfrm flipH="1">
            <a:off x="4055339" y="3346477"/>
            <a:ext cx="468176" cy="465783"/>
          </a:xfrm>
          <a:prstGeom prst="arc">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169"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0164" y="5185406"/>
            <a:ext cx="607061" cy="569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5" name="TextBox 304"/>
          <p:cNvSpPr txBox="1"/>
          <p:nvPr/>
        </p:nvSpPr>
        <p:spPr>
          <a:xfrm>
            <a:off x="4273471" y="5806973"/>
            <a:ext cx="920445" cy="369332"/>
          </a:xfrm>
          <a:prstGeom prst="rect">
            <a:avLst/>
          </a:prstGeom>
          <a:noFill/>
        </p:spPr>
        <p:txBody>
          <a:bodyPr wrap="none" rtlCol="0">
            <a:spAutoFit/>
          </a:bodyPr>
          <a:lstStyle/>
          <a:p>
            <a:r>
              <a:rPr lang="en-US" i="1" dirty="0" smtClean="0">
                <a:solidFill>
                  <a:srgbClr val="00421E"/>
                </a:solidFill>
              </a:rPr>
              <a:t>Timer A</a:t>
            </a:r>
            <a:endParaRPr lang="en-US" i="1" dirty="0">
              <a:solidFill>
                <a:srgbClr val="00421E"/>
              </a:solidFill>
            </a:endParaRPr>
          </a:p>
        </p:txBody>
      </p:sp>
      <p:grpSp>
        <p:nvGrpSpPr>
          <p:cNvPr id="7168" name="Group 7167"/>
          <p:cNvGrpSpPr/>
          <p:nvPr/>
        </p:nvGrpSpPr>
        <p:grpSpPr>
          <a:xfrm>
            <a:off x="3812099" y="4249290"/>
            <a:ext cx="1438914" cy="505599"/>
            <a:chOff x="3352800" y="4142601"/>
            <a:chExt cx="1438914" cy="505599"/>
          </a:xfrm>
        </p:grpSpPr>
        <p:sp>
          <p:nvSpPr>
            <p:cNvPr id="307" name="Rectangle 306"/>
            <p:cNvSpPr/>
            <p:nvPr/>
          </p:nvSpPr>
          <p:spPr>
            <a:xfrm>
              <a:off x="4191000" y="4243333"/>
              <a:ext cx="600714" cy="67643"/>
            </a:xfrm>
            <a:prstGeom prst="rect">
              <a:avLst/>
            </a:prstGeom>
            <a:solidFill>
              <a:srgbClr val="00B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4191000" y="4351957"/>
              <a:ext cx="600714" cy="67643"/>
            </a:xfrm>
            <a:prstGeom prst="rect">
              <a:avLst/>
            </a:prstGeom>
            <a:solidFill>
              <a:srgbClr val="00B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p:cNvSpPr/>
            <p:nvPr/>
          </p:nvSpPr>
          <p:spPr>
            <a:xfrm>
              <a:off x="4191000" y="4471933"/>
              <a:ext cx="600714" cy="67643"/>
            </a:xfrm>
            <a:prstGeom prst="rect">
              <a:avLst/>
            </a:prstGeom>
            <a:solidFill>
              <a:srgbClr val="00B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4191000" y="4580557"/>
              <a:ext cx="600714" cy="67643"/>
            </a:xfrm>
            <a:prstGeom prst="rect">
              <a:avLst/>
            </a:prstGeom>
            <a:solidFill>
              <a:srgbClr val="00B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TextBox 312"/>
            <p:cNvSpPr txBox="1"/>
            <p:nvPr/>
          </p:nvSpPr>
          <p:spPr>
            <a:xfrm>
              <a:off x="3352800" y="4142601"/>
              <a:ext cx="835485" cy="276999"/>
            </a:xfrm>
            <a:prstGeom prst="rect">
              <a:avLst/>
            </a:prstGeom>
            <a:noFill/>
          </p:spPr>
          <p:txBody>
            <a:bodyPr wrap="none" rtlCol="0">
              <a:spAutoFit/>
            </a:bodyPr>
            <a:lstStyle/>
            <a:p>
              <a:r>
                <a:rPr lang="en-US" sz="1200" b="1" dirty="0">
                  <a:solidFill>
                    <a:srgbClr val="004620"/>
                  </a:solidFill>
                  <a:latin typeface="Courier New" panose="02070309020205020404" pitchFamily="49" charset="0"/>
                  <a:cs typeface="Courier New" panose="02070309020205020404" pitchFamily="49" charset="0"/>
                </a:rPr>
                <a:t>ADC10SA</a:t>
              </a:r>
              <a:endParaRPr lang="en-US" sz="1200" b="1" i="1" dirty="0">
                <a:solidFill>
                  <a:srgbClr val="004620"/>
                </a:solidFill>
                <a:latin typeface="Courier New" panose="02070309020205020404" pitchFamily="49" charset="0"/>
                <a:cs typeface="Courier New" panose="02070309020205020404" pitchFamily="49" charset="0"/>
              </a:endParaRPr>
            </a:p>
          </p:txBody>
        </p:sp>
      </p:grpSp>
      <p:cxnSp>
        <p:nvCxnSpPr>
          <p:cNvPr id="317" name="Elbow Connector 316"/>
          <p:cNvCxnSpPr>
            <a:stCxn id="307" idx="0"/>
            <a:endCxn id="281" idx="2"/>
          </p:cNvCxnSpPr>
          <p:nvPr/>
        </p:nvCxnSpPr>
        <p:spPr>
          <a:xfrm rot="5400000" flipH="1" flipV="1">
            <a:off x="4926430" y="4050900"/>
            <a:ext cx="323349" cy="274896"/>
          </a:xfrm>
          <a:prstGeom prst="bentConnector3">
            <a:avLst>
              <a:gd name="adj1" fmla="val 50000"/>
            </a:avLst>
          </a:prstGeom>
          <a:ln>
            <a:solidFill>
              <a:schemeClr val="accent3">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TextBox 321"/>
          <p:cNvSpPr txBox="1"/>
          <p:nvPr/>
        </p:nvSpPr>
        <p:spPr>
          <a:xfrm>
            <a:off x="3693985" y="2428467"/>
            <a:ext cx="2079415" cy="307777"/>
          </a:xfrm>
          <a:prstGeom prst="rect">
            <a:avLst/>
          </a:prstGeom>
          <a:noFill/>
        </p:spPr>
        <p:txBody>
          <a:bodyPr wrap="none" rtlCol="0">
            <a:spAutoFit/>
          </a:bodyPr>
          <a:lstStyle/>
          <a:p>
            <a:r>
              <a:rPr lang="en-US" sz="1400" b="1" i="1" dirty="0" smtClean="0">
                <a:solidFill>
                  <a:srgbClr val="00421E"/>
                </a:solidFill>
              </a:rPr>
              <a:t>Sequential Mode: INCH_4</a:t>
            </a:r>
            <a:endParaRPr lang="en-US" sz="1400" b="1" i="1" dirty="0">
              <a:solidFill>
                <a:srgbClr val="00421E"/>
              </a:solidFill>
            </a:endParaRPr>
          </a:p>
        </p:txBody>
      </p:sp>
      <p:cxnSp>
        <p:nvCxnSpPr>
          <p:cNvPr id="7171" name="Straight Arrow Connector 7170"/>
          <p:cNvCxnSpPr>
            <a:stCxn id="322" idx="2"/>
            <a:endCxn id="283" idx="5"/>
          </p:cNvCxnSpPr>
          <p:nvPr/>
        </p:nvCxnSpPr>
        <p:spPr>
          <a:xfrm flipH="1">
            <a:off x="4673793" y="2736244"/>
            <a:ext cx="59900" cy="566600"/>
          </a:xfrm>
          <a:prstGeom prst="straightConnector1">
            <a:avLst/>
          </a:prstGeom>
          <a:ln>
            <a:prstDash val="dash"/>
            <a:tailEnd type="arrow"/>
          </a:ln>
        </p:spPr>
        <p:style>
          <a:lnRef idx="2">
            <a:schemeClr val="accent3"/>
          </a:lnRef>
          <a:fillRef idx="0">
            <a:schemeClr val="accent3"/>
          </a:fillRef>
          <a:effectRef idx="1">
            <a:schemeClr val="accent3"/>
          </a:effectRef>
          <a:fontRef idx="minor">
            <a:schemeClr val="tx1"/>
          </a:fontRef>
        </p:style>
      </p:cxnSp>
      <p:sp>
        <p:nvSpPr>
          <p:cNvPr id="150" name="TextBox 149"/>
          <p:cNvSpPr txBox="1"/>
          <p:nvPr/>
        </p:nvSpPr>
        <p:spPr>
          <a:xfrm>
            <a:off x="4848864" y="2814784"/>
            <a:ext cx="928459" cy="276999"/>
          </a:xfrm>
          <a:prstGeom prst="rect">
            <a:avLst/>
          </a:prstGeom>
          <a:noFill/>
        </p:spPr>
        <p:txBody>
          <a:bodyPr wrap="none" rtlCol="0">
            <a:spAutoFit/>
          </a:bodyPr>
          <a:lstStyle/>
          <a:p>
            <a:r>
              <a:rPr lang="en-US" sz="1200" b="1" dirty="0" smtClean="0">
                <a:solidFill>
                  <a:srgbClr val="004620"/>
                </a:solidFill>
                <a:latin typeface="Courier New" panose="02070309020205020404" pitchFamily="49" charset="0"/>
                <a:cs typeface="Courier New" panose="02070309020205020404" pitchFamily="49" charset="0"/>
              </a:rPr>
              <a:t>ADC10MEM</a:t>
            </a:r>
            <a:endParaRPr lang="en-US" sz="1200" b="1" i="1" dirty="0">
              <a:solidFill>
                <a:srgbClr val="00462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197772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1114</TotalTime>
  <Words>1284</Words>
  <Application>Microsoft Office PowerPoint</Application>
  <PresentationFormat>On-screen Show (4:3)</PresentationFormat>
  <Paragraphs>143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Waveform</vt:lpstr>
      <vt:lpstr>Trimodal Musical Instrument (Using MSP430 LaunchPad+Booster Pack MKII)</vt:lpstr>
      <vt:lpstr>Acknowledgements</vt:lpstr>
      <vt:lpstr>Original Submitted Proposal:</vt:lpstr>
      <vt:lpstr>MSP430G2553 Based LaunchPad (Quick Overview)</vt:lpstr>
      <vt:lpstr>Booster Pack MKII</vt:lpstr>
      <vt:lpstr>Connecting Pins</vt:lpstr>
      <vt:lpstr>Updated Specifications of the Trimodal Instrument</vt:lpstr>
      <vt:lpstr>Resources Of the Launch Pad Used</vt:lpstr>
      <vt:lpstr>Schematic Diagram</vt:lpstr>
      <vt:lpstr>Human Hearing Range</vt:lpstr>
      <vt:lpstr>Frequency Generation</vt:lpstr>
      <vt:lpstr>Frequency</vt:lpstr>
      <vt:lpstr>Generating Frequency Range</vt:lpstr>
      <vt:lpstr>Converting Voltage To Frequency</vt:lpstr>
      <vt:lpstr>Actual code</vt:lpstr>
      <vt:lpstr>A/D Converter: Using Registers</vt:lpstr>
      <vt:lpstr>Registers of Timer A (used)</vt:lpstr>
      <vt:lpstr>What is the Role of P1.6?</vt:lpstr>
      <vt:lpstr>Difficulties</vt:lpstr>
      <vt:lpstr>BoosterPack MKII</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srajput</dc:creator>
  <cp:lastModifiedBy>srajput</cp:lastModifiedBy>
  <cp:revision>35</cp:revision>
  <dcterms:created xsi:type="dcterms:W3CDTF">2006-08-16T00:00:00Z</dcterms:created>
  <dcterms:modified xsi:type="dcterms:W3CDTF">2017-04-28T05:06:57Z</dcterms:modified>
</cp:coreProperties>
</file>