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9" r:id="rId8"/>
    <p:sldId id="265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7638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3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8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5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9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4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2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54F82B-03DC-468C-90F8-F1FEFFE41C4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5C8628-2046-4CC3-8C40-F09A165F2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2948E-F284-2F79-B33C-4A963195A53B}"/>
              </a:ext>
            </a:extLst>
          </p:cNvPr>
          <p:cNvSpPr txBox="1"/>
          <p:nvPr/>
        </p:nvSpPr>
        <p:spPr>
          <a:xfrm>
            <a:off x="1198485" y="668153"/>
            <a:ext cx="751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n-ea"/>
              </a:rPr>
              <a:t>제품 맞춤형 </a:t>
            </a:r>
            <a:r>
              <a:rPr lang="en-US" altLang="ko-KR" sz="4000" b="1">
                <a:latin typeface="+mn-ea"/>
              </a:rPr>
              <a:t>QA </a:t>
            </a:r>
            <a:r>
              <a:rPr lang="ko-KR" altLang="en-US" sz="4000" b="1">
                <a:latin typeface="+mn-ea"/>
              </a:rPr>
              <a:t>챗봇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188C6-2875-D13F-4698-FEF8C7B25913}"/>
              </a:ext>
            </a:extLst>
          </p:cNvPr>
          <p:cNvSpPr txBox="1"/>
          <p:nvPr/>
        </p:nvSpPr>
        <p:spPr>
          <a:xfrm>
            <a:off x="8717871" y="4634144"/>
            <a:ext cx="265442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latin typeface="+mn-ea"/>
              </a:rPr>
              <a:t>DATA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팀</a:t>
            </a:r>
            <a:endParaRPr lang="en-US" altLang="ko-KR">
              <a:latin typeface="+mn-ea"/>
            </a:endParaRPr>
          </a:p>
          <a:p>
            <a:pPr algn="r">
              <a:spcBef>
                <a:spcPts val="225"/>
              </a:spcBef>
            </a:pPr>
            <a:r>
              <a:rPr lang="en-US" altLang="ko-KR" b="0" i="0">
                <a:effectLst/>
                <a:latin typeface="+mn-ea"/>
              </a:rPr>
              <a:t>1242058 </a:t>
            </a:r>
            <a:r>
              <a:rPr lang="ko-KR" altLang="en-US" b="0" i="0">
                <a:effectLst/>
                <a:latin typeface="+mn-ea"/>
              </a:rPr>
              <a:t>김찬호</a:t>
            </a:r>
          </a:p>
          <a:p>
            <a:pPr algn="r">
              <a:spcBef>
                <a:spcPts val="225"/>
              </a:spcBef>
            </a:pPr>
            <a:r>
              <a:rPr lang="en-US" altLang="ko-KR" b="0" i="0">
                <a:effectLst/>
                <a:latin typeface="+mn-ea"/>
              </a:rPr>
              <a:t>1249521 </a:t>
            </a:r>
            <a:r>
              <a:rPr lang="ko-KR" altLang="en-US" b="0" i="0">
                <a:effectLst/>
                <a:latin typeface="+mn-ea"/>
              </a:rPr>
              <a:t>김지승</a:t>
            </a:r>
          </a:p>
          <a:p>
            <a:pPr algn="r">
              <a:spcBef>
                <a:spcPts val="225"/>
              </a:spcBef>
            </a:pPr>
            <a:r>
              <a:rPr lang="en-US" altLang="ko-KR" b="0" i="0">
                <a:effectLst/>
                <a:latin typeface="+mn-ea"/>
              </a:rPr>
              <a:t>1241183 </a:t>
            </a:r>
            <a:r>
              <a:rPr lang="ko-KR" altLang="en-US" b="0" i="0">
                <a:effectLst/>
                <a:latin typeface="+mn-ea"/>
              </a:rPr>
              <a:t>우성문</a:t>
            </a:r>
          </a:p>
          <a:p>
            <a:pPr algn="r">
              <a:spcBef>
                <a:spcPts val="225"/>
              </a:spcBef>
            </a:pPr>
            <a:r>
              <a:rPr lang="en-US" altLang="ko-KR" b="0" i="0">
                <a:effectLst/>
                <a:latin typeface="+mn-ea"/>
              </a:rPr>
              <a:t>1241251 </a:t>
            </a:r>
            <a:r>
              <a:rPr lang="ko-KR" altLang="en-US" b="0" i="0">
                <a:effectLst/>
                <a:latin typeface="+mn-ea"/>
              </a:rPr>
              <a:t>안정길</a:t>
            </a:r>
          </a:p>
        </p:txBody>
      </p:sp>
    </p:spTree>
    <p:extLst>
      <p:ext uri="{BB962C8B-B14F-4D97-AF65-F5344CB8AC3E}">
        <p14:creationId xmlns:p14="http://schemas.microsoft.com/office/powerpoint/2010/main" val="239683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C836F-8825-94DF-5284-2C5EF1AD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FB27D-ACFB-C18A-80BB-EFF2BF552AD3}"/>
              </a:ext>
            </a:extLst>
          </p:cNvPr>
          <p:cNvSpPr txBox="1"/>
          <p:nvPr/>
        </p:nvSpPr>
        <p:spPr>
          <a:xfrm>
            <a:off x="1065320" y="259780"/>
            <a:ext cx="467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프로젝트 임팩트</a:t>
            </a:r>
            <a:endParaRPr lang="en-US" altLang="ko-KR" sz="4000" b="1" i="0">
              <a:effectLst/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B9F235-5BA1-A16B-7C38-0D83E90F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443841"/>
            <a:ext cx="69603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고객 만족도 향상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정보 검색 시간 </a:t>
            </a:r>
            <a:r>
              <a:rPr kumimoji="0" lang="ko-KR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단축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개인화된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기업 서비스 비용 절감</a:t>
            </a:r>
            <a:endParaRPr kumimoji="0" lang="en-US" altLang="ko-KR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고객센터 인력 부담 경감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업무 효율 증대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관리 자동화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표준화된 응대 프로세스 구축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 활용 가치 상승</a:t>
            </a:r>
            <a:endParaRPr lang="en-US" altLang="ko-KR" b="1"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사용자 문의 기반의 데이터 축적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추가 제품/서비스 </a:t>
            </a: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개선</a:t>
            </a:r>
            <a:endParaRPr kumimoji="0" lang="ko-KR" altLang="ko-KR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7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E16AC-5CBB-6CB9-AA35-A3ACBC91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190AD-7D10-C556-B276-6B742D611B5E}"/>
              </a:ext>
            </a:extLst>
          </p:cNvPr>
          <p:cNvSpPr txBox="1"/>
          <p:nvPr/>
        </p:nvSpPr>
        <p:spPr>
          <a:xfrm>
            <a:off x="1151045" y="478855"/>
            <a:ext cx="467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향후 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A55A0-4D05-3B2E-6DA6-4E33810D58AD}"/>
              </a:ext>
            </a:extLst>
          </p:cNvPr>
          <p:cNvSpPr txBox="1"/>
          <p:nvPr/>
        </p:nvSpPr>
        <p:spPr>
          <a:xfrm>
            <a:off x="893870" y="2042754"/>
            <a:ext cx="11450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정기 품질 평가 및 피드백 시스템 운영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제</a:t>
            </a:r>
            <a:r>
              <a:rPr lang="ko-KR" altLang="en-US"/>
              <a:t>품군</a:t>
            </a:r>
            <a:r>
              <a:rPr lang="en-US" altLang="ko-KR"/>
              <a:t>·</a:t>
            </a:r>
            <a:r>
              <a:rPr lang="ko-KR" altLang="en-US"/>
              <a:t>카테고리별 차별화된 관리 전략 수립</a:t>
            </a:r>
            <a:endParaRPr lang="en-US" altLang="ko-KR"/>
          </a:p>
          <a:p>
            <a:pPr lvl="1"/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데이터 생성</a:t>
            </a:r>
            <a:r>
              <a:rPr lang="en-US" altLang="ko-KR"/>
              <a:t>~</a:t>
            </a:r>
            <a:r>
              <a:rPr lang="ko-KR" altLang="en-US"/>
              <a:t>검증 전 과정 표준화로 신뢰도 확보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제품 특징</a:t>
            </a:r>
            <a:r>
              <a:rPr lang="en-US" altLang="ko-KR"/>
              <a:t>/</a:t>
            </a:r>
            <a:r>
              <a:rPr lang="ko-KR" altLang="en-US"/>
              <a:t>관리 방법 관련 컨텍스트 보강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자동화된 품질 모니터링 시스템 구축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17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3351-2D8C-E226-8845-E6031836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69924-F2B7-6FF3-77B2-C619C6D35538}"/>
              </a:ext>
            </a:extLst>
          </p:cNvPr>
          <p:cNvSpPr txBox="1"/>
          <p:nvPr/>
        </p:nvSpPr>
        <p:spPr>
          <a:xfrm>
            <a:off x="5370620" y="3075057"/>
            <a:ext cx="252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+mn-ea"/>
              </a:rPr>
              <a:t>Q&amp;A</a:t>
            </a:r>
            <a:endParaRPr lang="ko-KR" altLang="en-US" sz="4000" b="1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107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3CC5F-ACB6-BD4B-3C9D-606CD32C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FE967-924D-0004-CD55-764D5E926DD6}"/>
              </a:ext>
            </a:extLst>
          </p:cNvPr>
          <p:cNvSpPr txBox="1"/>
          <p:nvPr/>
        </p:nvSpPr>
        <p:spPr>
          <a:xfrm>
            <a:off x="4665770" y="2879155"/>
            <a:ext cx="467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508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F66E-922E-3C99-06FD-F044C484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C4090-BD40-B85F-1BCA-5083D686A22A}"/>
              </a:ext>
            </a:extLst>
          </p:cNvPr>
          <p:cNvSpPr txBox="1"/>
          <p:nvPr/>
        </p:nvSpPr>
        <p:spPr>
          <a:xfrm>
            <a:off x="1065320" y="259780"/>
            <a:ext cx="467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n-ea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564B4-C72D-F431-0009-C67422CBC53F}"/>
              </a:ext>
            </a:extLst>
          </p:cNvPr>
          <p:cNvSpPr txBox="1"/>
          <p:nvPr/>
        </p:nvSpPr>
        <p:spPr>
          <a:xfrm>
            <a:off x="1065320" y="1305017"/>
            <a:ext cx="49093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400" b="0" i="0">
                <a:effectLst/>
                <a:latin typeface="+mn-ea"/>
              </a:rPr>
              <a:t>프로젝트 개요 및 목표</a:t>
            </a:r>
            <a:endParaRPr lang="en-US" altLang="ko-KR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ko-KR" altLang="en-US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400" b="0" i="0">
                <a:effectLst/>
                <a:latin typeface="+mn-ea"/>
              </a:rPr>
              <a:t>문제 정의 및 해결방안</a:t>
            </a:r>
            <a:endParaRPr lang="en-US" altLang="ko-KR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ko-KR" altLang="en-US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400" b="0" i="0">
                <a:effectLst/>
                <a:latin typeface="+mn-ea"/>
              </a:rPr>
              <a:t>주요 기능 및 기술적 특징</a:t>
            </a:r>
            <a:endParaRPr lang="en-US" altLang="ko-KR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ko-KR" altLang="en-US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altLang="ko-KR" sz="2400" b="0" i="0">
                <a:effectLst/>
                <a:latin typeface="+mn-ea"/>
              </a:rPr>
              <a:t>API </a:t>
            </a:r>
            <a:r>
              <a:rPr lang="ko-KR" altLang="en-US" sz="2400" b="0" i="0">
                <a:effectLst/>
                <a:latin typeface="+mn-ea"/>
              </a:rPr>
              <a:t>활용 방법</a:t>
            </a:r>
            <a:endParaRPr lang="en-US" altLang="ko-KR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ko-KR" altLang="en-US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400" b="0" i="0">
                <a:effectLst/>
                <a:latin typeface="+mn-ea"/>
              </a:rPr>
              <a:t>프로젝트 임팩트</a:t>
            </a:r>
            <a:endParaRPr lang="en-US" altLang="ko-KR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ko-KR" altLang="en-US" sz="2400" b="0" i="0">
              <a:effectLst/>
              <a:latin typeface="+mn-ea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2400" b="0" i="0">
                <a:effectLst/>
                <a:latin typeface="+mn-ea"/>
              </a:rPr>
              <a:t>향후 개발 계획</a:t>
            </a:r>
          </a:p>
        </p:txBody>
      </p:sp>
    </p:spTree>
    <p:extLst>
      <p:ext uri="{BB962C8B-B14F-4D97-AF65-F5344CB8AC3E}">
        <p14:creationId xmlns:p14="http://schemas.microsoft.com/office/powerpoint/2010/main" val="16792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A243-99A7-C9BA-1C7A-4CFD884E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E840E-EE6E-206C-A821-39EDFC8E7788}"/>
              </a:ext>
            </a:extLst>
          </p:cNvPr>
          <p:cNvSpPr txBox="1"/>
          <p:nvPr/>
        </p:nvSpPr>
        <p:spPr>
          <a:xfrm>
            <a:off x="1065320" y="259780"/>
            <a:ext cx="6356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프로젝트 개요 및 목표</a:t>
            </a:r>
            <a:endParaRPr lang="en-US" altLang="ko-KR" sz="4000" b="1" i="0">
              <a:effectLst/>
              <a:latin typeface="+mn-ea"/>
            </a:endParaRPr>
          </a:p>
          <a:p>
            <a:endParaRPr lang="ko-KR" altLang="en-US" sz="4000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484BE-D5A4-1869-18D5-69F3B4F0D3EA}"/>
              </a:ext>
            </a:extLst>
          </p:cNvPr>
          <p:cNvSpPr txBox="1"/>
          <p:nvPr/>
        </p:nvSpPr>
        <p:spPr>
          <a:xfrm>
            <a:off x="579545" y="1566238"/>
            <a:ext cx="11450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개요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r>
              <a:rPr lang="en-US" altLang="ko-KR">
                <a:latin typeface="+mn-ea"/>
              </a:rPr>
              <a:t>AI </a:t>
            </a:r>
            <a:r>
              <a:rPr lang="ko-KR" altLang="en-US">
                <a:latin typeface="+mn-ea"/>
              </a:rPr>
              <a:t>기반 ‘제품 맞춤형 </a:t>
            </a:r>
            <a:r>
              <a:rPr lang="en-US" altLang="ko-KR">
                <a:latin typeface="+mn-ea"/>
              </a:rPr>
              <a:t>QA </a:t>
            </a:r>
            <a:r>
              <a:rPr lang="ko-KR" altLang="en-US">
                <a:latin typeface="+mn-ea"/>
              </a:rPr>
              <a:t>챗봇’**을 통해 방대한 제품 매뉴얼 및 복잡한 정보를 간단하고 빠르게 제공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자연어 처리</a:t>
            </a:r>
            <a:r>
              <a:rPr lang="en-US" altLang="ko-KR">
                <a:latin typeface="+mn-ea"/>
              </a:rPr>
              <a:t>(NLP)</a:t>
            </a:r>
            <a:r>
              <a:rPr lang="ko-KR" altLang="en-US">
                <a:latin typeface="+mn-ea"/>
              </a:rPr>
              <a:t> 기술을 적용해 사용자 질문을 분석하고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맞춤형 답변을 즉각 제시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고객 지원 업무 효율성을 높이고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고객 만족도와 기업 서비스 품질을 동시에 개선</a:t>
            </a:r>
            <a:endParaRPr lang="en-US" altLang="ko-KR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4118F-53C1-4BAF-704B-470E2CC2A7F9}"/>
              </a:ext>
            </a:extLst>
          </p:cNvPr>
          <p:cNvSpPr txBox="1"/>
          <p:nvPr/>
        </p:nvSpPr>
        <p:spPr>
          <a:xfrm>
            <a:off x="579545" y="4231169"/>
            <a:ext cx="1221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목표</a:t>
            </a:r>
            <a:endParaRPr lang="en-US" altLang="ko-KR" b="1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접근성 향상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복잡한 매뉴얼 구조를 단순화하고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사용자가 원하는 정보를 즉시 찾아볼 수 있게 지원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고객 만족도 제고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즉각적이고 정확한 답변으로 사용자의 문제 해결 시간을 단축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긍정적 서비스 경험을 확대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지속적인 품질 개선</a:t>
            </a:r>
            <a:r>
              <a:rPr lang="en-US" altLang="ko-KR">
                <a:latin typeface="+mj-ea"/>
                <a:ea typeface="+mj-ea"/>
              </a:rPr>
              <a:t> : </a:t>
            </a:r>
            <a:r>
              <a:rPr lang="ko-KR" altLang="en-US">
                <a:latin typeface="+mj-ea"/>
                <a:ea typeface="+mj-ea"/>
              </a:rPr>
              <a:t>대규모 </a:t>
            </a:r>
            <a:r>
              <a:rPr lang="en-US" altLang="ko-KR">
                <a:latin typeface="+mj-ea"/>
                <a:ea typeface="+mj-ea"/>
              </a:rPr>
              <a:t>QA </a:t>
            </a:r>
            <a:r>
              <a:rPr lang="ko-KR" altLang="en-US">
                <a:latin typeface="+mj-ea"/>
                <a:ea typeface="+mj-ea"/>
              </a:rPr>
              <a:t>데이터셋을 바탕으로 학습을 지속하고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챗봇 정확도 및 신뢰도를 꾸준히 향상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526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B573-81BF-2507-BAD5-4F8FFC8EB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EAEAD-7593-91B4-1E91-724BB75B25EE}"/>
              </a:ext>
            </a:extLst>
          </p:cNvPr>
          <p:cNvSpPr txBox="1"/>
          <p:nvPr/>
        </p:nvSpPr>
        <p:spPr>
          <a:xfrm>
            <a:off x="1065320" y="259780"/>
            <a:ext cx="604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4000" b="1" i="0">
                <a:effectLst/>
                <a:latin typeface="+mn-ea"/>
              </a:rPr>
              <a:t>문제 정의</a:t>
            </a:r>
            <a:endParaRPr lang="en-US" altLang="ko-KR" sz="4000" b="1" i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54038-03EA-A689-FFFD-0C99B6769944}"/>
              </a:ext>
            </a:extLst>
          </p:cNvPr>
          <p:cNvSpPr txBox="1"/>
          <p:nvPr/>
        </p:nvSpPr>
        <p:spPr>
          <a:xfrm>
            <a:off x="1065320" y="2367171"/>
            <a:ext cx="11450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+mn-ea"/>
              </a:rPr>
              <a:t>문제</a:t>
            </a:r>
            <a:endParaRPr lang="en-US" altLang="ko-KR" sz="200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r>
              <a:rPr lang="en-US" altLang="ko-KR" sz="2000">
                <a:latin typeface="+mn-ea"/>
              </a:rPr>
              <a:t>1.  </a:t>
            </a:r>
            <a:r>
              <a:rPr lang="ko-KR" altLang="en-US" sz="2000">
                <a:latin typeface="+mn-ea"/>
              </a:rPr>
              <a:t>제품 매뉴얼 방대함과 복잡한 구조로 사용자가 원하는 정보 바로 찾기가 어려움</a:t>
            </a:r>
            <a:endParaRPr lang="en-US" altLang="ko-KR" sz="200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r>
              <a:rPr lang="en-US" altLang="ko-KR" sz="2000">
                <a:latin typeface="+mn-ea"/>
              </a:rPr>
              <a:t>2. </a:t>
            </a:r>
            <a:r>
              <a:rPr lang="ko-KR" altLang="en-US" sz="2000">
                <a:latin typeface="+mn-ea"/>
              </a:rPr>
              <a:t>맞춤형 답변 제공 한계가 있는 기존 </a:t>
            </a:r>
            <a:r>
              <a:rPr lang="en-US" altLang="ko-KR" sz="2000">
                <a:latin typeface="+mn-ea"/>
              </a:rPr>
              <a:t>FAQ </a:t>
            </a:r>
            <a:r>
              <a:rPr lang="ko-KR" altLang="en-US" sz="2000">
                <a:latin typeface="+mn-ea"/>
              </a:rPr>
              <a:t>시스템으로는 정확한 정보 전달이 어려움</a:t>
            </a:r>
            <a:endParaRPr lang="en-US" altLang="ko-KR" sz="200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r>
              <a:rPr lang="en-US" altLang="ko-KR" sz="2000">
                <a:latin typeface="+mn-ea"/>
              </a:rPr>
              <a:t>3. </a:t>
            </a:r>
            <a:r>
              <a:rPr lang="ko-KR" altLang="en-US" sz="2000">
                <a:latin typeface="+mn-ea"/>
              </a:rPr>
              <a:t>결과적으로 고객 만족도 저하 및 기업 서비스 비용이 증가하는 문제 발생</a:t>
            </a:r>
            <a:endParaRPr lang="en-US" altLang="ko-KR" sz="2000">
              <a:latin typeface="+mn-ea"/>
            </a:endParaRPr>
          </a:p>
          <a:p>
            <a:r>
              <a:rPr lang="ko-KR" altLang="en-US" sz="200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0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03DD-0948-E4D6-25E7-51E47173C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E0B2B-DE1E-8922-9149-B8F641114AD2}"/>
              </a:ext>
            </a:extLst>
          </p:cNvPr>
          <p:cNvSpPr txBox="1"/>
          <p:nvPr/>
        </p:nvSpPr>
        <p:spPr>
          <a:xfrm>
            <a:off x="1065320" y="259780"/>
            <a:ext cx="604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4000" b="1" i="0">
                <a:effectLst/>
                <a:latin typeface="+mn-ea"/>
              </a:rPr>
              <a:t>해결방안</a:t>
            </a:r>
            <a:endParaRPr lang="en-US" altLang="ko-KR" sz="4000" b="1" i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EC616-D7E2-3200-39E3-69EB9AC258ED}"/>
              </a:ext>
            </a:extLst>
          </p:cNvPr>
          <p:cNvSpPr txBox="1"/>
          <p:nvPr/>
        </p:nvSpPr>
        <p:spPr>
          <a:xfrm>
            <a:off x="893870" y="2042754"/>
            <a:ext cx="11450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</a:rPr>
              <a:t>1.</a:t>
            </a:r>
            <a:r>
              <a:rPr lang="ko-KR" altLang="en-US" b="1">
                <a:latin typeface="+mn-ea"/>
              </a:rPr>
              <a:t> 사용자 질문 분석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실시간 답변 제공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	</a:t>
            </a:r>
            <a:r>
              <a:rPr lang="en-US" altLang="ko-KR">
                <a:latin typeface="+mn-ea"/>
              </a:rPr>
              <a:t>AI </a:t>
            </a:r>
            <a:r>
              <a:rPr lang="ko-KR" altLang="en-US">
                <a:latin typeface="+mn-ea"/>
              </a:rPr>
              <a:t>기반 자연어 처리</a:t>
            </a:r>
            <a:r>
              <a:rPr lang="en-US" altLang="ko-KR">
                <a:latin typeface="+mn-ea"/>
              </a:rPr>
              <a:t>(NLP)</a:t>
            </a:r>
            <a:r>
              <a:rPr lang="ko-KR" altLang="en-US">
                <a:latin typeface="+mn-ea"/>
              </a:rPr>
              <a:t>를 통해 사용자 질문에 맞는 제품 매뉴얼 정보를 즉각적으로 제공</a:t>
            </a:r>
            <a:endParaRPr lang="en-US" altLang="ko-KR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2. </a:t>
            </a:r>
            <a:r>
              <a:rPr lang="ko-KR" altLang="en-US" b="1">
                <a:latin typeface="+mn-ea"/>
              </a:rPr>
              <a:t>데이터 학습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품질 개선</a:t>
            </a:r>
            <a:endParaRPr lang="en-US" altLang="ko-KR" b="1">
              <a:latin typeface="+mn-ea"/>
            </a:endParaRPr>
          </a:p>
          <a:p>
            <a:r>
              <a:rPr lang="en-US" altLang="ko-KR">
                <a:latin typeface="+mn-ea"/>
              </a:rPr>
              <a:t>	</a:t>
            </a:r>
            <a:r>
              <a:rPr lang="ko-KR" altLang="en-US">
                <a:latin typeface="+mn-ea"/>
              </a:rPr>
              <a:t>대규모 </a:t>
            </a:r>
            <a:r>
              <a:rPr lang="en-US" altLang="ko-KR">
                <a:latin typeface="+mn-ea"/>
              </a:rPr>
              <a:t>QA </a:t>
            </a:r>
            <a:r>
              <a:rPr lang="ko-KR" altLang="en-US">
                <a:latin typeface="+mn-ea"/>
              </a:rPr>
              <a:t>데이터셋을 지속적으로 학습하여 챗봇의 정확도와 신뢰도를 높임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 b="1">
                <a:latin typeface="+mn-ea"/>
              </a:rPr>
              <a:t>3. </a:t>
            </a:r>
            <a:r>
              <a:rPr lang="ko-KR" altLang="en-US" b="1">
                <a:latin typeface="+mn-ea"/>
              </a:rPr>
              <a:t>고객 경험 강화</a:t>
            </a:r>
            <a:endParaRPr lang="en-US" altLang="ko-KR" b="1">
              <a:latin typeface="+mn-ea"/>
            </a:endParaRPr>
          </a:p>
          <a:p>
            <a:r>
              <a:rPr lang="en-US" altLang="ko-KR">
                <a:latin typeface="+mn-ea"/>
              </a:rPr>
              <a:t>	</a:t>
            </a:r>
            <a:r>
              <a:rPr lang="ko-KR" altLang="en-US">
                <a:latin typeface="+mn-ea"/>
              </a:rPr>
              <a:t>간단한 질문 입력만으로 문제를 해결할 수 있도록 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고객 만족도 및 편의성 향상</a:t>
            </a:r>
            <a:endParaRPr lang="en-US" altLang="ko-KR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4.</a:t>
            </a:r>
            <a:r>
              <a:rPr lang="ko-KR" altLang="en-US" b="1">
                <a:latin typeface="+mn-ea"/>
              </a:rPr>
              <a:t> 비용 효율성 제고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	</a:t>
            </a:r>
            <a:r>
              <a:rPr lang="ko-KR" altLang="en-US">
                <a:latin typeface="+mn-ea"/>
              </a:rPr>
              <a:t>고객 서비스팀의 응대 부담을 줄이고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운영 비용 절감 가능</a:t>
            </a:r>
          </a:p>
        </p:txBody>
      </p:sp>
    </p:spTree>
    <p:extLst>
      <p:ext uri="{BB962C8B-B14F-4D97-AF65-F5344CB8AC3E}">
        <p14:creationId xmlns:p14="http://schemas.microsoft.com/office/powerpoint/2010/main" val="4101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757B-9BFB-4CF9-6E21-A8B21091F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F7A8E-0004-8866-5A1E-382E1D65431C}"/>
              </a:ext>
            </a:extLst>
          </p:cNvPr>
          <p:cNvSpPr txBox="1"/>
          <p:nvPr/>
        </p:nvSpPr>
        <p:spPr>
          <a:xfrm>
            <a:off x="941032" y="207010"/>
            <a:ext cx="620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주요 기능 및 기술적 특징</a:t>
            </a:r>
            <a:endParaRPr lang="en-US" altLang="ko-KR" sz="4000" b="1" i="0">
              <a:effectLst/>
              <a:latin typeface="+mn-ea"/>
            </a:endParaRPr>
          </a:p>
          <a:p>
            <a:endParaRPr lang="ko-KR" altLang="en-US" sz="4000" b="1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46F5A-F55F-0C1B-385E-C7DAE8F8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33" y="1047564"/>
            <a:ext cx="3721917" cy="3810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7E23AF-ACAD-C825-8756-B56BF5F96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51" y="1047564"/>
            <a:ext cx="3674371" cy="3810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E6E1EF-06D0-033A-9579-DD7236EC46D6}"/>
              </a:ext>
            </a:extLst>
          </p:cNvPr>
          <p:cNvSpPr txBox="1"/>
          <p:nvPr/>
        </p:nvSpPr>
        <p:spPr>
          <a:xfrm>
            <a:off x="2019643" y="5071772"/>
            <a:ext cx="7691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전체적인 성공률이 </a:t>
            </a:r>
            <a:r>
              <a:rPr lang="en-US" altLang="ko-KR">
                <a:latin typeface="+mn-ea"/>
              </a:rPr>
              <a:t>70~100% </a:t>
            </a:r>
            <a:r>
              <a:rPr lang="ko-KR" altLang="en-US">
                <a:latin typeface="+mn-ea"/>
              </a:rPr>
              <a:t>범위로 기본적인 품질 수준 확보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Toxicity(~100%)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Answer relevancy(~95%) </a:t>
            </a:r>
            <a:r>
              <a:rPr lang="ko-KR" altLang="en-US">
                <a:latin typeface="+mn-ea"/>
              </a:rPr>
              <a:t>지표는 우수한 성과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Hallucination(~93%) </a:t>
            </a:r>
            <a:r>
              <a:rPr lang="ko-KR" altLang="en-US">
                <a:latin typeface="+mn-ea"/>
              </a:rPr>
              <a:t>지표가 상대적 취약점으로 파악</a:t>
            </a:r>
          </a:p>
        </p:txBody>
      </p:sp>
    </p:spTree>
    <p:extLst>
      <p:ext uri="{BB962C8B-B14F-4D97-AF65-F5344CB8AC3E}">
        <p14:creationId xmlns:p14="http://schemas.microsoft.com/office/powerpoint/2010/main" val="24581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FF16-81CC-7D22-2B7C-C4434349C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AB159-AD8F-789F-C7C0-ED40D6396F3D}"/>
              </a:ext>
            </a:extLst>
          </p:cNvPr>
          <p:cNvSpPr txBox="1"/>
          <p:nvPr/>
        </p:nvSpPr>
        <p:spPr>
          <a:xfrm>
            <a:off x="704599" y="185790"/>
            <a:ext cx="620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주요 기능 및 기술적 특징</a:t>
            </a:r>
            <a:endParaRPr lang="en-US" altLang="ko-KR" sz="4000" b="1" i="0">
              <a:effectLst/>
              <a:latin typeface="+mn-ea"/>
            </a:endParaRPr>
          </a:p>
          <a:p>
            <a:endParaRPr lang="ko-KR" altLang="en-US" sz="4000" b="1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D9985-EB42-B1EE-AFD3-0CEEDDB8DDCD}"/>
              </a:ext>
            </a:extLst>
          </p:cNvPr>
          <p:cNvSpPr txBox="1"/>
          <p:nvPr/>
        </p:nvSpPr>
        <p:spPr>
          <a:xfrm>
            <a:off x="1733351" y="4826805"/>
            <a:ext cx="9583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Galaxy Note Series: </a:t>
            </a:r>
            <a:r>
              <a:rPr lang="ko-KR" altLang="en-US" sz="1600">
                <a:latin typeface="+mn-ea"/>
              </a:rPr>
              <a:t>가장 높은 품질 수준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성공률 </a:t>
            </a:r>
            <a:r>
              <a:rPr lang="en-US" altLang="ko-KR" sz="1600">
                <a:latin typeface="+mn-ea"/>
              </a:rPr>
              <a:t>~100%)</a:t>
            </a:r>
            <a:r>
              <a:rPr lang="ko-KR" altLang="en-US" sz="1600">
                <a:latin typeface="+mn-ea"/>
              </a:rPr>
              <a:t> 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Galaxy S Series: </a:t>
            </a:r>
            <a:r>
              <a:rPr lang="ko-KR" altLang="en-US" sz="1600">
                <a:latin typeface="+mn-ea"/>
              </a:rPr>
              <a:t>품질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편차가 크며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특히 </a:t>
            </a:r>
            <a:r>
              <a:rPr lang="en-US" altLang="ko-KR" sz="1600">
                <a:latin typeface="+mn-ea"/>
              </a:rPr>
              <a:t>Galaxy A11|A12 </a:t>
            </a:r>
            <a:r>
              <a:rPr lang="ko-KR" altLang="en-US" sz="1600">
                <a:latin typeface="+mn-ea"/>
              </a:rPr>
              <a:t>모델에서 개선 필요</a:t>
            </a:r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 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Galaxy A Series: </a:t>
            </a:r>
            <a:r>
              <a:rPr lang="ko-KR" altLang="en-US" sz="1600">
                <a:latin typeface="+mn-ea"/>
              </a:rPr>
              <a:t>품질 편차가 크며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특히 </a:t>
            </a:r>
            <a:r>
              <a:rPr lang="en-US" altLang="ko-KR" sz="1600">
                <a:latin typeface="+mn-ea"/>
              </a:rPr>
              <a:t>Galaxy S20 </a:t>
            </a:r>
            <a:r>
              <a:rPr lang="ko-KR" altLang="en-US" sz="1600">
                <a:latin typeface="+mn-ea"/>
              </a:rPr>
              <a:t>모델에서 개선 필요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Wearable/IoT </a:t>
            </a:r>
            <a:r>
              <a:rPr lang="ko-KR" altLang="en-US" sz="1600">
                <a:latin typeface="+mn-ea"/>
              </a:rPr>
              <a:t>기기</a:t>
            </a:r>
            <a:r>
              <a:rPr lang="en-US" altLang="ko-KR" sz="160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높은 수준의 품질 수준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성공률 </a:t>
            </a:r>
            <a:r>
              <a:rPr lang="en-US" altLang="ko-KR" sz="1600">
                <a:latin typeface="+mn-ea"/>
              </a:rPr>
              <a:t>~95%)</a:t>
            </a:r>
            <a:endParaRPr lang="ko-KR" altLang="en-US" sz="16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7A9CE-6DE8-2DEB-6D08-7230955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9" y="1130458"/>
            <a:ext cx="5820488" cy="3204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E0C733-3BD7-8438-CC1F-2DCD0FA2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20" y="921499"/>
            <a:ext cx="5012114" cy="37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7368C-A0CB-B4F0-02BB-46F7B052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C7CED-5E78-EF74-6998-2345A0AEFFA3}"/>
              </a:ext>
            </a:extLst>
          </p:cNvPr>
          <p:cNvSpPr txBox="1"/>
          <p:nvPr/>
        </p:nvSpPr>
        <p:spPr>
          <a:xfrm>
            <a:off x="1065320" y="259780"/>
            <a:ext cx="6205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0">
                <a:effectLst/>
                <a:latin typeface="+mn-ea"/>
              </a:rPr>
              <a:t>주요 기능 및 기술적 특징</a:t>
            </a:r>
            <a:endParaRPr lang="en-US" altLang="ko-KR" sz="4000" b="1" i="0">
              <a:effectLst/>
              <a:latin typeface="+mn-ea"/>
            </a:endParaRPr>
          </a:p>
          <a:p>
            <a:endParaRPr lang="ko-KR" altLang="en-US" sz="4000" b="1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AC09A-C3C9-7506-CFE8-65C8AEF9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0" y="1304749"/>
            <a:ext cx="4452564" cy="4612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2BC203-5860-236E-3ED5-69A54B5D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68" y="1304749"/>
            <a:ext cx="4832414" cy="46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3F92D-B4F6-B72F-F5B4-B2CA5A62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6F70C-41E3-0C1D-DA65-37572749190F}"/>
              </a:ext>
            </a:extLst>
          </p:cNvPr>
          <p:cNvSpPr txBox="1"/>
          <p:nvPr/>
        </p:nvSpPr>
        <p:spPr>
          <a:xfrm>
            <a:off x="1065320" y="259780"/>
            <a:ext cx="467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>
                <a:effectLst/>
                <a:latin typeface="+mn-ea"/>
              </a:rPr>
              <a:t>API </a:t>
            </a:r>
            <a:r>
              <a:rPr lang="ko-KR" altLang="en-US" sz="4000" b="1" i="0">
                <a:effectLst/>
                <a:latin typeface="+mn-ea"/>
              </a:rPr>
              <a:t>활용 방법</a:t>
            </a:r>
            <a:endParaRPr lang="en-US" altLang="ko-KR" sz="4000" b="1" i="0"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048A8-3685-D985-D2CB-9A8F5F18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77" y="1971674"/>
            <a:ext cx="2618815" cy="3800475"/>
          </a:xfrm>
          <a:prstGeom prst="rect">
            <a:avLst/>
          </a:prstGeom>
        </p:spPr>
      </p:pic>
      <p:pic>
        <p:nvPicPr>
          <p:cNvPr id="4098" name="Picture 2" descr="Open AI API - 소모 토큰 비용 확인하기">
            <a:extLst>
              <a:ext uri="{FF2B5EF4-FFF2-40B4-BE49-F238E27FC236}">
                <a16:creationId xmlns:a16="http://schemas.microsoft.com/office/drawing/2014/main" id="{1F282085-C057-D708-2B16-45C44958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3" y="2474118"/>
            <a:ext cx="426471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ly.io 서버 배포 및 API 테스트">
            <a:extLst>
              <a:ext uri="{FF2B5EF4-FFF2-40B4-BE49-F238E27FC236}">
                <a16:creationId xmlns:a16="http://schemas.microsoft.com/office/drawing/2014/main" id="{2314BB4F-8340-F5AF-1FBF-8783B344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96" y="2524125"/>
            <a:ext cx="3255077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86412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0</TotalTime>
  <Words>459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정길 안</dc:creator>
  <cp:lastModifiedBy>정길 안</cp:lastModifiedBy>
  <cp:revision>14</cp:revision>
  <dcterms:created xsi:type="dcterms:W3CDTF">2025-01-02T09:32:12Z</dcterms:created>
  <dcterms:modified xsi:type="dcterms:W3CDTF">2025-01-02T14:59:35Z</dcterms:modified>
</cp:coreProperties>
</file>