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287" r:id="rId14"/>
    <p:sldId id="288" r:id="rId15"/>
  </p:sldIdLst>
  <p:sldSz cx="9144000" cy="6858000" type="screen4x3"/>
  <p:notesSz cx="6805613" cy="9939338"/>
  <p:embeddedFontLs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D2Coding" panose="020B0609020101020101" pitchFamily="49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함초롬바탕" panose="02030504000101010101" pitchFamily="18" charset="-127"/>
      <p:regular r:id="rId26"/>
      <p:bold r:id="rId27"/>
    </p:embeddedFont>
    <p:embeddedFont>
      <p:font typeface="Cambria Math" panose="02040503050406030204" pitchFamily="18" charset="0"/>
      <p:regular r:id="rId28"/>
    </p:embeddedFont>
    <p:embeddedFont>
      <p:font typeface="나눔고딕" panose="020D0604000000000000" pitchFamily="50" charset="-127"/>
      <p:regular r:id="rId29"/>
      <p:bold r:id="rId30"/>
    </p:embeddedFont>
    <p:embeddedFont>
      <p:font typeface="나눔명조" panose="02020603020101020101" pitchFamily="18" charset="-127"/>
      <p:regular r:id="rId31"/>
      <p:bold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C3E"/>
    <a:srgbClr val="8DBDF7"/>
    <a:srgbClr val="569CF0"/>
    <a:srgbClr val="1D314E"/>
    <a:srgbClr val="063656"/>
    <a:srgbClr val="08456E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80" d="100"/>
          <a:sy n="80" d="100"/>
        </p:scale>
        <p:origin x="84" y="25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-2094" y="-78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5425" y="664143"/>
            <a:ext cx="7772400" cy="212778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02492" y="3697839"/>
            <a:ext cx="408592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무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텍스트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7748"/>
            <a:ext cx="8229600" cy="684029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072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457200" y="392660"/>
            <a:ext cx="8229600" cy="5700132"/>
          </a:xfrm>
          <a:prstGeom prst="rect">
            <a:avLst/>
          </a:prstGeom>
        </p:spPr>
        <p:txBody>
          <a:bodyPr/>
          <a:lstStyle>
            <a:lvl1pPr>
              <a:defRPr lang="ko-KR" altLang="en-US" sz="2400" b="1" dirty="0" smtClean="0">
                <a:latin typeface="나눔고딕" pitchFamily="50" charset="-127"/>
                <a:ea typeface="나눔고딕" pitchFamily="50" charset="-127"/>
              </a:defRPr>
            </a:lvl1pPr>
            <a:lvl2pPr>
              <a:defRPr lang="ko-KR" altLang="en-US" sz="20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lang="ko-KR" altLang="en-US" dirty="0" smtClean="0">
                <a:latin typeface="나눔고딕" pitchFamily="50" charset="-127"/>
                <a:ea typeface="나눔고딕" pitchFamily="50" charset="-127"/>
              </a:defRPr>
            </a:lvl3pPr>
            <a:lvl4pPr>
              <a:defRPr lang="ko-KR" altLang="en-US" sz="1600" dirty="0" smtClean="0">
                <a:latin typeface="나눔고딕" pitchFamily="50" charset="-127"/>
                <a:ea typeface="나눔고딕" pitchFamily="50" charset="-127"/>
              </a:defRPr>
            </a:lvl4pPr>
            <a:lvl5pPr>
              <a:defRPr lang="ko-KR" altLang="en-US" sz="1600" dirty="0">
                <a:latin typeface="나눔고딕" pitchFamily="50" charset="-127"/>
                <a:ea typeface="나눔고딕" pitchFamily="50" charset="-127"/>
              </a:defRPr>
            </a:lvl5pPr>
          </a:lstStyle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마스터 텍스트 스타일을 편집합니다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둘째 수준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셋째 수준</a:t>
            </a:r>
          </a:p>
          <a:p>
            <a:pPr marL="1600200" lvl="3" indent="-228600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넷째 수준</a:t>
            </a:r>
          </a:p>
          <a:p>
            <a:pPr marL="2057400" lvl="4" indent="-228600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504048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7200" y="317000"/>
            <a:ext cx="8229600" cy="6166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84053" y="1922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7" r:id="rId3"/>
    <p:sldLayoutId id="2147483676" r:id="rId4"/>
    <p:sldLayoutId id="2147483662" r:id="rId5"/>
  </p:sldLayoutIdLst>
  <p:txStyles>
    <p:titleStyle>
      <a:lvl1pPr algn="ctr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accent4">
              <a:lumMod val="50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D3C3E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소개</a:t>
            </a:r>
            <a:endParaRPr lang="en-US" altLang="ko-KR" dirty="0"/>
          </a:p>
          <a:p>
            <a:r>
              <a:rPr lang="ko-KR" altLang="en-US" dirty="0"/>
              <a:t>그래프 표현</a:t>
            </a:r>
            <a:endParaRPr lang="en-US" altLang="ko-KR" dirty="0"/>
          </a:p>
          <a:p>
            <a:pPr lvl="1"/>
            <a:r>
              <a:rPr lang="ko-KR" altLang="en-US" dirty="0"/>
              <a:t>인접행렬</a:t>
            </a:r>
            <a:r>
              <a:rPr lang="en-US" altLang="ko-KR" dirty="0"/>
              <a:t>, </a:t>
            </a:r>
            <a:r>
              <a:rPr lang="ko-KR" altLang="en-US" dirty="0"/>
              <a:t>인접리스트</a:t>
            </a:r>
            <a:r>
              <a:rPr lang="en-US" altLang="ko-KR" dirty="0"/>
              <a:t>, </a:t>
            </a:r>
            <a:r>
              <a:rPr lang="ko-KR" altLang="en-US" dirty="0"/>
              <a:t>간선 리스트</a:t>
            </a:r>
            <a:endParaRPr lang="en-US" altLang="ko-KR" dirty="0"/>
          </a:p>
          <a:p>
            <a:r>
              <a:rPr lang="ko-KR" altLang="en-US" dirty="0"/>
              <a:t>그래프 탐색</a:t>
            </a:r>
            <a:endParaRPr lang="en-US" altLang="ko-KR" dirty="0"/>
          </a:p>
          <a:p>
            <a:r>
              <a:rPr lang="ko-KR" altLang="en-US" dirty="0"/>
              <a:t>경로</a:t>
            </a:r>
            <a:r>
              <a:rPr lang="en-US" altLang="ko-KR" dirty="0"/>
              <a:t>/</a:t>
            </a:r>
            <a:r>
              <a:rPr lang="ko-KR" altLang="en-US" dirty="0" err="1"/>
              <a:t>싸이클</a:t>
            </a:r>
            <a:endParaRPr lang="en-US" altLang="ko-KR" dirty="0"/>
          </a:p>
          <a:p>
            <a:r>
              <a:rPr lang="ko-KR" altLang="en-US" dirty="0"/>
              <a:t>위상 정렬</a:t>
            </a:r>
            <a:endParaRPr lang="en-US" altLang="ko-KR" dirty="0"/>
          </a:p>
          <a:p>
            <a:r>
              <a:rPr lang="ko-KR" altLang="en-US" dirty="0"/>
              <a:t>최단 경로</a:t>
            </a:r>
            <a:endParaRPr lang="en-US" altLang="ko-KR" dirty="0"/>
          </a:p>
          <a:p>
            <a:r>
              <a:rPr lang="ko-KR" altLang="en-US" dirty="0"/>
              <a:t>최소 신장 트리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11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85679"/>
            <a:ext cx="8229600" cy="630580"/>
          </a:xfrm>
        </p:spPr>
        <p:txBody>
          <a:bodyPr/>
          <a:lstStyle/>
          <a:p>
            <a:r>
              <a:rPr lang="ko-KR" altLang="en-US" dirty="0"/>
              <a:t>각 정점에 대한 인접 정점들을 리스트로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인접 리스트 </a:t>
            </a:r>
            <a:r>
              <a:rPr lang="en-US" altLang="ko-KR" sz="2200" dirty="0"/>
              <a:t>adjacent list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62084"/>
              </p:ext>
            </p:extLst>
          </p:nvPr>
        </p:nvGraphicFramePr>
        <p:xfrm>
          <a:off x="3408196" y="2881827"/>
          <a:ext cx="771927" cy="243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00">
                  <a:extLst>
                    <a:ext uri="{9D8B030D-6E8A-4147-A177-3AD203B41FA5}">
                      <a16:colId xmlns:a16="http://schemas.microsoft.com/office/drawing/2014/main" val="2205222483"/>
                    </a:ext>
                  </a:extLst>
                </a:gridCol>
                <a:gridCol w="467727">
                  <a:extLst>
                    <a:ext uri="{9D8B030D-6E8A-4147-A177-3AD203B41FA5}">
                      <a16:colId xmlns:a16="http://schemas.microsoft.com/office/drawing/2014/main" val="463808262"/>
                    </a:ext>
                  </a:extLst>
                </a:gridCol>
              </a:tblGrid>
              <a:tr h="270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주소 배열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34735"/>
                  </a:ext>
                </a:extLst>
              </a:tr>
              <a:tr h="270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068954"/>
                  </a:ext>
                </a:extLst>
              </a:tr>
              <a:tr h="270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756479"/>
                  </a:ext>
                </a:extLst>
              </a:tr>
              <a:tr h="270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402785"/>
                  </a:ext>
                </a:extLst>
              </a:tr>
              <a:tr h="270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NULL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5324"/>
                  </a:ext>
                </a:extLst>
              </a:tr>
              <a:tr h="270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005957"/>
                  </a:ext>
                </a:extLst>
              </a:tr>
              <a:tr h="270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758152"/>
                  </a:ext>
                </a:extLst>
              </a:tr>
              <a:tr h="270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348319"/>
                  </a:ext>
                </a:extLst>
              </a:tr>
              <a:tr h="270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8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NULL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605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04970"/>
              </p:ext>
            </p:extLst>
          </p:nvPr>
        </p:nvGraphicFramePr>
        <p:xfrm>
          <a:off x="4439011" y="3158588"/>
          <a:ext cx="65149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90">
                  <a:extLst>
                    <a:ext uri="{9D8B030D-6E8A-4147-A177-3AD203B41FA5}">
                      <a16:colId xmlns:a16="http://schemas.microsoft.com/office/drawing/2014/main" val="319747028"/>
                    </a:ext>
                  </a:extLst>
                </a:gridCol>
                <a:gridCol w="446107">
                  <a:extLst>
                    <a:ext uri="{9D8B030D-6E8A-4147-A177-3AD203B41FA5}">
                      <a16:colId xmlns:a16="http://schemas.microsoft.com/office/drawing/2014/main" val="2052466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245847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88079"/>
              </p:ext>
            </p:extLst>
          </p:nvPr>
        </p:nvGraphicFramePr>
        <p:xfrm>
          <a:off x="5325362" y="3143944"/>
          <a:ext cx="69111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9747028"/>
                    </a:ext>
                  </a:extLst>
                </a:gridCol>
                <a:gridCol w="482836">
                  <a:extLst>
                    <a:ext uri="{9D8B030D-6E8A-4147-A177-3AD203B41FA5}">
                      <a16:colId xmlns:a16="http://schemas.microsoft.com/office/drawing/2014/main" val="2052466138"/>
                    </a:ext>
                  </a:extLst>
                </a:gridCol>
              </a:tblGrid>
              <a:tr h="1587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</a:t>
                      </a:r>
                      <a:endParaRPr lang="ko-KR" altLang="en-US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NULL</a:t>
                      </a:r>
                      <a:endParaRPr lang="ko-KR" altLang="en-US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245847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8610"/>
              </p:ext>
            </p:extLst>
          </p:nvPr>
        </p:nvGraphicFramePr>
        <p:xfrm>
          <a:off x="4439012" y="3441718"/>
          <a:ext cx="65149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88">
                  <a:extLst>
                    <a:ext uri="{9D8B030D-6E8A-4147-A177-3AD203B41FA5}">
                      <a16:colId xmlns:a16="http://schemas.microsoft.com/office/drawing/2014/main" val="319747028"/>
                    </a:ext>
                  </a:extLst>
                </a:gridCol>
                <a:gridCol w="442309">
                  <a:extLst>
                    <a:ext uri="{9D8B030D-6E8A-4147-A177-3AD203B41FA5}">
                      <a16:colId xmlns:a16="http://schemas.microsoft.com/office/drawing/2014/main" val="2052466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</a:t>
                      </a:r>
                      <a:endParaRPr lang="ko-KR" altLang="en-US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245847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72436"/>
              </p:ext>
            </p:extLst>
          </p:nvPr>
        </p:nvGraphicFramePr>
        <p:xfrm>
          <a:off x="5332059" y="3452700"/>
          <a:ext cx="692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9747028"/>
                    </a:ext>
                  </a:extLst>
                </a:gridCol>
                <a:gridCol w="483920">
                  <a:extLst>
                    <a:ext uri="{9D8B030D-6E8A-4147-A177-3AD203B41FA5}">
                      <a16:colId xmlns:a16="http://schemas.microsoft.com/office/drawing/2014/main" val="2052466138"/>
                    </a:ext>
                  </a:extLst>
                </a:gridCol>
              </a:tblGrid>
              <a:tr h="1587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</a:t>
                      </a:r>
                      <a:endParaRPr lang="ko-KR" altLang="en-US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NULL</a:t>
                      </a:r>
                      <a:endParaRPr lang="ko-KR" altLang="en-US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245847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42035"/>
              </p:ext>
            </p:extLst>
          </p:nvPr>
        </p:nvGraphicFramePr>
        <p:xfrm>
          <a:off x="4439012" y="3744626"/>
          <a:ext cx="65149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9747028"/>
                    </a:ext>
                  </a:extLst>
                </a:gridCol>
                <a:gridCol w="443217">
                  <a:extLst>
                    <a:ext uri="{9D8B030D-6E8A-4147-A177-3AD203B41FA5}">
                      <a16:colId xmlns:a16="http://schemas.microsoft.com/office/drawing/2014/main" val="2052466138"/>
                    </a:ext>
                  </a:extLst>
                </a:gridCol>
              </a:tblGrid>
              <a:tr h="1587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</a:t>
                      </a:r>
                      <a:endParaRPr lang="ko-KR" altLang="en-US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NULL</a:t>
                      </a:r>
                      <a:endParaRPr lang="ko-KR" altLang="en-US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245847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2766"/>
              </p:ext>
            </p:extLst>
          </p:nvPr>
        </p:nvGraphicFramePr>
        <p:xfrm>
          <a:off x="4439012" y="4235975"/>
          <a:ext cx="65365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9747028"/>
                    </a:ext>
                  </a:extLst>
                </a:gridCol>
                <a:gridCol w="445375">
                  <a:extLst>
                    <a:ext uri="{9D8B030D-6E8A-4147-A177-3AD203B41FA5}">
                      <a16:colId xmlns:a16="http://schemas.microsoft.com/office/drawing/2014/main" val="2052466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</a:t>
                      </a:r>
                      <a:endParaRPr lang="ko-KR" altLang="en-US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245847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62590"/>
              </p:ext>
            </p:extLst>
          </p:nvPr>
        </p:nvGraphicFramePr>
        <p:xfrm>
          <a:off x="5332058" y="4250332"/>
          <a:ext cx="70195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9747028"/>
                    </a:ext>
                  </a:extLst>
                </a:gridCol>
                <a:gridCol w="493673">
                  <a:extLst>
                    <a:ext uri="{9D8B030D-6E8A-4147-A177-3AD203B41FA5}">
                      <a16:colId xmlns:a16="http://schemas.microsoft.com/office/drawing/2014/main" val="2052466138"/>
                    </a:ext>
                  </a:extLst>
                </a:gridCol>
              </a:tblGrid>
              <a:tr h="1587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</a:t>
                      </a:r>
                      <a:endParaRPr lang="ko-KR" altLang="en-US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NULL</a:t>
                      </a:r>
                      <a:endParaRPr lang="ko-KR" altLang="en-US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245847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3040"/>
              </p:ext>
            </p:extLst>
          </p:nvPr>
        </p:nvGraphicFramePr>
        <p:xfrm>
          <a:off x="4439012" y="4538770"/>
          <a:ext cx="65149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75">
                  <a:extLst>
                    <a:ext uri="{9D8B030D-6E8A-4147-A177-3AD203B41FA5}">
                      <a16:colId xmlns:a16="http://schemas.microsoft.com/office/drawing/2014/main" val="319747028"/>
                    </a:ext>
                  </a:extLst>
                </a:gridCol>
                <a:gridCol w="440922">
                  <a:extLst>
                    <a:ext uri="{9D8B030D-6E8A-4147-A177-3AD203B41FA5}">
                      <a16:colId xmlns:a16="http://schemas.microsoft.com/office/drawing/2014/main" val="2052466138"/>
                    </a:ext>
                  </a:extLst>
                </a:gridCol>
              </a:tblGrid>
              <a:tr h="1587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8</a:t>
                      </a:r>
                      <a:endParaRPr lang="ko-KR" altLang="en-US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NULL</a:t>
                      </a:r>
                      <a:endParaRPr lang="ko-KR" altLang="en-US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245847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80232"/>
              </p:ext>
            </p:extLst>
          </p:nvPr>
        </p:nvGraphicFramePr>
        <p:xfrm>
          <a:off x="4439012" y="4832576"/>
          <a:ext cx="65307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9747028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2052466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</a:t>
                      </a:r>
                      <a:endParaRPr lang="ko-KR" altLang="en-US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245847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0958"/>
              </p:ext>
            </p:extLst>
          </p:nvPr>
        </p:nvGraphicFramePr>
        <p:xfrm>
          <a:off x="5332058" y="4832576"/>
          <a:ext cx="70890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9747028"/>
                    </a:ext>
                  </a:extLst>
                </a:gridCol>
                <a:gridCol w="500628">
                  <a:extLst>
                    <a:ext uri="{9D8B030D-6E8A-4147-A177-3AD203B41FA5}">
                      <a16:colId xmlns:a16="http://schemas.microsoft.com/office/drawing/2014/main" val="2052466138"/>
                    </a:ext>
                  </a:extLst>
                </a:gridCol>
              </a:tblGrid>
              <a:tr h="1587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8</a:t>
                      </a:r>
                      <a:endParaRPr lang="ko-KR" altLang="en-US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NULL</a:t>
                      </a:r>
                      <a:endParaRPr lang="ko-KR" altLang="en-US" sz="1000" b="1" kern="12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245847"/>
                  </a:ext>
                </a:extLst>
              </a:tr>
            </a:tbl>
          </a:graphicData>
        </a:graphic>
      </p:graphicFrame>
      <p:cxnSp>
        <p:nvCxnSpPr>
          <p:cNvPr id="41" name="직선 화살표 연결선 40"/>
          <p:cNvCxnSpPr>
            <a:cxnSpLocks/>
          </p:cNvCxnSpPr>
          <p:nvPr/>
        </p:nvCxnSpPr>
        <p:spPr>
          <a:xfrm flipV="1">
            <a:off x="3893620" y="3286125"/>
            <a:ext cx="539511" cy="4681"/>
          </a:xfrm>
          <a:prstGeom prst="straightConnector1">
            <a:avLst/>
          </a:prstGeom>
          <a:ln>
            <a:solidFill>
              <a:srgbClr val="00206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</p:cNvCxnSpPr>
          <p:nvPr/>
        </p:nvCxnSpPr>
        <p:spPr>
          <a:xfrm flipV="1">
            <a:off x="4806206" y="3282344"/>
            <a:ext cx="527773" cy="1496"/>
          </a:xfrm>
          <a:prstGeom prst="straightConnector1">
            <a:avLst/>
          </a:prstGeom>
          <a:ln>
            <a:solidFill>
              <a:srgbClr val="00206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</p:cNvCxnSpPr>
          <p:nvPr/>
        </p:nvCxnSpPr>
        <p:spPr>
          <a:xfrm flipV="1">
            <a:off x="3893620" y="3572079"/>
            <a:ext cx="546602" cy="3073"/>
          </a:xfrm>
          <a:prstGeom prst="straightConnector1">
            <a:avLst/>
          </a:prstGeom>
          <a:ln>
            <a:solidFill>
              <a:srgbClr val="00206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</p:cNvCxnSpPr>
          <p:nvPr/>
        </p:nvCxnSpPr>
        <p:spPr>
          <a:xfrm flipV="1">
            <a:off x="4806206" y="3555394"/>
            <a:ext cx="527774" cy="8244"/>
          </a:xfrm>
          <a:prstGeom prst="straightConnector1">
            <a:avLst/>
          </a:prstGeom>
          <a:ln>
            <a:solidFill>
              <a:srgbClr val="00206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</p:cNvCxnSpPr>
          <p:nvPr/>
        </p:nvCxnSpPr>
        <p:spPr>
          <a:xfrm flipV="1">
            <a:off x="3893620" y="3847974"/>
            <a:ext cx="546602" cy="3073"/>
          </a:xfrm>
          <a:prstGeom prst="straightConnector1">
            <a:avLst/>
          </a:prstGeom>
          <a:ln>
            <a:solidFill>
              <a:srgbClr val="00206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</p:cNvCxnSpPr>
          <p:nvPr/>
        </p:nvCxnSpPr>
        <p:spPr>
          <a:xfrm flipV="1">
            <a:off x="3893620" y="4358593"/>
            <a:ext cx="546602" cy="3073"/>
          </a:xfrm>
          <a:prstGeom prst="straightConnector1">
            <a:avLst/>
          </a:prstGeom>
          <a:ln>
            <a:solidFill>
              <a:srgbClr val="00206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</p:cNvCxnSpPr>
          <p:nvPr/>
        </p:nvCxnSpPr>
        <p:spPr>
          <a:xfrm flipV="1">
            <a:off x="3893620" y="4657717"/>
            <a:ext cx="546602" cy="3073"/>
          </a:xfrm>
          <a:prstGeom prst="straightConnector1">
            <a:avLst/>
          </a:prstGeom>
          <a:ln>
            <a:solidFill>
              <a:srgbClr val="00206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V="1">
            <a:off x="3893620" y="4929295"/>
            <a:ext cx="546602" cy="3073"/>
          </a:xfrm>
          <a:prstGeom prst="straightConnector1">
            <a:avLst/>
          </a:prstGeom>
          <a:ln>
            <a:solidFill>
              <a:srgbClr val="00206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</p:cNvCxnSpPr>
          <p:nvPr/>
        </p:nvCxnSpPr>
        <p:spPr>
          <a:xfrm flipV="1">
            <a:off x="4806206" y="4362138"/>
            <a:ext cx="527776" cy="9100"/>
          </a:xfrm>
          <a:prstGeom prst="straightConnector1">
            <a:avLst/>
          </a:prstGeom>
          <a:ln>
            <a:solidFill>
              <a:srgbClr val="00206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</p:cNvCxnSpPr>
          <p:nvPr/>
        </p:nvCxnSpPr>
        <p:spPr>
          <a:xfrm>
            <a:off x="4806206" y="4964648"/>
            <a:ext cx="519156" cy="2288"/>
          </a:xfrm>
          <a:prstGeom prst="straightConnector1">
            <a:avLst/>
          </a:prstGeom>
          <a:ln>
            <a:solidFill>
              <a:srgbClr val="00206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1171242" y="3168309"/>
            <a:ext cx="1957821" cy="1760986"/>
            <a:chOff x="274323" y="2239456"/>
            <a:chExt cx="2863972" cy="2486341"/>
          </a:xfrm>
        </p:grpSpPr>
        <p:sp>
          <p:nvSpPr>
            <p:cNvPr id="71" name="타원 70"/>
            <p:cNvSpPr/>
            <p:nvPr/>
          </p:nvSpPr>
          <p:spPr>
            <a:xfrm>
              <a:off x="2053633" y="280122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274323" y="345857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448064" y="436575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1410185" y="2239456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2778255" y="345857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1448064" y="345857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781495" y="280122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직선 화살표 연결선 77"/>
            <p:cNvCxnSpPr>
              <a:stCxn id="71" idx="5"/>
              <a:endCxn id="75" idx="1"/>
            </p:cNvCxnSpPr>
            <p:nvPr/>
          </p:nvCxnSpPr>
          <p:spPr>
            <a:xfrm>
              <a:off x="2360946" y="3108535"/>
              <a:ext cx="470036" cy="4027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6" idx="6"/>
              <a:endCxn id="75" idx="2"/>
            </p:cNvCxnSpPr>
            <p:nvPr/>
          </p:nvCxnSpPr>
          <p:spPr>
            <a:xfrm>
              <a:off x="1808104" y="3638592"/>
              <a:ext cx="970151" cy="0"/>
            </a:xfrm>
            <a:prstGeom prst="straightConnector1">
              <a:avLst/>
            </a:prstGeom>
            <a:ln w="38100">
              <a:solidFill>
                <a:srgbClr val="1D314E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74" idx="5"/>
              <a:endCxn id="71" idx="1"/>
            </p:cNvCxnSpPr>
            <p:nvPr/>
          </p:nvCxnSpPr>
          <p:spPr>
            <a:xfrm>
              <a:off x="1717498" y="2546769"/>
              <a:ext cx="388862" cy="30718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3" idx="1"/>
              <a:endCxn id="72" idx="5"/>
            </p:cNvCxnSpPr>
            <p:nvPr/>
          </p:nvCxnSpPr>
          <p:spPr>
            <a:xfrm flipH="1" flipV="1">
              <a:off x="581636" y="3765885"/>
              <a:ext cx="919155" cy="65259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7" idx="5"/>
              <a:endCxn id="76" idx="1"/>
            </p:cNvCxnSpPr>
            <p:nvPr/>
          </p:nvCxnSpPr>
          <p:spPr>
            <a:xfrm>
              <a:off x="1088808" y="3108535"/>
              <a:ext cx="411983" cy="402764"/>
            </a:xfrm>
            <a:prstGeom prst="straightConnector1">
              <a:avLst/>
            </a:prstGeom>
            <a:ln w="38100">
              <a:solidFill>
                <a:srgbClr val="1D314E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77" idx="3"/>
              <a:endCxn id="72" idx="0"/>
            </p:cNvCxnSpPr>
            <p:nvPr/>
          </p:nvCxnSpPr>
          <p:spPr>
            <a:xfrm flipH="1">
              <a:off x="454343" y="3108535"/>
              <a:ext cx="379879" cy="35003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74" idx="3"/>
              <a:endCxn id="77" idx="7"/>
            </p:cNvCxnSpPr>
            <p:nvPr/>
          </p:nvCxnSpPr>
          <p:spPr>
            <a:xfrm flipH="1">
              <a:off x="1088808" y="2546769"/>
              <a:ext cx="374104" cy="30718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76" idx="4"/>
              <a:endCxn id="73" idx="0"/>
            </p:cNvCxnSpPr>
            <p:nvPr/>
          </p:nvCxnSpPr>
          <p:spPr>
            <a:xfrm>
              <a:off x="1628084" y="3818612"/>
              <a:ext cx="0" cy="547145"/>
            </a:xfrm>
            <a:prstGeom prst="straightConnector1">
              <a:avLst/>
            </a:prstGeom>
            <a:ln w="38100">
              <a:solidFill>
                <a:srgbClr val="1D314E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75" idx="4"/>
              <a:endCxn id="88" idx="0"/>
            </p:cNvCxnSpPr>
            <p:nvPr/>
          </p:nvCxnSpPr>
          <p:spPr>
            <a:xfrm flipH="1">
              <a:off x="2958076" y="3818612"/>
              <a:ext cx="199" cy="547145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73" idx="6"/>
              <a:endCxn id="88" idx="2"/>
            </p:cNvCxnSpPr>
            <p:nvPr/>
          </p:nvCxnSpPr>
          <p:spPr>
            <a:xfrm>
              <a:off x="1808104" y="4545777"/>
              <a:ext cx="96995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/>
            <p:cNvSpPr/>
            <p:nvPr/>
          </p:nvSpPr>
          <p:spPr>
            <a:xfrm>
              <a:off x="2778056" y="436575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6830503" y="2669835"/>
            <a:ext cx="893193" cy="24622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graph6.png</a:t>
            </a:r>
            <a:endParaRPr lang="ko-KR" altLang="en-US" sz="10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32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85679"/>
            <a:ext cx="8229600" cy="630580"/>
          </a:xfrm>
        </p:spPr>
        <p:txBody>
          <a:bodyPr/>
          <a:lstStyle/>
          <a:p>
            <a:r>
              <a:rPr lang="ko-KR" altLang="en-US" dirty="0"/>
              <a:t>간선들을 나열해서 저장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간선 리스트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94372"/>
              </p:ext>
            </p:extLst>
          </p:nvPr>
        </p:nvGraphicFramePr>
        <p:xfrm>
          <a:off x="3996317" y="2720858"/>
          <a:ext cx="148025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54">
                  <a:extLst>
                    <a:ext uri="{9D8B030D-6E8A-4147-A177-3AD203B41FA5}">
                      <a16:colId xmlns:a16="http://schemas.microsoft.com/office/drawing/2014/main" val="3765559959"/>
                    </a:ext>
                  </a:extLst>
                </a:gridCol>
                <a:gridCol w="566999">
                  <a:extLst>
                    <a:ext uri="{9D8B030D-6E8A-4147-A177-3AD203B41FA5}">
                      <a16:colId xmlns:a16="http://schemas.microsoft.com/office/drawing/2014/main" val="2937494383"/>
                    </a:ext>
                  </a:extLst>
                </a:gridCol>
                <a:gridCol w="566999">
                  <a:extLst>
                    <a:ext uri="{9D8B030D-6E8A-4147-A177-3AD203B41FA5}">
                      <a16:colId xmlns:a16="http://schemas.microsoft.com/office/drawing/2014/main" val="1596763133"/>
                    </a:ext>
                  </a:extLst>
                </a:gridCol>
              </a:tblGrid>
              <a:tr h="1987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from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to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725071"/>
                  </a:ext>
                </a:extLst>
              </a:tr>
              <a:tr h="198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060947"/>
                  </a:ext>
                </a:extLst>
              </a:tr>
              <a:tr h="198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486188"/>
                  </a:ext>
                </a:extLst>
              </a:tr>
              <a:tr h="198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695699"/>
                  </a:ext>
                </a:extLst>
              </a:tr>
              <a:tr h="198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062607"/>
                  </a:ext>
                </a:extLst>
              </a:tr>
              <a:tr h="198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463383"/>
                  </a:ext>
                </a:extLst>
              </a:tr>
              <a:tr h="198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27247"/>
                  </a:ext>
                </a:extLst>
              </a:tr>
              <a:tr h="198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338766"/>
                  </a:ext>
                </a:extLst>
              </a:tr>
              <a:tr h="198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8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8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132090"/>
                  </a:ext>
                </a:extLst>
              </a:tr>
              <a:tr h="198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9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318518"/>
                  </a:ext>
                </a:extLst>
              </a:tr>
              <a:tr h="198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10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8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595446"/>
                  </a:ext>
                </a:extLst>
              </a:tr>
            </a:tbl>
          </a:graphicData>
        </a:graphic>
      </p:graphicFrame>
      <p:sp>
        <p:nvSpPr>
          <p:cNvPr id="25" name="슬라이드 번호 개체 틀 2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278178" y="1745175"/>
            <a:ext cx="893193" cy="24622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graph7.png</a:t>
            </a:r>
            <a:endParaRPr lang="ko-KR" altLang="en-US" sz="10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603861" y="2820370"/>
            <a:ext cx="1957685" cy="1749217"/>
            <a:chOff x="274323" y="2239456"/>
            <a:chExt cx="2863972" cy="2486341"/>
          </a:xfrm>
        </p:grpSpPr>
        <p:sp>
          <p:nvSpPr>
            <p:cNvPr id="28" name="타원 27"/>
            <p:cNvSpPr/>
            <p:nvPr/>
          </p:nvSpPr>
          <p:spPr>
            <a:xfrm>
              <a:off x="2053633" y="280122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74323" y="345857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48064" y="436575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410185" y="2239456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778255" y="345857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448064" y="345857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781495" y="280122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직선 화살표 연결선 34"/>
            <p:cNvCxnSpPr>
              <a:stCxn id="28" idx="5"/>
              <a:endCxn id="32" idx="1"/>
            </p:cNvCxnSpPr>
            <p:nvPr/>
          </p:nvCxnSpPr>
          <p:spPr>
            <a:xfrm>
              <a:off x="2360946" y="3108535"/>
              <a:ext cx="470036" cy="4027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3" idx="6"/>
              <a:endCxn id="32" idx="2"/>
            </p:cNvCxnSpPr>
            <p:nvPr/>
          </p:nvCxnSpPr>
          <p:spPr>
            <a:xfrm>
              <a:off x="1808104" y="3638592"/>
              <a:ext cx="970151" cy="0"/>
            </a:xfrm>
            <a:prstGeom prst="straightConnector1">
              <a:avLst/>
            </a:prstGeom>
            <a:ln w="38100">
              <a:solidFill>
                <a:srgbClr val="1D314E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1" idx="5"/>
              <a:endCxn id="28" idx="1"/>
            </p:cNvCxnSpPr>
            <p:nvPr/>
          </p:nvCxnSpPr>
          <p:spPr>
            <a:xfrm>
              <a:off x="1717498" y="2546769"/>
              <a:ext cx="388862" cy="30718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0" idx="1"/>
              <a:endCxn id="29" idx="5"/>
            </p:cNvCxnSpPr>
            <p:nvPr/>
          </p:nvCxnSpPr>
          <p:spPr>
            <a:xfrm flipH="1" flipV="1">
              <a:off x="581636" y="3765885"/>
              <a:ext cx="919155" cy="65259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4" idx="5"/>
              <a:endCxn id="33" idx="1"/>
            </p:cNvCxnSpPr>
            <p:nvPr/>
          </p:nvCxnSpPr>
          <p:spPr>
            <a:xfrm>
              <a:off x="1088808" y="3108535"/>
              <a:ext cx="411983" cy="402764"/>
            </a:xfrm>
            <a:prstGeom prst="straightConnector1">
              <a:avLst/>
            </a:prstGeom>
            <a:ln w="38100">
              <a:solidFill>
                <a:srgbClr val="1D314E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4" idx="3"/>
              <a:endCxn id="29" idx="0"/>
            </p:cNvCxnSpPr>
            <p:nvPr/>
          </p:nvCxnSpPr>
          <p:spPr>
            <a:xfrm flipH="1">
              <a:off x="454343" y="3108535"/>
              <a:ext cx="379879" cy="35003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1" idx="3"/>
              <a:endCxn id="34" idx="7"/>
            </p:cNvCxnSpPr>
            <p:nvPr/>
          </p:nvCxnSpPr>
          <p:spPr>
            <a:xfrm flipH="1">
              <a:off x="1088808" y="2546769"/>
              <a:ext cx="374104" cy="30718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3" idx="4"/>
              <a:endCxn id="30" idx="0"/>
            </p:cNvCxnSpPr>
            <p:nvPr/>
          </p:nvCxnSpPr>
          <p:spPr>
            <a:xfrm>
              <a:off x="1628084" y="3818612"/>
              <a:ext cx="0" cy="547145"/>
            </a:xfrm>
            <a:prstGeom prst="straightConnector1">
              <a:avLst/>
            </a:prstGeom>
            <a:ln w="38100">
              <a:solidFill>
                <a:srgbClr val="1D314E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2" idx="4"/>
              <a:endCxn id="45" idx="0"/>
            </p:cNvCxnSpPr>
            <p:nvPr/>
          </p:nvCxnSpPr>
          <p:spPr>
            <a:xfrm flipH="1">
              <a:off x="2958076" y="3818612"/>
              <a:ext cx="199" cy="547145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0" idx="6"/>
              <a:endCxn id="45" idx="2"/>
            </p:cNvCxnSpPr>
            <p:nvPr/>
          </p:nvCxnSpPr>
          <p:spPr>
            <a:xfrm>
              <a:off x="1808104" y="4545777"/>
              <a:ext cx="96995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2778056" y="436575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56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/>
          <p:cNvGraphicFramePr>
            <a:graphicFrameLocks/>
          </p:cNvGraphicFramePr>
          <p:nvPr>
            <p:extLst/>
          </p:nvPr>
        </p:nvGraphicFramePr>
        <p:xfrm>
          <a:off x="278842" y="2707505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나눔명조" panose="02020603020101020101" pitchFamily="18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나눔명조" panose="02020603020101020101" pitchFamily="18" charset="-127"/>
                        </a:rPr>
                        <a:t>인접 행렬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나눔명조" panose="02020603020101020101" pitchFamily="18" charset="-127"/>
                        </a:rPr>
                        <a:t>인접 리스트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나눔명조" panose="02020603020101020101" pitchFamily="18" charset="-127"/>
                        </a:rPr>
                        <a:t>간선</a:t>
                      </a:r>
                      <a:r>
                        <a:rPr lang="ko-KR" altLang="en-US" sz="18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나눔명조" panose="02020603020101020101" pitchFamily="18" charset="-127"/>
                        </a:rPr>
                        <a:t> 리스트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나눔명조" panose="02020603020101020101" pitchFamily="18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나눔명조" panose="02020603020101020101" pitchFamily="18" charset="-127"/>
                        </a:rPr>
                        <a:t>메모리</a:t>
                      </a:r>
                    </a:p>
                  </a:txBody>
                  <a:tcPr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|V|</a:t>
                      </a:r>
                      <a:r>
                        <a:rPr lang="en-US" altLang="ko-KR" sz="18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나눔명조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|V| + |E|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나눔명조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|E|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나눔명조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나눔명조" panose="02020603020101020101" pitchFamily="18" charset="-127"/>
                        </a:rPr>
                        <a:t>초기화</a:t>
                      </a:r>
                    </a:p>
                  </a:txBody>
                  <a:tcPr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|V|</a:t>
                      </a:r>
                      <a:r>
                        <a:rPr lang="en-US" altLang="ko-KR" sz="18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나눔명조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|E|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나눔명조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나눔명조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나눔명조" panose="02020603020101020101" pitchFamily="18" charset="-127"/>
                        </a:rPr>
                        <a:t>삭제</a:t>
                      </a:r>
                    </a:p>
                  </a:txBody>
                  <a:tcPr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|V|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나눔명조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|E|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나눔명조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나눔명조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나눔명조" panose="02020603020101020101" pitchFamily="18" charset="-127"/>
                        </a:rPr>
                        <a:t>간선 추가</a:t>
                      </a:r>
                    </a:p>
                  </a:txBody>
                  <a:tcPr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나눔명조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나눔명조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나눔명조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나눔명조" panose="02020603020101020101" pitchFamily="18" charset="-127"/>
                        </a:rPr>
                        <a:t>간선 존재 여부</a:t>
                      </a:r>
                    </a:p>
                  </a:txBody>
                  <a:tcPr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나눔명조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정점의 차수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|E|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나눔명조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나눔명조" panose="02020603020101020101" pitchFamily="18" charset="-127"/>
                        </a:rPr>
                        <a:t>인접 정점 찾기</a:t>
                      </a:r>
                    </a:p>
                  </a:txBody>
                  <a:tcPr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|V|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나눔명조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정점의 차수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나눔명조" panose="02020603020101020101" pitchFamily="18" charset="-127"/>
                          <a:cs typeface="Times New Roman" panose="02020603050405020304" pitchFamily="18" charset="0"/>
                        </a:rPr>
                        <a:t>|E|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나눔명조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57926" y="2281800"/>
            <a:ext cx="2857520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latin typeface="Trebuchet MS" panose="020B0603020202020204" pitchFamily="34" charset="0"/>
                <a:ea typeface="나눔명조" panose="02020603020101020101" pitchFamily="18" charset="-127"/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|V|: </a:t>
            </a:r>
            <a:r>
              <a:rPr lang="ko-KR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정점 수</a:t>
            </a:r>
            <a:r>
              <a:rPr lang="en-US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|E|: </a:t>
            </a:r>
            <a:r>
              <a:rPr lang="ko-KR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간선 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7516" y="5458335"/>
            <a:ext cx="7358114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D2Coding" panose="020B0609020101020101" pitchFamily="49" charset="-127"/>
                <a:ea typeface="함초롬바탕" panose="02030504000101010101" pitchFamily="18" charset="-127"/>
              </a:rPr>
              <a:t>참고</a:t>
            </a:r>
            <a:r>
              <a:rPr lang="en-US" altLang="ko-KR" sz="1000" dirty="0">
                <a:latin typeface="D2Coding" panose="020B0609020101020101" pitchFamily="49" charset="-127"/>
                <a:ea typeface="함초롬바탕" panose="02030504000101010101" pitchFamily="18" charset="-127"/>
              </a:rPr>
              <a:t>] Robert Sedgewick, “Algorithms in C part5 Graph Algorithm”,  p33, 3th edition, Addison Wesley</a:t>
            </a:r>
            <a:endParaRPr lang="ko-KR" altLang="en-US" sz="10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실행 시간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2700"/>
                <a:ext cx="8229600" cy="5040485"/>
              </a:xfrm>
            </p:spPr>
            <p:txBody>
              <a:bodyPr/>
              <a:lstStyle/>
              <a:p>
                <a:r>
                  <a:rPr lang="ko-KR" altLang="en-US" dirty="0"/>
                  <a:t>그래프 알고리즘의 실행 시간은 </a:t>
                </a:r>
                <a:r>
                  <a:rPr lang="en-US" altLang="ko-KR" dirty="0"/>
                  <a:t>│V│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│E│</a:t>
                </a:r>
                <a:r>
                  <a:rPr lang="ko-KR" altLang="en-US" dirty="0"/>
                  <a:t>에 의존적이다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2700"/>
                <a:ext cx="8229600" cy="5040485"/>
              </a:xfrm>
              <a:blipFill>
                <a:blip r:embed="rId2"/>
                <a:stretch>
                  <a:fillRect l="-815" t="-1088" r="-2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유형</a:t>
            </a:r>
          </a:p>
        </p:txBody>
      </p:sp>
      <p:grpSp>
        <p:nvGrpSpPr>
          <p:cNvPr id="104" name="그룹 103"/>
          <p:cNvGrpSpPr/>
          <p:nvPr/>
        </p:nvGrpSpPr>
        <p:grpSpPr>
          <a:xfrm>
            <a:off x="5409429" y="974301"/>
            <a:ext cx="2145325" cy="1629202"/>
            <a:chOff x="5409429" y="974301"/>
            <a:chExt cx="2145325" cy="1629202"/>
          </a:xfrm>
        </p:grpSpPr>
        <p:sp>
          <p:nvSpPr>
            <p:cNvPr id="49" name="타원 48"/>
            <p:cNvSpPr/>
            <p:nvPr/>
          </p:nvSpPr>
          <p:spPr>
            <a:xfrm>
              <a:off x="6262330" y="974301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6262330" y="1667230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409429" y="974301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7194714" y="974301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5409429" y="2243463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5" name="직선 화살표 연결선 54"/>
            <p:cNvCxnSpPr>
              <a:stCxn id="49" idx="6"/>
              <a:endCxn id="52" idx="2"/>
            </p:cNvCxnSpPr>
            <p:nvPr/>
          </p:nvCxnSpPr>
          <p:spPr>
            <a:xfrm>
              <a:off x="6622370" y="1154321"/>
              <a:ext cx="572344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51" idx="6"/>
              <a:endCxn id="49" idx="2"/>
            </p:cNvCxnSpPr>
            <p:nvPr/>
          </p:nvCxnSpPr>
          <p:spPr>
            <a:xfrm>
              <a:off x="5769469" y="1154321"/>
              <a:ext cx="492861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49" idx="4"/>
              <a:endCxn id="50" idx="0"/>
            </p:cNvCxnSpPr>
            <p:nvPr/>
          </p:nvCxnSpPr>
          <p:spPr>
            <a:xfrm>
              <a:off x="6442350" y="1334341"/>
              <a:ext cx="0" cy="332889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52" idx="4"/>
              <a:endCxn id="63" idx="0"/>
            </p:cNvCxnSpPr>
            <p:nvPr/>
          </p:nvCxnSpPr>
          <p:spPr>
            <a:xfrm>
              <a:off x="7374734" y="1334341"/>
              <a:ext cx="0" cy="909122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54" idx="7"/>
              <a:endCxn id="50" idx="3"/>
            </p:cNvCxnSpPr>
            <p:nvPr/>
          </p:nvCxnSpPr>
          <p:spPr>
            <a:xfrm flipV="1">
              <a:off x="5716742" y="1974543"/>
              <a:ext cx="598315" cy="321647"/>
            </a:xfrm>
            <a:prstGeom prst="straightConnector1">
              <a:avLst/>
            </a:prstGeom>
            <a:ln w="444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63" idx="2"/>
              <a:endCxn id="54" idx="6"/>
            </p:cNvCxnSpPr>
            <p:nvPr/>
          </p:nvCxnSpPr>
          <p:spPr>
            <a:xfrm flipH="1">
              <a:off x="5769469" y="2423483"/>
              <a:ext cx="1425245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0" idx="5"/>
              <a:endCxn id="63" idx="1"/>
            </p:cNvCxnSpPr>
            <p:nvPr/>
          </p:nvCxnSpPr>
          <p:spPr>
            <a:xfrm>
              <a:off x="6569643" y="1974543"/>
              <a:ext cx="677798" cy="321647"/>
            </a:xfrm>
            <a:prstGeom prst="straightConnector1">
              <a:avLst/>
            </a:prstGeom>
            <a:ln w="444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/>
            <p:cNvSpPr/>
            <p:nvPr/>
          </p:nvSpPr>
          <p:spPr>
            <a:xfrm>
              <a:off x="7194714" y="2243463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4" name="직선 화살표 연결선 63"/>
            <p:cNvCxnSpPr>
              <a:stCxn id="51" idx="4"/>
              <a:endCxn id="54" idx="0"/>
            </p:cNvCxnSpPr>
            <p:nvPr/>
          </p:nvCxnSpPr>
          <p:spPr>
            <a:xfrm>
              <a:off x="5589449" y="1334341"/>
              <a:ext cx="0" cy="909122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1018898" y="1096866"/>
            <a:ext cx="2145325" cy="1588562"/>
            <a:chOff x="1018898" y="1096866"/>
            <a:chExt cx="2145325" cy="1588562"/>
          </a:xfrm>
        </p:grpSpPr>
        <p:sp>
          <p:nvSpPr>
            <p:cNvPr id="67" name="타원 66"/>
            <p:cNvSpPr/>
            <p:nvPr/>
          </p:nvSpPr>
          <p:spPr>
            <a:xfrm>
              <a:off x="1871799" y="1096866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871799" y="1738995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1018898" y="1096866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2804183" y="1096866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1018898" y="2325388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4" name="직선 화살표 연결선 73"/>
            <p:cNvCxnSpPr>
              <a:stCxn id="67" idx="6"/>
              <a:endCxn id="70" idx="2"/>
            </p:cNvCxnSpPr>
            <p:nvPr/>
          </p:nvCxnSpPr>
          <p:spPr>
            <a:xfrm>
              <a:off x="2231839" y="1276886"/>
              <a:ext cx="572344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69" idx="6"/>
              <a:endCxn id="67" idx="2"/>
            </p:cNvCxnSpPr>
            <p:nvPr/>
          </p:nvCxnSpPr>
          <p:spPr>
            <a:xfrm>
              <a:off x="1378938" y="1276886"/>
              <a:ext cx="492861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67" idx="4"/>
              <a:endCxn id="68" idx="0"/>
            </p:cNvCxnSpPr>
            <p:nvPr/>
          </p:nvCxnSpPr>
          <p:spPr>
            <a:xfrm>
              <a:off x="2051819" y="1456906"/>
              <a:ext cx="0" cy="282089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stCxn id="70" idx="4"/>
              <a:endCxn id="82" idx="0"/>
            </p:cNvCxnSpPr>
            <p:nvPr/>
          </p:nvCxnSpPr>
          <p:spPr>
            <a:xfrm>
              <a:off x="2984203" y="1456906"/>
              <a:ext cx="0" cy="868482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1" idx="7"/>
              <a:endCxn id="68" idx="3"/>
            </p:cNvCxnSpPr>
            <p:nvPr/>
          </p:nvCxnSpPr>
          <p:spPr>
            <a:xfrm flipV="1">
              <a:off x="1326211" y="2046308"/>
              <a:ext cx="598315" cy="33180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71" idx="6"/>
              <a:endCxn id="82" idx="2"/>
            </p:cNvCxnSpPr>
            <p:nvPr/>
          </p:nvCxnSpPr>
          <p:spPr>
            <a:xfrm>
              <a:off x="1378938" y="2505408"/>
              <a:ext cx="1425245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68" idx="5"/>
              <a:endCxn id="82" idx="1"/>
            </p:cNvCxnSpPr>
            <p:nvPr/>
          </p:nvCxnSpPr>
          <p:spPr>
            <a:xfrm>
              <a:off x="2179112" y="2046308"/>
              <a:ext cx="677798" cy="33180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/>
            <p:cNvSpPr/>
            <p:nvPr/>
          </p:nvSpPr>
          <p:spPr>
            <a:xfrm>
              <a:off x="2804183" y="2325388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3" name="직선 화살표 연결선 82"/>
            <p:cNvCxnSpPr>
              <a:stCxn id="69" idx="4"/>
              <a:endCxn id="71" idx="0"/>
            </p:cNvCxnSpPr>
            <p:nvPr/>
          </p:nvCxnSpPr>
          <p:spPr>
            <a:xfrm>
              <a:off x="1198918" y="1456906"/>
              <a:ext cx="0" cy="868482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1005400" y="3739997"/>
            <a:ext cx="2145325" cy="1649522"/>
            <a:chOff x="1005400" y="3739997"/>
            <a:chExt cx="2145325" cy="1649522"/>
          </a:xfrm>
        </p:grpSpPr>
        <p:sp>
          <p:nvSpPr>
            <p:cNvPr id="84" name="타원 83"/>
            <p:cNvSpPr/>
            <p:nvPr/>
          </p:nvSpPr>
          <p:spPr>
            <a:xfrm>
              <a:off x="1858301" y="3739997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1858301" y="4443086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1005400" y="3739997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2790685" y="3739997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1005400" y="502947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9" name="직선 화살표 연결선 88"/>
            <p:cNvCxnSpPr>
              <a:stCxn id="84" idx="6"/>
              <a:endCxn id="87" idx="2"/>
            </p:cNvCxnSpPr>
            <p:nvPr/>
          </p:nvCxnSpPr>
          <p:spPr>
            <a:xfrm>
              <a:off x="2218341" y="3920017"/>
              <a:ext cx="572344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86" idx="6"/>
              <a:endCxn id="84" idx="2"/>
            </p:cNvCxnSpPr>
            <p:nvPr/>
          </p:nvCxnSpPr>
          <p:spPr>
            <a:xfrm>
              <a:off x="1365440" y="3920017"/>
              <a:ext cx="492861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84" idx="4"/>
              <a:endCxn id="85" idx="0"/>
            </p:cNvCxnSpPr>
            <p:nvPr/>
          </p:nvCxnSpPr>
          <p:spPr>
            <a:xfrm>
              <a:off x="2038321" y="4100037"/>
              <a:ext cx="0" cy="343049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87" idx="4"/>
              <a:endCxn id="96" idx="0"/>
            </p:cNvCxnSpPr>
            <p:nvPr/>
          </p:nvCxnSpPr>
          <p:spPr>
            <a:xfrm>
              <a:off x="2970705" y="4100037"/>
              <a:ext cx="0" cy="929442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88" idx="7"/>
              <a:endCxn id="85" idx="3"/>
            </p:cNvCxnSpPr>
            <p:nvPr/>
          </p:nvCxnSpPr>
          <p:spPr>
            <a:xfrm flipV="1">
              <a:off x="1312713" y="4750399"/>
              <a:ext cx="598315" cy="33180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88" idx="6"/>
              <a:endCxn id="96" idx="2"/>
            </p:cNvCxnSpPr>
            <p:nvPr/>
          </p:nvCxnSpPr>
          <p:spPr>
            <a:xfrm>
              <a:off x="1365440" y="5209499"/>
              <a:ext cx="1425245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85" idx="5"/>
              <a:endCxn id="96" idx="1"/>
            </p:cNvCxnSpPr>
            <p:nvPr/>
          </p:nvCxnSpPr>
          <p:spPr>
            <a:xfrm>
              <a:off x="2165614" y="4750399"/>
              <a:ext cx="677798" cy="33180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타원 95"/>
            <p:cNvSpPr/>
            <p:nvPr/>
          </p:nvSpPr>
          <p:spPr>
            <a:xfrm>
              <a:off x="2790685" y="502947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7" name="직선 화살표 연결선 96"/>
            <p:cNvCxnSpPr>
              <a:stCxn id="86" idx="4"/>
              <a:endCxn id="88" idx="0"/>
            </p:cNvCxnSpPr>
            <p:nvPr/>
          </p:nvCxnSpPr>
          <p:spPr>
            <a:xfrm>
              <a:off x="1185420" y="4100037"/>
              <a:ext cx="0" cy="929442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954878" y="2876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무향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589449" y="2780721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유향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_</a:t>
            </a:r>
            <a:r>
              <a:rPr lang="ko-KR" altLang="en-US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싸이클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519271" y="5610664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유향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_</a:t>
            </a:r>
            <a:r>
              <a:rPr lang="ko-KR" altLang="en-US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싸이클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없음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(DAG)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09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인접 행렬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12508" y="3788621"/>
            <a:ext cx="2145325" cy="1629202"/>
            <a:chOff x="5409429" y="974301"/>
            <a:chExt cx="2145325" cy="1629202"/>
          </a:xfrm>
        </p:grpSpPr>
        <p:sp>
          <p:nvSpPr>
            <p:cNvPr id="25" name="타원 24"/>
            <p:cNvSpPr/>
            <p:nvPr/>
          </p:nvSpPr>
          <p:spPr>
            <a:xfrm>
              <a:off x="6262330" y="974301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6262330" y="1667230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5409429" y="974301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7194714" y="974301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409429" y="2243463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5" idx="6"/>
              <a:endCxn id="28" idx="2"/>
            </p:cNvCxnSpPr>
            <p:nvPr/>
          </p:nvCxnSpPr>
          <p:spPr>
            <a:xfrm>
              <a:off x="6622370" y="1154321"/>
              <a:ext cx="572344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7" idx="6"/>
              <a:endCxn id="25" idx="2"/>
            </p:cNvCxnSpPr>
            <p:nvPr/>
          </p:nvCxnSpPr>
          <p:spPr>
            <a:xfrm>
              <a:off x="5769469" y="1154321"/>
              <a:ext cx="492861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5" idx="4"/>
              <a:endCxn id="26" idx="0"/>
            </p:cNvCxnSpPr>
            <p:nvPr/>
          </p:nvCxnSpPr>
          <p:spPr>
            <a:xfrm>
              <a:off x="6442350" y="1334341"/>
              <a:ext cx="0" cy="332889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8" idx="4"/>
              <a:endCxn id="37" idx="0"/>
            </p:cNvCxnSpPr>
            <p:nvPr/>
          </p:nvCxnSpPr>
          <p:spPr>
            <a:xfrm>
              <a:off x="7374734" y="1334341"/>
              <a:ext cx="0" cy="909122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9" idx="7"/>
              <a:endCxn id="26" idx="3"/>
            </p:cNvCxnSpPr>
            <p:nvPr/>
          </p:nvCxnSpPr>
          <p:spPr>
            <a:xfrm flipV="1">
              <a:off x="5716742" y="1974543"/>
              <a:ext cx="598315" cy="32164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37" idx="2"/>
              <a:endCxn id="29" idx="6"/>
            </p:cNvCxnSpPr>
            <p:nvPr/>
          </p:nvCxnSpPr>
          <p:spPr>
            <a:xfrm flipH="1">
              <a:off x="5769469" y="2423483"/>
              <a:ext cx="1425245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6" idx="5"/>
              <a:endCxn id="37" idx="1"/>
            </p:cNvCxnSpPr>
            <p:nvPr/>
          </p:nvCxnSpPr>
          <p:spPr>
            <a:xfrm>
              <a:off x="6569643" y="1974543"/>
              <a:ext cx="677798" cy="32164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7194714" y="2243463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8" name="직선 화살표 연결선 37"/>
            <p:cNvCxnSpPr>
              <a:stCxn id="27" idx="4"/>
              <a:endCxn id="29" idx="0"/>
            </p:cNvCxnSpPr>
            <p:nvPr/>
          </p:nvCxnSpPr>
          <p:spPr>
            <a:xfrm>
              <a:off x="5589449" y="1334341"/>
              <a:ext cx="0" cy="909122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018898" y="1096866"/>
            <a:ext cx="2145325" cy="1588562"/>
            <a:chOff x="1018898" y="1096866"/>
            <a:chExt cx="2145325" cy="1588562"/>
          </a:xfrm>
        </p:grpSpPr>
        <p:sp>
          <p:nvSpPr>
            <p:cNvPr id="40" name="타원 39"/>
            <p:cNvSpPr/>
            <p:nvPr/>
          </p:nvSpPr>
          <p:spPr>
            <a:xfrm>
              <a:off x="1871799" y="1096866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871799" y="1738995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1018898" y="1096866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804183" y="1096866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018898" y="2325388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5" name="직선 화살표 연결선 44"/>
            <p:cNvCxnSpPr>
              <a:stCxn id="40" idx="6"/>
              <a:endCxn id="43" idx="2"/>
            </p:cNvCxnSpPr>
            <p:nvPr/>
          </p:nvCxnSpPr>
          <p:spPr>
            <a:xfrm>
              <a:off x="2231839" y="1276886"/>
              <a:ext cx="572344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42" idx="6"/>
              <a:endCxn id="40" idx="2"/>
            </p:cNvCxnSpPr>
            <p:nvPr/>
          </p:nvCxnSpPr>
          <p:spPr>
            <a:xfrm>
              <a:off x="1378938" y="1276886"/>
              <a:ext cx="492861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40" idx="4"/>
              <a:endCxn id="41" idx="0"/>
            </p:cNvCxnSpPr>
            <p:nvPr/>
          </p:nvCxnSpPr>
          <p:spPr>
            <a:xfrm>
              <a:off x="2051819" y="1456906"/>
              <a:ext cx="0" cy="282089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43" idx="4"/>
              <a:endCxn id="52" idx="0"/>
            </p:cNvCxnSpPr>
            <p:nvPr/>
          </p:nvCxnSpPr>
          <p:spPr>
            <a:xfrm>
              <a:off x="2984203" y="1456906"/>
              <a:ext cx="0" cy="868482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4" idx="7"/>
              <a:endCxn id="41" idx="3"/>
            </p:cNvCxnSpPr>
            <p:nvPr/>
          </p:nvCxnSpPr>
          <p:spPr>
            <a:xfrm flipV="1">
              <a:off x="1326211" y="2046308"/>
              <a:ext cx="598315" cy="33180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4" idx="6"/>
              <a:endCxn id="52" idx="2"/>
            </p:cNvCxnSpPr>
            <p:nvPr/>
          </p:nvCxnSpPr>
          <p:spPr>
            <a:xfrm>
              <a:off x="1378938" y="2505408"/>
              <a:ext cx="1425245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1" idx="5"/>
              <a:endCxn id="52" idx="1"/>
            </p:cNvCxnSpPr>
            <p:nvPr/>
          </p:nvCxnSpPr>
          <p:spPr>
            <a:xfrm>
              <a:off x="2179112" y="2046308"/>
              <a:ext cx="677798" cy="33180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2804183" y="2325388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3" name="직선 화살표 연결선 52"/>
            <p:cNvCxnSpPr>
              <a:stCxn id="42" idx="4"/>
              <a:endCxn id="44" idx="0"/>
            </p:cNvCxnSpPr>
            <p:nvPr/>
          </p:nvCxnSpPr>
          <p:spPr>
            <a:xfrm>
              <a:off x="1198918" y="1456906"/>
              <a:ext cx="0" cy="868482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12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</a:t>
            </a:r>
            <a:r>
              <a:rPr lang="en-US" altLang="ko-KR" sz="2200" dirty="0"/>
              <a:t>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개체들 사이의 관계를 표현</a:t>
            </a:r>
            <a:endParaRPr lang="en-US" altLang="ko-KR" dirty="0"/>
          </a:p>
          <a:p>
            <a:r>
              <a:rPr lang="ko-KR" altLang="en-US" dirty="0"/>
              <a:t>실세계의 현상을 추상화</a:t>
            </a:r>
            <a:endParaRPr lang="en-US" altLang="ko-KR" dirty="0"/>
          </a:p>
          <a:p>
            <a:pPr lvl="1"/>
            <a:r>
              <a:rPr lang="ko-KR" altLang="en-US" dirty="0"/>
              <a:t>웹문서들</a:t>
            </a:r>
            <a:r>
              <a:rPr lang="en-US" altLang="ko-KR" dirty="0"/>
              <a:t>, </a:t>
            </a:r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소셜</a:t>
            </a:r>
            <a:r>
              <a:rPr lang="en-US" altLang="ko-KR" dirty="0"/>
              <a:t>-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상태 공간</a:t>
            </a:r>
            <a:r>
              <a:rPr lang="en-US" altLang="ko-KR" dirty="0"/>
              <a:t>. . .</a:t>
            </a:r>
          </a:p>
          <a:p>
            <a:endParaRPr lang="en-US" altLang="ko-KR" dirty="0"/>
          </a:p>
          <a:p>
            <a:r>
              <a:rPr lang="ko-KR" altLang="en-US" dirty="0"/>
              <a:t>그래프 정의</a:t>
            </a:r>
            <a:endParaRPr lang="en-US" altLang="ko-KR" dirty="0"/>
          </a:p>
          <a:p>
            <a:pPr lvl="1"/>
            <a:r>
              <a:rPr lang="ko-KR" altLang="en-US" dirty="0"/>
              <a:t>그래프</a:t>
            </a:r>
            <a:r>
              <a:rPr lang="en-US" altLang="ko-KR" dirty="0"/>
              <a:t>(G)</a:t>
            </a:r>
            <a:r>
              <a:rPr lang="ko-KR" altLang="en-US" dirty="0"/>
              <a:t> 정점들의 집합</a:t>
            </a:r>
            <a:r>
              <a:rPr lang="en-US" altLang="ko-KR" dirty="0"/>
              <a:t>(V)</a:t>
            </a:r>
            <a:r>
              <a:rPr lang="ko-KR" altLang="en-US" dirty="0"/>
              <a:t>과 정점들을 연결하는 간선들의 집합</a:t>
            </a:r>
            <a:r>
              <a:rPr lang="en-US" altLang="ko-KR" dirty="0"/>
              <a:t>(E)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0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6"/>
          <p:cNvSpPr>
            <a:spLocks noGrp="1"/>
          </p:cNvSpPr>
          <p:nvPr>
            <p:ph idx="1"/>
          </p:nvPr>
        </p:nvSpPr>
        <p:spPr>
          <a:xfrm>
            <a:off x="457200" y="1058535"/>
            <a:ext cx="8229600" cy="1194648"/>
          </a:xfrm>
        </p:spPr>
        <p:txBody>
          <a:bodyPr>
            <a:normAutofit/>
          </a:bodyPr>
          <a:lstStyle/>
          <a:p>
            <a:r>
              <a:rPr lang="ko-KR" altLang="en-US" dirty="0"/>
              <a:t>정점</a:t>
            </a:r>
            <a:r>
              <a:rPr lang="en-US" altLang="ko-KR" dirty="0"/>
              <a:t>, </a:t>
            </a:r>
            <a:r>
              <a:rPr lang="ko-KR" altLang="en-US" dirty="0"/>
              <a:t>간선</a:t>
            </a:r>
            <a:endParaRPr lang="en-US" altLang="ko-KR" dirty="0"/>
          </a:p>
          <a:p>
            <a:r>
              <a:rPr lang="ko-KR" altLang="en-US" dirty="0" err="1"/>
              <a:t>무향</a:t>
            </a:r>
            <a:r>
              <a:rPr lang="ko-KR" altLang="en-US" dirty="0"/>
              <a:t> 그래프와 유향 그래프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</a:t>
            </a:r>
          </a:p>
        </p:txBody>
      </p:sp>
      <p:sp>
        <p:nvSpPr>
          <p:cNvPr id="5" name="타원 4"/>
          <p:cNvSpPr/>
          <p:nvPr/>
        </p:nvSpPr>
        <p:spPr>
          <a:xfrm>
            <a:off x="1545394" y="2747130"/>
            <a:ext cx="258378" cy="2593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A</a:t>
            </a:r>
            <a:endParaRPr lang="ko-KR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310449" y="3160854"/>
            <a:ext cx="258378" cy="2593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B</a:t>
            </a:r>
            <a:endParaRPr lang="ko-KR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674583" y="3870977"/>
            <a:ext cx="258378" cy="2593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C</a:t>
            </a:r>
            <a:endParaRPr lang="ko-KR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00900" y="3870977"/>
            <a:ext cx="258378" cy="2593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E</a:t>
            </a:r>
            <a:endParaRPr lang="ko-KR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432309" y="4199133"/>
            <a:ext cx="258378" cy="2593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D</a:t>
            </a:r>
            <a:endParaRPr lang="ko-KR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>
            <a:stCxn id="5" idx="5"/>
            <a:endCxn id="6" idx="1"/>
          </p:cNvCxnSpPr>
          <p:nvPr/>
        </p:nvCxnSpPr>
        <p:spPr>
          <a:xfrm>
            <a:off x="1765933" y="2968498"/>
            <a:ext cx="582354" cy="23033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  <a:stCxn id="7" idx="7"/>
            <a:endCxn id="6" idx="3"/>
          </p:cNvCxnSpPr>
          <p:nvPr/>
        </p:nvCxnSpPr>
        <p:spPr>
          <a:xfrm flipV="1">
            <a:off x="1895122" y="3382222"/>
            <a:ext cx="453165" cy="52673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  <a:stCxn id="9" idx="0"/>
            <a:endCxn id="6" idx="4"/>
          </p:cNvCxnSpPr>
          <p:nvPr/>
        </p:nvCxnSpPr>
        <p:spPr>
          <a:xfrm flipH="1" flipV="1">
            <a:off x="2439638" y="3420203"/>
            <a:ext cx="121860" cy="77893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  <a:stCxn id="7" idx="6"/>
            <a:endCxn id="9" idx="1"/>
          </p:cNvCxnSpPr>
          <p:nvPr/>
        </p:nvCxnSpPr>
        <p:spPr>
          <a:xfrm>
            <a:off x="1932961" y="4000651"/>
            <a:ext cx="537187" cy="23646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  <a:stCxn id="9" idx="7"/>
            <a:endCxn id="8" idx="2"/>
          </p:cNvCxnSpPr>
          <p:nvPr/>
        </p:nvCxnSpPr>
        <p:spPr>
          <a:xfrm flipV="1">
            <a:off x="2652848" y="4000652"/>
            <a:ext cx="648052" cy="23646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040302" y="2747130"/>
            <a:ext cx="257323" cy="2593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A</a:t>
            </a:r>
            <a:endParaRPr lang="ko-KR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802233" y="3160854"/>
            <a:ext cx="257323" cy="2593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B</a:t>
            </a:r>
            <a:endParaRPr lang="ko-KR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168963" y="3870977"/>
            <a:ext cx="257323" cy="2593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C</a:t>
            </a:r>
            <a:endParaRPr lang="ko-KR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788639" y="3870977"/>
            <a:ext cx="257323" cy="2593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E</a:t>
            </a:r>
            <a:endParaRPr lang="ko-KR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923595" y="4199133"/>
            <a:ext cx="257323" cy="2593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D</a:t>
            </a:r>
            <a:endParaRPr lang="ko-KR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연결선 33"/>
          <p:cNvCxnSpPr>
            <a:stCxn id="29" idx="5"/>
            <a:endCxn id="30" idx="1"/>
          </p:cNvCxnSpPr>
          <p:nvPr/>
        </p:nvCxnSpPr>
        <p:spPr>
          <a:xfrm>
            <a:off x="4259941" y="2968498"/>
            <a:ext cx="579976" cy="230336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  <a:stCxn id="31" idx="7"/>
            <a:endCxn id="30" idx="3"/>
          </p:cNvCxnSpPr>
          <p:nvPr/>
        </p:nvCxnSpPr>
        <p:spPr>
          <a:xfrm flipV="1">
            <a:off x="4388602" y="3382222"/>
            <a:ext cx="451315" cy="526736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  <a:stCxn id="33" idx="0"/>
            <a:endCxn id="30" idx="4"/>
          </p:cNvCxnSpPr>
          <p:nvPr/>
        </p:nvCxnSpPr>
        <p:spPr>
          <a:xfrm flipH="1" flipV="1">
            <a:off x="4930894" y="3420203"/>
            <a:ext cx="121362" cy="778930"/>
          </a:xfrm>
          <a:prstGeom prst="line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cxnSpLocks/>
            <a:stCxn id="31" idx="6"/>
            <a:endCxn id="33" idx="1"/>
          </p:cNvCxnSpPr>
          <p:nvPr/>
        </p:nvCxnSpPr>
        <p:spPr>
          <a:xfrm>
            <a:off x="4426286" y="4000651"/>
            <a:ext cx="534993" cy="236462"/>
          </a:xfrm>
          <a:prstGeom prst="line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33" idx="7"/>
            <a:endCxn id="32" idx="2"/>
          </p:cNvCxnSpPr>
          <p:nvPr/>
        </p:nvCxnSpPr>
        <p:spPr>
          <a:xfrm flipV="1">
            <a:off x="5143234" y="4000651"/>
            <a:ext cx="645404" cy="236461"/>
          </a:xfrm>
          <a:prstGeom prst="line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0055" y="5501148"/>
            <a:ext cx="40302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  <a:ea typeface="함초롬바탕" panose="02030504000101010101" pitchFamily="18" charset="-127"/>
              </a:rPr>
              <a:t>정점들</a:t>
            </a:r>
            <a:r>
              <a:rPr lang="en-US" altLang="ko-KR" sz="1200" dirty="0">
                <a:latin typeface="Consolas" panose="020B0609020204030204" pitchFamily="49" charset="0"/>
                <a:ea typeface="함초롬바탕" panose="02030504000101010101" pitchFamily="18" charset="-127"/>
              </a:rPr>
              <a:t>: A, B, C, D, E</a:t>
            </a:r>
          </a:p>
          <a:p>
            <a:r>
              <a:rPr lang="ko-KR" altLang="en-US" sz="1200" dirty="0">
                <a:latin typeface="Consolas" panose="020B0609020204030204" pitchFamily="49" charset="0"/>
                <a:ea typeface="함초롬바탕" panose="02030504000101010101" pitchFamily="18" charset="-127"/>
              </a:rPr>
              <a:t>간선들</a:t>
            </a:r>
            <a:r>
              <a:rPr lang="en-US" altLang="ko-KR" sz="1200" dirty="0">
                <a:latin typeface="Consolas" panose="020B0609020204030204" pitchFamily="49" charset="0"/>
                <a:ea typeface="함초롬바탕" panose="02030504000101010101" pitchFamily="18" charset="-127"/>
              </a:rPr>
              <a:t>: (A, B), (B, C), (B, D), (C, D), (D, E)</a:t>
            </a:r>
            <a:endParaRPr lang="ko-KR" altLang="en-US" sz="1200" dirty="0">
              <a:latin typeface="Consolas" panose="020B0609020204030204" pitchFamily="49" charset="0"/>
              <a:ea typeface="함초롬바탕" panose="02030504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80634" y="5505558"/>
            <a:ext cx="403027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  <a:ea typeface="함초롬바탕" panose="02030504000101010101" pitchFamily="18" charset="-127"/>
              </a:rPr>
              <a:t>간선들</a:t>
            </a:r>
            <a:r>
              <a:rPr lang="en-US" altLang="ko-KR" sz="1200" dirty="0">
                <a:latin typeface="Consolas" panose="020B0609020204030204" pitchFamily="49" charset="0"/>
                <a:ea typeface="함초롬바탕" panose="02030504000101010101" pitchFamily="18" charset="-127"/>
              </a:rPr>
              <a:t>: (A, B), (B, D), (C, B), (D, C), (D, E)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42219" y="4335371"/>
            <a:ext cx="84830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rgbClr val="00206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무향</a:t>
            </a:r>
            <a:r>
              <a:rPr lang="ko-KR" altLang="en-US" sz="1000" dirty="0">
                <a:solidFill>
                  <a:srgbClr val="00206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그래프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35786" y="4334880"/>
            <a:ext cx="84830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206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유향 그래프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71614" y="2328977"/>
            <a:ext cx="893193" cy="24622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graph1.png</a:t>
            </a:r>
            <a:endParaRPr lang="ko-KR" altLang="en-US" sz="10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77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6"/>
          <p:cNvSpPr>
            <a:spLocks noGrp="1"/>
          </p:cNvSpPr>
          <p:nvPr>
            <p:ph idx="1"/>
          </p:nvPr>
        </p:nvSpPr>
        <p:spPr>
          <a:xfrm>
            <a:off x="457200" y="1058534"/>
            <a:ext cx="8229600" cy="2125750"/>
          </a:xfrm>
        </p:spPr>
        <p:txBody>
          <a:bodyPr>
            <a:normAutofit/>
          </a:bodyPr>
          <a:lstStyle/>
          <a:p>
            <a:r>
              <a:rPr lang="ko-KR" altLang="en-US" dirty="0"/>
              <a:t>경로</a:t>
            </a:r>
            <a:endParaRPr lang="en-US" altLang="ko-KR" dirty="0"/>
          </a:p>
          <a:p>
            <a:pPr lvl="1"/>
            <a:r>
              <a:rPr lang="en-US" altLang="ko-KR" dirty="0"/>
              <a:t>A-&gt;B-&gt;D-&gt;E</a:t>
            </a:r>
          </a:p>
          <a:p>
            <a:pPr lvl="1"/>
            <a:r>
              <a:rPr lang="en-US" altLang="ko-KR" dirty="0"/>
              <a:t>A-&gt;</a:t>
            </a:r>
            <a:r>
              <a:rPr lang="en-US" altLang="ko-KR" b="1" dirty="0"/>
              <a:t>B</a:t>
            </a:r>
            <a:r>
              <a:rPr lang="en-US" altLang="ko-KR" dirty="0"/>
              <a:t>-&gt;D-&gt;C-&gt;</a:t>
            </a:r>
            <a:r>
              <a:rPr lang="en-US" altLang="ko-KR" b="1" dirty="0"/>
              <a:t>B (</a:t>
            </a:r>
            <a:r>
              <a:rPr lang="ko-KR" altLang="en-US" b="1" dirty="0" err="1"/>
              <a:t>싸이클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간선에 가중치가 부여될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51937" y="3810000"/>
            <a:ext cx="4986913" cy="1793759"/>
            <a:chOff x="1013837" y="3705458"/>
            <a:chExt cx="6203183" cy="2431701"/>
          </a:xfrm>
        </p:grpSpPr>
        <p:grpSp>
          <p:nvGrpSpPr>
            <p:cNvPr id="26" name="그룹 25"/>
            <p:cNvGrpSpPr/>
            <p:nvPr/>
          </p:nvGrpSpPr>
          <p:grpSpPr>
            <a:xfrm>
              <a:off x="1013837" y="3705458"/>
              <a:ext cx="2853732" cy="2431701"/>
              <a:chOff x="1798655" y="1989574"/>
              <a:chExt cx="3681045" cy="3248967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798655" y="1989574"/>
                <a:ext cx="472272" cy="492369"/>
              </a:xfrm>
              <a:prstGeom prst="ellipse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A</a:t>
                </a:r>
                <a:endParaRPr lang="ko-KR" altLang="en-US" sz="1400" dirty="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197048" y="2775020"/>
                <a:ext cx="472272" cy="492369"/>
              </a:xfrm>
              <a:prstGeom prst="ellipse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B</a:t>
                </a:r>
                <a:endParaRPr lang="ko-KR" altLang="en-US" sz="1400" dirty="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2034791" y="4123174"/>
                <a:ext cx="472272" cy="492369"/>
              </a:xfrm>
              <a:prstGeom prst="ellipse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5007428" y="4123174"/>
                <a:ext cx="472272" cy="492369"/>
              </a:xfrm>
              <a:prstGeom prst="ellipse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E</a:t>
                </a:r>
                <a:endParaRPr lang="ko-KR" altLang="en-US" sz="1400" dirty="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3419788" y="4746172"/>
                <a:ext cx="472272" cy="492369"/>
              </a:xfrm>
              <a:prstGeom prst="ellipse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D</a:t>
                </a:r>
                <a:endParaRPr lang="ko-KR" altLang="en-US" sz="1400" dirty="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1" name="직선 연결선 10"/>
              <p:cNvCxnSpPr>
                <a:stCxn id="5" idx="5"/>
                <a:endCxn id="6" idx="1"/>
              </p:cNvCxnSpPr>
              <p:nvPr/>
            </p:nvCxnSpPr>
            <p:spPr>
              <a:xfrm>
                <a:off x="2201764" y="2409837"/>
                <a:ext cx="1064447" cy="437289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cxnSpLocks/>
                <a:stCxn id="7" idx="7"/>
                <a:endCxn id="6" idx="3"/>
              </p:cNvCxnSpPr>
              <p:nvPr/>
            </p:nvCxnSpPr>
            <p:spPr>
              <a:xfrm flipV="1">
                <a:off x="2437900" y="3195283"/>
                <a:ext cx="828311" cy="999997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>
                <a:cxnSpLocks/>
                <a:stCxn id="9" idx="0"/>
                <a:endCxn id="6" idx="4"/>
              </p:cNvCxnSpPr>
              <p:nvPr/>
            </p:nvCxnSpPr>
            <p:spPr>
              <a:xfrm flipH="1" flipV="1">
                <a:off x="3433184" y="3267389"/>
                <a:ext cx="222740" cy="1478783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cxnSpLocks/>
                <a:stCxn id="7" idx="6"/>
                <a:endCxn id="9" idx="1"/>
              </p:cNvCxnSpPr>
              <p:nvPr/>
            </p:nvCxnSpPr>
            <p:spPr>
              <a:xfrm>
                <a:off x="2507063" y="4369359"/>
                <a:ext cx="981888" cy="448919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cxnSpLocks/>
                <a:stCxn id="9" idx="7"/>
                <a:endCxn id="8" idx="1"/>
              </p:cNvCxnSpPr>
              <p:nvPr/>
            </p:nvCxnSpPr>
            <p:spPr>
              <a:xfrm flipV="1">
                <a:off x="3822897" y="4195280"/>
                <a:ext cx="1253694" cy="622998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4363288" y="3705458"/>
              <a:ext cx="2853732" cy="2431701"/>
              <a:chOff x="1798655" y="1989574"/>
              <a:chExt cx="3681045" cy="3248967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1798655" y="1989574"/>
                <a:ext cx="472272" cy="492369"/>
              </a:xfrm>
              <a:prstGeom prst="ellipse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A</a:t>
                </a:r>
                <a:endParaRPr lang="ko-KR" altLang="en-US" sz="1400" dirty="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197048" y="2775020"/>
                <a:ext cx="472272" cy="492369"/>
              </a:xfrm>
              <a:prstGeom prst="ellipse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B</a:t>
                </a:r>
                <a:endParaRPr lang="ko-KR" altLang="en-US" sz="1400" dirty="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034791" y="4123174"/>
                <a:ext cx="472272" cy="492369"/>
              </a:xfrm>
              <a:prstGeom prst="ellipse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5007428" y="4123174"/>
                <a:ext cx="472272" cy="492369"/>
              </a:xfrm>
              <a:prstGeom prst="ellipse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E</a:t>
                </a:r>
                <a:endParaRPr lang="ko-KR" altLang="en-US" sz="1400" dirty="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419788" y="4746172"/>
                <a:ext cx="472272" cy="492369"/>
              </a:xfrm>
              <a:prstGeom prst="ellipse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D</a:t>
                </a:r>
                <a:endParaRPr lang="ko-KR" altLang="en-US" sz="1400" dirty="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34" name="직선 연결선 33"/>
              <p:cNvCxnSpPr>
                <a:stCxn id="29" idx="5"/>
                <a:endCxn id="30" idx="1"/>
              </p:cNvCxnSpPr>
              <p:nvPr/>
            </p:nvCxnSpPr>
            <p:spPr>
              <a:xfrm>
                <a:off x="2201764" y="2409837"/>
                <a:ext cx="1064447" cy="437289"/>
              </a:xfrm>
              <a:prstGeom prst="line">
                <a:avLst/>
              </a:prstGeom>
              <a:ln w="12700">
                <a:solidFill>
                  <a:srgbClr val="00206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cxnSpLocks/>
                <a:stCxn id="31" idx="7"/>
                <a:endCxn id="30" idx="3"/>
              </p:cNvCxnSpPr>
              <p:nvPr/>
            </p:nvCxnSpPr>
            <p:spPr>
              <a:xfrm flipV="1">
                <a:off x="2437900" y="3195283"/>
                <a:ext cx="828311" cy="999997"/>
              </a:xfrm>
              <a:prstGeom prst="line">
                <a:avLst/>
              </a:prstGeom>
              <a:ln w="38100">
                <a:solidFill>
                  <a:srgbClr val="00206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cxnSpLocks/>
                <a:stCxn id="33" idx="0"/>
                <a:endCxn id="30" idx="4"/>
              </p:cNvCxnSpPr>
              <p:nvPr/>
            </p:nvCxnSpPr>
            <p:spPr>
              <a:xfrm flipH="1" flipV="1">
                <a:off x="3433184" y="3267389"/>
                <a:ext cx="222740" cy="1478783"/>
              </a:xfrm>
              <a:prstGeom prst="line">
                <a:avLst/>
              </a:prstGeom>
              <a:ln w="38100">
                <a:solidFill>
                  <a:srgbClr val="00206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>
                <a:cxnSpLocks/>
                <a:stCxn id="31" idx="6"/>
                <a:endCxn id="33" idx="1"/>
              </p:cNvCxnSpPr>
              <p:nvPr/>
            </p:nvCxnSpPr>
            <p:spPr>
              <a:xfrm>
                <a:off x="2507063" y="4369359"/>
                <a:ext cx="981888" cy="448919"/>
              </a:xfrm>
              <a:prstGeom prst="line">
                <a:avLst/>
              </a:prstGeom>
              <a:ln w="38100">
                <a:solidFill>
                  <a:srgbClr val="00206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cxnSpLocks/>
                <a:stCxn id="33" idx="7"/>
                <a:endCxn id="32" idx="1"/>
              </p:cNvCxnSpPr>
              <p:nvPr/>
            </p:nvCxnSpPr>
            <p:spPr>
              <a:xfrm flipV="1">
                <a:off x="3822897" y="4195280"/>
                <a:ext cx="1253694" cy="622998"/>
              </a:xfrm>
              <a:prstGeom prst="line">
                <a:avLst/>
              </a:prstGeom>
              <a:ln w="12700">
                <a:solidFill>
                  <a:srgbClr val="00206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 flipH="1">
              <a:off x="1628473" y="3785596"/>
              <a:ext cx="23451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71999"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400" dirty="0">
                  <a:latin typeface="D2Coding" panose="020B0609020101020101" pitchFamily="49" charset="-127"/>
                  <a:ea typeface="함초롬바탕" panose="02030504000101010101" pitchFamily="18" charset="-127"/>
                </a:rPr>
                <a:t>2</a:t>
              </a:r>
              <a:endPara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flipH="1">
              <a:off x="1516307" y="4734003"/>
              <a:ext cx="23451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71999"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400" dirty="0">
                  <a:latin typeface="D2Coding" panose="020B0609020101020101" pitchFamily="49" charset="-127"/>
                  <a:ea typeface="함초롬바탕" panose="02030504000101010101" pitchFamily="18" charset="-127"/>
                </a:rPr>
                <a:t>4</a:t>
              </a:r>
              <a:endPara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1680221" y="5616905"/>
              <a:ext cx="23451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71999"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400" dirty="0">
                  <a:latin typeface="D2Coding" panose="020B0609020101020101" pitchFamily="49" charset="-127"/>
                  <a:ea typeface="함초롬바탕" panose="02030504000101010101" pitchFamily="18" charset="-127"/>
                </a:rPr>
                <a:t>3</a:t>
              </a:r>
              <a:endPara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2364081" y="5008550"/>
              <a:ext cx="23451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71999"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400" dirty="0">
                  <a:latin typeface="D2Coding" panose="020B0609020101020101" pitchFamily="49" charset="-127"/>
                  <a:ea typeface="함초롬바탕" panose="02030504000101010101" pitchFamily="18" charset="-127"/>
                </a:rPr>
                <a:t>6</a:t>
              </a:r>
              <a:endPara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2989116" y="5671309"/>
              <a:ext cx="23451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71999"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400" dirty="0">
                  <a:latin typeface="D2Coding" panose="020B0609020101020101" pitchFamily="49" charset="-127"/>
                  <a:ea typeface="함초롬바탕" panose="02030504000101010101" pitchFamily="18" charset="-127"/>
                </a:rPr>
                <a:t>5</a:t>
              </a:r>
              <a:endPara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4971945" y="3825595"/>
              <a:ext cx="23451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71999"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400" dirty="0">
                  <a:latin typeface="D2Coding" panose="020B0609020101020101" pitchFamily="49" charset="-127"/>
                  <a:ea typeface="함초롬바탕" panose="02030504000101010101" pitchFamily="18" charset="-127"/>
                </a:rPr>
                <a:t>2</a:t>
              </a:r>
              <a:endPara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4859779" y="4774002"/>
              <a:ext cx="23451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71999"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400" dirty="0">
                  <a:latin typeface="D2Coding" panose="020B0609020101020101" pitchFamily="49" charset="-127"/>
                  <a:ea typeface="함초롬바탕" panose="02030504000101010101" pitchFamily="18" charset="-127"/>
                </a:rPr>
                <a:t>4</a:t>
              </a:r>
              <a:endPara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5023693" y="5656905"/>
              <a:ext cx="23451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71999"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400" dirty="0">
                  <a:latin typeface="D2Coding" panose="020B0609020101020101" pitchFamily="49" charset="-127"/>
                  <a:ea typeface="함초롬바탕" panose="02030504000101010101" pitchFamily="18" charset="-127"/>
                </a:rPr>
                <a:t>3</a:t>
              </a:r>
              <a:endPara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flipH="1">
              <a:off x="5707552" y="5048550"/>
              <a:ext cx="23451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71999"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400" dirty="0">
                  <a:latin typeface="D2Coding" panose="020B0609020101020101" pitchFamily="49" charset="-127"/>
                  <a:ea typeface="함초롬바탕" panose="02030504000101010101" pitchFamily="18" charset="-127"/>
                </a:rPr>
                <a:t>6</a:t>
              </a:r>
              <a:endPara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6305965" y="5625843"/>
              <a:ext cx="23451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71999"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400" dirty="0">
                  <a:latin typeface="D2Coding" panose="020B0609020101020101" pitchFamily="49" charset="-127"/>
                  <a:ea typeface="함초롬바탕" panose="02030504000101010101" pitchFamily="18" charset="-127"/>
                </a:rPr>
                <a:t>5</a:t>
              </a:r>
              <a:endPara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endParaRPr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106603" y="3898620"/>
            <a:ext cx="893193" cy="24622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graph2.png</a:t>
            </a:r>
            <a:endParaRPr lang="ko-KR" altLang="en-US" sz="10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65202" y="5447024"/>
            <a:ext cx="255198" cy="24622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76161" y="5437183"/>
            <a:ext cx="255198" cy="24622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90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정점 </a:t>
            </a:r>
            <a:r>
              <a:rPr lang="en-US" altLang="ko-KR" dirty="0"/>
              <a:t>u, v </a:t>
            </a:r>
            <a:r>
              <a:rPr lang="ko-KR" altLang="en-US" dirty="0"/>
              <a:t>사이에 간선이 존재하면 두 정점은 서로 인접해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유향 그래프에서 </a:t>
            </a:r>
            <a:r>
              <a:rPr lang="en-US" altLang="ko-KR" dirty="0"/>
              <a:t>u</a:t>
            </a:r>
            <a:r>
              <a:rPr lang="ko-KR" altLang="en-US" dirty="0"/>
              <a:t>에서 </a:t>
            </a:r>
            <a:r>
              <a:rPr lang="en-US" altLang="ko-KR" dirty="0"/>
              <a:t>v</a:t>
            </a:r>
            <a:r>
              <a:rPr lang="ko-KR" altLang="en-US" dirty="0"/>
              <a:t>로 나가는 간선이라면</a:t>
            </a:r>
            <a:r>
              <a:rPr lang="en-US" altLang="ko-KR" dirty="0"/>
              <a:t>, v</a:t>
            </a:r>
            <a:r>
              <a:rPr lang="ko-KR" altLang="en-US" dirty="0"/>
              <a:t>는 </a:t>
            </a:r>
            <a:r>
              <a:rPr lang="en-US" altLang="ko-KR" dirty="0"/>
              <a:t>u</a:t>
            </a:r>
            <a:r>
              <a:rPr lang="ko-KR" altLang="en-US" dirty="0"/>
              <a:t>에 인접한 정점이지만 </a:t>
            </a:r>
            <a:r>
              <a:rPr lang="en-US" altLang="ko-KR" dirty="0"/>
              <a:t>u</a:t>
            </a:r>
            <a:r>
              <a:rPr lang="ko-KR" altLang="en-US" dirty="0"/>
              <a:t>는 </a:t>
            </a:r>
            <a:r>
              <a:rPr lang="en-US" altLang="ko-KR" dirty="0"/>
              <a:t>v</a:t>
            </a:r>
            <a:r>
              <a:rPr lang="ko-KR" altLang="en-US" dirty="0"/>
              <a:t>의 인접한 정점이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정점의 인접 정점들을 찾는 작업이 그래프 알고리즘의 기본 작업이다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인접 </a:t>
            </a:r>
            <a:r>
              <a:rPr lang="en-US" altLang="ko-KR" sz="2200" dirty="0"/>
              <a:t>adjacency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8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그래프에 포함된 간선 정보를 저장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각 정점의 인접 정점들의 정보를 저장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인접 행렬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인접 리스트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간선 리스트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표현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1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099605"/>
            <a:ext cx="8229600" cy="1149348"/>
          </a:xfrm>
        </p:spPr>
        <p:txBody>
          <a:bodyPr/>
          <a:lstStyle/>
          <a:p>
            <a:r>
              <a:rPr lang="ko-KR" altLang="en-US" dirty="0"/>
              <a:t>정점 </a:t>
            </a:r>
            <a:r>
              <a:rPr lang="en-US" altLang="ko-KR" dirty="0"/>
              <a:t>v</a:t>
            </a:r>
            <a:r>
              <a:rPr lang="ko-KR" altLang="en-US" dirty="0"/>
              <a:t>의 인접 정점들을 </a:t>
            </a:r>
            <a:r>
              <a:rPr lang="en-US" altLang="ko-KR" dirty="0"/>
              <a:t>v</a:t>
            </a:r>
            <a:r>
              <a:rPr lang="ko-KR" altLang="en-US" dirty="0"/>
              <a:t>행에 </a:t>
            </a:r>
            <a:r>
              <a:rPr lang="en-US" altLang="ko-KR" dirty="0"/>
              <a:t>1</a:t>
            </a:r>
            <a:r>
              <a:rPr lang="ko-KR" altLang="en-US" dirty="0"/>
              <a:t>로 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인접 행렬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156448" y="3471733"/>
            <a:ext cx="1958227" cy="1750204"/>
            <a:chOff x="274323" y="2239456"/>
            <a:chExt cx="2863972" cy="2486341"/>
          </a:xfrm>
        </p:grpSpPr>
        <p:sp>
          <p:nvSpPr>
            <p:cNvPr id="6" name="타원 5"/>
            <p:cNvSpPr/>
            <p:nvPr/>
          </p:nvSpPr>
          <p:spPr>
            <a:xfrm>
              <a:off x="2053633" y="280122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74323" y="345857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448064" y="436575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0185" y="2239456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778255" y="345857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448064" y="345857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781495" y="280122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직선 화살표 연결선 12"/>
            <p:cNvCxnSpPr>
              <a:stCxn id="6" idx="5"/>
              <a:endCxn id="10" idx="1"/>
            </p:cNvCxnSpPr>
            <p:nvPr/>
          </p:nvCxnSpPr>
          <p:spPr>
            <a:xfrm>
              <a:off x="2360946" y="3108535"/>
              <a:ext cx="470036" cy="4027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11" idx="6"/>
              <a:endCxn id="10" idx="2"/>
            </p:cNvCxnSpPr>
            <p:nvPr/>
          </p:nvCxnSpPr>
          <p:spPr>
            <a:xfrm>
              <a:off x="1808104" y="3638592"/>
              <a:ext cx="97015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9" idx="5"/>
              <a:endCxn id="6" idx="1"/>
            </p:cNvCxnSpPr>
            <p:nvPr/>
          </p:nvCxnSpPr>
          <p:spPr>
            <a:xfrm>
              <a:off x="1717498" y="2546769"/>
              <a:ext cx="388862" cy="30718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1"/>
              <a:endCxn id="7" idx="5"/>
            </p:cNvCxnSpPr>
            <p:nvPr/>
          </p:nvCxnSpPr>
          <p:spPr>
            <a:xfrm flipH="1" flipV="1">
              <a:off x="581636" y="3765885"/>
              <a:ext cx="919155" cy="65259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2" idx="5"/>
              <a:endCxn id="11" idx="1"/>
            </p:cNvCxnSpPr>
            <p:nvPr/>
          </p:nvCxnSpPr>
          <p:spPr>
            <a:xfrm>
              <a:off x="1088808" y="3108535"/>
              <a:ext cx="411983" cy="4027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2" idx="3"/>
              <a:endCxn id="7" idx="0"/>
            </p:cNvCxnSpPr>
            <p:nvPr/>
          </p:nvCxnSpPr>
          <p:spPr>
            <a:xfrm flipH="1">
              <a:off x="454343" y="3108535"/>
              <a:ext cx="379879" cy="35003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9" idx="3"/>
              <a:endCxn id="12" idx="7"/>
            </p:cNvCxnSpPr>
            <p:nvPr/>
          </p:nvCxnSpPr>
          <p:spPr>
            <a:xfrm flipH="1">
              <a:off x="1088808" y="2546769"/>
              <a:ext cx="374104" cy="30718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1" idx="4"/>
              <a:endCxn id="8" idx="0"/>
            </p:cNvCxnSpPr>
            <p:nvPr/>
          </p:nvCxnSpPr>
          <p:spPr>
            <a:xfrm>
              <a:off x="1628084" y="3818612"/>
              <a:ext cx="0" cy="547145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0" idx="4"/>
              <a:endCxn id="23" idx="0"/>
            </p:cNvCxnSpPr>
            <p:nvPr/>
          </p:nvCxnSpPr>
          <p:spPr>
            <a:xfrm flipH="1">
              <a:off x="2958076" y="3818612"/>
              <a:ext cx="199" cy="547145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8" idx="6"/>
              <a:endCxn id="23" idx="2"/>
            </p:cNvCxnSpPr>
            <p:nvPr/>
          </p:nvCxnSpPr>
          <p:spPr>
            <a:xfrm>
              <a:off x="1808104" y="4545777"/>
              <a:ext cx="96995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2778056" y="436575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03814"/>
              </p:ext>
            </p:extLst>
          </p:nvPr>
        </p:nvGraphicFramePr>
        <p:xfrm>
          <a:off x="3456490" y="3359343"/>
          <a:ext cx="233470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12">
                  <a:extLst>
                    <a:ext uri="{9D8B030D-6E8A-4147-A177-3AD203B41FA5}">
                      <a16:colId xmlns:a16="http://schemas.microsoft.com/office/drawing/2014/main" val="1204425476"/>
                    </a:ext>
                  </a:extLst>
                </a:gridCol>
                <a:gridCol w="259412">
                  <a:extLst>
                    <a:ext uri="{9D8B030D-6E8A-4147-A177-3AD203B41FA5}">
                      <a16:colId xmlns:a16="http://schemas.microsoft.com/office/drawing/2014/main" val="1682185591"/>
                    </a:ext>
                  </a:extLst>
                </a:gridCol>
                <a:gridCol w="259412">
                  <a:extLst>
                    <a:ext uri="{9D8B030D-6E8A-4147-A177-3AD203B41FA5}">
                      <a16:colId xmlns:a16="http://schemas.microsoft.com/office/drawing/2014/main" val="2100077379"/>
                    </a:ext>
                  </a:extLst>
                </a:gridCol>
                <a:gridCol w="259412">
                  <a:extLst>
                    <a:ext uri="{9D8B030D-6E8A-4147-A177-3AD203B41FA5}">
                      <a16:colId xmlns:a16="http://schemas.microsoft.com/office/drawing/2014/main" val="1098258987"/>
                    </a:ext>
                  </a:extLst>
                </a:gridCol>
                <a:gridCol w="259412">
                  <a:extLst>
                    <a:ext uri="{9D8B030D-6E8A-4147-A177-3AD203B41FA5}">
                      <a16:colId xmlns:a16="http://schemas.microsoft.com/office/drawing/2014/main" val="622997857"/>
                    </a:ext>
                  </a:extLst>
                </a:gridCol>
                <a:gridCol w="259412">
                  <a:extLst>
                    <a:ext uri="{9D8B030D-6E8A-4147-A177-3AD203B41FA5}">
                      <a16:colId xmlns:a16="http://schemas.microsoft.com/office/drawing/2014/main" val="1500099695"/>
                    </a:ext>
                  </a:extLst>
                </a:gridCol>
                <a:gridCol w="259412">
                  <a:extLst>
                    <a:ext uri="{9D8B030D-6E8A-4147-A177-3AD203B41FA5}">
                      <a16:colId xmlns:a16="http://schemas.microsoft.com/office/drawing/2014/main" val="4289796123"/>
                    </a:ext>
                  </a:extLst>
                </a:gridCol>
                <a:gridCol w="259412">
                  <a:extLst>
                    <a:ext uri="{9D8B030D-6E8A-4147-A177-3AD203B41FA5}">
                      <a16:colId xmlns:a16="http://schemas.microsoft.com/office/drawing/2014/main" val="3314651069"/>
                    </a:ext>
                  </a:extLst>
                </a:gridCol>
                <a:gridCol w="259412">
                  <a:extLst>
                    <a:ext uri="{9D8B030D-6E8A-4147-A177-3AD203B41FA5}">
                      <a16:colId xmlns:a16="http://schemas.microsoft.com/office/drawing/2014/main" val="984827019"/>
                    </a:ext>
                  </a:extLst>
                </a:gridCol>
              </a:tblGrid>
              <a:tr h="22575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00623"/>
                  </a:ext>
                </a:extLst>
              </a:tr>
              <a:tr h="225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112464"/>
                  </a:ext>
                </a:extLst>
              </a:tr>
              <a:tr h="225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691842"/>
                  </a:ext>
                </a:extLst>
              </a:tr>
              <a:tr h="225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219305"/>
                  </a:ext>
                </a:extLst>
              </a:tr>
              <a:tr h="225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382584"/>
                  </a:ext>
                </a:extLst>
              </a:tr>
              <a:tr h="225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38483"/>
                  </a:ext>
                </a:extLst>
              </a:tr>
              <a:tr h="225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641243"/>
                  </a:ext>
                </a:extLst>
              </a:tr>
              <a:tr h="225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595678"/>
                  </a:ext>
                </a:extLst>
              </a:tr>
              <a:tr h="225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8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65803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830503" y="2669835"/>
            <a:ext cx="893193" cy="24622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graph3.png</a:t>
            </a:r>
            <a:endParaRPr lang="ko-KR" altLang="en-US" sz="10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91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099605"/>
            <a:ext cx="8229600" cy="546174"/>
          </a:xfrm>
        </p:spPr>
        <p:txBody>
          <a:bodyPr/>
          <a:lstStyle/>
          <a:p>
            <a:r>
              <a:rPr lang="ko-KR" altLang="en-US" dirty="0" err="1"/>
              <a:t>무향</a:t>
            </a:r>
            <a:r>
              <a:rPr lang="ko-KR" altLang="en-US" dirty="0"/>
              <a:t> 그래프에서 하나의 간선은 두개의 </a:t>
            </a:r>
            <a:r>
              <a:rPr lang="en-US" altLang="ko-KR" dirty="0"/>
              <a:t>1</a:t>
            </a:r>
            <a:r>
              <a:rPr lang="ko-KR" altLang="en-US" dirty="0"/>
              <a:t>로 표시해야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인접 행렬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156448" y="3471734"/>
            <a:ext cx="1958092" cy="1750204"/>
            <a:chOff x="274323" y="2239456"/>
            <a:chExt cx="2863972" cy="2486341"/>
          </a:xfrm>
        </p:grpSpPr>
        <p:sp>
          <p:nvSpPr>
            <p:cNvPr id="26" name="타원 25"/>
            <p:cNvSpPr/>
            <p:nvPr/>
          </p:nvSpPr>
          <p:spPr>
            <a:xfrm>
              <a:off x="2053633" y="2801222"/>
              <a:ext cx="360040" cy="360040"/>
            </a:xfrm>
            <a:prstGeom prst="ellipse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274323" y="3458572"/>
              <a:ext cx="360040" cy="360040"/>
            </a:xfrm>
            <a:prstGeom prst="ellipse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1448064" y="4365757"/>
              <a:ext cx="360040" cy="360040"/>
            </a:xfrm>
            <a:prstGeom prst="ellipse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410185" y="2239456"/>
              <a:ext cx="360040" cy="360040"/>
            </a:xfrm>
            <a:prstGeom prst="ellipse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778255" y="3458572"/>
              <a:ext cx="360040" cy="360040"/>
            </a:xfrm>
            <a:prstGeom prst="ellipse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448064" y="3458572"/>
              <a:ext cx="360040" cy="360040"/>
            </a:xfrm>
            <a:prstGeom prst="ellipse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781495" y="2801222"/>
              <a:ext cx="360040" cy="360040"/>
            </a:xfrm>
            <a:prstGeom prst="ellipse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직선 화살표 연결선 32"/>
            <p:cNvCxnSpPr>
              <a:stCxn id="26" idx="5"/>
              <a:endCxn id="30" idx="1"/>
            </p:cNvCxnSpPr>
            <p:nvPr/>
          </p:nvCxnSpPr>
          <p:spPr>
            <a:xfrm>
              <a:off x="2360946" y="3108535"/>
              <a:ext cx="470036" cy="4027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1" idx="6"/>
              <a:endCxn id="30" idx="2"/>
            </p:cNvCxnSpPr>
            <p:nvPr/>
          </p:nvCxnSpPr>
          <p:spPr>
            <a:xfrm>
              <a:off x="1808104" y="3638592"/>
              <a:ext cx="97015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9" idx="5"/>
              <a:endCxn id="26" idx="1"/>
            </p:cNvCxnSpPr>
            <p:nvPr/>
          </p:nvCxnSpPr>
          <p:spPr>
            <a:xfrm>
              <a:off x="1717498" y="2546769"/>
              <a:ext cx="388862" cy="30718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28" idx="1"/>
              <a:endCxn id="27" idx="5"/>
            </p:cNvCxnSpPr>
            <p:nvPr/>
          </p:nvCxnSpPr>
          <p:spPr>
            <a:xfrm flipH="1" flipV="1">
              <a:off x="581636" y="3765885"/>
              <a:ext cx="919155" cy="65259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2" idx="5"/>
              <a:endCxn id="31" idx="1"/>
            </p:cNvCxnSpPr>
            <p:nvPr/>
          </p:nvCxnSpPr>
          <p:spPr>
            <a:xfrm>
              <a:off x="1088808" y="3108535"/>
              <a:ext cx="411983" cy="402764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3"/>
              <a:endCxn id="27" idx="0"/>
            </p:cNvCxnSpPr>
            <p:nvPr/>
          </p:nvCxnSpPr>
          <p:spPr>
            <a:xfrm flipH="1">
              <a:off x="454343" y="3108535"/>
              <a:ext cx="379879" cy="35003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9" idx="3"/>
              <a:endCxn id="32" idx="7"/>
            </p:cNvCxnSpPr>
            <p:nvPr/>
          </p:nvCxnSpPr>
          <p:spPr>
            <a:xfrm flipH="1">
              <a:off x="1088808" y="2546769"/>
              <a:ext cx="374104" cy="30718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1" idx="4"/>
              <a:endCxn id="28" idx="0"/>
            </p:cNvCxnSpPr>
            <p:nvPr/>
          </p:nvCxnSpPr>
          <p:spPr>
            <a:xfrm>
              <a:off x="1628084" y="3818612"/>
              <a:ext cx="0" cy="547145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0" idx="4"/>
              <a:endCxn id="45" idx="0"/>
            </p:cNvCxnSpPr>
            <p:nvPr/>
          </p:nvCxnSpPr>
          <p:spPr>
            <a:xfrm flipH="1">
              <a:off x="2958076" y="3818612"/>
              <a:ext cx="199" cy="547145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28" idx="6"/>
              <a:endCxn id="45" idx="2"/>
            </p:cNvCxnSpPr>
            <p:nvPr/>
          </p:nvCxnSpPr>
          <p:spPr>
            <a:xfrm>
              <a:off x="1808104" y="4545777"/>
              <a:ext cx="96995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2778056" y="4365757"/>
              <a:ext cx="360040" cy="360040"/>
            </a:xfrm>
            <a:prstGeom prst="ellipse">
              <a:avLst/>
            </a:prstGeom>
            <a:ln w="127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741572"/>
              </p:ext>
            </p:extLst>
          </p:nvPr>
        </p:nvGraphicFramePr>
        <p:xfrm>
          <a:off x="3452826" y="3359343"/>
          <a:ext cx="233837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19">
                  <a:extLst>
                    <a:ext uri="{9D8B030D-6E8A-4147-A177-3AD203B41FA5}">
                      <a16:colId xmlns:a16="http://schemas.microsoft.com/office/drawing/2014/main" val="1204425476"/>
                    </a:ext>
                  </a:extLst>
                </a:gridCol>
                <a:gridCol w="259819">
                  <a:extLst>
                    <a:ext uri="{9D8B030D-6E8A-4147-A177-3AD203B41FA5}">
                      <a16:colId xmlns:a16="http://schemas.microsoft.com/office/drawing/2014/main" val="1682185591"/>
                    </a:ext>
                  </a:extLst>
                </a:gridCol>
                <a:gridCol w="259819">
                  <a:extLst>
                    <a:ext uri="{9D8B030D-6E8A-4147-A177-3AD203B41FA5}">
                      <a16:colId xmlns:a16="http://schemas.microsoft.com/office/drawing/2014/main" val="2100077379"/>
                    </a:ext>
                  </a:extLst>
                </a:gridCol>
                <a:gridCol w="259819">
                  <a:extLst>
                    <a:ext uri="{9D8B030D-6E8A-4147-A177-3AD203B41FA5}">
                      <a16:colId xmlns:a16="http://schemas.microsoft.com/office/drawing/2014/main" val="1098258987"/>
                    </a:ext>
                  </a:extLst>
                </a:gridCol>
                <a:gridCol w="259819">
                  <a:extLst>
                    <a:ext uri="{9D8B030D-6E8A-4147-A177-3AD203B41FA5}">
                      <a16:colId xmlns:a16="http://schemas.microsoft.com/office/drawing/2014/main" val="622997857"/>
                    </a:ext>
                  </a:extLst>
                </a:gridCol>
                <a:gridCol w="259819">
                  <a:extLst>
                    <a:ext uri="{9D8B030D-6E8A-4147-A177-3AD203B41FA5}">
                      <a16:colId xmlns:a16="http://schemas.microsoft.com/office/drawing/2014/main" val="1500099695"/>
                    </a:ext>
                  </a:extLst>
                </a:gridCol>
                <a:gridCol w="259819">
                  <a:extLst>
                    <a:ext uri="{9D8B030D-6E8A-4147-A177-3AD203B41FA5}">
                      <a16:colId xmlns:a16="http://schemas.microsoft.com/office/drawing/2014/main" val="4289796123"/>
                    </a:ext>
                  </a:extLst>
                </a:gridCol>
                <a:gridCol w="259819">
                  <a:extLst>
                    <a:ext uri="{9D8B030D-6E8A-4147-A177-3AD203B41FA5}">
                      <a16:colId xmlns:a16="http://schemas.microsoft.com/office/drawing/2014/main" val="3314651069"/>
                    </a:ext>
                  </a:extLst>
                </a:gridCol>
                <a:gridCol w="259819">
                  <a:extLst>
                    <a:ext uri="{9D8B030D-6E8A-4147-A177-3AD203B41FA5}">
                      <a16:colId xmlns:a16="http://schemas.microsoft.com/office/drawing/2014/main" val="98482701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0062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11246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56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69184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2193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3825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1" hangingPunct="1"/>
                      <a:r>
                        <a:rPr lang="en-US" altLang="ko-KR" sz="1000" b="0" kern="12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56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1" hangingPunct="1"/>
                      <a:r>
                        <a:rPr lang="en-US" altLang="ko-KR" sz="1000" b="0" kern="12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5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1" hangingPunct="1"/>
                      <a:r>
                        <a:rPr lang="en-US" altLang="ko-KR" sz="1000" b="0" kern="12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56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3848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56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6412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56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59567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658034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6830503" y="2669835"/>
            <a:ext cx="893193" cy="24622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graph4.png</a:t>
            </a:r>
            <a:endParaRPr lang="ko-KR" altLang="en-US" sz="10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72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85679"/>
            <a:ext cx="8229600" cy="630580"/>
          </a:xfrm>
        </p:spPr>
        <p:txBody>
          <a:bodyPr/>
          <a:lstStyle/>
          <a:p>
            <a:r>
              <a:rPr lang="ko-KR" altLang="en-US" dirty="0"/>
              <a:t>유향 그래프에서 하나의 간선의 한번만 </a:t>
            </a:r>
            <a:r>
              <a:rPr lang="en-US" altLang="ko-KR" dirty="0"/>
              <a:t>1</a:t>
            </a:r>
            <a:r>
              <a:rPr lang="ko-KR" altLang="en-US" dirty="0"/>
              <a:t>로 표시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인접 행렬 </a:t>
            </a:r>
            <a:r>
              <a:rPr lang="en-US" altLang="ko-KR" sz="2200" dirty="0"/>
              <a:t>adjacent matrix</a:t>
            </a:r>
            <a:endParaRPr lang="ko-KR" altLang="en-US" dirty="0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156447" y="3460953"/>
            <a:ext cx="1957957" cy="1760986"/>
            <a:chOff x="274323" y="2239456"/>
            <a:chExt cx="2863972" cy="2486341"/>
          </a:xfrm>
        </p:grpSpPr>
        <p:sp>
          <p:nvSpPr>
            <p:cNvPr id="27" name="타원 26"/>
            <p:cNvSpPr/>
            <p:nvPr/>
          </p:nvSpPr>
          <p:spPr>
            <a:xfrm>
              <a:off x="2053633" y="280122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274323" y="345857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448064" y="436575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10185" y="2239456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778255" y="345857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448064" y="345857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781495" y="2801222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직선 화살표 연결선 33"/>
            <p:cNvCxnSpPr>
              <a:stCxn id="27" idx="5"/>
              <a:endCxn id="31" idx="1"/>
            </p:cNvCxnSpPr>
            <p:nvPr/>
          </p:nvCxnSpPr>
          <p:spPr>
            <a:xfrm>
              <a:off x="2360946" y="3108535"/>
              <a:ext cx="470036" cy="4027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32" idx="6"/>
              <a:endCxn id="31" idx="2"/>
            </p:cNvCxnSpPr>
            <p:nvPr/>
          </p:nvCxnSpPr>
          <p:spPr>
            <a:xfrm>
              <a:off x="1808104" y="3638592"/>
              <a:ext cx="97015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0" idx="5"/>
              <a:endCxn id="27" idx="1"/>
            </p:cNvCxnSpPr>
            <p:nvPr/>
          </p:nvCxnSpPr>
          <p:spPr>
            <a:xfrm>
              <a:off x="1717498" y="2546769"/>
              <a:ext cx="388862" cy="30718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9" idx="1"/>
              <a:endCxn id="28" idx="5"/>
            </p:cNvCxnSpPr>
            <p:nvPr/>
          </p:nvCxnSpPr>
          <p:spPr>
            <a:xfrm flipH="1" flipV="1">
              <a:off x="581636" y="3765885"/>
              <a:ext cx="919155" cy="65259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3" idx="5"/>
              <a:endCxn id="32" idx="1"/>
            </p:cNvCxnSpPr>
            <p:nvPr/>
          </p:nvCxnSpPr>
          <p:spPr>
            <a:xfrm>
              <a:off x="1088808" y="3108535"/>
              <a:ext cx="411983" cy="402764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3" idx="3"/>
              <a:endCxn id="28" idx="0"/>
            </p:cNvCxnSpPr>
            <p:nvPr/>
          </p:nvCxnSpPr>
          <p:spPr>
            <a:xfrm flipH="1">
              <a:off x="454343" y="3108535"/>
              <a:ext cx="379879" cy="35003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0" idx="3"/>
              <a:endCxn id="33" idx="7"/>
            </p:cNvCxnSpPr>
            <p:nvPr/>
          </p:nvCxnSpPr>
          <p:spPr>
            <a:xfrm flipH="1">
              <a:off x="1088808" y="2546769"/>
              <a:ext cx="374104" cy="30718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2" idx="4"/>
              <a:endCxn id="29" idx="0"/>
            </p:cNvCxnSpPr>
            <p:nvPr/>
          </p:nvCxnSpPr>
          <p:spPr>
            <a:xfrm>
              <a:off x="1628084" y="3818612"/>
              <a:ext cx="0" cy="547145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1" idx="4"/>
              <a:endCxn id="44" idx="0"/>
            </p:cNvCxnSpPr>
            <p:nvPr/>
          </p:nvCxnSpPr>
          <p:spPr>
            <a:xfrm flipH="1">
              <a:off x="2958076" y="3818612"/>
              <a:ext cx="199" cy="547145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9" idx="6"/>
              <a:endCxn id="44" idx="2"/>
            </p:cNvCxnSpPr>
            <p:nvPr/>
          </p:nvCxnSpPr>
          <p:spPr>
            <a:xfrm>
              <a:off x="1808104" y="4545777"/>
              <a:ext cx="96995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2778056" y="436575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96671"/>
              </p:ext>
            </p:extLst>
          </p:nvPr>
        </p:nvGraphicFramePr>
        <p:xfrm>
          <a:off x="3452555" y="3359343"/>
          <a:ext cx="23386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42">
                  <a:extLst>
                    <a:ext uri="{9D8B030D-6E8A-4147-A177-3AD203B41FA5}">
                      <a16:colId xmlns:a16="http://schemas.microsoft.com/office/drawing/2014/main" val="1204425476"/>
                    </a:ext>
                  </a:extLst>
                </a:gridCol>
                <a:gridCol w="259642">
                  <a:extLst>
                    <a:ext uri="{9D8B030D-6E8A-4147-A177-3AD203B41FA5}">
                      <a16:colId xmlns:a16="http://schemas.microsoft.com/office/drawing/2014/main" val="1682185591"/>
                    </a:ext>
                  </a:extLst>
                </a:gridCol>
                <a:gridCol w="259642">
                  <a:extLst>
                    <a:ext uri="{9D8B030D-6E8A-4147-A177-3AD203B41FA5}">
                      <a16:colId xmlns:a16="http://schemas.microsoft.com/office/drawing/2014/main" val="2100077379"/>
                    </a:ext>
                  </a:extLst>
                </a:gridCol>
                <a:gridCol w="259642">
                  <a:extLst>
                    <a:ext uri="{9D8B030D-6E8A-4147-A177-3AD203B41FA5}">
                      <a16:colId xmlns:a16="http://schemas.microsoft.com/office/drawing/2014/main" val="1098258987"/>
                    </a:ext>
                  </a:extLst>
                </a:gridCol>
                <a:gridCol w="259642">
                  <a:extLst>
                    <a:ext uri="{9D8B030D-6E8A-4147-A177-3AD203B41FA5}">
                      <a16:colId xmlns:a16="http://schemas.microsoft.com/office/drawing/2014/main" val="622997857"/>
                    </a:ext>
                  </a:extLst>
                </a:gridCol>
                <a:gridCol w="259642">
                  <a:extLst>
                    <a:ext uri="{9D8B030D-6E8A-4147-A177-3AD203B41FA5}">
                      <a16:colId xmlns:a16="http://schemas.microsoft.com/office/drawing/2014/main" val="1500099695"/>
                    </a:ext>
                  </a:extLst>
                </a:gridCol>
                <a:gridCol w="261502">
                  <a:extLst>
                    <a:ext uri="{9D8B030D-6E8A-4147-A177-3AD203B41FA5}">
                      <a16:colId xmlns:a16="http://schemas.microsoft.com/office/drawing/2014/main" val="4289796123"/>
                    </a:ext>
                  </a:extLst>
                </a:gridCol>
                <a:gridCol w="259642">
                  <a:extLst>
                    <a:ext uri="{9D8B030D-6E8A-4147-A177-3AD203B41FA5}">
                      <a16:colId xmlns:a16="http://schemas.microsoft.com/office/drawing/2014/main" val="3314651069"/>
                    </a:ext>
                  </a:extLst>
                </a:gridCol>
                <a:gridCol w="259642">
                  <a:extLst>
                    <a:ext uri="{9D8B030D-6E8A-4147-A177-3AD203B41FA5}">
                      <a16:colId xmlns:a16="http://schemas.microsoft.com/office/drawing/2014/main" val="984827019"/>
                    </a:ext>
                  </a:extLst>
                </a:gridCol>
              </a:tblGrid>
              <a:tr h="2321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00623"/>
                  </a:ext>
                </a:extLst>
              </a:tr>
              <a:tr h="232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112464"/>
                  </a:ext>
                </a:extLst>
              </a:tr>
              <a:tr h="232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1" hangingPunct="1"/>
                      <a:r>
                        <a:rPr lang="en-US" altLang="ko-KR" sz="1000" b="0" kern="12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691842"/>
                  </a:ext>
                </a:extLst>
              </a:tr>
              <a:tr h="232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219305"/>
                  </a:ext>
                </a:extLst>
              </a:tr>
              <a:tr h="232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382584"/>
                  </a:ext>
                </a:extLst>
              </a:tr>
              <a:tr h="232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1" hangingPunct="1"/>
                      <a:r>
                        <a:rPr lang="en-US" altLang="ko-KR" sz="1000" b="0" kern="120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38483"/>
                  </a:ext>
                </a:extLst>
              </a:tr>
              <a:tr h="232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641243"/>
                  </a:ext>
                </a:extLst>
              </a:tr>
              <a:tr h="232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595678"/>
                  </a:ext>
                </a:extLst>
              </a:tr>
              <a:tr h="232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02060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endParaRPr lang="ko-KR" altLang="en-US" sz="1000" b="0" dirty="0">
                        <a:solidFill>
                          <a:srgbClr val="00206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658034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6830503" y="2669835"/>
            <a:ext cx="893193" cy="24622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graph5.png</a:t>
            </a:r>
            <a:endParaRPr lang="ko-KR" altLang="en-US" sz="10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81628"/>
      </p:ext>
    </p:extLst>
  </p:cSld>
  <p:clrMapOvr>
    <a:masterClrMapping/>
  </p:clrMapOvr>
</p:sld>
</file>

<file path=ppt/theme/theme1.xml><?xml version="1.0" encoding="utf-8"?>
<a:theme xmlns:a="http://schemas.openxmlformats.org/drawingml/2006/main" name="강의용_마스터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3031</TotalTime>
  <Words>873</Words>
  <Application>Microsoft Office PowerPoint</Application>
  <PresentationFormat>화면 슬라이드 쇼(4:3)</PresentationFormat>
  <Paragraphs>512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Trebuchet MS</vt:lpstr>
      <vt:lpstr>Arial</vt:lpstr>
      <vt:lpstr>D2Coding</vt:lpstr>
      <vt:lpstr>맑은 고딕</vt:lpstr>
      <vt:lpstr>Times New Roman</vt:lpstr>
      <vt:lpstr>함초롬바탕</vt:lpstr>
      <vt:lpstr>Cambria Math</vt:lpstr>
      <vt:lpstr>나눔고딕</vt:lpstr>
      <vt:lpstr>나눔명조</vt:lpstr>
      <vt:lpstr>Consolas</vt:lpstr>
      <vt:lpstr>강의용_마스터</vt:lpstr>
      <vt:lpstr>내용</vt:lpstr>
      <vt:lpstr>그래프 Graph</vt:lpstr>
      <vt:lpstr>그래프</vt:lpstr>
      <vt:lpstr>그래프</vt:lpstr>
      <vt:lpstr>인접 adjacency</vt:lpstr>
      <vt:lpstr>그래프 표현</vt:lpstr>
      <vt:lpstr>인접 행렬</vt:lpstr>
      <vt:lpstr>인접 행렬</vt:lpstr>
      <vt:lpstr>인접 행렬 adjacent matrix</vt:lpstr>
      <vt:lpstr>인접 리스트 adjacent list</vt:lpstr>
      <vt:lpstr>간선 리스트</vt:lpstr>
      <vt:lpstr>실행 시간</vt:lpstr>
      <vt:lpstr>그래프 유형</vt:lpstr>
      <vt:lpstr>인접 행렬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JongYun</cp:lastModifiedBy>
  <cp:revision>85</cp:revision>
  <cp:lastPrinted>2011-08-28T13:13:29Z</cp:lastPrinted>
  <dcterms:created xsi:type="dcterms:W3CDTF">2011-08-24T01:05:33Z</dcterms:created>
  <dcterms:modified xsi:type="dcterms:W3CDTF">2017-09-27T11:57:28Z</dcterms:modified>
</cp:coreProperties>
</file>