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30"/>
  </p:notesMasterIdLst>
  <p:handoutMasterIdLst>
    <p:handoutMasterId r:id="rId31"/>
  </p:handoutMasterIdLst>
  <p:sldIdLst>
    <p:sldId id="289" r:id="rId2"/>
    <p:sldId id="301" r:id="rId3"/>
    <p:sldId id="310" r:id="rId4"/>
    <p:sldId id="311" r:id="rId5"/>
    <p:sldId id="349" r:id="rId6"/>
    <p:sldId id="350" r:id="rId7"/>
    <p:sldId id="312" r:id="rId8"/>
    <p:sldId id="351" r:id="rId9"/>
    <p:sldId id="352" r:id="rId10"/>
    <p:sldId id="317" r:id="rId11"/>
    <p:sldId id="354" r:id="rId12"/>
    <p:sldId id="313" r:id="rId13"/>
    <p:sldId id="318" r:id="rId14"/>
    <p:sldId id="320" r:id="rId15"/>
    <p:sldId id="321" r:id="rId16"/>
    <p:sldId id="319" r:id="rId17"/>
    <p:sldId id="322" r:id="rId18"/>
    <p:sldId id="355" r:id="rId19"/>
    <p:sldId id="358" r:id="rId20"/>
    <p:sldId id="323" r:id="rId21"/>
    <p:sldId id="356" r:id="rId22"/>
    <p:sldId id="357" r:id="rId23"/>
    <p:sldId id="315" r:id="rId24"/>
    <p:sldId id="344" r:id="rId25"/>
    <p:sldId id="345" r:id="rId26"/>
    <p:sldId id="346" r:id="rId27"/>
    <p:sldId id="347" r:id="rId28"/>
    <p:sldId id="309" r:id="rId29"/>
  </p:sldIdLst>
  <p:sldSz cx="9144000" cy="6858000" type="screen4x3"/>
  <p:notesSz cx="6805613" cy="9939338"/>
  <p:embeddedFontLs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나눔바른고딕" panose="020B0603020101020101" pitchFamily="50" charset="-127"/>
      <p:regular r:id="rId36"/>
      <p:bold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나눔명조" panose="02020603020101020101" pitchFamily="18" charset="-127"/>
      <p:regular r:id="rId42"/>
      <p:bold r:id="rId43"/>
    </p:embeddedFont>
    <p:embeddedFont>
      <p:font typeface="Cambria Math" panose="02040503050406030204" pitchFamily="18" charset="0"/>
      <p:regular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함초롬바탕" panose="02030504000101010101" pitchFamily="18" charset="-127"/>
      <p:regular r:id="rId47"/>
      <p:bold r:id="rId48"/>
    </p:embeddedFont>
    <p:embeddedFont>
      <p:font typeface="Trebuchet MS" panose="020B0603020202020204" pitchFamily="34" charset="0"/>
      <p:regular r:id="rId49"/>
      <p:bold r:id="rId50"/>
      <p:italic r:id="rId51"/>
      <p:boldItalic r:id="rId52"/>
    </p:embeddedFont>
    <p:embeddedFont>
      <p:font typeface="D2Coding" panose="020B0609020101020101" pitchFamily="49" charset="-127"/>
      <p:regular r:id="rId53"/>
      <p:bold r:id="rId54"/>
    </p:embeddedFont>
    <p:embeddedFont>
      <p:font typeface="나눔고딕" panose="020D0604000000000000" pitchFamily="50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656"/>
    <a:srgbClr val="08456E"/>
    <a:srgbClr val="5DAAFF"/>
    <a:srgbClr val="009900"/>
    <a:srgbClr val="7F7F7F"/>
    <a:srgbClr val="3D3C3E"/>
    <a:srgbClr val="8DBDF7"/>
    <a:srgbClr val="569CF0"/>
    <a:srgbClr val="1D314E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1626" y="97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094" y="-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3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2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2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 algn="l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498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2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  <a:lvl2pPr>
              <a:defRPr lang="ko-KR" altLang="en-US" sz="18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2pPr>
            <a:lvl3pPr>
              <a:defRPr lang="ko-KR" altLang="en-US" sz="16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3pPr>
            <a:lvl4pPr>
              <a:defRPr lang="ko-KR" altLang="en-US" sz="14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4pPr>
            <a:lvl5pPr>
              <a:defRPr lang="ko-KR" altLang="en-US" sz="14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401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  <a:lvl2pPr>
              <a:defRPr sz="18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2pPr>
            <a:lvl3pPr>
              <a:defRPr sz="16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3pPr>
            <a:lvl4pPr>
              <a:defRPr sz="14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4pPr>
            <a:lvl5pPr>
              <a:defRPr sz="14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769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문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 b="0" baseline="0">
                <a:latin typeface="Trebuchet MS" panose="020B0603020202020204" pitchFamily="34" charset="0"/>
                <a:ea typeface="함초롬바탕" panose="02030504000101010101" pitchFamily="18" charset="-127"/>
              </a:defRPr>
            </a:lvl1pPr>
            <a:lvl2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2pPr>
            <a:lvl3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3pPr>
            <a:lvl4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4pPr>
            <a:lvl5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 baseline="0">
                <a:latin typeface="D2Coding" panose="020B0609020101020101" pitchFamily="49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참고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4379479" y="324433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5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96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D3C3E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coder.com/community/data-science/data-science-tutorials/binary-indexed-trees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Network</a:t>
            </a:r>
            <a:endParaRPr lang="ko-KR" altLang="en-US" sz="72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Ford-Fulkerson-Method(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수행시간이 다른 여러 가지 구현이 존재한다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세가지 주요한 개념</a:t>
            </a:r>
            <a:endParaRPr lang="en-US" altLang="ko-KR" dirty="0"/>
          </a:p>
          <a:p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잔여 네트워크</a:t>
            </a:r>
            <a:r>
              <a:rPr lang="en-US" altLang="ko-KR" dirty="0"/>
              <a:t> </a:t>
            </a:r>
            <a:r>
              <a:rPr lang="en-US" altLang="ko-KR" sz="2000" i="1" dirty="0"/>
              <a:t>residual network</a:t>
            </a:r>
            <a:endParaRPr lang="en-US" altLang="ko-KR" i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확대 경로 </a:t>
            </a:r>
            <a:r>
              <a:rPr lang="en-US" altLang="ko-KR" sz="2000" i="1" dirty="0"/>
              <a:t>augmenting path</a:t>
            </a:r>
            <a:endParaRPr lang="en-US" altLang="ko-KR" i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단절 </a:t>
            </a:r>
            <a:r>
              <a:rPr lang="en-US" altLang="ko-KR" sz="2000" i="1" dirty="0"/>
              <a:t>min cut/max cut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포드</a:t>
            </a:r>
            <a:r>
              <a:rPr lang="en-US" altLang="ko-KR" dirty="0"/>
              <a:t>-</a:t>
            </a:r>
            <a:r>
              <a:rPr lang="ko-KR" altLang="en-US" dirty="0" err="1"/>
              <a:t>폴커슨</a:t>
            </a:r>
            <a:r>
              <a:rPr lang="ko-KR" altLang="en-US" dirty="0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337360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아이디어</a:t>
            </a:r>
            <a:endParaRPr lang="en-US" altLang="ko-KR" dirty="0"/>
          </a:p>
          <a:p>
            <a:pPr lvl="1"/>
            <a:r>
              <a:rPr lang="en-US" altLang="ko-KR" dirty="0"/>
              <a:t>0(</a:t>
            </a:r>
            <a:r>
              <a:rPr lang="ko-KR" altLang="en-US" dirty="0"/>
              <a:t>제로</a:t>
            </a:r>
            <a:r>
              <a:rPr lang="en-US" altLang="ko-KR" dirty="0"/>
              <a:t>)</a:t>
            </a:r>
            <a:r>
              <a:rPr lang="ko-KR" altLang="en-US" dirty="0"/>
              <a:t> 플로우로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출발지 </a:t>
            </a:r>
            <a:r>
              <a:rPr lang="en-US" altLang="ko-KR" dirty="0"/>
              <a:t>s</a:t>
            </a:r>
            <a:r>
              <a:rPr lang="ko-KR" altLang="en-US" dirty="0"/>
              <a:t>에서 종점 </a:t>
            </a:r>
            <a:r>
              <a:rPr lang="en-US" altLang="ko-KR" dirty="0"/>
              <a:t>t</a:t>
            </a:r>
            <a:r>
              <a:rPr lang="ko-KR" altLang="en-US" dirty="0"/>
              <a:t>로 더 많은 플로우가 가능한 확대 경로를 찾아서 플로우를 증가시킨다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더 이상 확대 경로가 없다면 중단한다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포드</a:t>
            </a:r>
            <a:r>
              <a:rPr lang="en-US" altLang="ko-KR" dirty="0"/>
              <a:t>-</a:t>
            </a:r>
            <a:r>
              <a:rPr lang="ko-KR" altLang="en-US" dirty="0" err="1"/>
              <a:t>폴커슨</a:t>
            </a:r>
            <a:r>
              <a:rPr lang="ko-KR" altLang="en-US" dirty="0"/>
              <a:t> 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084" y="3431086"/>
            <a:ext cx="6467888" cy="27111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//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G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네트워크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출발점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종점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  <a:p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FORD-FULKERSON-METHOD(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G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t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)</a:t>
            </a:r>
          </a:p>
          <a:p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	</a:t>
            </a:r>
            <a:r>
              <a:rPr lang="ko-KR" altLang="en-US" dirty="0" err="1">
                <a:latin typeface="Times New Roman" panose="02020603050405020304" pitchFamily="18" charset="0"/>
                <a:ea typeface="나눔명조" panose="02020603020101020101" pitchFamily="18" charset="-127"/>
              </a:rPr>
              <a:t>플로우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를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0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으로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초기화 한다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	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while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확대 경로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p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가 존재함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		</a:t>
            </a:r>
            <a:r>
              <a:rPr lang="ko-KR" altLang="en-US" dirty="0" err="1">
                <a:latin typeface="Times New Roman" panose="02020603050405020304" pitchFamily="18" charset="0"/>
                <a:ea typeface="나눔명조" panose="02020603020101020101" pitchFamily="18" charset="-127"/>
              </a:rPr>
              <a:t>플로우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를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p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</a:rPr>
              <a:t>에 따라서 확대함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return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f</a:t>
            </a:r>
            <a:endParaRPr lang="ko-KR" altLang="en-US" i="1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0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678"/>
                <a:ext cx="8229600" cy="5605578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ko-KR" dirty="0"/>
              </a:p>
              <a:p>
                <a:r>
                  <a:rPr lang="ko-KR" altLang="en-US" dirty="0"/>
                  <a:t> 용량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초과하지 않으면서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 추가할 수 있는 </a:t>
                </a:r>
                <a:r>
                  <a:rPr lang="ko-KR" altLang="en-US" dirty="0" err="1"/>
                  <a:t>플로우</a:t>
                </a:r>
                <a:r>
                  <a:rPr lang="ko-KR" altLang="en-US" dirty="0"/>
                  <a:t> 양을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잔여 용량</a:t>
                </a:r>
                <a:r>
                  <a:rPr lang="en-US" altLang="ko-KR" sz="1800" dirty="0"/>
                  <a:t>(residual capacity)</a:t>
                </a:r>
                <a:r>
                  <a:rPr lang="ko-KR" altLang="en-US" dirty="0"/>
                  <a:t>라 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다음과 같이 나타낸다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주어진 </a:t>
                </a:r>
                <a:r>
                  <a:rPr lang="ko-KR" altLang="en-US" dirty="0" err="1"/>
                  <a:t>플로우</a:t>
                </a:r>
                <a:r>
                  <a:rPr lang="ko-KR" altLang="en-US" dirty="0"/>
                  <a:t> 네트워크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플로우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 에 대해서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dirty="0"/>
                  <a:t> 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잔여 네트워크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유도 할 수 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잔여 네트워크는 더 많은 플로우를 허용할 수 있는 간선으로 구성된다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/>
                  <a:t> 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간선은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/>
                  <a:t> 의 간선이거나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/>
                  <a:t> 에 속한 간선의 반대 방향 간선이다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두 정점 사이에 간선이 없다면 잔여 네트워크에도 간선이 존재하지 않는다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678"/>
                <a:ext cx="8229600" cy="5605578"/>
              </a:xfrm>
              <a:blipFill>
                <a:blip r:embed="rId2"/>
                <a:stretch>
                  <a:fillRect l="-815" r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잔여 네트워크 </a:t>
            </a:r>
            <a:r>
              <a:rPr lang="en-US" altLang="ko-KR" sz="2000" i="1" dirty="0"/>
              <a:t>Residual network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8606" y="3077327"/>
                <a:ext cx="4333744" cy="544362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>
                <a:spAutoFit/>
              </a:bodyPr>
              <a:lstStyle>
                <a:defPPr>
                  <a:defRPr lang="ko-K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06" y="3077327"/>
                <a:ext cx="4333744" cy="544362"/>
              </a:xfrm>
              <a:prstGeom prst="rect">
                <a:avLst/>
              </a:prstGeom>
              <a:blipFill rotWithShape="0">
                <a:blip r:embed="rId3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/>
          <p:cNvSpPr/>
          <p:nvPr/>
        </p:nvSpPr>
        <p:spPr>
          <a:xfrm>
            <a:off x="6620874" y="2613740"/>
            <a:ext cx="369939" cy="378773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u</a:t>
            </a:r>
            <a:endParaRPr lang="ko-KR" altLang="en-US" sz="14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05890" y="2613740"/>
            <a:ext cx="369939" cy="378773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v</a:t>
            </a:r>
            <a:endParaRPr lang="ko-KR" altLang="en-US" sz="1400" i="1" baseline="-250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6"/>
            <a:endCxn id="7" idx="2"/>
          </p:cNvCxnSpPr>
          <p:nvPr/>
        </p:nvCxnSpPr>
        <p:spPr>
          <a:xfrm>
            <a:off x="6990813" y="2803126"/>
            <a:ext cx="1015077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6963" y="2527012"/>
            <a:ext cx="582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7/10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640900" y="3252774"/>
            <a:ext cx="369939" cy="378773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u</a:t>
            </a:r>
            <a:endParaRPr lang="ko-KR" altLang="en-US" sz="1400" i="1" baseline="-25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25916" y="3252774"/>
            <a:ext cx="369939" cy="378773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v</a:t>
            </a:r>
            <a:endParaRPr lang="ko-KR" altLang="en-US" sz="140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6"/>
            <a:endCxn id="12" idx="2"/>
          </p:cNvCxnSpPr>
          <p:nvPr/>
        </p:nvCxnSpPr>
        <p:spPr>
          <a:xfrm>
            <a:off x="7010839" y="3442160"/>
            <a:ext cx="1015077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7552" y="3166046"/>
            <a:ext cx="68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-4/10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6376" y="4203670"/>
            <a:ext cx="48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4/8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640900" y="3900171"/>
            <a:ext cx="369939" cy="378773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u</a:t>
            </a:r>
            <a:endParaRPr lang="ko-KR" altLang="en-US" sz="1400" i="1" baseline="-250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025916" y="3900171"/>
            <a:ext cx="369939" cy="378773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v</a:t>
            </a:r>
            <a:endParaRPr lang="ko-KR" altLang="en-US" sz="1400" i="1" baseline="-250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7"/>
            <a:endCxn id="17" idx="1"/>
          </p:cNvCxnSpPr>
          <p:nvPr/>
        </p:nvCxnSpPr>
        <p:spPr>
          <a:xfrm>
            <a:off x="6956662" y="3955641"/>
            <a:ext cx="1123430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6963" y="3661489"/>
            <a:ext cx="582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0/10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>
            <a:stCxn id="17" idx="3"/>
            <a:endCxn id="16" idx="5"/>
          </p:cNvCxnSpPr>
          <p:nvPr/>
        </p:nvCxnSpPr>
        <p:spPr>
          <a:xfrm flipH="1">
            <a:off x="6956662" y="4223474"/>
            <a:ext cx="1123430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0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ko-KR" altLang="en-US" dirty="0" err="1"/>
                  <a:t>플로우</a:t>
                </a:r>
                <a:r>
                  <a:rPr lang="ko-KR" altLang="en-US" dirty="0"/>
                  <a:t> 네트워크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플로우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 에 대해서 확대 경로</a:t>
                </a:r>
                <a:r>
                  <a:rPr lang="en-US" altLang="ko-KR" sz="1800" dirty="0"/>
                  <a:t>(augmenting path)</a:t>
                </a:r>
                <a:r>
                  <a:rPr lang="en-US" altLang="ko-KR" dirty="0"/>
                  <a:t> </a:t>
                </a:r>
                <a:r>
                  <a:rPr lang="en-US" altLang="ko-KR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ko-KR" altLang="en-US" dirty="0"/>
                  <a:t>는 잔여 네트워크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ko-KR" altLang="en-US" dirty="0"/>
                  <a:t>에서 </a:t>
                </a:r>
                <a:r>
                  <a:rPr lang="en-US" altLang="ko-KR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ko-KR" altLang="en-US" dirty="0"/>
                  <a:t>로의 단순 경로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확대 경로에 포함된 간선에 대해 용량을 초과하지 않고 추가적으로 </a:t>
                </a:r>
                <a:r>
                  <a:rPr lang="ko-KR" altLang="en-US" dirty="0" err="1"/>
                  <a:t>플로우를</a:t>
                </a:r>
                <a:r>
                  <a:rPr lang="ko-KR" altLang="en-US" dirty="0"/>
                  <a:t> 증가시키는 것이 허용된다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확대 경로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ko-KR" altLang="en-US" dirty="0"/>
                  <a:t>의 잔여 용량</a:t>
                </a:r>
                <a:r>
                  <a:rPr lang="en-US" altLang="ko-KR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간</m:t>
                    </m:r>
                    <m:r>
                      <a:rPr lang="ko-KR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선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088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확대 경로</a:t>
            </a:r>
          </a:p>
        </p:txBody>
      </p:sp>
    </p:spTree>
    <p:extLst>
      <p:ext uri="{BB962C8B-B14F-4D97-AF65-F5344CB8AC3E}">
        <p14:creationId xmlns:p14="http://schemas.microsoft.com/office/powerpoint/2010/main" val="196306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099552" y="145556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3792" y="202653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83159" y="145556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99552" y="245955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83159" y="245955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77914" y="202653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10" name="직선 화살표 연결선 9" title="1"/>
          <p:cNvCxnSpPr>
            <a:stCxn id="5" idx="7"/>
            <a:endCxn id="4" idx="2"/>
          </p:cNvCxnSpPr>
          <p:nvPr/>
        </p:nvCxnSpPr>
        <p:spPr>
          <a:xfrm flipV="1">
            <a:off x="1367155" y="1612379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5"/>
            <a:endCxn id="7" idx="2"/>
          </p:cNvCxnSpPr>
          <p:nvPr/>
        </p:nvCxnSpPr>
        <p:spPr>
          <a:xfrm>
            <a:off x="1367155" y="2294239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7" idx="1"/>
          </p:cNvCxnSpPr>
          <p:nvPr/>
        </p:nvCxnSpPr>
        <p:spPr>
          <a:xfrm>
            <a:off x="2143022" y="1723265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7"/>
            <a:endCxn id="4" idx="5"/>
          </p:cNvCxnSpPr>
          <p:nvPr/>
        </p:nvCxnSpPr>
        <p:spPr>
          <a:xfrm flipV="1">
            <a:off x="2352915" y="1723265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6"/>
            <a:endCxn id="6" idx="2"/>
          </p:cNvCxnSpPr>
          <p:nvPr/>
        </p:nvCxnSpPr>
        <p:spPr>
          <a:xfrm>
            <a:off x="2396385" y="1612379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  <a:endCxn id="9" idx="1"/>
          </p:cNvCxnSpPr>
          <p:nvPr/>
        </p:nvCxnSpPr>
        <p:spPr>
          <a:xfrm>
            <a:off x="3479992" y="1612379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6"/>
            <a:endCxn id="9" idx="3"/>
          </p:cNvCxnSpPr>
          <p:nvPr/>
        </p:nvCxnSpPr>
        <p:spPr>
          <a:xfrm flipV="1">
            <a:off x="3479992" y="2294239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6"/>
            <a:endCxn id="8" idx="2"/>
          </p:cNvCxnSpPr>
          <p:nvPr/>
        </p:nvCxnSpPr>
        <p:spPr>
          <a:xfrm>
            <a:off x="2396385" y="2616368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7" idx="6"/>
          </p:cNvCxnSpPr>
          <p:nvPr/>
        </p:nvCxnSpPr>
        <p:spPr>
          <a:xfrm flipH="1">
            <a:off x="2396385" y="1723265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2085" y="1612379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3685" y="24177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8/13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53644" y="19813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0834" y="198134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01120" y="134814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1080" y="215180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06827" y="2599274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8" idx="0"/>
            <a:endCxn id="6" idx="4"/>
          </p:cNvCxnSpPr>
          <p:nvPr/>
        </p:nvCxnSpPr>
        <p:spPr>
          <a:xfrm flipV="1">
            <a:off x="3331575" y="1769196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80300" y="202305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9360" y="160304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15/20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6651" y="242442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9798" y="143846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84038" y="200944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53405" y="143846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69798" y="244245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753405" y="244245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648160" y="200944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64" name="직선 화살표 연결선 63" title="1"/>
          <p:cNvCxnSpPr>
            <a:stCxn id="59" idx="0"/>
            <a:endCxn id="58" idx="1"/>
          </p:cNvCxnSpPr>
          <p:nvPr/>
        </p:nvCxnSpPr>
        <p:spPr>
          <a:xfrm flipV="1">
            <a:off x="4832455" y="1484399"/>
            <a:ext cx="880813" cy="52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59" idx="4"/>
            <a:endCxn id="61" idx="3"/>
          </p:cNvCxnSpPr>
          <p:nvPr/>
        </p:nvCxnSpPr>
        <p:spPr>
          <a:xfrm>
            <a:off x="4832455" y="2323076"/>
            <a:ext cx="880813" cy="387084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1"/>
            <a:endCxn id="58" idx="3"/>
          </p:cNvCxnSpPr>
          <p:nvPr/>
        </p:nvCxnSpPr>
        <p:spPr>
          <a:xfrm flipV="1">
            <a:off x="5713268" y="1706171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5"/>
            <a:endCxn id="61" idx="7"/>
          </p:cNvCxnSpPr>
          <p:nvPr/>
        </p:nvCxnSpPr>
        <p:spPr>
          <a:xfrm>
            <a:off x="5923161" y="1706171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8" idx="6"/>
            <a:endCxn id="60" idx="2"/>
          </p:cNvCxnSpPr>
          <p:nvPr/>
        </p:nvCxnSpPr>
        <p:spPr>
          <a:xfrm>
            <a:off x="5966631" y="1595285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0" idx="7"/>
            <a:endCxn id="63" idx="0"/>
          </p:cNvCxnSpPr>
          <p:nvPr/>
        </p:nvCxnSpPr>
        <p:spPr>
          <a:xfrm>
            <a:off x="7006768" y="1484399"/>
            <a:ext cx="789809" cy="52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2" idx="6"/>
            <a:endCxn id="63" idx="3"/>
          </p:cNvCxnSpPr>
          <p:nvPr/>
        </p:nvCxnSpPr>
        <p:spPr>
          <a:xfrm flipV="1">
            <a:off x="7050238" y="2277145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1" idx="6"/>
            <a:endCxn id="62" idx="2"/>
          </p:cNvCxnSpPr>
          <p:nvPr/>
        </p:nvCxnSpPr>
        <p:spPr>
          <a:xfrm>
            <a:off x="5966631" y="2599274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0" idx="3"/>
            <a:endCxn id="61" idx="6"/>
          </p:cNvCxnSpPr>
          <p:nvPr/>
        </p:nvCxnSpPr>
        <p:spPr>
          <a:xfrm flipH="1">
            <a:off x="5966631" y="1706171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08609" y="15227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28559" y="218807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8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23890" y="1964250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31080" y="19642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75870" y="13310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1326" y="21347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64223" y="23498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80" name="직선 화살표 연결선 79"/>
          <p:cNvCxnSpPr>
            <a:stCxn id="62" idx="0"/>
            <a:endCxn id="60" idx="4"/>
          </p:cNvCxnSpPr>
          <p:nvPr/>
        </p:nvCxnSpPr>
        <p:spPr>
          <a:xfrm flipV="1">
            <a:off x="6901821" y="1752102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0546" y="20059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26897" y="15227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26897" y="240732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3039439" y="965053"/>
                <a:ext cx="422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439" y="965053"/>
                <a:ext cx="42242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5021717" y="955866"/>
                <a:ext cx="50667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17" y="955866"/>
                <a:ext cx="506677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 title="1"/>
          <p:cNvCxnSpPr>
            <a:stCxn id="58" idx="2"/>
            <a:endCxn id="59" idx="7"/>
          </p:cNvCxnSpPr>
          <p:nvPr/>
        </p:nvCxnSpPr>
        <p:spPr>
          <a:xfrm flipH="1">
            <a:off x="4937401" y="1595285"/>
            <a:ext cx="732397" cy="4600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08609" y="1893044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96" name="직선 화살표 연결선 95"/>
          <p:cNvCxnSpPr>
            <a:cxnSpLocks/>
            <a:stCxn id="61" idx="2"/>
            <a:endCxn id="59" idx="5"/>
          </p:cNvCxnSpPr>
          <p:nvPr/>
        </p:nvCxnSpPr>
        <p:spPr>
          <a:xfrm flipH="1" flipV="1">
            <a:off x="4937401" y="2277145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972953" y="247961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289001" y="168682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16" name="직선 화살표 연결선 115"/>
          <p:cNvCxnSpPr>
            <a:stCxn id="61" idx="7"/>
            <a:endCxn id="60" idx="2"/>
          </p:cNvCxnSpPr>
          <p:nvPr/>
        </p:nvCxnSpPr>
        <p:spPr>
          <a:xfrm flipV="1">
            <a:off x="5923161" y="1595285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62" idx="3"/>
            <a:endCxn id="61" idx="5"/>
          </p:cNvCxnSpPr>
          <p:nvPr/>
        </p:nvCxnSpPr>
        <p:spPr>
          <a:xfrm flipH="1">
            <a:off x="5923161" y="2710160"/>
            <a:ext cx="87371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243290" y="2687207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24" name="직선 화살표 연결선 123"/>
          <p:cNvCxnSpPr>
            <a:cxnSpLocks/>
            <a:stCxn id="84" idx="3"/>
            <a:endCxn id="85" idx="1"/>
          </p:cNvCxnSpPr>
          <p:nvPr/>
        </p:nvCxnSpPr>
        <p:spPr>
          <a:xfrm>
            <a:off x="3461862" y="1149719"/>
            <a:ext cx="1559855" cy="1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cxnSpLocks/>
            <a:stCxn id="63" idx="1"/>
          </p:cNvCxnSpPr>
          <p:nvPr/>
        </p:nvCxnSpPr>
        <p:spPr>
          <a:xfrm flipH="1" flipV="1">
            <a:off x="7027816" y="1658983"/>
            <a:ext cx="663814" cy="39639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118827" y="18153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6290" y="682470"/>
            <a:ext cx="1071070" cy="36085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72000" rIns="0" bIns="72000" rtlCol="0">
            <a:spAutoFit/>
          </a:bodyPr>
          <a:lstStyle>
            <a:defPPr>
              <a:defRPr lang="ko-KR"/>
            </a:defPPr>
            <a:lvl1pPr>
              <a:defRPr sz="2400" b="0" i="1"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ko-KR" sz="1400" i="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z="1400" i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low3.png</a:t>
            </a:r>
            <a:endParaRPr lang="ko-KR" altLang="en-US" sz="1400" i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60944" y="3446446"/>
                <a:ext cx="4333744" cy="1378051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>
                <a:spAutoFit/>
              </a:bodyPr>
              <a:lstStyle>
                <a:defPPr>
                  <a:defRPr lang="ko-K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=0−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44" y="3446446"/>
                <a:ext cx="4333744" cy="1378051"/>
              </a:xfrm>
              <a:prstGeom prst="rect">
                <a:avLst/>
              </a:prstGeom>
              <a:blipFill>
                <a:blip r:embed="rId4"/>
                <a:stretch>
                  <a:fillRect l="-2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6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981984" y="145556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96224" y="202653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65591" y="145556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81984" y="245955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65591" y="245955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60346" y="202653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10" name="직선 화살표 연결선 9" title="1"/>
          <p:cNvCxnSpPr>
            <a:stCxn id="5" idx="7"/>
            <a:endCxn id="4" idx="2"/>
          </p:cNvCxnSpPr>
          <p:nvPr/>
        </p:nvCxnSpPr>
        <p:spPr>
          <a:xfrm flipV="1">
            <a:off x="1249587" y="1612379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5"/>
            <a:endCxn id="7" idx="2"/>
          </p:cNvCxnSpPr>
          <p:nvPr/>
        </p:nvCxnSpPr>
        <p:spPr>
          <a:xfrm>
            <a:off x="1249587" y="2294239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7" idx="1"/>
          </p:cNvCxnSpPr>
          <p:nvPr/>
        </p:nvCxnSpPr>
        <p:spPr>
          <a:xfrm>
            <a:off x="2025454" y="1723265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7"/>
            <a:endCxn id="4" idx="5"/>
          </p:cNvCxnSpPr>
          <p:nvPr/>
        </p:nvCxnSpPr>
        <p:spPr>
          <a:xfrm flipV="1">
            <a:off x="2235347" y="1723265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6"/>
            <a:endCxn id="6" idx="2"/>
          </p:cNvCxnSpPr>
          <p:nvPr/>
        </p:nvCxnSpPr>
        <p:spPr>
          <a:xfrm>
            <a:off x="2278817" y="1612379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  <a:endCxn id="9" idx="1"/>
          </p:cNvCxnSpPr>
          <p:nvPr/>
        </p:nvCxnSpPr>
        <p:spPr>
          <a:xfrm>
            <a:off x="3362424" y="1612379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6"/>
            <a:endCxn id="9" idx="3"/>
          </p:cNvCxnSpPr>
          <p:nvPr/>
        </p:nvCxnSpPr>
        <p:spPr>
          <a:xfrm flipV="1">
            <a:off x="3362424" y="2294239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6"/>
            <a:endCxn id="8" idx="2"/>
          </p:cNvCxnSpPr>
          <p:nvPr/>
        </p:nvCxnSpPr>
        <p:spPr>
          <a:xfrm>
            <a:off x="2278817" y="2616368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7" idx="6"/>
          </p:cNvCxnSpPr>
          <p:nvPr/>
        </p:nvCxnSpPr>
        <p:spPr>
          <a:xfrm flipH="1">
            <a:off x="2278817" y="1723265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517" y="1612379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6117" y="24177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8/13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6076" y="19813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43266" y="198134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552" y="134814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3512" y="215180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9259" y="2599274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8" idx="0"/>
            <a:endCxn id="6" idx="4"/>
          </p:cNvCxnSpPr>
          <p:nvPr/>
        </p:nvCxnSpPr>
        <p:spPr>
          <a:xfrm flipV="1">
            <a:off x="3214007" y="1769196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2732" y="202305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1792" y="160304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15/20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9083" y="242442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552231" y="143846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566471" y="200944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635838" y="143846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552231" y="244245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635838" y="244245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530593" y="200944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64" name="직선 화살표 연결선 63" title="1"/>
          <p:cNvCxnSpPr>
            <a:stCxn id="59" idx="0"/>
            <a:endCxn id="58" idx="1"/>
          </p:cNvCxnSpPr>
          <p:nvPr/>
        </p:nvCxnSpPr>
        <p:spPr>
          <a:xfrm flipV="1">
            <a:off x="4714888" y="1484399"/>
            <a:ext cx="880813" cy="52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9" idx="5"/>
            <a:endCxn id="61" idx="2"/>
          </p:cNvCxnSpPr>
          <p:nvPr/>
        </p:nvCxnSpPr>
        <p:spPr>
          <a:xfrm>
            <a:off x="4819834" y="2277145"/>
            <a:ext cx="732397" cy="3221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1"/>
            <a:endCxn id="58" idx="3"/>
          </p:cNvCxnSpPr>
          <p:nvPr/>
        </p:nvCxnSpPr>
        <p:spPr>
          <a:xfrm flipV="1">
            <a:off x="5595701" y="1706171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5"/>
            <a:endCxn id="61" idx="7"/>
          </p:cNvCxnSpPr>
          <p:nvPr/>
        </p:nvCxnSpPr>
        <p:spPr>
          <a:xfrm>
            <a:off x="5805594" y="1706171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8" idx="6"/>
            <a:endCxn id="60" idx="2"/>
          </p:cNvCxnSpPr>
          <p:nvPr/>
        </p:nvCxnSpPr>
        <p:spPr>
          <a:xfrm>
            <a:off x="5849064" y="1595285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0" idx="7"/>
            <a:endCxn id="63" idx="0"/>
          </p:cNvCxnSpPr>
          <p:nvPr/>
        </p:nvCxnSpPr>
        <p:spPr>
          <a:xfrm>
            <a:off x="6889201" y="1484399"/>
            <a:ext cx="789809" cy="5250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2" idx="6"/>
            <a:endCxn id="63" idx="3"/>
          </p:cNvCxnSpPr>
          <p:nvPr/>
        </p:nvCxnSpPr>
        <p:spPr>
          <a:xfrm flipV="1">
            <a:off x="6932671" y="2277145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1" idx="6"/>
            <a:endCxn id="62" idx="2"/>
          </p:cNvCxnSpPr>
          <p:nvPr/>
        </p:nvCxnSpPr>
        <p:spPr>
          <a:xfrm>
            <a:off x="5849064" y="2599274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0" idx="3"/>
            <a:endCxn id="61" idx="6"/>
          </p:cNvCxnSpPr>
          <p:nvPr/>
        </p:nvCxnSpPr>
        <p:spPr>
          <a:xfrm flipH="1">
            <a:off x="5849064" y="1706171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91042" y="15227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94865" y="243774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8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06323" y="1964250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13513" y="19642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53799" y="13310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63759" y="21347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46656" y="23498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80" name="직선 화살표 연결선 79"/>
          <p:cNvCxnSpPr>
            <a:stCxn id="62" idx="0"/>
            <a:endCxn id="60" idx="4"/>
          </p:cNvCxnSpPr>
          <p:nvPr/>
        </p:nvCxnSpPr>
        <p:spPr>
          <a:xfrm flipV="1">
            <a:off x="6784254" y="1752102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732979" y="20059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09330" y="15227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09330" y="240732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3039439" y="965053"/>
                <a:ext cx="422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439" y="965053"/>
                <a:ext cx="42242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/>
              <p:cNvSpPr/>
              <p:nvPr/>
            </p:nvSpPr>
            <p:spPr>
              <a:xfrm>
                <a:off x="5021717" y="955866"/>
                <a:ext cx="50667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17" y="955866"/>
                <a:ext cx="506677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 title="1"/>
          <p:cNvCxnSpPr>
            <a:stCxn id="58" idx="2"/>
            <a:endCxn id="59" idx="7"/>
          </p:cNvCxnSpPr>
          <p:nvPr/>
        </p:nvCxnSpPr>
        <p:spPr>
          <a:xfrm flipH="1">
            <a:off x="4819834" y="1595285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991042" y="1893044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96" name="직선 화살표 연결선 95"/>
          <p:cNvCxnSpPr>
            <a:stCxn id="61" idx="3"/>
            <a:endCxn id="59" idx="4"/>
          </p:cNvCxnSpPr>
          <p:nvPr/>
        </p:nvCxnSpPr>
        <p:spPr>
          <a:xfrm flipH="1" flipV="1">
            <a:off x="4714888" y="2323076"/>
            <a:ext cx="880813" cy="387084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059129" y="22297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71434" y="168682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16" name="직선 화살표 연결선 115"/>
          <p:cNvCxnSpPr>
            <a:stCxn id="61" idx="7"/>
            <a:endCxn id="60" idx="2"/>
          </p:cNvCxnSpPr>
          <p:nvPr/>
        </p:nvCxnSpPr>
        <p:spPr>
          <a:xfrm flipV="1">
            <a:off x="5805594" y="1595285"/>
            <a:ext cx="830244" cy="8931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62" idx="3"/>
            <a:endCxn id="61" idx="5"/>
          </p:cNvCxnSpPr>
          <p:nvPr/>
        </p:nvCxnSpPr>
        <p:spPr>
          <a:xfrm flipH="1">
            <a:off x="5805594" y="2710160"/>
            <a:ext cx="87371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125723" y="2687207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24" name="직선 화살표 연결선 123"/>
          <p:cNvCxnSpPr>
            <a:stCxn id="84" idx="3"/>
            <a:endCxn id="85" idx="1"/>
          </p:cNvCxnSpPr>
          <p:nvPr/>
        </p:nvCxnSpPr>
        <p:spPr>
          <a:xfrm>
            <a:off x="3461862" y="1149719"/>
            <a:ext cx="1559855" cy="1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3" idx="1"/>
            <a:endCxn id="60" idx="6"/>
          </p:cNvCxnSpPr>
          <p:nvPr/>
        </p:nvCxnSpPr>
        <p:spPr>
          <a:xfrm flipH="1" flipV="1">
            <a:off x="6932671" y="1595285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01260" y="18153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endCxn id="61" idx="2"/>
          </p:cNvCxnSpPr>
          <p:nvPr/>
        </p:nvCxnSpPr>
        <p:spPr>
          <a:xfrm>
            <a:off x="4769547" y="2258342"/>
            <a:ext cx="782684" cy="340932"/>
          </a:xfrm>
          <a:prstGeom prst="line">
            <a:avLst/>
          </a:prstGeom>
          <a:ln w="127000">
            <a:solidFill>
              <a:srgbClr val="7F7F7F">
                <a:alpha val="2784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60" idx="2"/>
          </p:cNvCxnSpPr>
          <p:nvPr/>
        </p:nvCxnSpPr>
        <p:spPr>
          <a:xfrm flipV="1">
            <a:off x="5826801" y="1595285"/>
            <a:ext cx="809037" cy="862023"/>
          </a:xfrm>
          <a:prstGeom prst="line">
            <a:avLst/>
          </a:prstGeom>
          <a:ln w="127000">
            <a:solidFill>
              <a:srgbClr val="7F7F7F">
                <a:alpha val="2784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60" idx="7"/>
            <a:endCxn id="63" idx="0"/>
          </p:cNvCxnSpPr>
          <p:nvPr/>
        </p:nvCxnSpPr>
        <p:spPr>
          <a:xfrm>
            <a:off x="6889201" y="1484399"/>
            <a:ext cx="789809" cy="525043"/>
          </a:xfrm>
          <a:prstGeom prst="line">
            <a:avLst/>
          </a:prstGeom>
          <a:ln w="127000">
            <a:solidFill>
              <a:srgbClr val="7F7F7F">
                <a:alpha val="2784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99394" y="3132393"/>
            <a:ext cx="2731199" cy="3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확대 경로</a:t>
            </a:r>
            <a:r>
              <a:rPr lang="en-US" altLang="ko-KR" sz="14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p</a:t>
            </a:r>
            <a:r>
              <a:rPr lang="en-US" altLang="ko-KR" sz="14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): </a:t>
            </a:r>
            <a:r>
              <a:rPr lang="en-US" altLang="ko-KR" sz="1400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s -- v</a:t>
            </a:r>
            <a:r>
              <a:rPr lang="en-US" altLang="ko-KR" sz="1400" i="1" baseline="-250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r>
              <a:rPr lang="en-US" altLang="ko-KR" sz="1400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 -- v</a:t>
            </a:r>
            <a:r>
              <a:rPr lang="en-US" altLang="ko-KR" sz="1400" i="1" baseline="-250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r>
              <a:rPr lang="en-US" altLang="ko-KR" sz="1400" i="1" dirty="0">
                <a:latin typeface="Times New Roman" panose="02020603050405020304" pitchFamily="18" charset="0"/>
                <a:ea typeface="나눔명조" panose="02020603020101020101" pitchFamily="18" charset="-127"/>
              </a:rPr>
              <a:t> -- t</a:t>
            </a:r>
            <a:endParaRPr lang="ko-KR" altLang="en-US" sz="1400" i="1" baseline="-25000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099550" y="421261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113790" y="478359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3183157" y="421261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099550" y="5216605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183157" y="5216605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077912" y="478359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97" name="직선 화살표 연결선 96" title="1"/>
          <p:cNvCxnSpPr>
            <a:stCxn id="90" idx="7"/>
            <a:endCxn id="89" idx="2"/>
          </p:cNvCxnSpPr>
          <p:nvPr/>
        </p:nvCxnSpPr>
        <p:spPr>
          <a:xfrm flipV="1">
            <a:off x="1367153" y="4369433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0" idx="5"/>
            <a:endCxn id="92" idx="2"/>
          </p:cNvCxnSpPr>
          <p:nvPr/>
        </p:nvCxnSpPr>
        <p:spPr>
          <a:xfrm>
            <a:off x="1367153" y="5051293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89" idx="3"/>
            <a:endCxn id="92" idx="1"/>
          </p:cNvCxnSpPr>
          <p:nvPr/>
        </p:nvCxnSpPr>
        <p:spPr>
          <a:xfrm>
            <a:off x="2143020" y="4480319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7"/>
            <a:endCxn id="89" idx="5"/>
          </p:cNvCxnSpPr>
          <p:nvPr/>
        </p:nvCxnSpPr>
        <p:spPr>
          <a:xfrm flipV="1">
            <a:off x="2352913" y="4480319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9" idx="6"/>
            <a:endCxn id="91" idx="2"/>
          </p:cNvCxnSpPr>
          <p:nvPr/>
        </p:nvCxnSpPr>
        <p:spPr>
          <a:xfrm>
            <a:off x="2396383" y="4369433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1" idx="6"/>
            <a:endCxn id="95" idx="1"/>
          </p:cNvCxnSpPr>
          <p:nvPr/>
        </p:nvCxnSpPr>
        <p:spPr>
          <a:xfrm>
            <a:off x="3479990" y="4369433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4" idx="6"/>
            <a:endCxn id="95" idx="3"/>
          </p:cNvCxnSpPr>
          <p:nvPr/>
        </p:nvCxnSpPr>
        <p:spPr>
          <a:xfrm flipV="1">
            <a:off x="3479990" y="5051293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2" idx="6"/>
            <a:endCxn id="94" idx="2"/>
          </p:cNvCxnSpPr>
          <p:nvPr/>
        </p:nvCxnSpPr>
        <p:spPr>
          <a:xfrm>
            <a:off x="2396383" y="5373422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1" idx="3"/>
            <a:endCxn id="92" idx="6"/>
          </p:cNvCxnSpPr>
          <p:nvPr/>
        </p:nvCxnSpPr>
        <p:spPr>
          <a:xfrm flipH="1">
            <a:off x="2396383" y="4480319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92083" y="4369433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23683" y="517483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12/13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53642" y="47383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60832" y="473839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01118" y="410519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11078" y="490886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0/9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6825" y="5356328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94" idx="0"/>
            <a:endCxn id="91" idx="4"/>
          </p:cNvCxnSpPr>
          <p:nvPr/>
        </p:nvCxnSpPr>
        <p:spPr>
          <a:xfrm flipV="1">
            <a:off x="3331573" y="4526250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80298" y="478011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39358" y="436009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19/20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756649" y="5181475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808149" y="3499015"/>
                <a:ext cx="2731199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Times New Roman" panose="02020603050405020304" pitchFamily="18" charset="0"/>
                    <a:ea typeface="나눔명조" panose="02020603020101020101" pitchFamily="18" charset="-127"/>
                  </a:rPr>
                  <a:t>잔여용량</a:t>
                </a:r>
                <a:r>
                  <a:rPr lang="en-US" altLang="ko-KR" sz="1400" dirty="0">
                    <a:latin typeface="Times New Roman" panose="02020603050405020304" pitchFamily="18" charset="0"/>
                    <a:ea typeface="나눔명조" panose="02020603020101020101" pitchFamily="18" charset="-127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ko-KR" altLang="en-US" sz="1400" i="1" baseline="-25000" dirty="0">
                  <a:latin typeface="Times New Roman" panose="02020603050405020304" pitchFamily="18" charset="0"/>
                  <a:ea typeface="나눔명조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149" y="3499015"/>
                <a:ext cx="2731199" cy="325025"/>
              </a:xfrm>
              <a:prstGeom prst="rect">
                <a:avLst/>
              </a:prstGeom>
              <a:blipFill>
                <a:blip r:embed="rId4"/>
                <a:stretch>
                  <a:fillRect l="-670" t="-3774"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1587317" y="5848961"/>
            <a:ext cx="321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잔여용량 </a:t>
            </a:r>
            <a:r>
              <a:rPr lang="en-US" altLang="ko-KR" sz="14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r>
              <a:rPr lang="ko-KR" altLang="en-US" sz="14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만큼 확장</a:t>
            </a:r>
            <a:endParaRPr lang="ko-KR" altLang="en-US" sz="1400" i="1" baseline="-25000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/>
              <p:cNvSpPr/>
              <p:nvPr/>
            </p:nvSpPr>
            <p:spPr>
              <a:xfrm>
                <a:off x="5056582" y="5715546"/>
                <a:ext cx="50667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582" y="5715546"/>
                <a:ext cx="506677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/>
          <p:cNvCxnSpPr>
            <a:cxnSpLocks/>
            <a:endCxn id="126" idx="1"/>
          </p:cNvCxnSpPr>
          <p:nvPr/>
        </p:nvCxnSpPr>
        <p:spPr>
          <a:xfrm flipV="1">
            <a:off x="3544568" y="5911337"/>
            <a:ext cx="1512014" cy="29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5879248" y="426733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893488" y="483830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6962855" y="426733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5879248" y="5271323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6962855" y="5271323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7857610" y="483830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136" name="직선 화살표 연결선 135" title="1"/>
          <p:cNvCxnSpPr>
            <a:stCxn id="129" idx="0"/>
            <a:endCxn id="128" idx="1"/>
          </p:cNvCxnSpPr>
          <p:nvPr/>
        </p:nvCxnSpPr>
        <p:spPr>
          <a:xfrm flipV="1">
            <a:off x="5041905" y="4313265"/>
            <a:ext cx="880813" cy="52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29" idx="5"/>
            <a:endCxn id="132" idx="2"/>
          </p:cNvCxnSpPr>
          <p:nvPr/>
        </p:nvCxnSpPr>
        <p:spPr>
          <a:xfrm>
            <a:off x="5146851" y="5106011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2" idx="1"/>
            <a:endCxn id="128" idx="3"/>
          </p:cNvCxnSpPr>
          <p:nvPr/>
        </p:nvCxnSpPr>
        <p:spPr>
          <a:xfrm flipV="1">
            <a:off x="5922718" y="4535037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28" idx="5"/>
            <a:endCxn id="132" idx="7"/>
          </p:cNvCxnSpPr>
          <p:nvPr/>
        </p:nvCxnSpPr>
        <p:spPr>
          <a:xfrm>
            <a:off x="6132611" y="4535037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28" idx="6"/>
            <a:endCxn id="131" idx="2"/>
          </p:cNvCxnSpPr>
          <p:nvPr/>
        </p:nvCxnSpPr>
        <p:spPr>
          <a:xfrm>
            <a:off x="6176081" y="4424151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31" idx="7"/>
            <a:endCxn id="135" idx="0"/>
          </p:cNvCxnSpPr>
          <p:nvPr/>
        </p:nvCxnSpPr>
        <p:spPr>
          <a:xfrm>
            <a:off x="7216218" y="4313265"/>
            <a:ext cx="789809" cy="52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4" idx="6"/>
            <a:endCxn id="135" idx="3"/>
          </p:cNvCxnSpPr>
          <p:nvPr/>
        </p:nvCxnSpPr>
        <p:spPr>
          <a:xfrm flipV="1">
            <a:off x="7259688" y="5106011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32" idx="6"/>
            <a:endCxn id="134" idx="2"/>
          </p:cNvCxnSpPr>
          <p:nvPr/>
        </p:nvCxnSpPr>
        <p:spPr>
          <a:xfrm>
            <a:off x="6176081" y="5428140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31" idx="3"/>
            <a:endCxn id="132" idx="6"/>
          </p:cNvCxnSpPr>
          <p:nvPr/>
        </p:nvCxnSpPr>
        <p:spPr>
          <a:xfrm flipH="1">
            <a:off x="6176081" y="4535037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318059" y="4351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222621" y="53125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633340" y="4793116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140530" y="47931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80816" y="41599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584515" y="48526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473673" y="517875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52" name="직선 화살표 연결선 151"/>
          <p:cNvCxnSpPr>
            <a:stCxn id="134" idx="0"/>
            <a:endCxn id="131" idx="4"/>
          </p:cNvCxnSpPr>
          <p:nvPr/>
        </p:nvCxnSpPr>
        <p:spPr>
          <a:xfrm flipV="1">
            <a:off x="7111271" y="4580968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059996" y="48348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536347" y="435160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36347" y="52361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56" name="직선 화살표 연결선 155" title="1"/>
          <p:cNvCxnSpPr>
            <a:stCxn id="128" idx="2"/>
            <a:endCxn id="129" idx="7"/>
          </p:cNvCxnSpPr>
          <p:nvPr/>
        </p:nvCxnSpPr>
        <p:spPr>
          <a:xfrm flipH="1">
            <a:off x="5146851" y="4424151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318059" y="4721910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58" name="직선 화살표 연결선 157"/>
          <p:cNvCxnSpPr>
            <a:stCxn id="132" idx="3"/>
            <a:endCxn id="129" idx="4"/>
          </p:cNvCxnSpPr>
          <p:nvPr/>
        </p:nvCxnSpPr>
        <p:spPr>
          <a:xfrm flipH="1" flipV="1">
            <a:off x="5041905" y="5151942"/>
            <a:ext cx="880813" cy="387084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393705" y="501334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62" name="직선 화살표 연결선 161"/>
          <p:cNvCxnSpPr>
            <a:stCxn id="134" idx="3"/>
            <a:endCxn id="132" idx="5"/>
          </p:cNvCxnSpPr>
          <p:nvPr/>
        </p:nvCxnSpPr>
        <p:spPr>
          <a:xfrm flipH="1">
            <a:off x="6132611" y="5539026"/>
            <a:ext cx="87371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452740" y="5516073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64" name="직선 화살표 연결선 163"/>
          <p:cNvCxnSpPr>
            <a:stCxn id="135" idx="1"/>
            <a:endCxn id="131" idx="6"/>
          </p:cNvCxnSpPr>
          <p:nvPr/>
        </p:nvCxnSpPr>
        <p:spPr>
          <a:xfrm flipH="1" flipV="1">
            <a:off x="7259688" y="4424151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328277" y="46442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66290" y="682470"/>
            <a:ext cx="1071070" cy="36085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72000" rIns="0" bIns="72000" rtlCol="0">
            <a:spAutoFit/>
          </a:bodyPr>
          <a:lstStyle>
            <a:defPPr>
              <a:defRPr lang="ko-KR"/>
            </a:defPPr>
            <a:lvl1pPr>
              <a:defRPr sz="2400" b="0" i="1"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ko-KR" sz="1400" i="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z="1400" i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low4.png</a:t>
            </a:r>
            <a:endParaRPr lang="ko-KR" altLang="en-US" sz="1400" i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33464" y="3639082"/>
            <a:ext cx="1071070" cy="36085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72000" rIns="0" bIns="72000" rtlCol="0">
            <a:spAutoFit/>
          </a:bodyPr>
          <a:lstStyle>
            <a:defPPr>
              <a:defRPr lang="ko-KR"/>
            </a:defPPr>
            <a:lvl1pPr>
              <a:defRPr sz="2400" b="0" i="1"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ko-KR" sz="1400" i="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z="1400" i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low5.png</a:t>
            </a:r>
            <a:endParaRPr lang="ko-KR" altLang="en-US" sz="1400" i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161996" y="5995149"/>
            <a:ext cx="247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s---&gt; t</a:t>
            </a:r>
            <a:r>
              <a:rPr lang="ko-KR" altLang="en-US" sz="14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확대 경로 없음</a:t>
            </a:r>
            <a:r>
              <a:rPr lang="en-US" altLang="ko-KR" sz="1400" dirty="0">
                <a:latin typeface="Times New Roman" panose="02020603050405020304" pitchFamily="18" charset="0"/>
                <a:ea typeface="나눔명조" panose="02020603020101020101" pitchFamily="18" charset="-127"/>
              </a:rPr>
              <a:t>.</a:t>
            </a:r>
            <a:endParaRPr lang="ko-KR" altLang="en-US" sz="1400" i="1" baseline="-25000" dirty="0"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71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678"/>
                <a:ext cx="8229600" cy="5378917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ko-KR" dirty="0"/>
              </a:p>
              <a:p>
                <a:r>
                  <a:rPr lang="ko-KR" altLang="en-US" dirty="0" err="1"/>
                  <a:t>플로우</a:t>
                </a:r>
                <a:r>
                  <a:rPr lang="ko-KR" altLang="en-US" dirty="0"/>
                  <a:t> 네트워크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정점들을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 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 집합으로 분할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순 플로우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=19,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용량은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ko-KR" altLang="en-US" dirty="0"/>
                  <a:t>순 플로우</a:t>
                </a:r>
                <a:r>
                  <a:rPr lang="en-US" altLang="ko-KR" dirty="0"/>
                  <a:t>: S-&gt;T</a:t>
                </a:r>
                <a:r>
                  <a:rPr lang="ko-KR" altLang="en-US" dirty="0"/>
                  <a:t>는 더하고 </a:t>
                </a:r>
                <a:r>
                  <a:rPr lang="en-US" altLang="ko-KR" dirty="0"/>
                  <a:t>T-&gt;S</a:t>
                </a:r>
                <a:r>
                  <a:rPr lang="ko-KR" altLang="en-US" dirty="0"/>
                  <a:t>는 뺀다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용량</a:t>
                </a:r>
                <a:r>
                  <a:rPr lang="en-US" altLang="ko-KR" dirty="0"/>
                  <a:t>: S-&gt;T</a:t>
                </a:r>
                <a:r>
                  <a:rPr lang="ko-KR" altLang="en-US" dirty="0"/>
                  <a:t>만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678"/>
                <a:ext cx="8229600" cy="5378917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플로우</a:t>
            </a:r>
            <a:r>
              <a:rPr lang="ko-KR" altLang="en-US" dirty="0"/>
              <a:t> 네트워크의 단절</a:t>
            </a:r>
          </a:p>
        </p:txBody>
      </p:sp>
      <p:sp>
        <p:nvSpPr>
          <p:cNvPr id="4" name="타원 3"/>
          <p:cNvSpPr/>
          <p:nvPr/>
        </p:nvSpPr>
        <p:spPr>
          <a:xfrm>
            <a:off x="3235420" y="2888754"/>
            <a:ext cx="296833" cy="313634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bg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bg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249660" y="3459728"/>
            <a:ext cx="296833" cy="313634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bg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bg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9027" y="288875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35420" y="3892743"/>
            <a:ext cx="296833" cy="313634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bg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bg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19027" y="3892743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13782" y="345972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10" name="직선 화살표 연결선 9" title="1"/>
          <p:cNvCxnSpPr>
            <a:stCxn id="5" idx="7"/>
            <a:endCxn id="4" idx="2"/>
          </p:cNvCxnSpPr>
          <p:nvPr/>
        </p:nvCxnSpPr>
        <p:spPr>
          <a:xfrm flipV="1">
            <a:off x="2503023" y="3045571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5"/>
            <a:endCxn id="7" idx="2"/>
          </p:cNvCxnSpPr>
          <p:nvPr/>
        </p:nvCxnSpPr>
        <p:spPr>
          <a:xfrm>
            <a:off x="2503023" y="3727431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7" idx="1"/>
          </p:cNvCxnSpPr>
          <p:nvPr/>
        </p:nvCxnSpPr>
        <p:spPr>
          <a:xfrm>
            <a:off x="3278890" y="3156457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7"/>
            <a:endCxn id="4" idx="5"/>
          </p:cNvCxnSpPr>
          <p:nvPr/>
        </p:nvCxnSpPr>
        <p:spPr>
          <a:xfrm flipV="1">
            <a:off x="3488783" y="3156457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6"/>
            <a:endCxn id="6" idx="2"/>
          </p:cNvCxnSpPr>
          <p:nvPr/>
        </p:nvCxnSpPr>
        <p:spPr>
          <a:xfrm>
            <a:off x="3532253" y="3045571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  <a:endCxn id="9" idx="1"/>
          </p:cNvCxnSpPr>
          <p:nvPr/>
        </p:nvCxnSpPr>
        <p:spPr>
          <a:xfrm>
            <a:off x="4615860" y="3045571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6"/>
            <a:endCxn id="9" idx="3"/>
          </p:cNvCxnSpPr>
          <p:nvPr/>
        </p:nvCxnSpPr>
        <p:spPr>
          <a:xfrm flipV="1">
            <a:off x="4615860" y="3727431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6"/>
            <a:endCxn id="8" idx="2"/>
          </p:cNvCxnSpPr>
          <p:nvPr/>
        </p:nvCxnSpPr>
        <p:spPr>
          <a:xfrm>
            <a:off x="3532253" y="4049560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7" idx="6"/>
          </p:cNvCxnSpPr>
          <p:nvPr/>
        </p:nvCxnSpPr>
        <p:spPr>
          <a:xfrm flipH="1">
            <a:off x="3532253" y="3156457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7953" y="3045571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9553" y="38509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8/13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9512" y="34145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6702" y="3414535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1841" y="275395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6920" y="347983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7909" y="4021945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8" idx="0"/>
            <a:endCxn id="6" idx="4"/>
          </p:cNvCxnSpPr>
          <p:nvPr/>
        </p:nvCxnSpPr>
        <p:spPr>
          <a:xfrm flipV="1">
            <a:off x="4467443" y="3202388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6168" y="345625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75228" y="3036233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15/20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2519" y="385761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005082" y="2412246"/>
            <a:ext cx="27709" cy="2447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105057" y="4471776"/>
                <a:ext cx="1579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057" y="4471776"/>
                <a:ext cx="157959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2391002" y="4507286"/>
                <a:ext cx="1629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02" y="4507286"/>
                <a:ext cx="162942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580673" y="3322570"/>
            <a:ext cx="1071070" cy="36085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72000" rIns="0" bIns="72000" rtlCol="0">
            <a:spAutoFit/>
          </a:bodyPr>
          <a:lstStyle>
            <a:defPPr>
              <a:defRPr lang="ko-KR"/>
            </a:defPPr>
            <a:lvl1pPr>
              <a:defRPr sz="2400" b="0" i="1"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ko-KR" sz="1400" i="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z="1400" i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low6.png</a:t>
            </a:r>
            <a:endParaRPr lang="ko-KR" altLang="en-US" sz="1400" i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5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최소 단절</a:t>
                </a:r>
                <a:r>
                  <a:rPr lang="en-US" altLang="ko-KR" dirty="0"/>
                  <a:t>(minimum cut)</a:t>
                </a:r>
                <a:r>
                  <a:rPr lang="ko-KR" altLang="en-US" dirty="0"/>
                  <a:t>은 네트워크의 단절 중 그 용량이 최소가 되는 단절이다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네트워크의 최대 플로우는 네트워크의 최소 단절의 용량에 의해 상한으로 결정된다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정리하면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 조건은 같은 의미이다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 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dirty="0"/>
                  <a:t> 의 최대 </a:t>
                </a:r>
                <a:r>
                  <a:rPr lang="ko-KR" altLang="en-US" dirty="0" err="1"/>
                  <a:t>플로우다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잔여 네트워크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/>
                  <a:t> 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확대 경로를 가지지 않는다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dirty="0"/>
                  <a:t> 의 어떤 단절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에 대해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088" r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플로우</a:t>
            </a:r>
            <a:r>
              <a:rPr lang="ko-KR" altLang="en-US" dirty="0"/>
              <a:t> 최소 단절</a:t>
            </a:r>
          </a:p>
        </p:txBody>
      </p:sp>
    </p:spTree>
    <p:extLst>
      <p:ext uri="{BB962C8B-B14F-4D97-AF65-F5344CB8AC3E}">
        <p14:creationId xmlns:p14="http://schemas.microsoft.com/office/powerpoint/2010/main" val="358829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직사각형 184"/>
          <p:cNvSpPr/>
          <p:nvPr/>
        </p:nvSpPr>
        <p:spPr>
          <a:xfrm>
            <a:off x="1733955" y="6020611"/>
            <a:ext cx="778138" cy="106842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5400000">
            <a:off x="1140170" y="5374403"/>
            <a:ext cx="778138" cy="154622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9611017">
            <a:off x="586331" y="5072224"/>
            <a:ext cx="907926" cy="133070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5400000">
            <a:off x="2359483" y="5419708"/>
            <a:ext cx="715277" cy="142425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2144797">
            <a:off x="2803544" y="5124980"/>
            <a:ext cx="760100" cy="172293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18749148">
            <a:off x="1594988" y="3380080"/>
            <a:ext cx="1207110" cy="115820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1795675" y="3831748"/>
            <a:ext cx="778138" cy="106842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20009319">
            <a:off x="2825386" y="3672987"/>
            <a:ext cx="699026" cy="106842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1788332" y="2831963"/>
            <a:ext cx="778138" cy="106842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19611017">
            <a:off x="694542" y="3054638"/>
            <a:ext cx="862180" cy="115820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107118" y="34353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121358" y="91450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190725" y="34353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07118" y="1347519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90725" y="1347519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085480" y="91450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10" name="직선 화살표 연결선 9" title="1"/>
          <p:cNvCxnSpPr>
            <a:stCxn id="5" idx="7"/>
            <a:endCxn id="4" idx="2"/>
          </p:cNvCxnSpPr>
          <p:nvPr/>
        </p:nvCxnSpPr>
        <p:spPr>
          <a:xfrm flipV="1">
            <a:off x="3374721" y="500347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5"/>
            <a:endCxn id="7" idx="2"/>
          </p:cNvCxnSpPr>
          <p:nvPr/>
        </p:nvCxnSpPr>
        <p:spPr>
          <a:xfrm>
            <a:off x="3374721" y="1182207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7" idx="1"/>
          </p:cNvCxnSpPr>
          <p:nvPr/>
        </p:nvCxnSpPr>
        <p:spPr>
          <a:xfrm>
            <a:off x="4150588" y="611233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7"/>
            <a:endCxn id="4" idx="5"/>
          </p:cNvCxnSpPr>
          <p:nvPr/>
        </p:nvCxnSpPr>
        <p:spPr>
          <a:xfrm flipV="1">
            <a:off x="4360481" y="611233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6"/>
            <a:endCxn id="6" idx="2"/>
          </p:cNvCxnSpPr>
          <p:nvPr/>
        </p:nvCxnSpPr>
        <p:spPr>
          <a:xfrm>
            <a:off x="4403951" y="500347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  <a:endCxn id="9" idx="1"/>
          </p:cNvCxnSpPr>
          <p:nvPr/>
        </p:nvCxnSpPr>
        <p:spPr>
          <a:xfrm>
            <a:off x="5487558" y="500347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6"/>
            <a:endCxn id="9" idx="3"/>
          </p:cNvCxnSpPr>
          <p:nvPr/>
        </p:nvCxnSpPr>
        <p:spPr>
          <a:xfrm flipV="1">
            <a:off x="5487558" y="1182207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6"/>
            <a:endCxn id="8" idx="2"/>
          </p:cNvCxnSpPr>
          <p:nvPr/>
        </p:nvCxnSpPr>
        <p:spPr>
          <a:xfrm>
            <a:off x="4403951" y="1504336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7" idx="6"/>
          </p:cNvCxnSpPr>
          <p:nvPr/>
        </p:nvCxnSpPr>
        <p:spPr>
          <a:xfrm flipH="1">
            <a:off x="4403951" y="611233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9651" y="50034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1251" y="13057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61210" y="86931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8400" y="86931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08686" y="23611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8646" y="10397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4393" y="148724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8" idx="0"/>
            <a:endCxn id="6" idx="4"/>
          </p:cNvCxnSpPr>
          <p:nvPr/>
        </p:nvCxnSpPr>
        <p:spPr>
          <a:xfrm flipV="1">
            <a:off x="5339141" y="657164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7866" y="91102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6926" y="49100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4217" y="13123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/>
              <p:cNvSpPr/>
              <p:nvPr/>
            </p:nvSpPr>
            <p:spPr>
              <a:xfrm>
                <a:off x="3591037" y="2417781"/>
                <a:ext cx="2347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 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= 4</a:t>
                </a:r>
                <a:r>
                  <a:rPr lang="ko-KR" altLang="en-US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 를 더함</a:t>
                </a:r>
              </a:p>
            </p:txBody>
          </p:sp>
        </mc:Choice>
        <mc:Fallback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37" y="2417781"/>
                <a:ext cx="2347374" cy="369332"/>
              </a:xfrm>
              <a:prstGeom prst="rect">
                <a:avLst/>
              </a:prstGeom>
              <a:blipFill>
                <a:blip r:embed="rId2"/>
                <a:stretch>
                  <a:fillRect l="-779" t="-10000" r="-155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69596" y="2469474"/>
                <a:ext cx="50667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96" y="2469474"/>
                <a:ext cx="506677" cy="39158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/>
          <p:cNvSpPr/>
          <p:nvPr/>
        </p:nvSpPr>
        <p:spPr>
          <a:xfrm>
            <a:off x="1482863" y="272294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7103" y="329392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566470" y="272294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482863" y="372693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66470" y="372693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1225" y="329392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42" name="직선 화살표 연결선 41" title="1"/>
          <p:cNvCxnSpPr>
            <a:stCxn id="37" idx="7"/>
            <a:endCxn id="36" idx="2"/>
          </p:cNvCxnSpPr>
          <p:nvPr/>
        </p:nvCxnSpPr>
        <p:spPr>
          <a:xfrm flipV="1">
            <a:off x="750466" y="2879765"/>
            <a:ext cx="732397" cy="4600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7" idx="5"/>
            <a:endCxn id="39" idx="2"/>
          </p:cNvCxnSpPr>
          <p:nvPr/>
        </p:nvCxnSpPr>
        <p:spPr>
          <a:xfrm>
            <a:off x="750466" y="3561625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6" idx="3"/>
            <a:endCxn id="39" idx="1"/>
          </p:cNvCxnSpPr>
          <p:nvPr/>
        </p:nvCxnSpPr>
        <p:spPr>
          <a:xfrm>
            <a:off x="1526333" y="2990651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7"/>
            <a:endCxn id="36" idx="5"/>
          </p:cNvCxnSpPr>
          <p:nvPr/>
        </p:nvCxnSpPr>
        <p:spPr>
          <a:xfrm flipV="1">
            <a:off x="1736226" y="2990651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6" idx="6"/>
            <a:endCxn id="38" idx="2"/>
          </p:cNvCxnSpPr>
          <p:nvPr/>
        </p:nvCxnSpPr>
        <p:spPr>
          <a:xfrm>
            <a:off x="1779696" y="2879765"/>
            <a:ext cx="7867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8" idx="6"/>
            <a:endCxn id="41" idx="1"/>
          </p:cNvCxnSpPr>
          <p:nvPr/>
        </p:nvCxnSpPr>
        <p:spPr>
          <a:xfrm>
            <a:off x="2863303" y="2879765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6"/>
            <a:endCxn id="41" idx="3"/>
          </p:cNvCxnSpPr>
          <p:nvPr/>
        </p:nvCxnSpPr>
        <p:spPr>
          <a:xfrm flipV="1">
            <a:off x="2863303" y="3561625"/>
            <a:ext cx="641392" cy="3221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9" idx="6"/>
            <a:endCxn id="40" idx="2"/>
          </p:cNvCxnSpPr>
          <p:nvPr/>
        </p:nvCxnSpPr>
        <p:spPr>
          <a:xfrm>
            <a:off x="1779696" y="3883754"/>
            <a:ext cx="7867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8" idx="3"/>
            <a:endCxn id="39" idx="6"/>
          </p:cNvCxnSpPr>
          <p:nvPr/>
        </p:nvCxnSpPr>
        <p:spPr>
          <a:xfrm flipH="1">
            <a:off x="1779696" y="2990651"/>
            <a:ext cx="830244" cy="8931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5396" y="287976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6996" y="36851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36955" y="32487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44145" y="324872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84431" y="26155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4391" y="34191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57" name="직선 화살표 연결선 56"/>
          <p:cNvCxnSpPr>
            <a:stCxn id="40" idx="0"/>
            <a:endCxn id="38" idx="4"/>
          </p:cNvCxnSpPr>
          <p:nvPr/>
        </p:nvCxnSpPr>
        <p:spPr>
          <a:xfrm flipV="1">
            <a:off x="2714886" y="3036582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63611" y="329044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2671" y="28704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39962" y="36918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15467" y="388656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243880" y="273571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258120" y="330668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327487" y="273571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243880" y="373970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327487" y="373970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222242" y="330668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68" name="직선 화살표 연결선 67" title="1"/>
          <p:cNvCxnSpPr>
            <a:stCxn id="63" idx="7"/>
            <a:endCxn id="62" idx="2"/>
          </p:cNvCxnSpPr>
          <p:nvPr/>
        </p:nvCxnSpPr>
        <p:spPr>
          <a:xfrm flipV="1">
            <a:off x="5511483" y="2892529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3" idx="5"/>
            <a:endCxn id="65" idx="2"/>
          </p:cNvCxnSpPr>
          <p:nvPr/>
        </p:nvCxnSpPr>
        <p:spPr>
          <a:xfrm>
            <a:off x="5511483" y="3574389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2" idx="3"/>
            <a:endCxn id="65" idx="1"/>
          </p:cNvCxnSpPr>
          <p:nvPr/>
        </p:nvCxnSpPr>
        <p:spPr>
          <a:xfrm>
            <a:off x="6287350" y="3003415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5" idx="7"/>
            <a:endCxn id="62" idx="5"/>
          </p:cNvCxnSpPr>
          <p:nvPr/>
        </p:nvCxnSpPr>
        <p:spPr>
          <a:xfrm flipV="1">
            <a:off x="6497243" y="3003415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2" idx="6"/>
            <a:endCxn id="64" idx="2"/>
          </p:cNvCxnSpPr>
          <p:nvPr/>
        </p:nvCxnSpPr>
        <p:spPr>
          <a:xfrm>
            <a:off x="6540713" y="2892529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4" idx="6"/>
            <a:endCxn id="67" idx="1"/>
          </p:cNvCxnSpPr>
          <p:nvPr/>
        </p:nvCxnSpPr>
        <p:spPr>
          <a:xfrm>
            <a:off x="7624320" y="2892529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6" idx="6"/>
            <a:endCxn id="67" idx="3"/>
          </p:cNvCxnSpPr>
          <p:nvPr/>
        </p:nvCxnSpPr>
        <p:spPr>
          <a:xfrm flipV="1">
            <a:off x="7624320" y="3574389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5" idx="6"/>
            <a:endCxn id="66" idx="2"/>
          </p:cNvCxnSpPr>
          <p:nvPr/>
        </p:nvCxnSpPr>
        <p:spPr>
          <a:xfrm>
            <a:off x="6540713" y="3896518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4" idx="3"/>
            <a:endCxn id="65" idx="6"/>
          </p:cNvCxnSpPr>
          <p:nvPr/>
        </p:nvCxnSpPr>
        <p:spPr>
          <a:xfrm flipH="1">
            <a:off x="6540713" y="3003415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36413" y="289252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68013" y="36979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45447" y="32662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05162" y="32614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24183" y="251466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55408" y="34319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51155" y="387942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84" name="직선 화살표 연결선 83"/>
          <p:cNvCxnSpPr>
            <a:stCxn id="66" idx="0"/>
            <a:endCxn id="64" idx="4"/>
          </p:cNvCxnSpPr>
          <p:nvPr/>
        </p:nvCxnSpPr>
        <p:spPr>
          <a:xfrm flipV="1">
            <a:off x="7475903" y="3049346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24628" y="330320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83688" y="288319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00979" y="370457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직사각형 115"/>
              <p:cNvSpPr/>
              <p:nvPr/>
            </p:nvSpPr>
            <p:spPr>
              <a:xfrm>
                <a:off x="4877812" y="3718132"/>
                <a:ext cx="422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6" name="직사각형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12" y="3718132"/>
                <a:ext cx="422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직사각형 116"/>
              <p:cNvSpPr/>
              <p:nvPr/>
            </p:nvSpPr>
            <p:spPr>
              <a:xfrm>
                <a:off x="3077912" y="4370029"/>
                <a:ext cx="50667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7" name="직사각형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12" y="4370029"/>
                <a:ext cx="506677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/>
          <p:cNvCxnSpPr>
            <a:cxnSpLocks/>
          </p:cNvCxnSpPr>
          <p:nvPr/>
        </p:nvCxnSpPr>
        <p:spPr>
          <a:xfrm flipH="1">
            <a:off x="3510974" y="4025064"/>
            <a:ext cx="1281217" cy="4793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1482863" y="482121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97103" y="539218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566470" y="482121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482863" y="5825199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566470" y="5825199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461225" y="539218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125" name="직선 화살표 연결선 124" title="1"/>
          <p:cNvCxnSpPr>
            <a:cxnSpLocks/>
            <a:stCxn id="120" idx="0"/>
            <a:endCxn id="119" idx="1"/>
          </p:cNvCxnSpPr>
          <p:nvPr/>
        </p:nvCxnSpPr>
        <p:spPr>
          <a:xfrm flipV="1">
            <a:off x="645520" y="4867141"/>
            <a:ext cx="880813" cy="5250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cxnSpLocks/>
            <a:stCxn id="120" idx="5"/>
            <a:endCxn id="122" idx="2"/>
          </p:cNvCxnSpPr>
          <p:nvPr/>
        </p:nvCxnSpPr>
        <p:spPr>
          <a:xfrm>
            <a:off x="750466" y="5659887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9" idx="3"/>
            <a:endCxn id="122" idx="1"/>
          </p:cNvCxnSpPr>
          <p:nvPr/>
        </p:nvCxnSpPr>
        <p:spPr>
          <a:xfrm>
            <a:off x="1526333" y="5088913"/>
            <a:ext cx="0" cy="7822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2" idx="7"/>
            <a:endCxn id="119" idx="5"/>
          </p:cNvCxnSpPr>
          <p:nvPr/>
        </p:nvCxnSpPr>
        <p:spPr>
          <a:xfrm flipV="1">
            <a:off x="1736226" y="5088913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cxnSpLocks/>
            <a:stCxn id="119" idx="7"/>
            <a:endCxn id="121" idx="1"/>
          </p:cNvCxnSpPr>
          <p:nvPr/>
        </p:nvCxnSpPr>
        <p:spPr>
          <a:xfrm>
            <a:off x="1736226" y="4867141"/>
            <a:ext cx="87371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21" idx="6"/>
            <a:endCxn id="124" idx="1"/>
          </p:cNvCxnSpPr>
          <p:nvPr/>
        </p:nvCxnSpPr>
        <p:spPr>
          <a:xfrm>
            <a:off x="2863303" y="4978027"/>
            <a:ext cx="641392" cy="4600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cxnSpLocks/>
            <a:stCxn id="123" idx="6"/>
            <a:endCxn id="124" idx="3"/>
          </p:cNvCxnSpPr>
          <p:nvPr/>
        </p:nvCxnSpPr>
        <p:spPr>
          <a:xfrm flipV="1">
            <a:off x="2863303" y="5659887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cxnSpLocks/>
            <a:stCxn id="122" idx="5"/>
            <a:endCxn id="123" idx="3"/>
          </p:cNvCxnSpPr>
          <p:nvPr/>
        </p:nvCxnSpPr>
        <p:spPr>
          <a:xfrm>
            <a:off x="1736226" y="6092902"/>
            <a:ext cx="87371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cxnSpLocks/>
            <a:stCxn id="121" idx="2"/>
            <a:endCxn id="122" idx="7"/>
          </p:cNvCxnSpPr>
          <p:nvPr/>
        </p:nvCxnSpPr>
        <p:spPr>
          <a:xfrm flipH="1">
            <a:off x="1736226" y="4978027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75396" y="49780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87612" y="58687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00283" y="53364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712844" y="53312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974454" y="461797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8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996142" y="51964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025406" y="60895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41" name="직선 화살표 연결선 140"/>
          <p:cNvCxnSpPr>
            <a:stCxn id="123" idx="0"/>
            <a:endCxn id="121" idx="4"/>
          </p:cNvCxnSpPr>
          <p:nvPr/>
        </p:nvCxnSpPr>
        <p:spPr>
          <a:xfrm flipV="1">
            <a:off x="2714886" y="5134844"/>
            <a:ext cx="0" cy="6903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751369" y="53969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122671" y="49686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39962" y="5790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45" name="직선 화살표 연결선 144" title="1"/>
          <p:cNvCxnSpPr>
            <a:cxnSpLocks/>
            <a:stCxn id="119" idx="2"/>
            <a:endCxn id="120" idx="7"/>
          </p:cNvCxnSpPr>
          <p:nvPr/>
        </p:nvCxnSpPr>
        <p:spPr>
          <a:xfrm flipH="1">
            <a:off x="750466" y="4978027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21515" y="51533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70" name="직선 화살표 연결선 169"/>
          <p:cNvCxnSpPr>
            <a:cxnSpLocks/>
            <a:stCxn id="123" idx="2"/>
            <a:endCxn id="122" idx="6"/>
          </p:cNvCxnSpPr>
          <p:nvPr/>
        </p:nvCxnSpPr>
        <p:spPr>
          <a:xfrm flipH="1">
            <a:off x="1779696" y="5982016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094391" y="575559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46" name="직선 화살표 연결선 145"/>
          <p:cNvCxnSpPr>
            <a:cxnSpLocks/>
            <a:stCxn id="121" idx="2"/>
            <a:endCxn id="119" idx="6"/>
          </p:cNvCxnSpPr>
          <p:nvPr/>
        </p:nvCxnSpPr>
        <p:spPr>
          <a:xfrm flipH="1">
            <a:off x="1779696" y="4978027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997120" y="496386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48" name="직선 화살표 연결선 147"/>
          <p:cNvCxnSpPr>
            <a:cxnSpLocks/>
            <a:stCxn id="122" idx="6"/>
            <a:endCxn id="121" idx="3"/>
          </p:cNvCxnSpPr>
          <p:nvPr/>
        </p:nvCxnSpPr>
        <p:spPr>
          <a:xfrm flipV="1">
            <a:off x="1779696" y="5088913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217920" y="54458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직사각형 149"/>
              <p:cNvSpPr/>
              <p:nvPr/>
            </p:nvSpPr>
            <p:spPr>
              <a:xfrm>
                <a:off x="3427264" y="6145724"/>
                <a:ext cx="2347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 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= 7</a:t>
                </a:r>
                <a:r>
                  <a:rPr lang="ko-KR" altLang="en-US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 를 더함</a:t>
                </a:r>
              </a:p>
            </p:txBody>
          </p:sp>
        </mc:Choice>
        <mc:Fallback>
          <p:sp>
            <p:nvSpPr>
              <p:cNvPr id="150" name="직사각형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64" y="6145724"/>
                <a:ext cx="2347374" cy="369332"/>
              </a:xfrm>
              <a:prstGeom prst="rect">
                <a:avLst/>
              </a:prstGeom>
              <a:blipFill>
                <a:blip r:embed="rId6"/>
                <a:stretch>
                  <a:fillRect l="-779" t="-8197" r="-155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타원 150"/>
          <p:cNvSpPr/>
          <p:nvPr/>
        </p:nvSpPr>
        <p:spPr>
          <a:xfrm>
            <a:off x="6271189" y="477666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5285429" y="534764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7354796" y="477666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271189" y="578065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7354796" y="578065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8249551" y="534764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157" name="직선 화살표 연결선 156" title="1"/>
          <p:cNvCxnSpPr>
            <a:stCxn id="152" idx="7"/>
            <a:endCxn id="151" idx="2"/>
          </p:cNvCxnSpPr>
          <p:nvPr/>
        </p:nvCxnSpPr>
        <p:spPr>
          <a:xfrm flipV="1">
            <a:off x="5538792" y="4933484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2" idx="5"/>
            <a:endCxn id="154" idx="2"/>
          </p:cNvCxnSpPr>
          <p:nvPr/>
        </p:nvCxnSpPr>
        <p:spPr>
          <a:xfrm>
            <a:off x="5538792" y="5615344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1" idx="3"/>
            <a:endCxn id="154" idx="1"/>
          </p:cNvCxnSpPr>
          <p:nvPr/>
        </p:nvCxnSpPr>
        <p:spPr>
          <a:xfrm>
            <a:off x="6314659" y="5044370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4" idx="7"/>
            <a:endCxn id="151" idx="5"/>
          </p:cNvCxnSpPr>
          <p:nvPr/>
        </p:nvCxnSpPr>
        <p:spPr>
          <a:xfrm flipV="1">
            <a:off x="6524552" y="5044370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1" idx="6"/>
            <a:endCxn id="153" idx="2"/>
          </p:cNvCxnSpPr>
          <p:nvPr/>
        </p:nvCxnSpPr>
        <p:spPr>
          <a:xfrm>
            <a:off x="6568022" y="4933484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3" idx="6"/>
            <a:endCxn id="156" idx="1"/>
          </p:cNvCxnSpPr>
          <p:nvPr/>
        </p:nvCxnSpPr>
        <p:spPr>
          <a:xfrm>
            <a:off x="7651629" y="4933484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6"/>
            <a:endCxn id="156" idx="3"/>
          </p:cNvCxnSpPr>
          <p:nvPr/>
        </p:nvCxnSpPr>
        <p:spPr>
          <a:xfrm flipV="1">
            <a:off x="7651629" y="5615344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6"/>
            <a:endCxn id="155" idx="2"/>
          </p:cNvCxnSpPr>
          <p:nvPr/>
        </p:nvCxnSpPr>
        <p:spPr>
          <a:xfrm>
            <a:off x="6568022" y="5937473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3" idx="3"/>
            <a:endCxn id="154" idx="6"/>
          </p:cNvCxnSpPr>
          <p:nvPr/>
        </p:nvCxnSpPr>
        <p:spPr>
          <a:xfrm flipH="1">
            <a:off x="6568022" y="5044370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463722" y="4933484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95322" y="57388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896972" y="530445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532471" y="53024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751492" y="455562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882717" y="547291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778464" y="5920379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76" name="직선 화살표 연결선 175"/>
          <p:cNvCxnSpPr>
            <a:stCxn id="155" idx="0"/>
            <a:endCxn id="153" idx="4"/>
          </p:cNvCxnSpPr>
          <p:nvPr/>
        </p:nvCxnSpPr>
        <p:spPr>
          <a:xfrm flipV="1">
            <a:off x="7503212" y="5090301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7533140" y="534684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910997" y="492414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928288" y="574552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9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직사각형 426"/>
          <p:cNvSpPr/>
          <p:nvPr/>
        </p:nvSpPr>
        <p:spPr>
          <a:xfrm rot="18773923">
            <a:off x="1437040" y="5204766"/>
            <a:ext cx="1209981" cy="121286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/>
          <p:cNvSpPr/>
          <p:nvPr/>
        </p:nvSpPr>
        <p:spPr>
          <a:xfrm rot="12306221">
            <a:off x="453352" y="5567570"/>
            <a:ext cx="923324" cy="142425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/>
          <p:cNvSpPr/>
          <p:nvPr/>
        </p:nvSpPr>
        <p:spPr>
          <a:xfrm rot="2144797">
            <a:off x="2645295" y="4733211"/>
            <a:ext cx="888841" cy="172293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직사각형 421"/>
          <p:cNvSpPr/>
          <p:nvPr/>
        </p:nvSpPr>
        <p:spPr>
          <a:xfrm>
            <a:off x="1614482" y="2110174"/>
            <a:ext cx="850332" cy="121286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직사각형 422"/>
          <p:cNvSpPr/>
          <p:nvPr/>
        </p:nvSpPr>
        <p:spPr>
          <a:xfrm rot="5400000">
            <a:off x="1215212" y="2712282"/>
            <a:ext cx="778138" cy="154622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 rot="12306221">
            <a:off x="572804" y="3064925"/>
            <a:ext cx="814818" cy="142425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직사각형 425"/>
          <p:cNvSpPr/>
          <p:nvPr/>
        </p:nvSpPr>
        <p:spPr>
          <a:xfrm rot="2144797">
            <a:off x="2651094" y="2361937"/>
            <a:ext cx="888841" cy="172293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직사각형 174"/>
              <p:cNvSpPr/>
              <p:nvPr/>
            </p:nvSpPr>
            <p:spPr>
              <a:xfrm>
                <a:off x="3702264" y="1759349"/>
                <a:ext cx="2347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 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= 8</a:t>
                </a:r>
                <a:r>
                  <a:rPr lang="ko-KR" altLang="en-US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 를 더함</a:t>
                </a:r>
              </a:p>
            </p:txBody>
          </p:sp>
        </mc:Choice>
        <mc:Fallback>
          <p:sp>
            <p:nvSpPr>
              <p:cNvPr id="175" name="직사각형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264" y="1759349"/>
                <a:ext cx="2347374" cy="369332"/>
              </a:xfrm>
              <a:prstGeom prst="rect">
                <a:avLst/>
              </a:prstGeom>
              <a:blipFill>
                <a:blip r:embed="rId2"/>
                <a:stretch>
                  <a:fillRect l="-779" t="-10000" r="-155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타원 202"/>
          <p:cNvSpPr/>
          <p:nvPr/>
        </p:nvSpPr>
        <p:spPr>
          <a:xfrm>
            <a:off x="1361119" y="212868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375359" y="2699655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2444726" y="212868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1361119" y="313267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2444726" y="313267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3339481" y="2699655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209" name="직선 화살표 연결선 208" title="1"/>
          <p:cNvCxnSpPr>
            <a:cxnSpLocks/>
            <a:stCxn id="204" idx="0"/>
            <a:endCxn id="203" idx="1"/>
          </p:cNvCxnSpPr>
          <p:nvPr/>
        </p:nvCxnSpPr>
        <p:spPr>
          <a:xfrm flipV="1">
            <a:off x="523776" y="2174612"/>
            <a:ext cx="880813" cy="52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cxnSpLocks/>
            <a:stCxn id="204" idx="5"/>
            <a:endCxn id="206" idx="2"/>
          </p:cNvCxnSpPr>
          <p:nvPr/>
        </p:nvCxnSpPr>
        <p:spPr>
          <a:xfrm>
            <a:off x="628722" y="2967358"/>
            <a:ext cx="732397" cy="3221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203" idx="3"/>
            <a:endCxn id="206" idx="1"/>
          </p:cNvCxnSpPr>
          <p:nvPr/>
        </p:nvCxnSpPr>
        <p:spPr>
          <a:xfrm>
            <a:off x="1404589" y="2396384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>
            <a:stCxn id="206" idx="7"/>
            <a:endCxn id="203" idx="5"/>
          </p:cNvCxnSpPr>
          <p:nvPr/>
        </p:nvCxnSpPr>
        <p:spPr>
          <a:xfrm flipV="1">
            <a:off x="1614482" y="2396384"/>
            <a:ext cx="0" cy="7822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cxnSpLocks/>
            <a:stCxn id="203" idx="7"/>
            <a:endCxn id="205" idx="1"/>
          </p:cNvCxnSpPr>
          <p:nvPr/>
        </p:nvCxnSpPr>
        <p:spPr>
          <a:xfrm>
            <a:off x="1614482" y="2174612"/>
            <a:ext cx="87371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>
            <a:cxnSpLocks/>
            <a:stCxn id="205" idx="7"/>
            <a:endCxn id="208" idx="0"/>
          </p:cNvCxnSpPr>
          <p:nvPr/>
        </p:nvCxnSpPr>
        <p:spPr>
          <a:xfrm>
            <a:off x="2698089" y="2174612"/>
            <a:ext cx="789809" cy="5250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cxnSpLocks/>
            <a:stCxn id="207" idx="6"/>
            <a:endCxn id="208" idx="3"/>
          </p:cNvCxnSpPr>
          <p:nvPr/>
        </p:nvCxnSpPr>
        <p:spPr>
          <a:xfrm flipV="1">
            <a:off x="2741559" y="2967358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cxnSpLocks/>
            <a:stCxn id="206" idx="5"/>
            <a:endCxn id="207" idx="3"/>
          </p:cNvCxnSpPr>
          <p:nvPr/>
        </p:nvCxnSpPr>
        <p:spPr>
          <a:xfrm>
            <a:off x="1614482" y="3400373"/>
            <a:ext cx="87371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cxnSpLocks/>
            <a:stCxn id="205" idx="2"/>
            <a:endCxn id="206" idx="7"/>
          </p:cNvCxnSpPr>
          <p:nvPr/>
        </p:nvCxnSpPr>
        <p:spPr>
          <a:xfrm flipH="1">
            <a:off x="1614482" y="2285498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553652" y="228549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65868" y="31761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137872" y="263597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591100" y="2638763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874398" y="250388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903662" y="33969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24" name="직선 화살표 연결선 223"/>
          <p:cNvCxnSpPr>
            <a:cxnSpLocks/>
            <a:stCxn id="205" idx="4"/>
            <a:endCxn id="207" idx="0"/>
          </p:cNvCxnSpPr>
          <p:nvPr/>
        </p:nvCxnSpPr>
        <p:spPr>
          <a:xfrm>
            <a:off x="2593143" y="2442315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541867" y="26961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141424" y="22322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018218" y="30975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28" name="직선 화살표 연결선 227" title="1"/>
          <p:cNvCxnSpPr>
            <a:cxnSpLocks/>
            <a:stCxn id="203" idx="2"/>
            <a:endCxn id="204" idx="7"/>
          </p:cNvCxnSpPr>
          <p:nvPr/>
        </p:nvCxnSpPr>
        <p:spPr>
          <a:xfrm flipH="1">
            <a:off x="628722" y="2285498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899771" y="2460831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30" name="직선 화살표 연결선 229"/>
          <p:cNvCxnSpPr>
            <a:cxnSpLocks/>
            <a:stCxn id="207" idx="2"/>
            <a:endCxn id="206" idx="6"/>
          </p:cNvCxnSpPr>
          <p:nvPr/>
        </p:nvCxnSpPr>
        <p:spPr>
          <a:xfrm flipH="1">
            <a:off x="1657952" y="3289487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1972647" y="3063067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32" name="직선 화살표 연결선 231"/>
          <p:cNvCxnSpPr>
            <a:cxnSpLocks/>
            <a:stCxn id="205" idx="2"/>
            <a:endCxn id="203" idx="6"/>
          </p:cNvCxnSpPr>
          <p:nvPr/>
        </p:nvCxnSpPr>
        <p:spPr>
          <a:xfrm flipH="1">
            <a:off x="1657952" y="2285498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875376" y="22713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34" name="직선 화살표 연결선 233"/>
          <p:cNvCxnSpPr>
            <a:cxnSpLocks/>
            <a:stCxn id="206" idx="6"/>
            <a:endCxn id="205" idx="3"/>
          </p:cNvCxnSpPr>
          <p:nvPr/>
        </p:nvCxnSpPr>
        <p:spPr>
          <a:xfrm flipV="1">
            <a:off x="1657952" y="2396384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096176" y="275327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52710" y="18415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8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42" name="직선 화살표 연결선 241"/>
          <p:cNvCxnSpPr>
            <a:cxnSpLocks/>
            <a:stCxn id="208" idx="1"/>
            <a:endCxn id="205" idx="6"/>
          </p:cNvCxnSpPr>
          <p:nvPr/>
        </p:nvCxnSpPr>
        <p:spPr>
          <a:xfrm flipH="1" flipV="1">
            <a:off x="2741559" y="2285498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908422" y="25565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1294267" y="22104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308507" y="79201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49" name="타원 248"/>
          <p:cNvSpPr/>
          <p:nvPr/>
        </p:nvSpPr>
        <p:spPr>
          <a:xfrm>
            <a:off x="2377874" y="22104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50" name="타원 249"/>
          <p:cNvSpPr/>
          <p:nvPr/>
        </p:nvSpPr>
        <p:spPr>
          <a:xfrm>
            <a:off x="1294267" y="1225033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51" name="타원 250"/>
          <p:cNvSpPr/>
          <p:nvPr/>
        </p:nvSpPr>
        <p:spPr>
          <a:xfrm>
            <a:off x="2377874" y="1225033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3272629" y="79201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253" name="직선 화살표 연결선 252" title="1"/>
          <p:cNvCxnSpPr>
            <a:stCxn id="248" idx="7"/>
            <a:endCxn id="247" idx="2"/>
          </p:cNvCxnSpPr>
          <p:nvPr/>
        </p:nvCxnSpPr>
        <p:spPr>
          <a:xfrm flipV="1">
            <a:off x="561870" y="377861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>
            <a:stCxn id="248" idx="5"/>
            <a:endCxn id="250" idx="2"/>
          </p:cNvCxnSpPr>
          <p:nvPr/>
        </p:nvCxnSpPr>
        <p:spPr>
          <a:xfrm>
            <a:off x="561870" y="1059721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247" idx="3"/>
            <a:endCxn id="250" idx="1"/>
          </p:cNvCxnSpPr>
          <p:nvPr/>
        </p:nvCxnSpPr>
        <p:spPr>
          <a:xfrm>
            <a:off x="1337737" y="488747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50" idx="7"/>
            <a:endCxn id="247" idx="5"/>
          </p:cNvCxnSpPr>
          <p:nvPr/>
        </p:nvCxnSpPr>
        <p:spPr>
          <a:xfrm flipV="1">
            <a:off x="1547630" y="488747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47" idx="6"/>
            <a:endCxn id="249" idx="2"/>
          </p:cNvCxnSpPr>
          <p:nvPr/>
        </p:nvCxnSpPr>
        <p:spPr>
          <a:xfrm>
            <a:off x="1591100" y="377861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9" idx="6"/>
            <a:endCxn id="252" idx="1"/>
          </p:cNvCxnSpPr>
          <p:nvPr/>
        </p:nvCxnSpPr>
        <p:spPr>
          <a:xfrm>
            <a:off x="2674707" y="377861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>
            <a:stCxn id="251" idx="6"/>
            <a:endCxn id="252" idx="3"/>
          </p:cNvCxnSpPr>
          <p:nvPr/>
        </p:nvCxnSpPr>
        <p:spPr>
          <a:xfrm flipV="1">
            <a:off x="2674707" y="1059721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>
            <a:stCxn id="250" idx="6"/>
            <a:endCxn id="251" idx="2"/>
          </p:cNvCxnSpPr>
          <p:nvPr/>
        </p:nvCxnSpPr>
        <p:spPr>
          <a:xfrm>
            <a:off x="1591100" y="1381850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/>
          <p:cNvCxnSpPr>
            <a:stCxn id="249" idx="3"/>
            <a:endCxn id="250" idx="6"/>
          </p:cNvCxnSpPr>
          <p:nvPr/>
        </p:nvCxnSpPr>
        <p:spPr>
          <a:xfrm flipH="1">
            <a:off x="1591100" y="488747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86800" y="377861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518400" y="1183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920050" y="74883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555549" y="7468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765397" y="11502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905795" y="91729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801542" y="1364756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9" name="직선 화살표 연결선 268"/>
          <p:cNvCxnSpPr>
            <a:stCxn id="251" idx="0"/>
            <a:endCxn id="249" idx="4"/>
          </p:cNvCxnSpPr>
          <p:nvPr/>
        </p:nvCxnSpPr>
        <p:spPr>
          <a:xfrm flipV="1">
            <a:off x="2526290" y="534678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556218" y="79121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2934075" y="36852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951366" y="118990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직사각형 272"/>
              <p:cNvSpPr/>
              <p:nvPr/>
            </p:nvSpPr>
            <p:spPr>
              <a:xfrm>
                <a:off x="32419" y="1233629"/>
                <a:ext cx="422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3" name="직사각형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" y="1233629"/>
                <a:ext cx="422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직사각형 273"/>
              <p:cNvSpPr/>
              <p:nvPr/>
            </p:nvSpPr>
            <p:spPr>
              <a:xfrm>
                <a:off x="3156" y="2069249"/>
                <a:ext cx="50667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4" name="직사각형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" y="2069249"/>
                <a:ext cx="506677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화살표 연결선 274"/>
          <p:cNvCxnSpPr>
            <a:cxnSpLocks/>
          </p:cNvCxnSpPr>
          <p:nvPr/>
        </p:nvCxnSpPr>
        <p:spPr>
          <a:xfrm>
            <a:off x="236857" y="1597087"/>
            <a:ext cx="0" cy="4721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타원 275"/>
          <p:cNvSpPr/>
          <p:nvPr/>
        </p:nvSpPr>
        <p:spPr>
          <a:xfrm>
            <a:off x="6210018" y="212868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77" name="타원 276"/>
          <p:cNvSpPr/>
          <p:nvPr/>
        </p:nvSpPr>
        <p:spPr>
          <a:xfrm>
            <a:off x="5224258" y="2699655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293625" y="212868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79" name="타원 278"/>
          <p:cNvSpPr/>
          <p:nvPr/>
        </p:nvSpPr>
        <p:spPr>
          <a:xfrm>
            <a:off x="6210018" y="313267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80" name="타원 279"/>
          <p:cNvSpPr/>
          <p:nvPr/>
        </p:nvSpPr>
        <p:spPr>
          <a:xfrm>
            <a:off x="7293625" y="313267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8188380" y="2699655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282" name="직선 화살표 연결선 281" title="1"/>
          <p:cNvCxnSpPr>
            <a:stCxn id="277" idx="7"/>
            <a:endCxn id="276" idx="2"/>
          </p:cNvCxnSpPr>
          <p:nvPr/>
        </p:nvCxnSpPr>
        <p:spPr>
          <a:xfrm flipV="1">
            <a:off x="5477621" y="2285498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277" idx="5"/>
            <a:endCxn id="279" idx="2"/>
          </p:cNvCxnSpPr>
          <p:nvPr/>
        </p:nvCxnSpPr>
        <p:spPr>
          <a:xfrm>
            <a:off x="5477621" y="2967358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276" idx="3"/>
            <a:endCxn id="279" idx="1"/>
          </p:cNvCxnSpPr>
          <p:nvPr/>
        </p:nvCxnSpPr>
        <p:spPr>
          <a:xfrm>
            <a:off x="6253488" y="2396384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/>
          <p:cNvCxnSpPr>
            <a:stCxn id="279" idx="7"/>
            <a:endCxn id="276" idx="5"/>
          </p:cNvCxnSpPr>
          <p:nvPr/>
        </p:nvCxnSpPr>
        <p:spPr>
          <a:xfrm flipV="1">
            <a:off x="6463381" y="2396384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/>
          <p:cNvCxnSpPr>
            <a:stCxn id="276" idx="6"/>
            <a:endCxn id="278" idx="2"/>
          </p:cNvCxnSpPr>
          <p:nvPr/>
        </p:nvCxnSpPr>
        <p:spPr>
          <a:xfrm>
            <a:off x="6506851" y="2285498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>
            <a:stCxn id="278" idx="6"/>
            <a:endCxn id="281" idx="1"/>
          </p:cNvCxnSpPr>
          <p:nvPr/>
        </p:nvCxnSpPr>
        <p:spPr>
          <a:xfrm>
            <a:off x="7590458" y="2285498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/>
          <p:cNvCxnSpPr>
            <a:stCxn id="280" idx="6"/>
            <a:endCxn id="281" idx="3"/>
          </p:cNvCxnSpPr>
          <p:nvPr/>
        </p:nvCxnSpPr>
        <p:spPr>
          <a:xfrm flipV="1">
            <a:off x="7590458" y="2967358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/>
          <p:cNvCxnSpPr>
            <a:stCxn id="279" idx="6"/>
            <a:endCxn id="280" idx="2"/>
          </p:cNvCxnSpPr>
          <p:nvPr/>
        </p:nvCxnSpPr>
        <p:spPr>
          <a:xfrm>
            <a:off x="6506851" y="3289487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/>
          <p:cNvCxnSpPr>
            <a:stCxn id="278" idx="3"/>
            <a:endCxn id="279" idx="6"/>
          </p:cNvCxnSpPr>
          <p:nvPr/>
        </p:nvCxnSpPr>
        <p:spPr>
          <a:xfrm flipH="1">
            <a:off x="6506851" y="2396384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5402551" y="2285498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548736" y="309089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8/13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909842" y="26252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6471300" y="265446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690321" y="1907637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821546" y="282492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717293" y="3272393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98" name="직선 화살표 연결선 297"/>
          <p:cNvCxnSpPr>
            <a:stCxn id="280" idx="0"/>
            <a:endCxn id="278" idx="4"/>
          </p:cNvCxnSpPr>
          <p:nvPr/>
        </p:nvCxnSpPr>
        <p:spPr>
          <a:xfrm flipV="1">
            <a:off x="7442041" y="2442315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471969" y="269885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849826" y="227616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15/20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867117" y="309754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02" name="타원 301"/>
          <p:cNvSpPr/>
          <p:nvPr/>
        </p:nvSpPr>
        <p:spPr>
          <a:xfrm>
            <a:off x="6174467" y="21760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03" name="타원 302"/>
          <p:cNvSpPr/>
          <p:nvPr/>
        </p:nvSpPr>
        <p:spPr>
          <a:xfrm>
            <a:off x="5188707" y="78857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04" name="타원 303"/>
          <p:cNvSpPr/>
          <p:nvPr/>
        </p:nvSpPr>
        <p:spPr>
          <a:xfrm>
            <a:off x="7258074" y="21760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05" name="타원 304"/>
          <p:cNvSpPr/>
          <p:nvPr/>
        </p:nvSpPr>
        <p:spPr>
          <a:xfrm>
            <a:off x="6174467" y="1221589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06" name="타원 305"/>
          <p:cNvSpPr/>
          <p:nvPr/>
        </p:nvSpPr>
        <p:spPr>
          <a:xfrm>
            <a:off x="7258074" y="1221589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07" name="타원 306"/>
          <p:cNvSpPr/>
          <p:nvPr/>
        </p:nvSpPr>
        <p:spPr>
          <a:xfrm>
            <a:off x="8152829" y="78857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308" name="직선 화살표 연결선 307" title="1"/>
          <p:cNvCxnSpPr>
            <a:stCxn id="303" idx="7"/>
            <a:endCxn id="302" idx="2"/>
          </p:cNvCxnSpPr>
          <p:nvPr/>
        </p:nvCxnSpPr>
        <p:spPr>
          <a:xfrm flipV="1">
            <a:off x="5442070" y="374417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303" idx="5"/>
            <a:endCxn id="305" idx="2"/>
          </p:cNvCxnSpPr>
          <p:nvPr/>
        </p:nvCxnSpPr>
        <p:spPr>
          <a:xfrm>
            <a:off x="5442070" y="1056277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stCxn id="302" idx="3"/>
            <a:endCxn id="305" idx="1"/>
          </p:cNvCxnSpPr>
          <p:nvPr/>
        </p:nvCxnSpPr>
        <p:spPr>
          <a:xfrm>
            <a:off x="6217937" y="485303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>
            <a:stCxn id="305" idx="7"/>
            <a:endCxn id="302" idx="5"/>
          </p:cNvCxnSpPr>
          <p:nvPr/>
        </p:nvCxnSpPr>
        <p:spPr>
          <a:xfrm flipV="1">
            <a:off x="6427830" y="485303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/>
          <p:cNvCxnSpPr>
            <a:stCxn id="302" idx="6"/>
            <a:endCxn id="304" idx="2"/>
          </p:cNvCxnSpPr>
          <p:nvPr/>
        </p:nvCxnSpPr>
        <p:spPr>
          <a:xfrm>
            <a:off x="6471300" y="374417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304" idx="6"/>
            <a:endCxn id="307" idx="1"/>
          </p:cNvCxnSpPr>
          <p:nvPr/>
        </p:nvCxnSpPr>
        <p:spPr>
          <a:xfrm>
            <a:off x="7554907" y="374417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306" idx="6"/>
            <a:endCxn id="307" idx="3"/>
          </p:cNvCxnSpPr>
          <p:nvPr/>
        </p:nvCxnSpPr>
        <p:spPr>
          <a:xfrm flipV="1">
            <a:off x="7554907" y="1056277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>
            <a:stCxn id="305" idx="6"/>
            <a:endCxn id="306" idx="2"/>
          </p:cNvCxnSpPr>
          <p:nvPr/>
        </p:nvCxnSpPr>
        <p:spPr>
          <a:xfrm>
            <a:off x="6471300" y="1378406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/>
          <p:cNvCxnSpPr>
            <a:stCxn id="304" idx="3"/>
            <a:endCxn id="305" idx="6"/>
          </p:cNvCxnSpPr>
          <p:nvPr/>
        </p:nvCxnSpPr>
        <p:spPr>
          <a:xfrm flipH="1">
            <a:off x="6471300" y="485303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67000" y="374417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5398600" y="11798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800250" y="74539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435749" y="7433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6646705" y="13638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785995" y="91384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681742" y="1344836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24" name="직선 화살표 연결선 323"/>
          <p:cNvCxnSpPr>
            <a:stCxn id="306" idx="0"/>
            <a:endCxn id="304" idx="4"/>
          </p:cNvCxnSpPr>
          <p:nvPr/>
        </p:nvCxnSpPr>
        <p:spPr>
          <a:xfrm flipV="1">
            <a:off x="7406490" y="531234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7436418" y="78777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814275" y="3650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7831566" y="11864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직사각형 353"/>
              <p:cNvSpPr/>
              <p:nvPr/>
            </p:nvSpPr>
            <p:spPr>
              <a:xfrm>
                <a:off x="4820904" y="3250179"/>
                <a:ext cx="422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4" name="직사각형 3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04" y="3250179"/>
                <a:ext cx="422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직사각형 354"/>
              <p:cNvSpPr/>
              <p:nvPr/>
            </p:nvSpPr>
            <p:spPr>
              <a:xfrm>
                <a:off x="3021004" y="3902076"/>
                <a:ext cx="50667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5" name="직사각형 3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04" y="3902076"/>
                <a:ext cx="506677" cy="39158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직선 화살표 연결선 355"/>
          <p:cNvCxnSpPr>
            <a:cxnSpLocks/>
          </p:cNvCxnSpPr>
          <p:nvPr/>
        </p:nvCxnSpPr>
        <p:spPr>
          <a:xfrm flipH="1">
            <a:off x="3454066" y="3557111"/>
            <a:ext cx="1281217" cy="4793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타원 356"/>
          <p:cNvSpPr/>
          <p:nvPr/>
        </p:nvSpPr>
        <p:spPr>
          <a:xfrm>
            <a:off x="1337737" y="454553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58" name="타원 357"/>
          <p:cNvSpPr/>
          <p:nvPr/>
        </p:nvSpPr>
        <p:spPr>
          <a:xfrm>
            <a:off x="351977" y="511651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59" name="타원 358"/>
          <p:cNvSpPr/>
          <p:nvPr/>
        </p:nvSpPr>
        <p:spPr>
          <a:xfrm>
            <a:off x="2421344" y="454553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60" name="타원 359"/>
          <p:cNvSpPr/>
          <p:nvPr/>
        </p:nvSpPr>
        <p:spPr>
          <a:xfrm>
            <a:off x="1337737" y="554952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61" name="타원 360"/>
          <p:cNvSpPr/>
          <p:nvPr/>
        </p:nvSpPr>
        <p:spPr>
          <a:xfrm>
            <a:off x="2421344" y="554952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62" name="타원 361"/>
          <p:cNvSpPr/>
          <p:nvPr/>
        </p:nvSpPr>
        <p:spPr>
          <a:xfrm>
            <a:off x="3316099" y="511651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363" name="직선 화살표 연결선 362" title="1"/>
          <p:cNvCxnSpPr>
            <a:cxnSpLocks/>
            <a:stCxn id="358" idx="0"/>
            <a:endCxn id="357" idx="1"/>
          </p:cNvCxnSpPr>
          <p:nvPr/>
        </p:nvCxnSpPr>
        <p:spPr>
          <a:xfrm flipV="1">
            <a:off x="500394" y="4591469"/>
            <a:ext cx="880813" cy="52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화살표 연결선 363"/>
          <p:cNvCxnSpPr>
            <a:cxnSpLocks/>
            <a:stCxn id="358" idx="4"/>
            <a:endCxn id="360" idx="3"/>
          </p:cNvCxnSpPr>
          <p:nvPr/>
        </p:nvCxnSpPr>
        <p:spPr>
          <a:xfrm>
            <a:off x="500394" y="5430146"/>
            <a:ext cx="880813" cy="3870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화살표 연결선 364"/>
          <p:cNvCxnSpPr>
            <a:stCxn id="357" idx="3"/>
            <a:endCxn id="360" idx="1"/>
          </p:cNvCxnSpPr>
          <p:nvPr/>
        </p:nvCxnSpPr>
        <p:spPr>
          <a:xfrm>
            <a:off x="1381207" y="4813241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화살표 연결선 365"/>
          <p:cNvCxnSpPr>
            <a:stCxn id="360" idx="7"/>
            <a:endCxn id="357" idx="5"/>
          </p:cNvCxnSpPr>
          <p:nvPr/>
        </p:nvCxnSpPr>
        <p:spPr>
          <a:xfrm flipV="1">
            <a:off x="1591100" y="4813241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화살표 연결선 366"/>
          <p:cNvCxnSpPr>
            <a:cxnSpLocks/>
            <a:stCxn id="359" idx="1"/>
            <a:endCxn id="357" idx="7"/>
          </p:cNvCxnSpPr>
          <p:nvPr/>
        </p:nvCxnSpPr>
        <p:spPr>
          <a:xfrm flipH="1">
            <a:off x="1591100" y="4591469"/>
            <a:ext cx="87371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화살표 연결선 367"/>
          <p:cNvCxnSpPr>
            <a:cxnSpLocks/>
            <a:stCxn id="359" idx="7"/>
            <a:endCxn id="362" idx="0"/>
          </p:cNvCxnSpPr>
          <p:nvPr/>
        </p:nvCxnSpPr>
        <p:spPr>
          <a:xfrm>
            <a:off x="2674707" y="4591469"/>
            <a:ext cx="789809" cy="5250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/>
          <p:cNvCxnSpPr>
            <a:cxnSpLocks/>
            <a:stCxn id="361" idx="6"/>
            <a:endCxn id="362" idx="3"/>
          </p:cNvCxnSpPr>
          <p:nvPr/>
        </p:nvCxnSpPr>
        <p:spPr>
          <a:xfrm flipV="1">
            <a:off x="2718177" y="5384215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/>
          <p:cNvCxnSpPr>
            <a:cxnSpLocks/>
            <a:stCxn id="360" idx="5"/>
            <a:endCxn id="361" idx="3"/>
          </p:cNvCxnSpPr>
          <p:nvPr/>
        </p:nvCxnSpPr>
        <p:spPr>
          <a:xfrm>
            <a:off x="1591100" y="5817230"/>
            <a:ext cx="87371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/>
          <p:cNvCxnSpPr>
            <a:cxnSpLocks/>
            <a:stCxn id="359" idx="2"/>
            <a:endCxn id="360" idx="7"/>
          </p:cNvCxnSpPr>
          <p:nvPr/>
        </p:nvCxnSpPr>
        <p:spPr>
          <a:xfrm flipH="1">
            <a:off x="1591100" y="4702355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674616" y="461684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742486" y="559305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114490" y="5052829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1567718" y="505562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851016" y="492074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1880280" y="581384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78" name="직선 화살표 연결선 377"/>
          <p:cNvCxnSpPr>
            <a:cxnSpLocks/>
            <a:stCxn id="359" idx="4"/>
            <a:endCxn id="361" idx="0"/>
          </p:cNvCxnSpPr>
          <p:nvPr/>
        </p:nvCxnSpPr>
        <p:spPr>
          <a:xfrm>
            <a:off x="2569761" y="4859172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>
            <a:off x="2518485" y="51130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3118042" y="46491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2994836" y="551439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82" name="직선 화살표 연결선 381" title="1"/>
          <p:cNvCxnSpPr>
            <a:cxnSpLocks/>
            <a:stCxn id="357" idx="2"/>
            <a:endCxn id="358" idx="7"/>
          </p:cNvCxnSpPr>
          <p:nvPr/>
        </p:nvCxnSpPr>
        <p:spPr>
          <a:xfrm flipH="1">
            <a:off x="605340" y="4702355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876389" y="4877688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84" name="직선 화살표 연결선 383"/>
          <p:cNvCxnSpPr>
            <a:cxnSpLocks/>
            <a:stCxn id="361" idx="2"/>
            <a:endCxn id="360" idx="6"/>
          </p:cNvCxnSpPr>
          <p:nvPr/>
        </p:nvCxnSpPr>
        <p:spPr>
          <a:xfrm flipH="1">
            <a:off x="1634570" y="5706344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1949265" y="5479924"/>
            <a:ext cx="33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88" name="직선 화살표 연결선 387"/>
          <p:cNvCxnSpPr>
            <a:cxnSpLocks/>
            <a:stCxn id="360" idx="6"/>
            <a:endCxn id="359" idx="3"/>
          </p:cNvCxnSpPr>
          <p:nvPr/>
        </p:nvCxnSpPr>
        <p:spPr>
          <a:xfrm flipV="1">
            <a:off x="1634570" y="4813241"/>
            <a:ext cx="830244" cy="8931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2072794" y="517012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829328" y="42583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91" name="직선 화살표 연결선 390"/>
          <p:cNvCxnSpPr>
            <a:cxnSpLocks/>
            <a:stCxn id="362" idx="1"/>
            <a:endCxn id="359" idx="6"/>
          </p:cNvCxnSpPr>
          <p:nvPr/>
        </p:nvCxnSpPr>
        <p:spPr>
          <a:xfrm flipH="1" flipV="1">
            <a:off x="2718177" y="4702355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2885040" y="497336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15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93" name="직선 화살표 연결선 392"/>
          <p:cNvCxnSpPr>
            <a:cxnSpLocks/>
            <a:stCxn id="360" idx="2"/>
            <a:endCxn id="358" idx="5"/>
          </p:cNvCxnSpPr>
          <p:nvPr/>
        </p:nvCxnSpPr>
        <p:spPr>
          <a:xfrm flipH="1" flipV="1">
            <a:off x="605340" y="5384215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845052" y="53086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8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직사각형 394"/>
              <p:cNvSpPr/>
              <p:nvPr/>
            </p:nvSpPr>
            <p:spPr>
              <a:xfrm>
                <a:off x="3224602" y="6115479"/>
                <a:ext cx="2347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 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= 4</a:t>
                </a:r>
                <a:r>
                  <a:rPr lang="ko-KR" altLang="en-US" dirty="0">
                    <a:latin typeface="Cambria" panose="02040503050406030204" pitchFamily="18" charset="0"/>
                    <a:ea typeface="함초롬바탕" panose="02030504000101010101" pitchFamily="18" charset="-127"/>
                  </a:rPr>
                  <a:t> 를 더함</a:t>
                </a:r>
              </a:p>
            </p:txBody>
          </p:sp>
        </mc:Choice>
        <mc:Fallback>
          <p:sp>
            <p:nvSpPr>
              <p:cNvPr id="395" name="직사각형 3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602" y="6115479"/>
                <a:ext cx="2347374" cy="369332"/>
              </a:xfrm>
              <a:prstGeom prst="rect">
                <a:avLst/>
              </a:prstGeom>
              <a:blipFill>
                <a:blip r:embed="rId7"/>
                <a:stretch>
                  <a:fillRect l="-779" t="-8197" r="-129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타원 395"/>
          <p:cNvSpPr/>
          <p:nvPr/>
        </p:nvSpPr>
        <p:spPr>
          <a:xfrm>
            <a:off x="6182559" y="460724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97" name="타원 396"/>
          <p:cNvSpPr/>
          <p:nvPr/>
        </p:nvSpPr>
        <p:spPr>
          <a:xfrm>
            <a:off x="5196799" y="517821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98" name="타원 397"/>
          <p:cNvSpPr/>
          <p:nvPr/>
        </p:nvSpPr>
        <p:spPr>
          <a:xfrm>
            <a:off x="7266166" y="460724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3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99" name="타원 398"/>
          <p:cNvSpPr/>
          <p:nvPr/>
        </p:nvSpPr>
        <p:spPr>
          <a:xfrm>
            <a:off x="6182559" y="561123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00" name="타원 399"/>
          <p:cNvSpPr/>
          <p:nvPr/>
        </p:nvSpPr>
        <p:spPr>
          <a:xfrm>
            <a:off x="7266166" y="5611231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4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401" name="타원 400"/>
          <p:cNvSpPr/>
          <p:nvPr/>
        </p:nvSpPr>
        <p:spPr>
          <a:xfrm>
            <a:off x="8160921" y="5178216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402" name="직선 화살표 연결선 401" title="1"/>
          <p:cNvCxnSpPr>
            <a:stCxn id="397" idx="7"/>
            <a:endCxn id="396" idx="2"/>
          </p:cNvCxnSpPr>
          <p:nvPr/>
        </p:nvCxnSpPr>
        <p:spPr>
          <a:xfrm flipV="1">
            <a:off x="5450162" y="4764059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97" idx="5"/>
            <a:endCxn id="399" idx="2"/>
          </p:cNvCxnSpPr>
          <p:nvPr/>
        </p:nvCxnSpPr>
        <p:spPr>
          <a:xfrm>
            <a:off x="5450162" y="5445919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화살표 연결선 403"/>
          <p:cNvCxnSpPr>
            <a:stCxn id="396" idx="3"/>
            <a:endCxn id="399" idx="1"/>
          </p:cNvCxnSpPr>
          <p:nvPr/>
        </p:nvCxnSpPr>
        <p:spPr>
          <a:xfrm>
            <a:off x="6226029" y="4874945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/>
          <p:cNvCxnSpPr>
            <a:stCxn id="399" idx="7"/>
            <a:endCxn id="396" idx="5"/>
          </p:cNvCxnSpPr>
          <p:nvPr/>
        </p:nvCxnSpPr>
        <p:spPr>
          <a:xfrm flipV="1">
            <a:off x="6435922" y="4874945"/>
            <a:ext cx="0" cy="7822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화살표 연결선 405"/>
          <p:cNvCxnSpPr>
            <a:stCxn id="396" idx="6"/>
            <a:endCxn id="398" idx="2"/>
          </p:cNvCxnSpPr>
          <p:nvPr/>
        </p:nvCxnSpPr>
        <p:spPr>
          <a:xfrm>
            <a:off x="6479392" y="4764059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화살표 연결선 406"/>
          <p:cNvCxnSpPr>
            <a:stCxn id="398" idx="6"/>
            <a:endCxn id="401" idx="1"/>
          </p:cNvCxnSpPr>
          <p:nvPr/>
        </p:nvCxnSpPr>
        <p:spPr>
          <a:xfrm>
            <a:off x="7562999" y="4764059"/>
            <a:ext cx="641392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/>
          <p:cNvCxnSpPr>
            <a:stCxn id="400" idx="6"/>
            <a:endCxn id="401" idx="3"/>
          </p:cNvCxnSpPr>
          <p:nvPr/>
        </p:nvCxnSpPr>
        <p:spPr>
          <a:xfrm flipV="1">
            <a:off x="7562999" y="5445919"/>
            <a:ext cx="641392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화살표 연결선 408"/>
          <p:cNvCxnSpPr>
            <a:stCxn id="399" idx="6"/>
            <a:endCxn id="400" idx="2"/>
          </p:cNvCxnSpPr>
          <p:nvPr/>
        </p:nvCxnSpPr>
        <p:spPr>
          <a:xfrm>
            <a:off x="6479392" y="5768048"/>
            <a:ext cx="786774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화살표 연결선 409"/>
          <p:cNvCxnSpPr>
            <a:stCxn id="398" idx="3"/>
            <a:endCxn id="399" idx="6"/>
          </p:cNvCxnSpPr>
          <p:nvPr/>
        </p:nvCxnSpPr>
        <p:spPr>
          <a:xfrm flipH="1">
            <a:off x="6479392" y="4874945"/>
            <a:ext cx="830244" cy="89310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/>
          <p:cNvSpPr txBox="1"/>
          <p:nvPr/>
        </p:nvSpPr>
        <p:spPr>
          <a:xfrm>
            <a:off x="5375092" y="4764059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11/16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5521277" y="5569457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12/13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5882383" y="51037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6443841" y="513302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6662862" y="438619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12/12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6794087" y="530348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6689834" y="5750954"/>
            <a:ext cx="53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11/14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418" name="직선 화살표 연결선 417"/>
          <p:cNvCxnSpPr>
            <a:stCxn id="400" idx="0"/>
            <a:endCxn id="398" idx="4"/>
          </p:cNvCxnSpPr>
          <p:nvPr/>
        </p:nvCxnSpPr>
        <p:spPr>
          <a:xfrm flipV="1">
            <a:off x="7414582" y="4920876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7444510" y="5177415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7/7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7822367" y="475472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19/20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7839658" y="557610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4/4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49777"/>
                <a:ext cx="8229600" cy="40377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ko-KR" altLang="en-US" dirty="0"/>
                  <a:t>유향 그래프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각 간선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음이 아닌 용량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en-US" altLang="ko-KR" sz="1800" dirty="0"/>
                  <a:t>capacity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/>
                  <a:t> 을 가진다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/>
                  <a:t>이면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소스</a:t>
                </a:r>
                <a:r>
                  <a:rPr lang="en-US" altLang="ko-KR" sz="1800" dirty="0"/>
                  <a:t>(source)</a:t>
                </a:r>
                <a:r>
                  <a:rPr lang="ko-KR" altLang="en-US" dirty="0"/>
                  <a:t>에 해당하는 정점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들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 err="1"/>
                  <a:t>싱크</a:t>
                </a:r>
                <a:r>
                  <a:rPr lang="en-US" altLang="ko-KR" sz="1800" dirty="0"/>
                  <a:t>(sink)</a:t>
                </a:r>
                <a:r>
                  <a:rPr lang="ko-KR" altLang="en-US" dirty="0"/>
                  <a:t>에 해당하는 정점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들</a:t>
                </a:r>
                <a:r>
                  <a:rPr lang="en-US" altLang="ko-KR" dirty="0"/>
                  <a:t>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49777"/>
                <a:ext cx="8229600" cy="4037719"/>
              </a:xfrm>
              <a:blipFill>
                <a:blip r:embed="rId2"/>
                <a:stretch>
                  <a:fillRect l="-815" t="-1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플로우</a:t>
            </a:r>
            <a:r>
              <a:rPr lang="ko-KR" altLang="en-US" dirty="0"/>
              <a:t> 네트워크 </a:t>
            </a:r>
            <a:r>
              <a:rPr lang="en-US" altLang="ko-KR" i="1" dirty="0"/>
              <a:t>flow network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2538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08070" y="5421986"/>
            <a:ext cx="8229600" cy="97215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포드</a:t>
            </a:r>
            <a:r>
              <a:rPr lang="en-US" altLang="ko-KR" dirty="0"/>
              <a:t>-</a:t>
            </a:r>
            <a:r>
              <a:rPr lang="ko-KR" altLang="en-US" dirty="0" err="1"/>
              <a:t>폴커슨</a:t>
            </a:r>
            <a:r>
              <a:rPr lang="ko-KR" altLang="en-US" dirty="0"/>
              <a:t> 알고리즘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70" y="1048893"/>
            <a:ext cx="8355176" cy="43730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네트워크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출발점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종점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FORD-FULKERSON(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t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max_flow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← 0						// (1)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for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간선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∈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						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 (2)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← 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] ← 0	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while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잔여 네트워크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i="1" baseline="-25000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s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에서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로의  경로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가 존재함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// (3)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 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min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{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)}				// (4)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for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경로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p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의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모든 간선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에 대해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// (5)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	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f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+ 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	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f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] ← −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 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</a:p>
          <a:p>
            <a:endParaRPr lang="en-US" altLang="ko-KR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max_flow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← 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max_flow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(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return 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max_flow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10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/>
          <p:cNvSpPr/>
          <p:nvPr/>
        </p:nvSpPr>
        <p:spPr>
          <a:xfrm rot="16200000">
            <a:off x="1252553" y="4817540"/>
            <a:ext cx="711121" cy="179909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rot="9352595">
            <a:off x="1734178" y="5188952"/>
            <a:ext cx="711121" cy="179909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 rot="9019105">
            <a:off x="650181" y="4556123"/>
            <a:ext cx="815824" cy="215387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rot="12291383">
            <a:off x="3552935" y="5236227"/>
            <a:ext cx="839646" cy="162019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16200000">
            <a:off x="4124547" y="4879392"/>
            <a:ext cx="711121" cy="179909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 rot="12710173">
            <a:off x="4539287" y="4613444"/>
            <a:ext cx="839646" cy="162019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실행 시간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679"/>
                <a:ext cx="8229600" cy="3026274"/>
              </a:xfrm>
            </p:spPr>
            <p:txBody>
              <a:bodyPr/>
              <a:lstStyle/>
              <a:p>
                <a:r>
                  <a:rPr lang="ko-KR" altLang="en-US" dirty="0"/>
                  <a:t>포드</a:t>
                </a:r>
                <a:r>
                  <a:rPr lang="en-US" altLang="ko-KR" dirty="0"/>
                  <a:t>-</a:t>
                </a:r>
                <a:r>
                  <a:rPr lang="ko-KR" altLang="en-US" dirty="0" err="1"/>
                  <a:t>풀커슨</a:t>
                </a:r>
                <a:r>
                  <a:rPr lang="ko-KR" altLang="en-US" dirty="0"/>
                  <a:t> 알고리즘의 수행시간은 확대 경로를 찾는 방법에 의해 결정된다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b="1" dirty="0"/>
                  <a:t>알고리즘이 찾는 최대 플로우들을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라 하면</a:t>
                </a:r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∗|)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∗|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큰 경우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679"/>
                <a:ext cx="8229600" cy="3026274"/>
              </a:xfrm>
              <a:blipFill>
                <a:blip r:embed="rId2"/>
                <a:stretch>
                  <a:fillRect l="-815" t="-1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1442960" y="426398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57200" y="483495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42960" y="5267969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93169" y="483495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8" name="직선 화살표 연결선 7"/>
          <p:cNvCxnSpPr>
            <a:cxnSpLocks/>
            <a:stCxn id="4" idx="6"/>
            <a:endCxn id="7" idx="1"/>
          </p:cNvCxnSpPr>
          <p:nvPr/>
        </p:nvCxnSpPr>
        <p:spPr>
          <a:xfrm>
            <a:off x="1739793" y="4420797"/>
            <a:ext cx="696846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  <a:stCxn id="6" idx="6"/>
            <a:endCxn id="7" idx="3"/>
          </p:cNvCxnSpPr>
          <p:nvPr/>
        </p:nvCxnSpPr>
        <p:spPr>
          <a:xfrm flipV="1">
            <a:off x="1739793" y="5102657"/>
            <a:ext cx="696846" cy="3221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322" y="437531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1000000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4242" y="47897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cxnSpLocks/>
            <a:stCxn id="5" idx="7"/>
            <a:endCxn id="4" idx="2"/>
          </p:cNvCxnSpPr>
          <p:nvPr/>
        </p:nvCxnSpPr>
        <p:spPr>
          <a:xfrm flipV="1">
            <a:off x="710563" y="4420797"/>
            <a:ext cx="732397" cy="4600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322" y="545379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1000000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cxnSpLocks/>
            <a:stCxn id="5" idx="5"/>
            <a:endCxn id="6" idx="2"/>
          </p:cNvCxnSpPr>
          <p:nvPr/>
        </p:nvCxnSpPr>
        <p:spPr>
          <a:xfrm>
            <a:off x="710563" y="5102657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39806" y="436826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1000000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9806" y="544674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1000000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cxnSpLocks/>
            <a:stCxn id="4" idx="4"/>
            <a:endCxn id="6" idx="0"/>
          </p:cNvCxnSpPr>
          <p:nvPr/>
        </p:nvCxnSpPr>
        <p:spPr>
          <a:xfrm>
            <a:off x="1591377" y="4577614"/>
            <a:ext cx="0" cy="6903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325819" y="4320918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340059" y="489189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25819" y="5324907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276028" y="4891892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cxnSpLocks/>
            <a:stCxn id="29" idx="6"/>
            <a:endCxn id="32" idx="1"/>
          </p:cNvCxnSpPr>
          <p:nvPr/>
        </p:nvCxnSpPr>
        <p:spPr>
          <a:xfrm>
            <a:off x="4622652" y="4477735"/>
            <a:ext cx="696846" cy="4600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31" idx="6"/>
            <a:endCxn id="32" idx="3"/>
          </p:cNvCxnSpPr>
          <p:nvPr/>
        </p:nvCxnSpPr>
        <p:spPr>
          <a:xfrm flipV="1">
            <a:off x="4622652" y="5159595"/>
            <a:ext cx="696846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49181" y="44322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999999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79334" y="481861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7" name="직선 화살표 연결선 36"/>
          <p:cNvCxnSpPr>
            <a:cxnSpLocks/>
            <a:stCxn id="30" idx="7"/>
            <a:endCxn id="29" idx="2"/>
          </p:cNvCxnSpPr>
          <p:nvPr/>
        </p:nvCxnSpPr>
        <p:spPr>
          <a:xfrm flipV="1">
            <a:off x="3593422" y="4477735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5515" y="541211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1000000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cxnSpLocks/>
            <a:stCxn id="30" idx="5"/>
            <a:endCxn id="31" idx="2"/>
          </p:cNvCxnSpPr>
          <p:nvPr/>
        </p:nvCxnSpPr>
        <p:spPr>
          <a:xfrm>
            <a:off x="3593422" y="5159595"/>
            <a:ext cx="732397" cy="3221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22665" y="442520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1000000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>
            <a:cxnSpLocks/>
            <a:stCxn id="31" idx="0"/>
            <a:endCxn id="29" idx="4"/>
          </p:cNvCxnSpPr>
          <p:nvPr/>
        </p:nvCxnSpPr>
        <p:spPr>
          <a:xfrm flipV="1">
            <a:off x="4474236" y="4634552"/>
            <a:ext cx="0" cy="6903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29" idx="3"/>
            <a:endCxn id="30" idx="6"/>
          </p:cNvCxnSpPr>
          <p:nvPr/>
        </p:nvCxnSpPr>
        <p:spPr>
          <a:xfrm flipH="1">
            <a:off x="3636892" y="4588621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98174" y="481698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cxnSpLocks/>
            <a:stCxn id="32" idx="2"/>
            <a:endCxn id="31" idx="7"/>
          </p:cNvCxnSpPr>
          <p:nvPr/>
        </p:nvCxnSpPr>
        <p:spPr>
          <a:xfrm flipH="1">
            <a:off x="4579182" y="5048709"/>
            <a:ext cx="696846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13665" y="53149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999999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88689" y="49510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072668" y="4290590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1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086908" y="486156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s</a:t>
            </a:r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072668" y="5294579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v</a:t>
            </a:r>
            <a:r>
              <a:rPr lang="en-US" altLang="ko-KR" sz="1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2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022877" y="4861564"/>
            <a:ext cx="296833" cy="3136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Times New Roman" panose="02020603050405020304" pitchFamily="18" charset="0"/>
                <a:ea typeface="나눔명조" panose="02020603020101020101" pitchFamily="18" charset="-127"/>
              </a:rPr>
              <a:t>t</a:t>
            </a:r>
            <a:endParaRPr lang="ko-KR" altLang="en-US" sz="1200" i="1" baseline="-25000" dirty="0">
              <a:solidFill>
                <a:schemeClr val="tx1"/>
              </a:solidFill>
              <a:latin typeface="Times New Roman" panose="02020603050405020304" pitchFamily="18" charset="0"/>
              <a:ea typeface="나눔명조" panose="02020603020101020101" pitchFamily="18" charset="-127"/>
            </a:endParaRPr>
          </a:p>
        </p:txBody>
      </p:sp>
      <p:cxnSp>
        <p:nvCxnSpPr>
          <p:cNvPr id="58" name="직선 화살표 연결선 57"/>
          <p:cNvCxnSpPr>
            <a:cxnSpLocks/>
            <a:stCxn id="54" idx="7"/>
            <a:endCxn id="57" idx="0"/>
          </p:cNvCxnSpPr>
          <p:nvPr/>
        </p:nvCxnSpPr>
        <p:spPr>
          <a:xfrm>
            <a:off x="7326031" y="4336521"/>
            <a:ext cx="845263" cy="52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56" idx="5"/>
            <a:endCxn id="57" idx="4"/>
          </p:cNvCxnSpPr>
          <p:nvPr/>
        </p:nvCxnSpPr>
        <p:spPr>
          <a:xfrm flipV="1">
            <a:off x="7326031" y="5175198"/>
            <a:ext cx="845263" cy="387084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94363" y="43599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999999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77613" y="478919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62" name="직선 화살표 연결선 61"/>
          <p:cNvCxnSpPr>
            <a:cxnSpLocks/>
            <a:stCxn id="55" idx="0"/>
            <a:endCxn id="54" idx="1"/>
          </p:cNvCxnSpPr>
          <p:nvPr/>
        </p:nvCxnSpPr>
        <p:spPr>
          <a:xfrm flipV="1">
            <a:off x="6235325" y="4336521"/>
            <a:ext cx="880813" cy="52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55" idx="4"/>
            <a:endCxn id="56" idx="3"/>
          </p:cNvCxnSpPr>
          <p:nvPr/>
        </p:nvCxnSpPr>
        <p:spPr>
          <a:xfrm>
            <a:off x="6235325" y="5175198"/>
            <a:ext cx="880813" cy="387084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  <a:stCxn id="56" idx="0"/>
            <a:endCxn id="54" idx="4"/>
          </p:cNvCxnSpPr>
          <p:nvPr/>
        </p:nvCxnSpPr>
        <p:spPr>
          <a:xfrm flipV="1">
            <a:off x="7221085" y="4604224"/>
            <a:ext cx="0" cy="6903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4" idx="2"/>
            <a:endCxn id="55" idx="7"/>
          </p:cNvCxnSpPr>
          <p:nvPr/>
        </p:nvCxnSpPr>
        <p:spPr>
          <a:xfrm flipH="1">
            <a:off x="6340271" y="4447407"/>
            <a:ext cx="732397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45023" y="478665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69" name="직선 화살표 연결선 68"/>
          <p:cNvCxnSpPr>
            <a:cxnSpLocks/>
            <a:stCxn id="57" idx="3"/>
            <a:endCxn id="56" idx="6"/>
          </p:cNvCxnSpPr>
          <p:nvPr/>
        </p:nvCxnSpPr>
        <p:spPr>
          <a:xfrm flipH="1">
            <a:off x="7369501" y="5129267"/>
            <a:ext cx="696846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97670" y="533573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999999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35538" y="5048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cxnSp>
        <p:nvCxnSpPr>
          <p:cNvPr id="72" name="직선 화살표 연결선 71"/>
          <p:cNvCxnSpPr>
            <a:cxnSpLocks/>
            <a:stCxn id="56" idx="2"/>
            <a:endCxn id="55" idx="5"/>
          </p:cNvCxnSpPr>
          <p:nvPr/>
        </p:nvCxnSpPr>
        <p:spPr>
          <a:xfrm flipH="1" flipV="1">
            <a:off x="6340271" y="5129267"/>
            <a:ext cx="732397" cy="32212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cxnSpLocks/>
            <a:stCxn id="57" idx="1"/>
            <a:endCxn id="54" idx="6"/>
          </p:cNvCxnSpPr>
          <p:nvPr/>
        </p:nvCxnSpPr>
        <p:spPr>
          <a:xfrm flipH="1" flipV="1">
            <a:off x="7369501" y="4447407"/>
            <a:ext cx="696846" cy="4600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30378" y="54219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999999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72664" y="50760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48291" y="43272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999999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530502" y="461105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407440" y="5770524"/>
            <a:ext cx="190701" cy="193672"/>
          </a:xfrm>
          <a:prstGeom prst="ellipse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4387491" y="5821590"/>
            <a:ext cx="190701" cy="193672"/>
          </a:xfrm>
          <a:prstGeom prst="ellipse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7135330" y="5823230"/>
            <a:ext cx="190701" cy="193672"/>
          </a:xfrm>
          <a:prstGeom prst="ellipse">
            <a:avLst/>
          </a:prstGeom>
          <a:solidFill>
            <a:srgbClr val="00206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Consolas" panose="020B0609020204030204" pitchFamily="49" charset="0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Times New Roman" panose="02020603050405020304" pitchFamily="18" charset="0"/>
              <a:ea typeface="나눔명조" panose="0202060302010102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4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Edmond-Karp algorithm</a:t>
                </a:r>
              </a:p>
              <a:p>
                <a:r>
                  <a:rPr lang="en-US" altLang="ko-KR" dirty="0"/>
                  <a:t>s(</a:t>
                </a:r>
                <a:r>
                  <a:rPr lang="ko-KR" altLang="en-US" dirty="0"/>
                  <a:t>출발점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t(</a:t>
                </a:r>
                <a:r>
                  <a:rPr lang="ko-KR" altLang="en-US" dirty="0"/>
                  <a:t>종점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가지의 확장 경로 중 간선수가 최소인 경로를 구한다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너비 우선 탐색 수행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실행 시간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baseline="30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전체 플로우 확대 횟수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𝑽𝑬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846" r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에드몬드</a:t>
            </a:r>
            <a:r>
              <a:rPr lang="en-US" altLang="ko-KR" dirty="0"/>
              <a:t>-</a:t>
            </a:r>
            <a:r>
              <a:rPr lang="ko-KR" altLang="en-US" dirty="0"/>
              <a:t>카프 알고리즘</a:t>
            </a:r>
          </a:p>
        </p:txBody>
      </p:sp>
    </p:spTree>
    <p:extLst>
      <p:ext uri="{BB962C8B-B14F-4D97-AF65-F5344CB8AC3E}">
        <p14:creationId xmlns:p14="http://schemas.microsoft.com/office/powerpoint/2010/main" val="88966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이분 그래프에서 최대 </a:t>
            </a:r>
            <a:r>
              <a:rPr lang="ko-KR" altLang="en-US" dirty="0" err="1"/>
              <a:t>매칭을</a:t>
            </a:r>
            <a:r>
              <a:rPr lang="ko-KR" altLang="en-US" dirty="0"/>
              <a:t> 찾는 문제</a:t>
            </a:r>
            <a:endParaRPr lang="en-US" altLang="ko-KR" dirty="0"/>
          </a:p>
          <a:p>
            <a:pPr lvl="1"/>
            <a:r>
              <a:rPr lang="ko-KR" altLang="en-US" dirty="0"/>
              <a:t>어떤 조합 문제는 최대 플로우 문제로 쉽게 변환된다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포드</a:t>
            </a:r>
            <a:r>
              <a:rPr lang="en-US" altLang="ko-KR" dirty="0"/>
              <a:t>-</a:t>
            </a:r>
            <a:r>
              <a:rPr lang="ko-KR" altLang="en-US" dirty="0" err="1"/>
              <a:t>폴커슨</a:t>
            </a:r>
            <a:r>
              <a:rPr lang="ko-KR" altLang="en-US" dirty="0"/>
              <a:t> 방법으로 최대 이분 </a:t>
            </a:r>
            <a:r>
              <a:rPr lang="ko-KR" altLang="en-US" dirty="0" err="1"/>
              <a:t>매칭</a:t>
            </a:r>
            <a:r>
              <a:rPr lang="ko-KR" altLang="en-US" dirty="0"/>
              <a:t> 문제를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시간에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이분 </a:t>
            </a:r>
            <a:r>
              <a:rPr lang="ko-KR" altLang="en-US" dirty="0" err="1"/>
              <a:t>매칭</a:t>
            </a:r>
            <a:r>
              <a:rPr lang="ko-KR" altLang="en-US" dirty="0"/>
              <a:t>  </a:t>
            </a:r>
            <a:r>
              <a:rPr lang="en-US" altLang="ko-KR" sz="2000" i="1" dirty="0" err="1"/>
              <a:t>Bipartie</a:t>
            </a:r>
            <a:r>
              <a:rPr lang="en-US" altLang="ko-KR" sz="2000" i="1" dirty="0"/>
              <a:t>-matching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0312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1470301"/>
          </a:xfrm>
        </p:spPr>
        <p:txBody>
          <a:bodyPr>
            <a:normAutofit/>
          </a:bodyPr>
          <a:lstStyle/>
          <a:p>
            <a:r>
              <a:rPr lang="ko-KR" altLang="en-US" dirty="0"/>
              <a:t>두 집합 </a:t>
            </a:r>
            <a:r>
              <a:rPr lang="en-US" altLang="ko-KR" dirty="0"/>
              <a:t>A,B</a:t>
            </a:r>
            <a:r>
              <a:rPr lang="ko-KR" altLang="en-US" dirty="0"/>
              <a:t>와 두 집합의 원소들 사이의 관계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집합의 원소들 사이에 관계는 없음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이분 그래프</a:t>
            </a:r>
          </a:p>
        </p:txBody>
      </p:sp>
      <p:sp>
        <p:nvSpPr>
          <p:cNvPr id="4" name="타원 3"/>
          <p:cNvSpPr/>
          <p:nvPr/>
        </p:nvSpPr>
        <p:spPr>
          <a:xfrm>
            <a:off x="4781321" y="270800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781321" y="344613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81321" y="418426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81321" y="492239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81321" y="566052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456585" y="270800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56585" y="344613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456585" y="418426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456585" y="492239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456585" y="5660525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15" name="직선 연결선 14"/>
          <p:cNvCxnSpPr>
            <a:stCxn id="4" idx="6"/>
            <a:endCxn id="9" idx="2"/>
          </p:cNvCxnSpPr>
          <p:nvPr/>
        </p:nvCxnSpPr>
        <p:spPr>
          <a:xfrm>
            <a:off x="5233013" y="2939359"/>
            <a:ext cx="22235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6"/>
            <a:endCxn id="10" idx="2"/>
          </p:cNvCxnSpPr>
          <p:nvPr/>
        </p:nvCxnSpPr>
        <p:spPr>
          <a:xfrm>
            <a:off x="5233013" y="2939359"/>
            <a:ext cx="2223572" cy="7381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6"/>
            <a:endCxn id="9" idx="2"/>
          </p:cNvCxnSpPr>
          <p:nvPr/>
        </p:nvCxnSpPr>
        <p:spPr>
          <a:xfrm flipV="1">
            <a:off x="5233013" y="2939359"/>
            <a:ext cx="2223572" cy="7381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6"/>
            <a:endCxn id="10" idx="2"/>
          </p:cNvCxnSpPr>
          <p:nvPr/>
        </p:nvCxnSpPr>
        <p:spPr>
          <a:xfrm flipV="1">
            <a:off x="5233013" y="3677489"/>
            <a:ext cx="2223572" cy="7381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6"/>
            <a:endCxn id="11" idx="2"/>
          </p:cNvCxnSpPr>
          <p:nvPr/>
        </p:nvCxnSpPr>
        <p:spPr>
          <a:xfrm>
            <a:off x="5233013" y="4415619"/>
            <a:ext cx="22235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1" idx="2"/>
          </p:cNvCxnSpPr>
          <p:nvPr/>
        </p:nvCxnSpPr>
        <p:spPr>
          <a:xfrm flipV="1">
            <a:off x="5233013" y="4415619"/>
            <a:ext cx="2223572" cy="7381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2" idx="2"/>
          </p:cNvCxnSpPr>
          <p:nvPr/>
        </p:nvCxnSpPr>
        <p:spPr>
          <a:xfrm>
            <a:off x="5233013" y="5153749"/>
            <a:ext cx="22235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6"/>
            <a:endCxn id="13" idx="2"/>
          </p:cNvCxnSpPr>
          <p:nvPr/>
        </p:nvCxnSpPr>
        <p:spPr>
          <a:xfrm>
            <a:off x="5233013" y="5153749"/>
            <a:ext cx="2223572" cy="7381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6"/>
            <a:endCxn id="13" idx="2"/>
          </p:cNvCxnSpPr>
          <p:nvPr/>
        </p:nvCxnSpPr>
        <p:spPr>
          <a:xfrm>
            <a:off x="5233013" y="5891879"/>
            <a:ext cx="22235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551882">
            <a:off x="5160604" y="3814410"/>
            <a:ext cx="203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직원 </a:t>
            </a:r>
            <a:r>
              <a:rPr lang="en-US" altLang="ko-KR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a</a:t>
            </a:r>
            <a:r>
              <a:rPr lang="ko-KR" altLang="en-US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는 </a:t>
            </a:r>
            <a:r>
              <a:rPr lang="en-US" altLang="ko-KR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b </a:t>
            </a:r>
            <a:r>
              <a:rPr lang="ko-KR" altLang="en-US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업무 처리 가능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22479" y="2215134"/>
            <a:ext cx="84350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직원들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86526" y="2215134"/>
            <a:ext cx="84350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업무들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08627" y="6398655"/>
            <a:ext cx="1999649" cy="36085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72000" rIns="0" bIns="72000" rtlCol="0">
            <a:spAutoFit/>
          </a:bodyPr>
          <a:lstStyle>
            <a:defPPr>
              <a:defRPr lang="ko-KR"/>
            </a:defPPr>
            <a:lvl1pPr>
              <a:defRPr sz="2400" b="0" i="1"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ko-KR" sz="1400" i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bipartie1.png</a:t>
            </a:r>
            <a:endParaRPr lang="ko-KR" altLang="en-US" sz="1400" i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87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916058" y="3142896"/>
            <a:ext cx="2253513" cy="223455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99826" y="6132014"/>
            <a:ext cx="2253513" cy="223455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20475016">
            <a:off x="5811171" y="4983650"/>
            <a:ext cx="2430538" cy="233862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20475016">
            <a:off x="5855436" y="4271947"/>
            <a:ext cx="2430538" cy="233862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199" y="1085678"/>
            <a:ext cx="8422395" cy="203222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매칭</a:t>
            </a:r>
            <a:r>
              <a:rPr lang="en-US" altLang="ko-KR" sz="1800" dirty="0"/>
              <a:t>(matching)</a:t>
            </a:r>
            <a:endParaRPr lang="en-US" altLang="ko-KR" dirty="0"/>
          </a:p>
          <a:p>
            <a:pPr lvl="1"/>
            <a:r>
              <a:rPr lang="ko-KR" altLang="en-US" dirty="0"/>
              <a:t>직원에게 업무를 배정한다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최대 </a:t>
            </a:r>
            <a:r>
              <a:rPr lang="ko-KR" altLang="en-US" dirty="0" err="1"/>
              <a:t>매칭</a:t>
            </a:r>
            <a:r>
              <a:rPr lang="en-US" altLang="ko-KR" sz="1800" dirty="0"/>
              <a:t>(maximum matching)</a:t>
            </a:r>
            <a:endParaRPr lang="en-US" altLang="ko-KR" dirty="0"/>
          </a:p>
          <a:p>
            <a:pPr lvl="1"/>
            <a:r>
              <a:rPr lang="ko-KR" altLang="en-US" dirty="0"/>
              <a:t>가능한 최대 개수의 업무를 배정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이분 그래프</a:t>
            </a:r>
          </a:p>
        </p:txBody>
      </p:sp>
      <p:sp>
        <p:nvSpPr>
          <p:cNvPr id="4" name="타원 3"/>
          <p:cNvSpPr/>
          <p:nvPr/>
        </p:nvSpPr>
        <p:spPr>
          <a:xfrm>
            <a:off x="5464367" y="305986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64367" y="379799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464367" y="453612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464367" y="527425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64367" y="601238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39631" y="305986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139631" y="379799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39631" y="453612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39631" y="527425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39631" y="6012387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15" name="직선 연결선 14"/>
          <p:cNvCxnSpPr>
            <a:stCxn id="4" idx="6"/>
            <a:endCxn id="9" idx="2"/>
          </p:cNvCxnSpPr>
          <p:nvPr/>
        </p:nvCxnSpPr>
        <p:spPr>
          <a:xfrm>
            <a:off x="5916059" y="3291221"/>
            <a:ext cx="22235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6"/>
            <a:endCxn id="10" idx="2"/>
          </p:cNvCxnSpPr>
          <p:nvPr/>
        </p:nvCxnSpPr>
        <p:spPr>
          <a:xfrm>
            <a:off x="5916059" y="3291221"/>
            <a:ext cx="2223572" cy="7381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6"/>
            <a:endCxn id="9" idx="2"/>
          </p:cNvCxnSpPr>
          <p:nvPr/>
        </p:nvCxnSpPr>
        <p:spPr>
          <a:xfrm flipV="1">
            <a:off x="5916059" y="3291221"/>
            <a:ext cx="2223572" cy="7381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6"/>
            <a:endCxn id="10" idx="2"/>
          </p:cNvCxnSpPr>
          <p:nvPr/>
        </p:nvCxnSpPr>
        <p:spPr>
          <a:xfrm flipV="1">
            <a:off x="5916059" y="4029351"/>
            <a:ext cx="2223572" cy="738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6"/>
            <a:endCxn id="11" idx="2"/>
          </p:cNvCxnSpPr>
          <p:nvPr/>
        </p:nvCxnSpPr>
        <p:spPr>
          <a:xfrm>
            <a:off x="5916059" y="4767481"/>
            <a:ext cx="22235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1" idx="2"/>
          </p:cNvCxnSpPr>
          <p:nvPr/>
        </p:nvCxnSpPr>
        <p:spPr>
          <a:xfrm flipV="1">
            <a:off x="5916059" y="4767481"/>
            <a:ext cx="2223572" cy="738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2" idx="2"/>
          </p:cNvCxnSpPr>
          <p:nvPr/>
        </p:nvCxnSpPr>
        <p:spPr>
          <a:xfrm>
            <a:off x="5916059" y="5505611"/>
            <a:ext cx="22235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6"/>
            <a:endCxn id="13" idx="2"/>
          </p:cNvCxnSpPr>
          <p:nvPr/>
        </p:nvCxnSpPr>
        <p:spPr>
          <a:xfrm>
            <a:off x="5916059" y="5505611"/>
            <a:ext cx="2223572" cy="7381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6"/>
            <a:endCxn id="13" idx="2"/>
          </p:cNvCxnSpPr>
          <p:nvPr/>
        </p:nvCxnSpPr>
        <p:spPr>
          <a:xfrm>
            <a:off x="5916059" y="6243741"/>
            <a:ext cx="22235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551882">
            <a:off x="5843650" y="4115472"/>
            <a:ext cx="203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직원 </a:t>
            </a:r>
            <a:r>
              <a:rPr lang="en-US" altLang="ko-KR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a</a:t>
            </a:r>
            <a:r>
              <a:rPr lang="ko-KR" altLang="en-US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는 </a:t>
            </a:r>
            <a:r>
              <a:rPr lang="en-US" altLang="ko-KR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b </a:t>
            </a:r>
            <a:r>
              <a:rPr lang="ko-KR" altLang="en-US" sz="1200" b="1" dirty="0">
                <a:latin typeface="D2Coding" panose="020B0609020101020101" pitchFamily="49" charset="-127"/>
                <a:ea typeface="나눔명조" panose="02020603020101020101" pitchFamily="18" charset="-127"/>
              </a:rPr>
              <a:t>업무 처리 가능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05525" y="2566996"/>
            <a:ext cx="84350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직원들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69572" y="2566996"/>
            <a:ext cx="84350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업무들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9048" y="6243741"/>
            <a:ext cx="1999649" cy="36085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72000" rIns="0" bIns="72000" rtlCol="0">
            <a:spAutoFit/>
          </a:bodyPr>
          <a:lstStyle>
            <a:defPPr>
              <a:defRPr lang="ko-KR"/>
            </a:defPPr>
            <a:lvl1pPr>
              <a:defRPr sz="2400" b="0" i="1"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ko-KR" sz="1400" i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bipartie2.png</a:t>
            </a:r>
            <a:endParaRPr lang="ko-KR" altLang="en-US" sz="1400" i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0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199" y="1085678"/>
            <a:ext cx="4153139" cy="203036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방향성을 가지는 간선으로 변경</a:t>
            </a:r>
            <a:endParaRPr lang="en-US" altLang="ko-KR" sz="1600" dirty="0"/>
          </a:p>
          <a:p>
            <a:r>
              <a:rPr lang="ko-KR" altLang="en-US" sz="1600" dirty="0"/>
              <a:t>새로운 정점 </a:t>
            </a:r>
            <a:r>
              <a:rPr lang="en-US" altLang="ko-KR" sz="1600" dirty="0"/>
              <a:t>s, t </a:t>
            </a:r>
            <a:r>
              <a:rPr lang="ko-KR" altLang="en-US" sz="1600" dirty="0"/>
              <a:t>추가</a:t>
            </a:r>
            <a:r>
              <a:rPr lang="en-US" altLang="ko-KR" sz="1600" dirty="0"/>
              <a:t>(source, sink)</a:t>
            </a:r>
          </a:p>
          <a:p>
            <a:r>
              <a:rPr lang="en-US" altLang="ko-KR" sz="1600" dirty="0"/>
              <a:t>s</a:t>
            </a:r>
            <a:r>
              <a:rPr lang="ko-KR" altLang="en-US" sz="1600" dirty="0"/>
              <a:t>에서 집합 </a:t>
            </a:r>
            <a:r>
              <a:rPr lang="en-US" altLang="ko-KR" sz="1600" dirty="0"/>
              <a:t>A </a:t>
            </a:r>
            <a:r>
              <a:rPr lang="ko-KR" altLang="en-US" sz="1600" dirty="0"/>
              <a:t>정점들로 간선 추가</a:t>
            </a:r>
            <a:endParaRPr lang="en-US" altLang="ko-KR" sz="1600" dirty="0"/>
          </a:p>
          <a:p>
            <a:r>
              <a:rPr lang="ko-KR" altLang="en-US" sz="1600" dirty="0"/>
              <a:t>집합 </a:t>
            </a:r>
            <a:r>
              <a:rPr lang="en-US" altLang="ko-KR" sz="1600" dirty="0"/>
              <a:t>B </a:t>
            </a:r>
            <a:r>
              <a:rPr lang="ko-KR" altLang="en-US" sz="1600" dirty="0"/>
              <a:t>정점들에서 </a:t>
            </a:r>
            <a:r>
              <a:rPr lang="en-US" altLang="ko-KR" sz="1600" dirty="0"/>
              <a:t>t</a:t>
            </a:r>
            <a:r>
              <a:rPr lang="ko-KR" altLang="en-US" sz="1600" dirty="0"/>
              <a:t>로의 간선 추가</a:t>
            </a:r>
            <a:endParaRPr lang="en-US" altLang="ko-KR" sz="1600" dirty="0"/>
          </a:p>
          <a:p>
            <a:r>
              <a:rPr lang="ko-KR" altLang="en-US" sz="1600" dirty="0"/>
              <a:t>간선들의 용량을 </a:t>
            </a:r>
            <a:r>
              <a:rPr lang="en-US" altLang="ko-KR" sz="1600" dirty="0"/>
              <a:t>1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r>
              <a:rPr lang="ko-KR" altLang="en-US" sz="1600" dirty="0"/>
              <a:t>최대 </a:t>
            </a:r>
            <a:r>
              <a:rPr lang="ko-KR" altLang="en-US" sz="1600" dirty="0" err="1"/>
              <a:t>플로우를</a:t>
            </a:r>
            <a:r>
              <a:rPr lang="ko-KR" altLang="en-US" sz="1600" dirty="0"/>
              <a:t> 계산</a:t>
            </a: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이분 </a:t>
            </a:r>
            <a:r>
              <a:rPr lang="ko-KR" altLang="en-US" dirty="0" err="1"/>
              <a:t>매칭</a:t>
            </a:r>
            <a:r>
              <a:rPr lang="ko-KR" altLang="en-US" dirty="0"/>
              <a:t> </a:t>
            </a:r>
            <a:r>
              <a:rPr lang="en-US" altLang="ko-KR" dirty="0"/>
              <a:t>--&gt; </a:t>
            </a:r>
            <a:r>
              <a:rPr lang="ko-KR" altLang="en-US" dirty="0" err="1"/>
              <a:t>플로우</a:t>
            </a:r>
            <a:r>
              <a:rPr lang="ko-KR" altLang="en-US" dirty="0"/>
              <a:t> 네트워크</a:t>
            </a:r>
          </a:p>
        </p:txBody>
      </p:sp>
      <p:sp>
        <p:nvSpPr>
          <p:cNvPr id="4" name="타원 3"/>
          <p:cNvSpPr/>
          <p:nvPr/>
        </p:nvSpPr>
        <p:spPr>
          <a:xfrm>
            <a:off x="4560983" y="286418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560983" y="360231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60983" y="434044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60983" y="507857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60983" y="581670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236247" y="286418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36247" y="360231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36247" y="434044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236247" y="507857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236247" y="581670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15" name="직선 연결선 14"/>
          <p:cNvCxnSpPr>
            <a:stCxn id="4" idx="6"/>
            <a:endCxn id="9" idx="2"/>
          </p:cNvCxnSpPr>
          <p:nvPr/>
        </p:nvCxnSpPr>
        <p:spPr>
          <a:xfrm>
            <a:off x="5012675" y="3095538"/>
            <a:ext cx="2223572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6"/>
            <a:endCxn id="10" idx="1"/>
          </p:cNvCxnSpPr>
          <p:nvPr/>
        </p:nvCxnSpPr>
        <p:spPr>
          <a:xfrm>
            <a:off x="5012675" y="3095538"/>
            <a:ext cx="2289721" cy="57453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6"/>
            <a:endCxn id="9" idx="3"/>
          </p:cNvCxnSpPr>
          <p:nvPr/>
        </p:nvCxnSpPr>
        <p:spPr>
          <a:xfrm flipV="1">
            <a:off x="5012675" y="3259130"/>
            <a:ext cx="2289721" cy="57453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6"/>
            <a:endCxn id="10" idx="3"/>
          </p:cNvCxnSpPr>
          <p:nvPr/>
        </p:nvCxnSpPr>
        <p:spPr>
          <a:xfrm flipV="1">
            <a:off x="5012675" y="3997260"/>
            <a:ext cx="2289721" cy="57453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6"/>
            <a:endCxn id="11" idx="2"/>
          </p:cNvCxnSpPr>
          <p:nvPr/>
        </p:nvCxnSpPr>
        <p:spPr>
          <a:xfrm>
            <a:off x="5012675" y="4571798"/>
            <a:ext cx="2223572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1" idx="3"/>
          </p:cNvCxnSpPr>
          <p:nvPr/>
        </p:nvCxnSpPr>
        <p:spPr>
          <a:xfrm flipV="1">
            <a:off x="5012675" y="4735390"/>
            <a:ext cx="2289721" cy="57453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2" idx="2"/>
          </p:cNvCxnSpPr>
          <p:nvPr/>
        </p:nvCxnSpPr>
        <p:spPr>
          <a:xfrm>
            <a:off x="5012675" y="5309928"/>
            <a:ext cx="2223572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6"/>
            <a:endCxn id="13" idx="1"/>
          </p:cNvCxnSpPr>
          <p:nvPr/>
        </p:nvCxnSpPr>
        <p:spPr>
          <a:xfrm>
            <a:off x="5012675" y="5309928"/>
            <a:ext cx="2289721" cy="57453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6"/>
            <a:endCxn id="13" idx="2"/>
          </p:cNvCxnSpPr>
          <p:nvPr/>
        </p:nvCxnSpPr>
        <p:spPr>
          <a:xfrm>
            <a:off x="5012675" y="6048058"/>
            <a:ext cx="2223572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10338" y="2404096"/>
            <a:ext cx="35298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6188" y="2371313"/>
            <a:ext cx="32573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49197" y="434044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33" name="직선 연결선 32"/>
          <p:cNvCxnSpPr>
            <a:stCxn id="32" idx="6"/>
            <a:endCxn id="4" idx="2"/>
          </p:cNvCxnSpPr>
          <p:nvPr/>
        </p:nvCxnSpPr>
        <p:spPr>
          <a:xfrm flipV="1">
            <a:off x="3900889" y="3095538"/>
            <a:ext cx="660094" cy="1476260"/>
          </a:xfrm>
          <a:prstGeom prst="line">
            <a:avLst/>
          </a:prstGeom>
          <a:ln w="28575">
            <a:solidFill>
              <a:srgbClr val="5DAA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6"/>
            <a:endCxn id="5" idx="2"/>
          </p:cNvCxnSpPr>
          <p:nvPr/>
        </p:nvCxnSpPr>
        <p:spPr>
          <a:xfrm flipV="1">
            <a:off x="3900889" y="3833668"/>
            <a:ext cx="660094" cy="738130"/>
          </a:xfrm>
          <a:prstGeom prst="line">
            <a:avLst/>
          </a:prstGeom>
          <a:ln w="28575">
            <a:solidFill>
              <a:srgbClr val="5DAA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6"/>
            <a:endCxn id="6" idx="2"/>
          </p:cNvCxnSpPr>
          <p:nvPr/>
        </p:nvCxnSpPr>
        <p:spPr>
          <a:xfrm>
            <a:off x="3900889" y="4571798"/>
            <a:ext cx="660094" cy="0"/>
          </a:xfrm>
          <a:prstGeom prst="line">
            <a:avLst/>
          </a:prstGeom>
          <a:ln w="28575">
            <a:solidFill>
              <a:srgbClr val="5DAA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2" idx="6"/>
            <a:endCxn id="7" idx="2"/>
          </p:cNvCxnSpPr>
          <p:nvPr/>
        </p:nvCxnSpPr>
        <p:spPr>
          <a:xfrm>
            <a:off x="3900889" y="4571798"/>
            <a:ext cx="660094" cy="738130"/>
          </a:xfrm>
          <a:prstGeom prst="line">
            <a:avLst/>
          </a:prstGeom>
          <a:ln w="28575">
            <a:solidFill>
              <a:srgbClr val="5DAA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2" idx="6"/>
            <a:endCxn id="8" idx="2"/>
          </p:cNvCxnSpPr>
          <p:nvPr/>
        </p:nvCxnSpPr>
        <p:spPr>
          <a:xfrm>
            <a:off x="3900889" y="4571798"/>
            <a:ext cx="660094" cy="1476260"/>
          </a:xfrm>
          <a:prstGeom prst="line">
            <a:avLst/>
          </a:prstGeom>
          <a:ln w="28575">
            <a:solidFill>
              <a:srgbClr val="5DAA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8348033" y="434044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t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 flipV="1">
            <a:off x="7687939" y="3100844"/>
            <a:ext cx="660094" cy="1476260"/>
          </a:xfrm>
          <a:prstGeom prst="line">
            <a:avLst/>
          </a:prstGeom>
          <a:ln w="28575">
            <a:solidFill>
              <a:srgbClr val="5DAA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7687939" y="3838974"/>
            <a:ext cx="660094" cy="738130"/>
          </a:xfrm>
          <a:prstGeom prst="line">
            <a:avLst/>
          </a:prstGeom>
          <a:ln w="28575">
            <a:solidFill>
              <a:srgbClr val="5DAA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687939" y="4577104"/>
            <a:ext cx="660094" cy="0"/>
          </a:xfrm>
          <a:prstGeom prst="line">
            <a:avLst/>
          </a:prstGeom>
          <a:ln w="28575">
            <a:solidFill>
              <a:srgbClr val="5DAA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7687939" y="4577104"/>
            <a:ext cx="660094" cy="738130"/>
          </a:xfrm>
          <a:prstGeom prst="line">
            <a:avLst/>
          </a:prstGeom>
          <a:ln w="28575">
            <a:solidFill>
              <a:srgbClr val="5DAA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7687939" y="4577104"/>
            <a:ext cx="660094" cy="1476260"/>
          </a:xfrm>
          <a:prstGeom prst="line">
            <a:avLst/>
          </a:prstGeom>
          <a:ln w="28575">
            <a:solidFill>
              <a:srgbClr val="5DAA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17838" y="3558246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144406" y="4777465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144406" y="4130640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144406" y="4450264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144406" y="5289420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825637" y="3507570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852205" y="4726789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852205" y="4079964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852205" y="4399588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852205" y="5238744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969151" y="2941649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995719" y="4160868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5544027" y="3205718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881546" y="3432442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81371" y="4408411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023572" y="4867872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410551" y="5146134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015509" y="5884466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533771" y="4560811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908627" y="6398655"/>
            <a:ext cx="1999649" cy="36085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72000" rIns="0" bIns="72000" rtlCol="0">
            <a:spAutoFit/>
          </a:bodyPr>
          <a:lstStyle>
            <a:defPPr>
              <a:defRPr lang="ko-KR"/>
            </a:defPPr>
            <a:lvl1pPr>
              <a:defRPr sz="2400" b="0" i="1"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ko-KR" sz="1400" i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bipartie3.</a:t>
            </a:r>
            <a:r>
              <a:rPr lang="en-US" altLang="ko-KR" sz="1400" i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endParaRPr lang="ko-KR" altLang="en-US" sz="1400" i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5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360145" y="2740645"/>
            <a:ext cx="2533879" cy="38584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36305"/>
            <a:ext cx="6712899" cy="99872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N </a:t>
            </a:r>
            <a:r>
              <a:rPr lang="ko-KR" altLang="en-US" sz="1800" dirty="0"/>
              <a:t>개의 매칭되는 간선이 있다면</a:t>
            </a:r>
            <a:r>
              <a:rPr lang="en-US" altLang="ko-KR" sz="1800" dirty="0"/>
              <a:t>, </a:t>
            </a:r>
            <a:r>
              <a:rPr lang="ko-KR" altLang="en-US" sz="1800" dirty="0"/>
              <a:t>최대 </a:t>
            </a:r>
            <a:r>
              <a:rPr lang="ko-KR" altLang="en-US" sz="1800" dirty="0" err="1"/>
              <a:t>플로우도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 err="1"/>
              <a:t>이된다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이분 </a:t>
            </a:r>
            <a:r>
              <a:rPr lang="ko-KR" altLang="en-US" dirty="0" err="1"/>
              <a:t>매칭</a:t>
            </a:r>
            <a:r>
              <a:rPr lang="ko-KR" altLang="en-US" dirty="0"/>
              <a:t> </a:t>
            </a:r>
            <a:r>
              <a:rPr lang="en-US" altLang="ko-KR" dirty="0"/>
              <a:t>--&gt; </a:t>
            </a:r>
            <a:r>
              <a:rPr lang="ko-KR" altLang="en-US" dirty="0" err="1"/>
              <a:t>플로우</a:t>
            </a:r>
            <a:r>
              <a:rPr lang="ko-KR" altLang="en-US" dirty="0"/>
              <a:t> 네트워크</a:t>
            </a:r>
          </a:p>
        </p:txBody>
      </p:sp>
      <p:sp>
        <p:nvSpPr>
          <p:cNvPr id="4" name="타원 3"/>
          <p:cNvSpPr/>
          <p:nvPr/>
        </p:nvSpPr>
        <p:spPr>
          <a:xfrm>
            <a:off x="4560983" y="2864184"/>
            <a:ext cx="451692" cy="4627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560983" y="3602314"/>
            <a:ext cx="451692" cy="4627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60983" y="4340444"/>
            <a:ext cx="451692" cy="4627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60983" y="5078574"/>
            <a:ext cx="451692" cy="4627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60983" y="5816704"/>
            <a:ext cx="451692" cy="4627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236247" y="286418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36247" y="360231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36247" y="434044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236247" y="507857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236247" y="581670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15" name="직선 연결선 14"/>
          <p:cNvCxnSpPr>
            <a:stCxn id="4" idx="6"/>
            <a:endCxn id="9" idx="2"/>
          </p:cNvCxnSpPr>
          <p:nvPr/>
        </p:nvCxnSpPr>
        <p:spPr>
          <a:xfrm>
            <a:off x="5012675" y="3095538"/>
            <a:ext cx="2223572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6"/>
            <a:endCxn id="10" idx="1"/>
          </p:cNvCxnSpPr>
          <p:nvPr/>
        </p:nvCxnSpPr>
        <p:spPr>
          <a:xfrm>
            <a:off x="5012675" y="3095538"/>
            <a:ext cx="2289721" cy="57453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6"/>
            <a:endCxn id="9" idx="3"/>
          </p:cNvCxnSpPr>
          <p:nvPr/>
        </p:nvCxnSpPr>
        <p:spPr>
          <a:xfrm flipV="1">
            <a:off x="5012675" y="3259130"/>
            <a:ext cx="2289721" cy="57453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6"/>
            <a:endCxn id="10" idx="3"/>
          </p:cNvCxnSpPr>
          <p:nvPr/>
        </p:nvCxnSpPr>
        <p:spPr>
          <a:xfrm flipV="1">
            <a:off x="5012675" y="3997260"/>
            <a:ext cx="2289721" cy="57453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6"/>
            <a:endCxn id="11" idx="2"/>
          </p:cNvCxnSpPr>
          <p:nvPr/>
        </p:nvCxnSpPr>
        <p:spPr>
          <a:xfrm>
            <a:off x="5012675" y="4571798"/>
            <a:ext cx="222357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6"/>
            <a:endCxn id="11" idx="3"/>
          </p:cNvCxnSpPr>
          <p:nvPr/>
        </p:nvCxnSpPr>
        <p:spPr>
          <a:xfrm flipV="1">
            <a:off x="5012675" y="4735390"/>
            <a:ext cx="2289721" cy="574538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2" idx="2"/>
          </p:cNvCxnSpPr>
          <p:nvPr/>
        </p:nvCxnSpPr>
        <p:spPr>
          <a:xfrm>
            <a:off x="5012675" y="5309928"/>
            <a:ext cx="2223572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6"/>
            <a:endCxn id="13" idx="1"/>
          </p:cNvCxnSpPr>
          <p:nvPr/>
        </p:nvCxnSpPr>
        <p:spPr>
          <a:xfrm>
            <a:off x="5012675" y="5309928"/>
            <a:ext cx="2289721" cy="57453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6"/>
            <a:endCxn id="13" idx="2"/>
          </p:cNvCxnSpPr>
          <p:nvPr/>
        </p:nvCxnSpPr>
        <p:spPr>
          <a:xfrm>
            <a:off x="5012675" y="6048058"/>
            <a:ext cx="2223572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10338" y="2404096"/>
            <a:ext cx="35298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6188" y="2371313"/>
            <a:ext cx="32573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49197" y="4340444"/>
            <a:ext cx="451692" cy="4627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33" name="직선 연결선 32"/>
          <p:cNvCxnSpPr>
            <a:stCxn id="32" idx="6"/>
            <a:endCxn id="4" idx="2"/>
          </p:cNvCxnSpPr>
          <p:nvPr/>
        </p:nvCxnSpPr>
        <p:spPr>
          <a:xfrm flipV="1">
            <a:off x="3900889" y="3095538"/>
            <a:ext cx="660094" cy="147626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6"/>
            <a:endCxn id="5" idx="2"/>
          </p:cNvCxnSpPr>
          <p:nvPr/>
        </p:nvCxnSpPr>
        <p:spPr>
          <a:xfrm flipV="1">
            <a:off x="3900889" y="3833668"/>
            <a:ext cx="660094" cy="73813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6"/>
            <a:endCxn id="6" idx="2"/>
          </p:cNvCxnSpPr>
          <p:nvPr/>
        </p:nvCxnSpPr>
        <p:spPr>
          <a:xfrm>
            <a:off x="3900889" y="4571798"/>
            <a:ext cx="66009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2" idx="6"/>
            <a:endCxn id="7" idx="2"/>
          </p:cNvCxnSpPr>
          <p:nvPr/>
        </p:nvCxnSpPr>
        <p:spPr>
          <a:xfrm>
            <a:off x="3900889" y="4571798"/>
            <a:ext cx="660094" cy="73813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2" idx="6"/>
            <a:endCxn id="8" idx="2"/>
          </p:cNvCxnSpPr>
          <p:nvPr/>
        </p:nvCxnSpPr>
        <p:spPr>
          <a:xfrm>
            <a:off x="3900889" y="4571798"/>
            <a:ext cx="660094" cy="1476260"/>
          </a:xfrm>
          <a:prstGeom prst="line">
            <a:avLst/>
          </a:prstGeom>
          <a:ln w="28575">
            <a:solidFill>
              <a:srgbClr val="5DAA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8348033" y="4340444"/>
            <a:ext cx="451692" cy="46270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t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 flipV="1">
            <a:off x="7687939" y="3100844"/>
            <a:ext cx="660094" cy="147626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7687939" y="3838974"/>
            <a:ext cx="660094" cy="73813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687939" y="4577104"/>
            <a:ext cx="660094" cy="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7687939" y="4577104"/>
            <a:ext cx="660094" cy="738130"/>
          </a:xfrm>
          <a:prstGeom prst="line">
            <a:avLst/>
          </a:prstGeom>
          <a:ln w="28575">
            <a:solidFill>
              <a:srgbClr val="5DAA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7687939" y="4577104"/>
            <a:ext cx="660094" cy="147626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2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P. M. Fenwick, “A New Data Structure for Cumulative Frequency Tables,” </a:t>
            </a:r>
            <a:r>
              <a:rPr lang="en-US" altLang="ko-KR" sz="2000" i="1" dirty="0"/>
              <a:t>Software: Practice and Experience</a:t>
            </a:r>
            <a:r>
              <a:rPr lang="en-US" altLang="ko-KR" sz="2000" dirty="0"/>
              <a:t>, vol. 24, pp. 327–336, 1994.</a:t>
            </a:r>
          </a:p>
          <a:p>
            <a:r>
              <a:rPr lang="en-US" altLang="ko-KR" sz="2000" dirty="0" err="1"/>
              <a:t>Topcoder</a:t>
            </a:r>
            <a:r>
              <a:rPr lang="en-US" altLang="ko-KR" sz="2000" dirty="0"/>
              <a:t> tutorial&gt; Binary </a:t>
            </a:r>
            <a:r>
              <a:rPr lang="en-US" altLang="ko-KR" dirty="0"/>
              <a:t>Indexed Tree,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https://www.topcoder.com/community/data-science/data-science-tutorials/binary-indexed-trees/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T. H. </a:t>
            </a:r>
            <a:r>
              <a:rPr lang="en-US" altLang="ko-KR" sz="2000" dirty="0" err="1"/>
              <a:t>Cormen</a:t>
            </a:r>
            <a:r>
              <a:rPr lang="en-US" altLang="ko-KR" sz="2000" dirty="0"/>
              <a:t>, </a:t>
            </a:r>
            <a:r>
              <a:rPr lang="en-US" altLang="ko-KR" sz="2000" i="1" dirty="0"/>
              <a:t>Introduction to algorithms</a:t>
            </a:r>
            <a:r>
              <a:rPr lang="en-US" altLang="ko-KR" sz="2000" dirty="0"/>
              <a:t>. Cambridge, </a:t>
            </a:r>
            <a:r>
              <a:rPr lang="en-US" altLang="ko-KR" sz="2000" dirty="0" err="1"/>
              <a:t>Masachusetts</a:t>
            </a:r>
            <a:r>
              <a:rPr lang="en-US" altLang="ko-KR" sz="2000" dirty="0"/>
              <a:t>; London: The MIT Press, 2009.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sz="1800" dirty="0"/>
              <a:t>번역본</a:t>
            </a:r>
            <a:r>
              <a:rPr lang="en-US" altLang="ko-KR" sz="1800" dirty="0"/>
              <a:t>: </a:t>
            </a:r>
            <a:r>
              <a:rPr lang="ko-KR" altLang="en-US" sz="1800" dirty="0"/>
              <a:t>문병로</a:t>
            </a:r>
            <a:r>
              <a:rPr lang="en-US" altLang="ko-KR" sz="1800" dirty="0"/>
              <a:t> </a:t>
            </a:r>
            <a:r>
              <a:rPr lang="ko-KR" altLang="en-US" sz="1800" dirty="0"/>
              <a:t>외 </a:t>
            </a:r>
            <a:r>
              <a:rPr lang="en-US" altLang="ko-KR" sz="1800" dirty="0"/>
              <a:t>2</a:t>
            </a:r>
            <a:r>
              <a:rPr lang="ko-KR" altLang="en-US" sz="1800" dirty="0"/>
              <a:t>인</a:t>
            </a:r>
            <a:r>
              <a:rPr lang="en-US" altLang="ko-KR" sz="1800" dirty="0"/>
              <a:t>, </a:t>
            </a:r>
            <a:r>
              <a:rPr lang="en-US" altLang="ko-KR" sz="1800" i="1" dirty="0"/>
              <a:t>Introduction to algorithms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한빛미디어</a:t>
            </a:r>
            <a:r>
              <a:rPr lang="en-US" altLang="ko-KR" sz="1800" dirty="0"/>
              <a:t>, 2005.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62601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678"/>
                <a:ext cx="8229600" cy="539042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ko-KR" altLang="en-US" dirty="0"/>
                  <a:t>각 간선</a:t>
                </a:r>
                <a:r>
                  <a:rPr lang="en-US" altLang="ko-KR" dirty="0"/>
                  <a:t>(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할당된 실제 양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dirty="0" err="1"/>
                  <a:t>플로우</a:t>
                </a:r>
                <a:r>
                  <a:rPr lang="ko-KR" altLang="en-US" dirty="0"/>
                  <a:t> 네트워크에서는 정점을 </a:t>
                </a:r>
                <a:r>
                  <a:rPr lang="ko-KR" altLang="en-US" dirty="0" err="1"/>
                  <a:t>줄발지</a:t>
                </a:r>
                <a:r>
                  <a:rPr lang="en-US" altLang="ko-KR" dirty="0"/>
                  <a:t>(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종점</a:t>
                </a:r>
                <a:r>
                  <a:rPr lang="en-US" altLang="ko-KR" dirty="0"/>
                  <a:t>(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구분한다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편의상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정점은 출발지에서 종점까지 어떤 경로상에 놓여 있다고 가정</a:t>
                </a:r>
                <a:endParaRPr lang="en-US" altLang="ko-KR" dirty="0"/>
              </a:p>
              <a:p>
                <a:r>
                  <a:rPr lang="ko-KR" altLang="en-US" dirty="0"/>
                  <a:t>플로우는 다음 조건을 만족하는 실수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용량 제한 조건</a:t>
                </a:r>
                <a:r>
                  <a:rPr lang="en-US" altLang="ko-KR" dirty="0"/>
                  <a:t>: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err="1"/>
                  <a:t>반대칭</a:t>
                </a:r>
                <a:r>
                  <a:rPr lang="en-US" altLang="ko-KR" dirty="0"/>
                  <a:t>: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용량 보존 법칙</a:t>
                </a:r>
                <a:r>
                  <a:rPr lang="en-US" altLang="ko-KR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모든 정점에 대해</a:t>
                </a:r>
                <a:r>
                  <a:rPr lang="en-US" altLang="ko-KR" dirty="0"/>
                  <a:t>,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678"/>
                <a:ext cx="8229600" cy="5390426"/>
              </a:xfrm>
              <a:blipFill>
                <a:blip r:embed="rId2"/>
                <a:stretch>
                  <a:fillRect l="-815" t="-1018" r="-74" b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플로우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79767" y="5850006"/>
                <a:ext cx="3100732" cy="927095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>
                <a:spAutoFit/>
              </a:bodyPr>
              <a:lstStyle>
                <a:defPPr>
                  <a:defRPr lang="ko-K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𝑖𝑛𝑡𝑜</m:t>
                          </m:r>
                          <m: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67" y="5850006"/>
                <a:ext cx="3100732" cy="927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3225" y="3539519"/>
                <a:ext cx="2342444" cy="482743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>
                <a:spAutoFit/>
              </a:bodyPr>
              <a:lstStyle>
                <a:defPPr>
                  <a:defRPr lang="ko-K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25" y="3539519"/>
                <a:ext cx="2342444" cy="482743"/>
              </a:xfrm>
              <a:prstGeom prst="rect">
                <a:avLst/>
              </a:prstGeom>
              <a:blipFill>
                <a:blip r:embed="rId4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68445" y="4238919"/>
                <a:ext cx="2342444" cy="474664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>
                <a:spAutoFit/>
              </a:bodyPr>
              <a:lstStyle>
                <a:defPPr>
                  <a:defRPr lang="ko-K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US" altLang="ko-K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45" y="4238919"/>
                <a:ext cx="2342444" cy="474664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8445" y="4805575"/>
                <a:ext cx="4334934" cy="892406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>
                <a:spAutoFit/>
              </a:bodyPr>
              <a:lstStyle>
                <a:defPPr>
                  <a:defRPr lang="ko-K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ko-KR" altLang="en-US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에</m:t>
                      </m:r>
                      <m:r>
                        <a:rPr lang="ko-KR" altLang="en-US" sz="2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대</m:t>
                      </m:r>
                      <m:r>
                        <a:rPr lang="ko-KR" altLang="en-US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해</m:t>
                      </m:r>
                      <m:r>
                        <a:rPr lang="en-US" altLang="ko-K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brk m:alnAt="7"/>
                            </m:rP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altLang="ko-KR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ko-KR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45" y="4805575"/>
                <a:ext cx="4334934" cy="8924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63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0066" y="3590087"/>
            <a:ext cx="3253934" cy="12208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57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한 정점의 순 플로우는 그 정점에서 나가는 양의 플로우에서 들어오는 양의 플로우를 뺀 것</a:t>
            </a:r>
            <a:endParaRPr lang="en-US" altLang="ko-KR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  <a:p>
            <a:pPr marL="357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한 정점의 총 순 플로우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(total net flow)</a:t>
            </a: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는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이다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.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624597" y="1172766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69798" y="2061944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endParaRPr lang="ko-KR" altLang="en-US" sz="16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57441" y="1172766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24597" y="2736277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57441" y="2736277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34844" y="2061944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" name="직선 화살표 연결선 12" title="1"/>
          <p:cNvCxnSpPr>
            <a:stCxn id="6" idx="7"/>
            <a:endCxn id="5" idx="2"/>
          </p:cNvCxnSpPr>
          <p:nvPr/>
        </p:nvCxnSpPr>
        <p:spPr>
          <a:xfrm flipV="1">
            <a:off x="1464860" y="1416977"/>
            <a:ext cx="1159737" cy="71649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9" idx="2"/>
          </p:cNvCxnSpPr>
          <p:nvPr/>
        </p:nvCxnSpPr>
        <p:spPr>
          <a:xfrm>
            <a:off x="1464860" y="2478838"/>
            <a:ext cx="1159737" cy="5016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1"/>
            <a:endCxn id="5" idx="3"/>
          </p:cNvCxnSpPr>
          <p:nvPr/>
        </p:nvCxnSpPr>
        <p:spPr>
          <a:xfrm flipV="1">
            <a:off x="2692379" y="1589660"/>
            <a:ext cx="0" cy="121814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5"/>
            <a:endCxn id="9" idx="7"/>
          </p:cNvCxnSpPr>
          <p:nvPr/>
        </p:nvCxnSpPr>
        <p:spPr>
          <a:xfrm>
            <a:off x="3019659" y="1589660"/>
            <a:ext cx="0" cy="121814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6"/>
            <a:endCxn id="8" idx="2"/>
          </p:cNvCxnSpPr>
          <p:nvPr/>
        </p:nvCxnSpPr>
        <p:spPr>
          <a:xfrm>
            <a:off x="3087441" y="1416977"/>
            <a:ext cx="1270000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6"/>
            <a:endCxn id="11" idx="1"/>
          </p:cNvCxnSpPr>
          <p:nvPr/>
        </p:nvCxnSpPr>
        <p:spPr>
          <a:xfrm>
            <a:off x="4820285" y="1416977"/>
            <a:ext cx="982341" cy="71649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6"/>
            <a:endCxn id="11" idx="3"/>
          </p:cNvCxnSpPr>
          <p:nvPr/>
        </p:nvCxnSpPr>
        <p:spPr>
          <a:xfrm flipV="1">
            <a:off x="4820285" y="2478838"/>
            <a:ext cx="982341" cy="5016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6"/>
            <a:endCxn id="10" idx="2"/>
          </p:cNvCxnSpPr>
          <p:nvPr/>
        </p:nvCxnSpPr>
        <p:spPr>
          <a:xfrm>
            <a:off x="3087441" y="2980488"/>
            <a:ext cx="1270000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3"/>
            <a:endCxn id="9" idx="6"/>
          </p:cNvCxnSpPr>
          <p:nvPr/>
        </p:nvCxnSpPr>
        <p:spPr>
          <a:xfrm flipH="1">
            <a:off x="3087441" y="1589660"/>
            <a:ext cx="1337782" cy="139082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51657" y="14049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16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1657" y="27362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13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41159" y="19915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10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2007" y="19915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4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10991" y="10923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12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06127" y="21101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9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0722" y="30155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10" idx="0"/>
            <a:endCxn id="8" idx="4"/>
          </p:cNvCxnSpPr>
          <p:nvPr/>
        </p:nvCxnSpPr>
        <p:spPr>
          <a:xfrm flipV="1">
            <a:off x="4588863" y="1661188"/>
            <a:ext cx="0" cy="107508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8565" y="212709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44113" y="145984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20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6477" y="282659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4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556815" y="4267534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02016" y="5156712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endParaRPr lang="ko-KR" altLang="en-US" sz="16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289659" y="4267534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556815" y="5831045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289659" y="5831045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67062" y="5156712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1" name="직선 화살표 연결선 60" title="1"/>
          <p:cNvCxnSpPr>
            <a:stCxn id="56" idx="7"/>
            <a:endCxn id="55" idx="2"/>
          </p:cNvCxnSpPr>
          <p:nvPr/>
        </p:nvCxnSpPr>
        <p:spPr>
          <a:xfrm flipV="1">
            <a:off x="1397078" y="4511745"/>
            <a:ext cx="1159737" cy="71649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5"/>
            <a:endCxn id="58" idx="2"/>
          </p:cNvCxnSpPr>
          <p:nvPr/>
        </p:nvCxnSpPr>
        <p:spPr>
          <a:xfrm>
            <a:off x="1397078" y="5573606"/>
            <a:ext cx="1159737" cy="5016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8" idx="1"/>
            <a:endCxn id="55" idx="3"/>
          </p:cNvCxnSpPr>
          <p:nvPr/>
        </p:nvCxnSpPr>
        <p:spPr>
          <a:xfrm flipV="1">
            <a:off x="2624597" y="4684428"/>
            <a:ext cx="0" cy="121814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5" idx="5"/>
            <a:endCxn id="58" idx="7"/>
          </p:cNvCxnSpPr>
          <p:nvPr/>
        </p:nvCxnSpPr>
        <p:spPr>
          <a:xfrm>
            <a:off x="2951877" y="4684428"/>
            <a:ext cx="0" cy="121814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5" idx="6"/>
            <a:endCxn id="57" idx="2"/>
          </p:cNvCxnSpPr>
          <p:nvPr/>
        </p:nvCxnSpPr>
        <p:spPr>
          <a:xfrm>
            <a:off x="3019659" y="4511745"/>
            <a:ext cx="1270000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7" idx="6"/>
            <a:endCxn id="60" idx="1"/>
          </p:cNvCxnSpPr>
          <p:nvPr/>
        </p:nvCxnSpPr>
        <p:spPr>
          <a:xfrm>
            <a:off x="4752503" y="4511745"/>
            <a:ext cx="982341" cy="71649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9" idx="6"/>
            <a:endCxn id="60" idx="3"/>
          </p:cNvCxnSpPr>
          <p:nvPr/>
        </p:nvCxnSpPr>
        <p:spPr>
          <a:xfrm flipV="1">
            <a:off x="4752503" y="5573606"/>
            <a:ext cx="982341" cy="5016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8" idx="6"/>
            <a:endCxn id="59" idx="2"/>
          </p:cNvCxnSpPr>
          <p:nvPr/>
        </p:nvCxnSpPr>
        <p:spPr>
          <a:xfrm>
            <a:off x="3019659" y="6075256"/>
            <a:ext cx="1270000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7" idx="3"/>
            <a:endCxn id="58" idx="6"/>
          </p:cNvCxnSpPr>
          <p:nvPr/>
        </p:nvCxnSpPr>
        <p:spPr>
          <a:xfrm flipH="1">
            <a:off x="3019659" y="4684428"/>
            <a:ext cx="1337782" cy="139082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83875" y="4499762"/>
            <a:ext cx="64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11/16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83875" y="5831045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8/13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73377" y="50863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10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64225" y="508633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1/4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43209" y="418712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12/12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38345" y="520486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4/9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96831" y="6094049"/>
            <a:ext cx="64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11/14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cxnSp>
        <p:nvCxnSpPr>
          <p:cNvPr id="77" name="직선 화살표 연결선 76"/>
          <p:cNvCxnSpPr>
            <a:stCxn id="59" idx="0"/>
            <a:endCxn id="57" idx="4"/>
          </p:cNvCxnSpPr>
          <p:nvPr/>
        </p:nvCxnSpPr>
        <p:spPr>
          <a:xfrm flipV="1">
            <a:off x="4521081" y="4755956"/>
            <a:ext cx="0" cy="107508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60783" y="522186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7/7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32638" y="455460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15/20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38695" y="586911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4/4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262814" y="3677765"/>
                <a:ext cx="1563828" cy="482743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lIns="0" tIns="72000" rIns="0" bIns="72000" rtlCol="0">
                <a:spAutoFit/>
              </a:bodyPr>
              <a:lstStyle>
                <a:defPPr>
                  <a:defRPr lang="ko-K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14" y="3677765"/>
                <a:ext cx="1563828" cy="482743"/>
              </a:xfrm>
              <a:prstGeom prst="rect">
                <a:avLst/>
              </a:prstGeom>
              <a:blipFill>
                <a:blip r:embed="rId2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17650" y="682470"/>
            <a:ext cx="1071070" cy="36085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72000" rIns="0" bIns="72000" rtlCol="0">
            <a:spAutoFit/>
          </a:bodyPr>
          <a:lstStyle>
            <a:defPPr>
              <a:defRPr lang="ko-KR"/>
            </a:defPPr>
            <a:lvl1pPr>
              <a:defRPr sz="2400" b="0" i="1"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ko-KR" sz="1400" i="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z="1400" i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low1.png</a:t>
            </a:r>
            <a:endParaRPr lang="ko-KR" altLang="en-US" sz="1400" i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4454" y="4164826"/>
            <a:ext cx="1071070" cy="360850"/>
          </a:xfrm>
          <a:prstGeom prst="rect">
            <a:avLst/>
          </a:prstGeom>
          <a:solidFill>
            <a:srgbClr val="002060"/>
          </a:solidFill>
        </p:spPr>
        <p:txBody>
          <a:bodyPr wrap="square" lIns="0" tIns="72000" rIns="0" bIns="72000" rtlCol="0">
            <a:spAutoFit/>
          </a:bodyPr>
          <a:lstStyle>
            <a:defPPr>
              <a:defRPr lang="ko-KR"/>
            </a:defPPr>
            <a:lvl1pPr>
              <a:defRPr sz="2400" b="0" i="1"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ko-KR" sz="1400" i="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z="1400" i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low2.png</a:t>
            </a:r>
            <a:endParaRPr lang="ko-KR" altLang="en-US" sz="1400" i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65731" y="749579"/>
            <a:ext cx="209897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각 간선에 용량을 표시</a:t>
            </a:r>
          </a:p>
        </p:txBody>
      </p:sp>
    </p:spTree>
    <p:extLst>
      <p:ext uri="{BB962C8B-B14F-4D97-AF65-F5344CB8AC3E}">
        <p14:creationId xmlns:p14="http://schemas.microsoft.com/office/powerpoint/2010/main" val="64665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1451967"/>
          </a:xfrm>
        </p:spPr>
        <p:txBody>
          <a:bodyPr>
            <a:normAutofit/>
          </a:bodyPr>
          <a:lstStyle/>
          <a:p>
            <a:r>
              <a:rPr lang="ko-KR" altLang="en-US" dirty="0"/>
              <a:t>수원 공장에서 부산항 창고까지 물건을 운반</a:t>
            </a:r>
            <a:endParaRPr lang="en-US" altLang="ko-KR" dirty="0"/>
          </a:p>
          <a:p>
            <a:r>
              <a:rPr lang="ko-KR" altLang="en-US" dirty="0"/>
              <a:t>하루에 창고까지 운반가능한 양만</a:t>
            </a:r>
            <a:r>
              <a:rPr lang="en-US" altLang="ko-KR" dirty="0"/>
              <a:t> </a:t>
            </a:r>
            <a:r>
              <a:rPr lang="ko-KR" altLang="en-US" dirty="0"/>
              <a:t>생산하고 싶다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플로우 예</a:t>
            </a:r>
          </a:p>
        </p:txBody>
      </p:sp>
      <p:sp>
        <p:nvSpPr>
          <p:cNvPr id="5" name="타원 4"/>
          <p:cNvSpPr/>
          <p:nvPr/>
        </p:nvSpPr>
        <p:spPr>
          <a:xfrm>
            <a:off x="2481512" y="2445460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26713" y="3334638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endParaRPr lang="ko-KR" altLang="en-US" sz="16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14356" y="2445460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481512" y="4008971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214356" y="4008971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91759" y="3334638"/>
            <a:ext cx="462844" cy="48842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직선 화살표 연결선 10" title="1"/>
          <p:cNvCxnSpPr>
            <a:stCxn id="6" idx="7"/>
            <a:endCxn id="5" idx="2"/>
          </p:cNvCxnSpPr>
          <p:nvPr/>
        </p:nvCxnSpPr>
        <p:spPr>
          <a:xfrm flipV="1">
            <a:off x="1321775" y="2689671"/>
            <a:ext cx="1159737" cy="71649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  <a:endCxn id="8" idx="2"/>
          </p:cNvCxnSpPr>
          <p:nvPr/>
        </p:nvCxnSpPr>
        <p:spPr>
          <a:xfrm>
            <a:off x="1321775" y="3751532"/>
            <a:ext cx="1159737" cy="5016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1"/>
            <a:endCxn id="5" idx="3"/>
          </p:cNvCxnSpPr>
          <p:nvPr/>
        </p:nvCxnSpPr>
        <p:spPr>
          <a:xfrm flipV="1">
            <a:off x="2549294" y="2862354"/>
            <a:ext cx="0" cy="121814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5"/>
            <a:endCxn id="8" idx="7"/>
          </p:cNvCxnSpPr>
          <p:nvPr/>
        </p:nvCxnSpPr>
        <p:spPr>
          <a:xfrm>
            <a:off x="2876574" y="2862354"/>
            <a:ext cx="0" cy="1218145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6"/>
            <a:endCxn id="7" idx="2"/>
          </p:cNvCxnSpPr>
          <p:nvPr/>
        </p:nvCxnSpPr>
        <p:spPr>
          <a:xfrm>
            <a:off x="2944356" y="2689671"/>
            <a:ext cx="1270000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6"/>
            <a:endCxn id="10" idx="1"/>
          </p:cNvCxnSpPr>
          <p:nvPr/>
        </p:nvCxnSpPr>
        <p:spPr>
          <a:xfrm>
            <a:off x="4677200" y="2689671"/>
            <a:ext cx="982341" cy="71649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6"/>
            <a:endCxn id="10" idx="3"/>
          </p:cNvCxnSpPr>
          <p:nvPr/>
        </p:nvCxnSpPr>
        <p:spPr>
          <a:xfrm flipV="1">
            <a:off x="4677200" y="3751532"/>
            <a:ext cx="982341" cy="5016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6"/>
            <a:endCxn id="9" idx="2"/>
          </p:cNvCxnSpPr>
          <p:nvPr/>
        </p:nvCxnSpPr>
        <p:spPr>
          <a:xfrm>
            <a:off x="2944356" y="4253182"/>
            <a:ext cx="1270000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8" idx="6"/>
          </p:cNvCxnSpPr>
          <p:nvPr/>
        </p:nvCxnSpPr>
        <p:spPr>
          <a:xfrm flipH="1">
            <a:off x="2944356" y="2862354"/>
            <a:ext cx="1337782" cy="139082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8572" y="2677688"/>
            <a:ext cx="64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11/16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8572" y="4008971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8/13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8074" y="32642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10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88922" y="326425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1/4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7906" y="2365048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12/12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3042" y="338279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4/9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1528" y="4271975"/>
            <a:ext cx="64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11/14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cxnSp>
        <p:nvCxnSpPr>
          <p:cNvPr id="27" name="직선 화살표 연결선 26"/>
          <p:cNvCxnSpPr>
            <a:stCxn id="9" idx="0"/>
            <a:endCxn id="7" idx="4"/>
          </p:cNvCxnSpPr>
          <p:nvPr/>
        </p:nvCxnSpPr>
        <p:spPr>
          <a:xfrm flipV="1">
            <a:off x="4445778" y="2933882"/>
            <a:ext cx="0" cy="107508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5480" y="339979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7/7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57335" y="2732535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15/20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63392" y="404704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Consolas" panose="020B0609020204030204" pitchFamily="49" charset="0"/>
              </a:rPr>
              <a:t>4/4</a:t>
            </a:r>
            <a:endParaRPr lang="ko-KR" altLang="en-US" sz="1600" dirty="0">
              <a:latin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48965" y="2092940"/>
            <a:ext cx="422158" cy="28814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청주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22198" y="4590644"/>
            <a:ext cx="422158" cy="28814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대전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9080" y="3013019"/>
            <a:ext cx="422158" cy="28814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400">
                <a:latin typeface="D2Coding" panose="020B0609020101020101" pitchFamily="49" charset="-127"/>
                <a:ea typeface="함초롬바탕" panose="02030504000101010101" pitchFamily="18" charset="-127"/>
              </a:rPr>
              <a:t>수원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469" y="3434775"/>
            <a:ext cx="422158" cy="28814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부산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47252" y="2100094"/>
            <a:ext cx="476456" cy="28814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울산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05585" y="4575017"/>
            <a:ext cx="476456" cy="28814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대구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64753" y="5184999"/>
            <a:ext cx="8241454" cy="1409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200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예를 들어</a:t>
            </a:r>
            <a:r>
              <a:rPr lang="en-US" altLang="ko-KR" sz="2200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, </a:t>
            </a:r>
            <a:r>
              <a:rPr lang="ko-KR" altLang="en-US" sz="2200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청주에서 대전으로 </a:t>
            </a:r>
            <a:r>
              <a:rPr lang="en-US" altLang="ko-KR" sz="2200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8</a:t>
            </a:r>
            <a:r>
              <a:rPr lang="ko-KR" altLang="en-US" sz="2200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상자 운반하고 대전에서 청주로 </a:t>
            </a:r>
            <a:r>
              <a:rPr lang="en-US" altLang="ko-KR" sz="2200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r>
              <a:rPr lang="ko-KR" altLang="en-US" sz="2200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상자 운반한다고 가정하자</a:t>
            </a:r>
            <a:r>
              <a:rPr lang="en-US" altLang="ko-KR" sz="2200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 err="1">
                <a:latin typeface="D2Coding" panose="020B0609020101020101" pitchFamily="49" charset="-127"/>
                <a:ea typeface="함초롬바탕" panose="02030504000101010101" pitchFamily="18" charset="-127"/>
              </a:rPr>
              <a:t>반대칭</a:t>
            </a:r>
            <a:r>
              <a:rPr lang="ko-KR" altLang="en-US" dirty="0">
                <a:latin typeface="D2Coding" panose="020B0609020101020101" pitchFamily="49" charset="-127"/>
                <a:ea typeface="함초롬바탕" panose="02030504000101010101" pitchFamily="18" charset="-127"/>
              </a:rPr>
              <a:t> 조건에 위배</a:t>
            </a:r>
          </a:p>
        </p:txBody>
      </p:sp>
    </p:spTree>
    <p:extLst>
      <p:ext uri="{BB962C8B-B14F-4D97-AF65-F5344CB8AC3E}">
        <p14:creationId xmlns:p14="http://schemas.microsoft.com/office/powerpoint/2010/main" val="125095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청주 </a:t>
            </a:r>
            <a:r>
              <a:rPr lang="en-US" altLang="ko-KR" dirty="0">
                <a:sym typeface="Wingdings" panose="05000000000000000000" pitchFamily="2" charset="2"/>
              </a:rPr>
              <a:t>--&gt; </a:t>
            </a:r>
            <a:r>
              <a:rPr lang="ko-KR" altLang="en-US" dirty="0">
                <a:sym typeface="Wingdings" panose="05000000000000000000" pitchFamily="2" charset="2"/>
              </a:rPr>
              <a:t>대전</a:t>
            </a:r>
            <a:r>
              <a:rPr lang="en-US" altLang="ko-KR" dirty="0">
                <a:sym typeface="Wingdings" panose="05000000000000000000" pitchFamily="2" charset="2"/>
              </a:rPr>
              <a:t>: 8</a:t>
            </a:r>
            <a:r>
              <a:rPr lang="ko-KR" altLang="en-US" dirty="0">
                <a:sym typeface="Wingdings" panose="05000000000000000000" pitchFamily="2" charset="2"/>
              </a:rPr>
              <a:t>상자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대전 </a:t>
            </a:r>
            <a:r>
              <a:rPr lang="en-US" altLang="ko-KR" dirty="0">
                <a:sym typeface="Wingdings" panose="05000000000000000000" pitchFamily="2" charset="2"/>
              </a:rPr>
              <a:t>--&gt; </a:t>
            </a:r>
            <a:r>
              <a:rPr lang="ko-KR" altLang="en-US" dirty="0">
                <a:sym typeface="Wingdings" panose="05000000000000000000" pitchFamily="2" charset="2"/>
              </a:rPr>
              <a:t>청주</a:t>
            </a:r>
            <a:r>
              <a:rPr lang="en-US" altLang="ko-KR" dirty="0">
                <a:sym typeface="Wingdings" panose="05000000000000000000" pitchFamily="2" charset="2"/>
              </a:rPr>
              <a:t>: 3</a:t>
            </a:r>
            <a:r>
              <a:rPr lang="ko-KR" altLang="en-US" dirty="0">
                <a:sym typeface="Wingdings" panose="05000000000000000000" pitchFamily="2" charset="2"/>
              </a:rPr>
              <a:t>상자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청주 </a:t>
            </a:r>
            <a:r>
              <a:rPr lang="en-US" altLang="ko-KR" dirty="0">
                <a:sym typeface="Wingdings" panose="05000000000000000000" pitchFamily="2" charset="2"/>
              </a:rPr>
              <a:t>--&gt; </a:t>
            </a:r>
            <a:r>
              <a:rPr lang="ko-KR" altLang="en-US" dirty="0">
                <a:sym typeface="Wingdings" panose="05000000000000000000" pitchFamily="2" charset="2"/>
              </a:rPr>
              <a:t>대전</a:t>
            </a:r>
            <a:r>
              <a:rPr lang="en-US" altLang="ko-KR" dirty="0">
                <a:sym typeface="Wingdings" panose="05000000000000000000" pitchFamily="2" charset="2"/>
              </a:rPr>
              <a:t>: 5</a:t>
            </a:r>
            <a:r>
              <a:rPr lang="ko-KR" altLang="en-US" dirty="0">
                <a:sym typeface="Wingdings" panose="05000000000000000000" pitchFamily="2" charset="2"/>
              </a:rPr>
              <a:t>상자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대전 </a:t>
            </a:r>
            <a:r>
              <a:rPr lang="en-US" altLang="ko-KR" dirty="0">
                <a:sym typeface="Wingdings" panose="05000000000000000000" pitchFamily="2" charset="2"/>
              </a:rPr>
              <a:t>--&gt; </a:t>
            </a:r>
            <a:r>
              <a:rPr lang="ko-KR" altLang="en-US" dirty="0">
                <a:sym typeface="Wingdings" panose="05000000000000000000" pitchFamily="2" charset="2"/>
              </a:rPr>
              <a:t>청주</a:t>
            </a:r>
            <a:r>
              <a:rPr lang="en-US" altLang="ko-KR" dirty="0">
                <a:sym typeface="Wingdings" panose="05000000000000000000" pitchFamily="2" charset="2"/>
              </a:rPr>
              <a:t>: 0</a:t>
            </a:r>
            <a:r>
              <a:rPr lang="ko-KR" altLang="en-US" dirty="0">
                <a:sym typeface="Wingdings" panose="05000000000000000000" pitchFamily="2" charset="2"/>
              </a:rPr>
              <a:t>상자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ko-KR" altLang="en-US" dirty="0"/>
              <a:t>두 가지 경우는 같은 효과</a:t>
            </a:r>
            <a:r>
              <a:rPr lang="en-US" altLang="ko-KR" dirty="0"/>
              <a:t>(net effect)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상자 만큼 상쇄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상쇄를 통해서 두 도시</a:t>
            </a:r>
            <a:r>
              <a:rPr lang="en-US" altLang="ko-KR" dirty="0"/>
              <a:t>(</a:t>
            </a:r>
            <a:r>
              <a:rPr lang="ko-KR" altLang="en-US" dirty="0"/>
              <a:t>정점</a:t>
            </a:r>
            <a:r>
              <a:rPr lang="en-US" altLang="ko-KR" dirty="0"/>
              <a:t>)</a:t>
            </a:r>
            <a:r>
              <a:rPr lang="ko-KR" altLang="en-US" dirty="0"/>
              <a:t> 사이 두 간선 중에 하나만 양의 플로우</a:t>
            </a:r>
            <a:r>
              <a:rPr lang="en-US" altLang="ko-KR" dirty="0"/>
              <a:t>(positive flow)</a:t>
            </a:r>
            <a:r>
              <a:rPr lang="ko-KR" altLang="en-US" dirty="0"/>
              <a:t>로 표현한다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상쇄를 이용해서 상자들이 한 방향</a:t>
            </a:r>
            <a:r>
              <a:rPr lang="en-US" altLang="ko-KR" dirty="0"/>
              <a:t>(</a:t>
            </a:r>
            <a:r>
              <a:rPr lang="ko-KR" altLang="en-US" dirty="0"/>
              <a:t>양의 플로우 방향</a:t>
            </a:r>
            <a:r>
              <a:rPr lang="en-US" altLang="ko-KR" dirty="0"/>
              <a:t>)</a:t>
            </a:r>
            <a:r>
              <a:rPr lang="ko-KR" altLang="en-US" dirty="0"/>
              <a:t>으로만 운반되도록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플로우로 부터 정확한 물리적 운반을 복구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상쇄 </a:t>
            </a:r>
            <a:r>
              <a:rPr lang="en-US" altLang="ko-KR" sz="2700" i="1" dirty="0"/>
              <a:t>cancellation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7143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ea typeface="나눔명조" panose="02020603020101020101" pitchFamily="18" charset="-127"/>
                  </a:rPr>
                  <a:t>네트워크에 최대 크기의 </a:t>
                </a:r>
                <a:r>
                  <a:rPr lang="ko-KR" altLang="en-US" dirty="0" err="1">
                    <a:ea typeface="나눔명조" panose="02020603020101020101" pitchFamily="18" charset="-127"/>
                  </a:rPr>
                  <a:t>플로우는</a:t>
                </a:r>
                <a:r>
                  <a:rPr lang="ko-KR" altLang="en-US" dirty="0">
                    <a:ea typeface="나눔명조" panose="02020603020101020101" pitchFamily="18" charset="-127"/>
                  </a:rPr>
                  <a:t> 얼마일까</a:t>
                </a:r>
                <a:r>
                  <a:rPr lang="en-US" altLang="ko-KR" dirty="0">
                    <a:ea typeface="나눔명조" panose="02020603020101020101" pitchFamily="18" charset="-127"/>
                  </a:rPr>
                  <a:t>?</a:t>
                </a:r>
              </a:p>
              <a:p>
                <a:endParaRPr lang="en-US" altLang="ko-KR" dirty="0">
                  <a:ea typeface="나눔명조" panose="02020603020101020101" pitchFamily="18" charset="-127"/>
                </a:endParaRPr>
              </a:p>
              <a:p>
                <a:pPr lvl="1"/>
                <a:endParaRPr lang="en-US" altLang="ko-KR" dirty="0">
                  <a:ea typeface="나눔명조" panose="02020603020101020101" pitchFamily="18" charset="-127"/>
                </a:endParaRPr>
              </a:p>
              <a:p>
                <a:r>
                  <a:rPr lang="ko-KR" altLang="en-US" dirty="0">
                    <a:ea typeface="나눔명조" panose="02020603020101020101" pitchFamily="18" charset="-127"/>
                  </a:rPr>
                  <a:t>입력</a:t>
                </a:r>
                <a:r>
                  <a:rPr lang="en-US" altLang="ko-KR" dirty="0">
                    <a:ea typeface="나눔명조" panose="02020603020101020101" pitchFamily="18" charset="-127"/>
                  </a:rPr>
                  <a:t>: </a:t>
                </a:r>
                <a:r>
                  <a:rPr lang="ko-KR" altLang="en-US" dirty="0">
                    <a:ea typeface="나눔명조" panose="02020603020101020101" pitchFamily="18" charset="-127"/>
                  </a:rPr>
                  <a:t>플로우 네트워크 </a:t>
                </a:r>
                <a:r>
                  <a:rPr lang="en-US" altLang="ko-KR" dirty="0">
                    <a:ea typeface="나눔명조" panose="02020603020101020101" pitchFamily="18" charset="-127"/>
                  </a:rPr>
                  <a:t>G(</a:t>
                </a:r>
                <a:r>
                  <a:rPr lang="ko-KR" altLang="en-US" dirty="0">
                    <a:ea typeface="나눔명조" panose="02020603020101020101" pitchFamily="18" charset="-127"/>
                  </a:rPr>
                  <a:t>그래프</a:t>
                </a:r>
                <a:r>
                  <a:rPr lang="en-US" altLang="ko-KR" dirty="0">
                    <a:ea typeface="나눔명조" panose="02020603020101020101" pitchFamily="18" charset="-127"/>
                  </a:rPr>
                  <a:t>)</a:t>
                </a:r>
              </a:p>
              <a:p>
                <a:pPr lvl="2"/>
                <a:r>
                  <a:rPr lang="ko-KR" altLang="en-US" dirty="0"/>
                  <a:t>각 간선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음이 아닌 용량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en-US" altLang="ko-KR" sz="1200" dirty="0"/>
                  <a:t>capacity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가진다</a:t>
                </a:r>
                <a:r>
                  <a:rPr lang="en-US" altLang="ko-KR" dirty="0"/>
                  <a:t>.</a:t>
                </a:r>
                <a:endParaRPr lang="en-US" altLang="ko-KR" dirty="0">
                  <a:ea typeface="나눔명조" panose="02020603020101020101" pitchFamily="18" charset="-127"/>
                </a:endParaRPr>
              </a:p>
              <a:p>
                <a:endParaRPr lang="en-US" altLang="ko-KR" dirty="0">
                  <a:ea typeface="나눔명조" panose="02020603020101020101" pitchFamily="18" charset="-127"/>
                </a:endParaRPr>
              </a:p>
              <a:p>
                <a:r>
                  <a:rPr lang="ko-KR" altLang="en-US" dirty="0">
                    <a:ea typeface="나눔명조" panose="02020603020101020101" pitchFamily="18" charset="-127"/>
                  </a:rPr>
                  <a:t>출력</a:t>
                </a:r>
                <a:r>
                  <a:rPr lang="en-US" altLang="ko-KR" dirty="0">
                    <a:ea typeface="나눔명조" panose="02020603020101020101" pitchFamily="18" charset="-127"/>
                  </a:rPr>
                  <a:t>: G</a:t>
                </a:r>
                <a:r>
                  <a:rPr lang="ko-KR" altLang="en-US" dirty="0">
                    <a:ea typeface="나눔명조" panose="02020603020101020101" pitchFamily="18" charset="-127"/>
                  </a:rPr>
                  <a:t>에서</a:t>
                </a:r>
                <a:r>
                  <a:rPr lang="en-US" altLang="ko-KR" dirty="0">
                    <a:ea typeface="나눔명조" panose="02020603020101020101" pitchFamily="18" charset="-127"/>
                  </a:rPr>
                  <a:t> </a:t>
                </a:r>
                <a:r>
                  <a:rPr lang="ko-KR" altLang="en-US" dirty="0">
                    <a:ea typeface="나눔명조" panose="02020603020101020101" pitchFamily="18" charset="-127"/>
                  </a:rPr>
                  <a:t>최대 플로우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|</m:t>
                    </m:r>
                  </m:oMath>
                </a14:m>
                <a:endParaRPr lang="en-US" altLang="ko-KR" sz="2000" dirty="0">
                  <a:ea typeface="나눔명조" panose="02020603020101020101" pitchFamily="18" charset="-127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  <a:ea typeface="나눔명조" panose="02020603020101020101" pitchFamily="18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|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나눔명조" panose="02020603020101020101" pitchFamily="18" charset="-127"/>
                      </a:rPr>
                      <m:t>|</m:t>
                    </m:r>
                  </m:oMath>
                </a14:m>
                <a:r>
                  <a:rPr lang="en-US" altLang="ko-KR" sz="1600" dirty="0">
                    <a:ea typeface="나눔명조" panose="02020603020101020101" pitchFamily="18" charset="-127"/>
                  </a:rPr>
                  <a:t> </a:t>
                </a:r>
                <a:r>
                  <a:rPr lang="ko-KR" altLang="en-US" sz="1600" dirty="0">
                    <a:ea typeface="나눔명조" panose="02020603020101020101" pitchFamily="18" charset="-127"/>
                  </a:rPr>
                  <a:t>절대값이나 크기가 아닌 플로우 값을 의미한다</a:t>
                </a:r>
                <a:r>
                  <a:rPr lang="en-US" altLang="ko-KR" sz="1600" dirty="0">
                    <a:ea typeface="나눔명조" panose="02020603020101020101" pitchFamily="18" charset="-127"/>
                  </a:rPr>
                  <a:t>.</a:t>
                </a:r>
              </a:p>
              <a:p>
                <a:pPr lvl="1"/>
                <a:endParaRPr lang="en-US" altLang="ko-KR" sz="1600" dirty="0">
                  <a:ea typeface="나눔명조" panose="02020603020101020101" pitchFamily="18" charset="-127"/>
                </a:endParaRPr>
              </a:p>
              <a:p>
                <a:pPr lvl="1"/>
                <a:r>
                  <a:rPr lang="ko-KR" altLang="en-US" sz="1600" dirty="0">
                    <a:ea typeface="나눔명조" panose="02020603020101020101" pitchFamily="18" charset="-127"/>
                  </a:rPr>
                  <a:t>출발지에서 종점까지 최대값을 가지는 플로우 찾기</a:t>
                </a:r>
                <a:endParaRPr lang="en-US" altLang="ko-KR" sz="1600" dirty="0">
                  <a:ea typeface="나눔명조" panose="02020603020101020101" pitchFamily="18" charset="-127"/>
                </a:endParaRPr>
              </a:p>
              <a:p>
                <a:pPr lvl="1"/>
                <a:endParaRPr lang="en-US" altLang="ko-KR" dirty="0">
                  <a:ea typeface="나눔명조" panose="02020603020101020101" pitchFamily="18" charset="-127"/>
                </a:endParaRPr>
              </a:p>
              <a:p>
                <a:pPr lvl="1"/>
                <a:endParaRPr lang="ko-KR" altLang="en-US" dirty="0">
                  <a:ea typeface="나눔명조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Max Flow </a:t>
            </a:r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03682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22593" y="1021257"/>
                <a:ext cx="8229600" cy="25776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다중 출발지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s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. . .,</a:t>
                </a:r>
                <a:r>
                  <a:rPr lang="en-US" altLang="ko-KR" dirty="0" err="1"/>
                  <a:t>s</a:t>
                </a:r>
                <a:r>
                  <a:rPr lang="en-US" altLang="ko-KR" baseline="-25000" dirty="0" err="1"/>
                  <a:t>m</a:t>
                </a:r>
                <a:endParaRPr lang="en-US" altLang="ko-KR" baseline="-25000" dirty="0"/>
              </a:p>
              <a:p>
                <a:r>
                  <a:rPr lang="ko-KR" altLang="en-US" dirty="0"/>
                  <a:t>다중 종점</a:t>
                </a:r>
                <a:r>
                  <a:rPr lang="en-US" altLang="ko-KR" dirty="0"/>
                  <a:t>: t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t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, . . ., </a:t>
                </a:r>
                <a:r>
                  <a:rPr lang="en-US" altLang="ko-KR" dirty="0" err="1"/>
                  <a:t>t</a:t>
                </a:r>
                <a:r>
                  <a:rPr lang="en-US" altLang="ko-KR" baseline="-25000" dirty="0" err="1"/>
                  <a:t>n</a:t>
                </a:r>
                <a:endParaRPr lang="en-US" altLang="ko-KR" baseline="-250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단일 출발지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종점 문제로 바꾸기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가상 출발지</a:t>
                </a:r>
                <a:r>
                  <a:rPr lang="en-US" altLang="ko-KR" dirty="0"/>
                  <a:t>(s)</a:t>
                </a:r>
                <a:r>
                  <a:rPr lang="ko-KR" altLang="en-US" dirty="0"/>
                  <a:t>와 가상 종점</a:t>
                </a:r>
                <a:r>
                  <a:rPr lang="en-US" altLang="ko-KR" dirty="0"/>
                  <a:t>(t)</a:t>
                </a:r>
                <a:r>
                  <a:rPr lang="ko-KR" altLang="en-US" dirty="0"/>
                  <a:t> 추가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  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   1≤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593" y="1021257"/>
                <a:ext cx="8229600" cy="2577638"/>
              </a:xfrm>
              <a:blipFill>
                <a:blip r:embed="rId2"/>
                <a:stretch>
                  <a:fillRect l="-815" t="-3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출발지와 다중 종점</a:t>
            </a:r>
          </a:p>
        </p:txBody>
      </p:sp>
      <p:sp>
        <p:nvSpPr>
          <p:cNvPr id="4" name="타원 3"/>
          <p:cNvSpPr/>
          <p:nvPr/>
        </p:nvSpPr>
        <p:spPr>
          <a:xfrm>
            <a:off x="991258" y="3539030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91258" y="4272344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91258" y="4973384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91258" y="5685182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91258" y="6386222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40939" y="3799008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40939" y="4532087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40939" y="5265166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240939" y="5998245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480640" y="4113239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80640" y="4846318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80640" y="5579397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" name="직선 화살표 연결선 15" title="1"/>
          <p:cNvCxnSpPr>
            <a:cxnSpLocks/>
            <a:stCxn id="4" idx="6"/>
            <a:endCxn id="9" idx="1"/>
          </p:cNvCxnSpPr>
          <p:nvPr/>
        </p:nvCxnSpPr>
        <p:spPr>
          <a:xfrm>
            <a:off x="1312432" y="3695132"/>
            <a:ext cx="975542" cy="14959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 title="1"/>
          <p:cNvCxnSpPr>
            <a:cxnSpLocks/>
            <a:stCxn id="5" idx="6"/>
            <a:endCxn id="9" idx="3"/>
          </p:cNvCxnSpPr>
          <p:nvPr/>
        </p:nvCxnSpPr>
        <p:spPr>
          <a:xfrm flipV="1">
            <a:off x="1312432" y="4065491"/>
            <a:ext cx="975542" cy="3629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 title="1"/>
          <p:cNvCxnSpPr>
            <a:cxnSpLocks/>
            <a:stCxn id="5" idx="6"/>
            <a:endCxn id="10" idx="1"/>
          </p:cNvCxnSpPr>
          <p:nvPr/>
        </p:nvCxnSpPr>
        <p:spPr>
          <a:xfrm>
            <a:off x="1312432" y="4428446"/>
            <a:ext cx="975542" cy="14936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 title="1"/>
          <p:cNvCxnSpPr>
            <a:cxnSpLocks/>
            <a:stCxn id="6" idx="6"/>
            <a:endCxn id="10" idx="3"/>
          </p:cNvCxnSpPr>
          <p:nvPr/>
        </p:nvCxnSpPr>
        <p:spPr>
          <a:xfrm flipV="1">
            <a:off x="1312432" y="4798570"/>
            <a:ext cx="975542" cy="33091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 title="1"/>
          <p:cNvCxnSpPr>
            <a:cxnSpLocks/>
            <a:stCxn id="6" idx="6"/>
            <a:endCxn id="11" idx="1"/>
          </p:cNvCxnSpPr>
          <p:nvPr/>
        </p:nvCxnSpPr>
        <p:spPr>
          <a:xfrm>
            <a:off x="1312432" y="5129486"/>
            <a:ext cx="975542" cy="18140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 title="1"/>
          <p:cNvCxnSpPr>
            <a:cxnSpLocks/>
            <a:stCxn id="7" idx="6"/>
            <a:endCxn id="11" idx="3"/>
          </p:cNvCxnSpPr>
          <p:nvPr/>
        </p:nvCxnSpPr>
        <p:spPr>
          <a:xfrm flipV="1">
            <a:off x="1312432" y="5531649"/>
            <a:ext cx="975542" cy="30963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 title="1"/>
          <p:cNvCxnSpPr>
            <a:cxnSpLocks/>
            <a:stCxn id="7" idx="6"/>
            <a:endCxn id="12" idx="1"/>
          </p:cNvCxnSpPr>
          <p:nvPr/>
        </p:nvCxnSpPr>
        <p:spPr>
          <a:xfrm>
            <a:off x="1312432" y="5841284"/>
            <a:ext cx="975542" cy="20268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 title="1"/>
          <p:cNvCxnSpPr>
            <a:cxnSpLocks/>
            <a:stCxn id="8" idx="6"/>
            <a:endCxn id="12" idx="3"/>
          </p:cNvCxnSpPr>
          <p:nvPr/>
        </p:nvCxnSpPr>
        <p:spPr>
          <a:xfrm flipV="1">
            <a:off x="1312432" y="6264728"/>
            <a:ext cx="975542" cy="27759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 title="1"/>
          <p:cNvCxnSpPr>
            <a:cxnSpLocks/>
            <a:stCxn id="9" idx="6"/>
            <a:endCxn id="13" idx="1"/>
          </p:cNvCxnSpPr>
          <p:nvPr/>
        </p:nvCxnSpPr>
        <p:spPr>
          <a:xfrm>
            <a:off x="2562113" y="3955110"/>
            <a:ext cx="965562" cy="2038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 title="1"/>
          <p:cNvCxnSpPr>
            <a:cxnSpLocks/>
            <a:stCxn id="10" idx="6"/>
            <a:endCxn id="13" idx="3"/>
          </p:cNvCxnSpPr>
          <p:nvPr/>
        </p:nvCxnSpPr>
        <p:spPr>
          <a:xfrm flipV="1">
            <a:off x="2562113" y="4379722"/>
            <a:ext cx="965562" cy="30846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 title="1"/>
          <p:cNvCxnSpPr>
            <a:cxnSpLocks/>
            <a:stCxn id="10" idx="6"/>
            <a:endCxn id="14" idx="1"/>
          </p:cNvCxnSpPr>
          <p:nvPr/>
        </p:nvCxnSpPr>
        <p:spPr>
          <a:xfrm>
            <a:off x="2562113" y="4688189"/>
            <a:ext cx="965562" cy="2038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 title="1"/>
          <p:cNvCxnSpPr>
            <a:cxnSpLocks/>
            <a:stCxn id="11" idx="6"/>
            <a:endCxn id="14" idx="3"/>
          </p:cNvCxnSpPr>
          <p:nvPr/>
        </p:nvCxnSpPr>
        <p:spPr>
          <a:xfrm flipV="1">
            <a:off x="2562113" y="5112801"/>
            <a:ext cx="965562" cy="30846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 title="1"/>
          <p:cNvCxnSpPr>
            <a:cxnSpLocks/>
            <a:stCxn id="11" idx="6"/>
            <a:endCxn id="15" idx="1"/>
          </p:cNvCxnSpPr>
          <p:nvPr/>
        </p:nvCxnSpPr>
        <p:spPr>
          <a:xfrm>
            <a:off x="2562113" y="5421268"/>
            <a:ext cx="965562" cy="2038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 title="1"/>
          <p:cNvCxnSpPr>
            <a:cxnSpLocks/>
            <a:stCxn id="12" idx="6"/>
            <a:endCxn id="15" idx="3"/>
          </p:cNvCxnSpPr>
          <p:nvPr/>
        </p:nvCxnSpPr>
        <p:spPr>
          <a:xfrm flipV="1">
            <a:off x="2562113" y="5845880"/>
            <a:ext cx="965562" cy="30846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5134746" y="3493309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134746" y="4226623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134746" y="4927663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134746" y="5639461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134746" y="6340501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384427" y="3753287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384427" y="4486366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384427" y="5219445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384427" y="5952524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624128" y="4067518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624128" y="4800597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624128" y="5533676"/>
            <a:ext cx="321174" cy="31220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4" name="직선 화살표 연결선 73" title="1"/>
          <p:cNvCxnSpPr>
            <a:cxnSpLocks/>
            <a:stCxn id="62" idx="6"/>
            <a:endCxn id="67" idx="1"/>
          </p:cNvCxnSpPr>
          <p:nvPr/>
        </p:nvCxnSpPr>
        <p:spPr>
          <a:xfrm>
            <a:off x="5455920" y="3649411"/>
            <a:ext cx="975542" cy="14959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 title="1"/>
          <p:cNvCxnSpPr>
            <a:cxnSpLocks/>
            <a:stCxn id="63" idx="6"/>
            <a:endCxn id="67" idx="3"/>
          </p:cNvCxnSpPr>
          <p:nvPr/>
        </p:nvCxnSpPr>
        <p:spPr>
          <a:xfrm flipV="1">
            <a:off x="5455920" y="4019770"/>
            <a:ext cx="975542" cy="36295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 title="1"/>
          <p:cNvCxnSpPr>
            <a:cxnSpLocks/>
            <a:stCxn id="63" idx="6"/>
            <a:endCxn id="68" idx="1"/>
          </p:cNvCxnSpPr>
          <p:nvPr/>
        </p:nvCxnSpPr>
        <p:spPr>
          <a:xfrm>
            <a:off x="5455920" y="4382725"/>
            <a:ext cx="975542" cy="14936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 title="1"/>
          <p:cNvCxnSpPr>
            <a:cxnSpLocks/>
            <a:stCxn id="64" idx="6"/>
            <a:endCxn id="68" idx="3"/>
          </p:cNvCxnSpPr>
          <p:nvPr/>
        </p:nvCxnSpPr>
        <p:spPr>
          <a:xfrm flipV="1">
            <a:off x="5455920" y="4752849"/>
            <a:ext cx="975542" cy="33091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 title="1"/>
          <p:cNvCxnSpPr>
            <a:cxnSpLocks/>
            <a:stCxn id="64" idx="6"/>
            <a:endCxn id="69" idx="1"/>
          </p:cNvCxnSpPr>
          <p:nvPr/>
        </p:nvCxnSpPr>
        <p:spPr>
          <a:xfrm>
            <a:off x="5455920" y="5083765"/>
            <a:ext cx="975542" cy="18140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 title="1"/>
          <p:cNvCxnSpPr>
            <a:cxnSpLocks/>
            <a:stCxn id="65" idx="6"/>
            <a:endCxn id="69" idx="3"/>
          </p:cNvCxnSpPr>
          <p:nvPr/>
        </p:nvCxnSpPr>
        <p:spPr>
          <a:xfrm flipV="1">
            <a:off x="5455920" y="5485928"/>
            <a:ext cx="975542" cy="30963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 title="1"/>
          <p:cNvCxnSpPr>
            <a:cxnSpLocks/>
            <a:stCxn id="65" idx="6"/>
            <a:endCxn id="70" idx="1"/>
          </p:cNvCxnSpPr>
          <p:nvPr/>
        </p:nvCxnSpPr>
        <p:spPr>
          <a:xfrm>
            <a:off x="5455920" y="5795563"/>
            <a:ext cx="975542" cy="20268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 title="1"/>
          <p:cNvCxnSpPr>
            <a:cxnSpLocks/>
            <a:stCxn id="66" idx="6"/>
            <a:endCxn id="70" idx="3"/>
          </p:cNvCxnSpPr>
          <p:nvPr/>
        </p:nvCxnSpPr>
        <p:spPr>
          <a:xfrm flipV="1">
            <a:off x="5455920" y="6219007"/>
            <a:ext cx="975542" cy="27759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 title="1"/>
          <p:cNvCxnSpPr>
            <a:cxnSpLocks/>
            <a:stCxn id="67" idx="6"/>
            <a:endCxn id="71" idx="1"/>
          </p:cNvCxnSpPr>
          <p:nvPr/>
        </p:nvCxnSpPr>
        <p:spPr>
          <a:xfrm>
            <a:off x="6705601" y="3909389"/>
            <a:ext cx="965562" cy="2038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 title="1"/>
          <p:cNvCxnSpPr>
            <a:cxnSpLocks/>
            <a:stCxn id="68" idx="6"/>
            <a:endCxn id="71" idx="3"/>
          </p:cNvCxnSpPr>
          <p:nvPr/>
        </p:nvCxnSpPr>
        <p:spPr>
          <a:xfrm flipV="1">
            <a:off x="6705601" y="4334001"/>
            <a:ext cx="965562" cy="30846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 title="1"/>
          <p:cNvCxnSpPr>
            <a:cxnSpLocks/>
            <a:stCxn id="68" idx="6"/>
            <a:endCxn id="72" idx="1"/>
          </p:cNvCxnSpPr>
          <p:nvPr/>
        </p:nvCxnSpPr>
        <p:spPr>
          <a:xfrm>
            <a:off x="6705601" y="4642468"/>
            <a:ext cx="965562" cy="2038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 title="1"/>
          <p:cNvCxnSpPr>
            <a:cxnSpLocks/>
            <a:stCxn id="69" idx="6"/>
            <a:endCxn id="72" idx="3"/>
          </p:cNvCxnSpPr>
          <p:nvPr/>
        </p:nvCxnSpPr>
        <p:spPr>
          <a:xfrm flipV="1">
            <a:off x="6705601" y="5067080"/>
            <a:ext cx="965562" cy="30846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 title="1"/>
          <p:cNvCxnSpPr>
            <a:cxnSpLocks/>
            <a:stCxn id="69" idx="6"/>
            <a:endCxn id="73" idx="1"/>
          </p:cNvCxnSpPr>
          <p:nvPr/>
        </p:nvCxnSpPr>
        <p:spPr>
          <a:xfrm>
            <a:off x="6705601" y="5375547"/>
            <a:ext cx="965562" cy="2038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 title="1"/>
          <p:cNvCxnSpPr>
            <a:cxnSpLocks/>
            <a:stCxn id="70" idx="6"/>
            <a:endCxn id="73" idx="3"/>
          </p:cNvCxnSpPr>
          <p:nvPr/>
        </p:nvCxnSpPr>
        <p:spPr>
          <a:xfrm flipV="1">
            <a:off x="6705601" y="5800159"/>
            <a:ext cx="965562" cy="30846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4263254" y="4927663"/>
            <a:ext cx="321174" cy="3122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9" name="직선 화살표 연결선 88" title="1"/>
          <p:cNvCxnSpPr>
            <a:cxnSpLocks/>
            <a:stCxn id="88" idx="0"/>
            <a:endCxn id="62" idx="2"/>
          </p:cNvCxnSpPr>
          <p:nvPr/>
        </p:nvCxnSpPr>
        <p:spPr>
          <a:xfrm flipV="1">
            <a:off x="4423841" y="3649411"/>
            <a:ext cx="710905" cy="127825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 title="1"/>
          <p:cNvCxnSpPr>
            <a:cxnSpLocks/>
            <a:stCxn id="88" idx="7"/>
            <a:endCxn id="63" idx="2"/>
          </p:cNvCxnSpPr>
          <p:nvPr/>
        </p:nvCxnSpPr>
        <p:spPr>
          <a:xfrm flipV="1">
            <a:off x="4537393" y="4382725"/>
            <a:ext cx="597353" cy="590659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 title="1"/>
          <p:cNvCxnSpPr>
            <a:cxnSpLocks/>
            <a:stCxn id="88" idx="6"/>
            <a:endCxn id="64" idx="2"/>
          </p:cNvCxnSpPr>
          <p:nvPr/>
        </p:nvCxnSpPr>
        <p:spPr>
          <a:xfrm>
            <a:off x="4584428" y="5083765"/>
            <a:ext cx="55031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 title="1"/>
          <p:cNvCxnSpPr>
            <a:cxnSpLocks/>
            <a:stCxn id="88" idx="5"/>
            <a:endCxn id="65" idx="2"/>
          </p:cNvCxnSpPr>
          <p:nvPr/>
        </p:nvCxnSpPr>
        <p:spPr>
          <a:xfrm>
            <a:off x="4537393" y="5194146"/>
            <a:ext cx="597353" cy="6014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 title="1"/>
          <p:cNvCxnSpPr>
            <a:cxnSpLocks/>
            <a:stCxn id="88" idx="4"/>
            <a:endCxn id="66" idx="2"/>
          </p:cNvCxnSpPr>
          <p:nvPr/>
        </p:nvCxnSpPr>
        <p:spPr>
          <a:xfrm>
            <a:off x="4423841" y="5239867"/>
            <a:ext cx="710905" cy="125673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8602122" y="4801884"/>
            <a:ext cx="321174" cy="3122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endParaRPr lang="ko-KR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직선 화살표 연결선 106" title="1"/>
          <p:cNvCxnSpPr>
            <a:cxnSpLocks/>
            <a:stCxn id="71" idx="6"/>
            <a:endCxn id="106" idx="1"/>
          </p:cNvCxnSpPr>
          <p:nvPr/>
        </p:nvCxnSpPr>
        <p:spPr>
          <a:xfrm>
            <a:off x="7945302" y="4223620"/>
            <a:ext cx="703855" cy="62398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 title="1"/>
          <p:cNvCxnSpPr>
            <a:cxnSpLocks/>
            <a:stCxn id="72" idx="6"/>
            <a:endCxn id="106" idx="2"/>
          </p:cNvCxnSpPr>
          <p:nvPr/>
        </p:nvCxnSpPr>
        <p:spPr>
          <a:xfrm>
            <a:off x="7945302" y="4956699"/>
            <a:ext cx="656820" cy="128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 title="1"/>
          <p:cNvCxnSpPr>
            <a:cxnSpLocks/>
            <a:stCxn id="73" idx="6"/>
            <a:endCxn id="106" idx="3"/>
          </p:cNvCxnSpPr>
          <p:nvPr/>
        </p:nvCxnSpPr>
        <p:spPr>
          <a:xfrm flipV="1">
            <a:off x="7945302" y="5068367"/>
            <a:ext cx="703855" cy="62141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678"/>
                <a:ext cx="8557708" cy="56593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implicit summation notation</a:t>
                </a:r>
              </a:p>
              <a:p>
                <a:r>
                  <a:rPr lang="ko-KR" altLang="en-US" dirty="0"/>
                  <a:t>플로우 네트워크의 정 정점을 변수로 하는 함수를 표현하기 위해 사용</a:t>
                </a:r>
                <a:endParaRPr lang="en-US" altLang="ko-KR" dirty="0"/>
              </a:p>
              <a:p>
                <a:pPr lvl="1"/>
                <a:r>
                  <a:rPr lang="ko-KR" altLang="en-US" b="0" dirty="0"/>
                  <a:t>예</a:t>
                </a:r>
                <a:r>
                  <a:rPr lang="en-US" altLang="ko-KR" b="0" dirty="0"/>
                  <a:t>&gt;</a:t>
                </a:r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dirty="0"/>
                  <a:t>정점들의 집합 이면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플로우 제약 조건은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모든</m:t>
                    </m:r>
                    <m:r>
                      <a:rPr lang="en-US" altLang="ko-KR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ko-KR" alt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에</m:t>
                    </m:r>
                    <m:r>
                      <a:rPr lang="en-US" altLang="ko-KR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대</m:t>
                    </m:r>
                    <m:r>
                      <a:rPr lang="ko-KR" alt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해</m:t>
                    </m:r>
                    <m:r>
                      <a:rPr lang="en-US" altLang="ko-KR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조</m:t>
                    </m:r>
                    <m:r>
                      <a:rPr lang="ko-KR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건</m:t>
                    </m:r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현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플로우 네트워크하고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안의 플로우라고 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 식이 성립한다</a:t>
                </a:r>
                <a:r>
                  <a:rPr lang="en-US" altLang="ko-KR" dirty="0"/>
                  <a:t>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ko-KR" altLang="en-US" dirty="0"/>
                  <a:t>모든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인 모든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 에 대해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ko-KR" altLang="en-US" dirty="0"/>
                  <a:t>종점으로 들어가는 총 플로우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증명할 수 있다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이용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678"/>
                <a:ext cx="8557708" cy="5659367"/>
              </a:xfrm>
              <a:blipFill>
                <a:blip r:embed="rId2"/>
                <a:stretch>
                  <a:fillRect l="-783" t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축약의 합 기호</a:t>
            </a:r>
          </a:p>
        </p:txBody>
      </p:sp>
    </p:spTree>
    <p:extLst>
      <p:ext uri="{BB962C8B-B14F-4D97-AF65-F5344CB8AC3E}">
        <p14:creationId xmlns:p14="http://schemas.microsoft.com/office/powerpoint/2010/main" val="2602794847"/>
      </p:ext>
    </p:extLst>
  </p:cSld>
  <p:clrMapOvr>
    <a:masterClrMapping/>
  </p:clrMapOvr>
</p:sld>
</file>

<file path=ppt/theme/theme1.xml><?xml version="1.0" encoding="utf-8"?>
<a:theme xmlns:a="http://schemas.openxmlformats.org/drawingml/2006/main" name="1_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  <a:ln w="19050">
          <a:solidFill>
            <a:srgbClr val="002060"/>
          </a:solidFill>
        </a:ln>
      </a:spPr>
      <a:bodyPr wrap="none" lIns="36000" tIns="36000" rIns="36000" bIns="36000" rtlCol="0" anchor="ctr">
        <a:spAutoFit/>
      </a:bodyPr>
      <a:lstStyle>
        <a:defPPr algn="ctr">
          <a:spcBef>
            <a:spcPts val="200"/>
          </a:spcBef>
          <a:spcAft>
            <a:spcPts val="200"/>
          </a:spcAft>
          <a:defRPr sz="1400" smtClean="0">
            <a:latin typeface="D2Coding" panose="020B0609020101020101" pitchFamily="49" charset="-127"/>
            <a:ea typeface="함초롬바탕" panose="02030504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5547</TotalTime>
  <Words>2248</Words>
  <Application>Microsoft Office PowerPoint</Application>
  <PresentationFormat>화면 슬라이드 쇼(4:3)</PresentationFormat>
  <Paragraphs>738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3" baseType="lpstr">
      <vt:lpstr>Cambria</vt:lpstr>
      <vt:lpstr>나눔바른고딕</vt:lpstr>
      <vt:lpstr>Arial</vt:lpstr>
      <vt:lpstr>Consolas</vt:lpstr>
      <vt:lpstr>나눔명조</vt:lpstr>
      <vt:lpstr>바탕</vt:lpstr>
      <vt:lpstr>Cambria Math</vt:lpstr>
      <vt:lpstr>Times New Roman</vt:lpstr>
      <vt:lpstr>맑은 고딕</vt:lpstr>
      <vt:lpstr>함초롬바탕</vt:lpstr>
      <vt:lpstr>Wingdings</vt:lpstr>
      <vt:lpstr>Trebuchet MS</vt:lpstr>
      <vt:lpstr>D2Coding</vt:lpstr>
      <vt:lpstr>나눔고딕</vt:lpstr>
      <vt:lpstr>1_강의용_마스터</vt:lpstr>
      <vt:lpstr>Network</vt:lpstr>
      <vt:lpstr>플로우 네트워크 flow network</vt:lpstr>
      <vt:lpstr>플로우</vt:lpstr>
      <vt:lpstr>예제&gt;</vt:lpstr>
      <vt:lpstr>플로우 예</vt:lpstr>
      <vt:lpstr>상쇄 cancellation</vt:lpstr>
      <vt:lpstr>Max Flow 문제</vt:lpstr>
      <vt:lpstr>다중 출발지와 다중 종점</vt:lpstr>
      <vt:lpstr>축약의 합 기호</vt:lpstr>
      <vt:lpstr>포드-폴커슨 방법</vt:lpstr>
      <vt:lpstr>포드-폴커슨 방법</vt:lpstr>
      <vt:lpstr>잔여 네트워크 Residual network</vt:lpstr>
      <vt:lpstr>확대 경로</vt:lpstr>
      <vt:lpstr>예제&gt;</vt:lpstr>
      <vt:lpstr>예제&gt;</vt:lpstr>
      <vt:lpstr>플로우 네트워크의 단절</vt:lpstr>
      <vt:lpstr>최대 플로우 최소 단절</vt:lpstr>
      <vt:lpstr>PowerPoint 프레젠테이션</vt:lpstr>
      <vt:lpstr>PowerPoint 프레젠테이션</vt:lpstr>
      <vt:lpstr>포드-폴커슨 알고리즘</vt:lpstr>
      <vt:lpstr>실행 시간 분석</vt:lpstr>
      <vt:lpstr>에드몬드-카프 알고리즘</vt:lpstr>
      <vt:lpstr>이분 매칭  Bipartie-matching</vt:lpstr>
      <vt:lpstr>이분 그래프</vt:lpstr>
      <vt:lpstr>이분 그래프</vt:lpstr>
      <vt:lpstr>이분 매칭 --&gt; 플로우 네트워크</vt:lpstr>
      <vt:lpstr>이분 매칭 --&gt; 플로우 네트워크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JongYun</cp:lastModifiedBy>
  <cp:revision>315</cp:revision>
  <cp:lastPrinted>2011-08-28T13:13:29Z</cp:lastPrinted>
  <dcterms:created xsi:type="dcterms:W3CDTF">2011-08-24T01:05:33Z</dcterms:created>
  <dcterms:modified xsi:type="dcterms:W3CDTF">2017-04-25T15:18:34Z</dcterms:modified>
</cp:coreProperties>
</file>