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y="5143500" cx="9144000"/>
  <p:notesSz cx="6858000" cy="9144000"/>
  <p:embeddedFontLst>
    <p:embeddedFont>
      <p:font typeface="Proxima Nova"/>
      <p:regular r:id="rId45"/>
      <p:bold r:id="rId46"/>
      <p:italic r:id="rId47"/>
      <p:boldItalic r:id="rId48"/>
    </p:embeddedFont>
    <p:embeddedFont>
      <p:font typeface="Roboto"/>
      <p:regular r:id="rId49"/>
      <p:bold r:id="rId50"/>
      <p:italic r:id="rId51"/>
      <p:boldItalic r:id="rId52"/>
    </p:embeddedFont>
    <p:embeddedFont>
      <p:font typeface="Alfa Slab One"/>
      <p:regular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font" Target="fonts/ProximaNova-bold.fntdata"/><Relationship Id="rId45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ProximaNova-boldItalic.fntdata"/><Relationship Id="rId47" Type="http://schemas.openxmlformats.org/officeDocument/2006/relationships/font" Target="fonts/ProximaNova-italic.fntdata"/><Relationship Id="rId49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Roboto-italic.fntdata"/><Relationship Id="rId50" Type="http://schemas.openxmlformats.org/officeDocument/2006/relationships/font" Target="fonts/Roboto-bold.fntdata"/><Relationship Id="rId53" Type="http://schemas.openxmlformats.org/officeDocument/2006/relationships/font" Target="fonts/AlfaSlabOne-regular.fntdata"/><Relationship Id="rId52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jpg"/><Relationship Id="rId4" Type="http://schemas.openxmlformats.org/officeDocument/2006/relationships/hyperlink" Target="https://codepen.io/elad2412/pen/JrLeMG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jpg"/><Relationship Id="rId4" Type="http://schemas.openxmlformats.org/officeDocument/2006/relationships/hyperlink" Target="https://codepen.io/elad2412/pen/rGdom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codepen.io/elad2412/pen/mBxagg" TargetMode="External"/><Relationship Id="rId4" Type="http://schemas.openxmlformats.org/officeDocument/2006/relationships/image" Target="../media/image8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codepen.io/elad2412/pen/mBxagg" TargetMode="External"/><Relationship Id="rId4" Type="http://schemas.openxmlformats.org/officeDocument/2006/relationships/image" Target="../media/image8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jpg"/><Relationship Id="rId4" Type="http://schemas.openxmlformats.org/officeDocument/2006/relationships/hyperlink" Target="https://codepen.io/elad2412/pen/boMRa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codepen.io/elad2412/pen/GMdxrN" TargetMode="External"/><Relationship Id="rId4" Type="http://schemas.openxmlformats.org/officeDocument/2006/relationships/image" Target="../media/image1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jpg"/><Relationship Id="rId4" Type="http://schemas.openxmlformats.org/officeDocument/2006/relationships/hyperlink" Target="https://codepen.io/elad2412/pen/YrLErW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jpg"/><Relationship Id="rId4" Type="http://schemas.openxmlformats.org/officeDocument/2006/relationships/hyperlink" Target="https://codepen.io/elad2412/pen/MEGQBr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learncssgrid.com/#positioning-items-line-names" TargetMode="External"/><Relationship Id="rId4" Type="http://schemas.openxmlformats.org/officeDocument/2006/relationships/image" Target="../media/image1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6.jpg"/><Relationship Id="rId4" Type="http://schemas.openxmlformats.org/officeDocument/2006/relationships/hyperlink" Target="https://codepen.io/elad2412/pen/yzjjyd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www.slideshare.net/eladsc/world-of-flexbox" TargetMode="External"/><Relationship Id="rId4" Type="http://schemas.openxmlformats.org/officeDocument/2006/relationships/hyperlink" Target="http://learncssgrid.com/#aligning-grid-items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9.jpg"/><Relationship Id="rId4" Type="http://schemas.openxmlformats.org/officeDocument/2006/relationships/image" Target="../media/image22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www.investing.com/crypto/ico-listing-request" TargetMode="External"/><Relationship Id="rId4" Type="http://schemas.openxmlformats.org/officeDocument/2006/relationships/hyperlink" Target="https://www.allrates.com/loans/personal-loans" TargetMode="External"/><Relationship Id="rId5" Type="http://schemas.openxmlformats.org/officeDocument/2006/relationships/hyperlink" Target="https://play.walla.co.il/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www.youtube.com/watch?v=7kVeCqQCxlk&amp;index=1&amp;list=PL8rji95IPUUCcHS8_JCAVDpuX4-fuNrtG" TargetMode="External"/><Relationship Id="rId4" Type="http://schemas.openxmlformats.org/officeDocument/2006/relationships/hyperlink" Target="https://www.youtube.com/watch?v=jV8B24rSN5o" TargetMode="External"/><Relationship Id="rId9" Type="http://schemas.openxmlformats.org/officeDocument/2006/relationships/hyperlink" Target="https://www.w3.org/TR/css-grid-1/" TargetMode="External"/><Relationship Id="rId5" Type="http://schemas.openxmlformats.org/officeDocument/2006/relationships/hyperlink" Target="https://www.lynda.com/CSS-tutorials/CSS-grid-terminology/422835/477279-4.html" TargetMode="External"/><Relationship Id="rId6" Type="http://schemas.openxmlformats.org/officeDocument/2006/relationships/hyperlink" Target="http://learncssgrid.com" TargetMode="External"/><Relationship Id="rId7" Type="http://schemas.openxmlformats.org/officeDocument/2006/relationships/hyperlink" Target="https://css-tricks.com/snippets/css/complete-guide-grid/" TargetMode="External"/><Relationship Id="rId8" Type="http://schemas.openxmlformats.org/officeDocument/2006/relationships/hyperlink" Target="https://developer.mozilla.org/en-US/docs/Web/CSS/grid-auto-column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World of CSS Grid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By Shubham Sagar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Grid Gap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354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Empty space between grid tracks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38761D"/>
                </a:solidFill>
              </a:rPr>
              <a:t>grid-column-gap:10px;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38761D"/>
                </a:solidFill>
              </a:rPr>
              <a:t>grid-row-gap:10px;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      </a:t>
            </a:r>
            <a:r>
              <a:rPr b="1" lang="en"/>
              <a:t> </a:t>
            </a:r>
            <a:r>
              <a:rPr b="1" lang="en" sz="3000">
                <a:solidFill>
                  <a:srgbClr val="073763"/>
                </a:solidFill>
              </a:rPr>
              <a:t>=</a:t>
            </a:r>
            <a:endParaRPr b="1" sz="3000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>
                <a:solidFill>
                  <a:srgbClr val="38761D"/>
                </a:solidFill>
              </a:rPr>
              <a:t>grid-gap:10px;</a:t>
            </a:r>
            <a:endParaRPr>
              <a:solidFill>
                <a:srgbClr val="38761D"/>
              </a:solidFill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3000" y="1017725"/>
            <a:ext cx="3686906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Grid Gap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354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Empty space between grid tracks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38761D"/>
                </a:solidFill>
              </a:rPr>
              <a:t>grid-column-gap:10px;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38761D"/>
                </a:solidFill>
              </a:rPr>
              <a:t>grid-row-gap:10px;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      </a:t>
            </a:r>
            <a:r>
              <a:rPr b="1" lang="en"/>
              <a:t> </a:t>
            </a:r>
            <a:r>
              <a:rPr b="1" lang="en" sz="3000">
                <a:solidFill>
                  <a:srgbClr val="073763"/>
                </a:solidFill>
              </a:rPr>
              <a:t>=</a:t>
            </a:r>
            <a:endParaRPr b="1" sz="3000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>
                <a:solidFill>
                  <a:srgbClr val="38761D"/>
                </a:solidFill>
              </a:rPr>
              <a:t>grid-gap:10px;</a:t>
            </a:r>
            <a:endParaRPr>
              <a:solidFill>
                <a:srgbClr val="38761D"/>
              </a:solidFill>
            </a:endParaRPr>
          </a:p>
        </p:txBody>
      </p:sp>
      <p:pic>
        <p:nvPicPr>
          <p:cNvPr id="124" name="Google Shape;12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3000" y="1017725"/>
            <a:ext cx="3686906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/>
          <p:nvPr/>
        </p:nvSpPr>
        <p:spPr>
          <a:xfrm>
            <a:off x="459075" y="1666675"/>
            <a:ext cx="523800" cy="523800"/>
          </a:xfrm>
          <a:prstGeom prst="mathMultiply">
            <a:avLst>
              <a:gd fmla="val 23520" name="adj1"/>
            </a:avLst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3"/>
          <p:cNvSpPr/>
          <p:nvPr/>
        </p:nvSpPr>
        <p:spPr>
          <a:xfrm>
            <a:off x="382125" y="2190325"/>
            <a:ext cx="572700" cy="572700"/>
          </a:xfrm>
          <a:prstGeom prst="mathMultiply">
            <a:avLst>
              <a:gd fmla="val 23520" name="adj1"/>
            </a:avLst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3"/>
          <p:cNvSpPr/>
          <p:nvPr/>
        </p:nvSpPr>
        <p:spPr>
          <a:xfrm>
            <a:off x="458325" y="3442975"/>
            <a:ext cx="496500" cy="496500"/>
          </a:xfrm>
          <a:prstGeom prst="mathMultiply">
            <a:avLst>
              <a:gd fmla="val 23520" name="adj1"/>
            </a:avLst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Let’s Start Gridding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Grid-Template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4404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666666"/>
                </a:solidFill>
              </a:rPr>
              <a:t>.site{</a:t>
            </a:r>
            <a:endParaRPr b="1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666666"/>
                </a:solidFill>
              </a:rPr>
              <a:t>display:grid;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073763"/>
                </a:solidFill>
              </a:rPr>
              <a:t>grid-template-columns</a:t>
            </a:r>
            <a:r>
              <a:rPr lang="en"/>
              <a:t>: 2fr 1fr 1fr;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}</a:t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7925" y="195100"/>
            <a:ext cx="3718849" cy="460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Grid-Template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52475"/>
            <a:ext cx="4404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.site{</a:t>
            </a:r>
            <a:endParaRPr b="1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Display:grid;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73763"/>
                </a:solidFill>
              </a:rPr>
              <a:t>grid-template-columns</a:t>
            </a:r>
            <a:r>
              <a:rPr lang="en"/>
              <a:t>: 2fr 1fr 1fr;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B45F06"/>
                </a:solidFill>
              </a:rPr>
              <a:t>grid-template-rows</a:t>
            </a:r>
            <a:r>
              <a:rPr lang="en">
                <a:solidFill>
                  <a:srgbClr val="B45F06"/>
                </a:solidFill>
              </a:rPr>
              <a:t>: auto 1fr 3fr;</a:t>
            </a:r>
            <a:endParaRPr>
              <a:solidFill>
                <a:srgbClr val="B45F0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44600" y="292625"/>
            <a:ext cx="3788403" cy="454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What is the fraction unit (fr) ?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same as you have in flexbox flex: ‘integer’ ; is for proportion between cells or rows.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1975" y="1885150"/>
            <a:ext cx="2352999" cy="291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CSS Grid Methods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Base method</a:t>
            </a:r>
            <a:endParaRPr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311700" y="1152475"/>
            <a:ext cx="4652100" cy="3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00"/>
              <a:t>.site{</a:t>
            </a:r>
            <a:endParaRPr b="1"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display:grid;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rgbClr val="073763"/>
                </a:solidFill>
              </a:rPr>
              <a:t>grid-template-columns</a:t>
            </a:r>
            <a:r>
              <a:rPr lang="en" sz="1400"/>
              <a:t>: 2fr 1fr 1fr;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}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</a:rPr>
              <a:t>&lt;div class=”site”&gt;</a:t>
            </a:r>
            <a:endParaRPr sz="12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674EA7"/>
                </a:solidFill>
              </a:rPr>
              <a:t>&lt;header class=”mastheader”&gt;&lt;/header&gt;</a:t>
            </a:r>
            <a:endParaRPr sz="1200">
              <a:solidFill>
                <a:srgbClr val="674EA7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6D9EEB"/>
                </a:solidFill>
              </a:rPr>
              <a:t>&lt;h1 class=”page-title”&gt;&lt;/h1&gt;</a:t>
            </a:r>
            <a:endParaRPr sz="1200">
              <a:solidFill>
                <a:srgbClr val="6D9EEB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6AA84F"/>
                </a:solidFill>
              </a:rPr>
              <a:t>&lt;main class=”main-content”&gt;&lt;/main&gt;</a:t>
            </a:r>
            <a:endParaRPr sz="1200">
              <a:solidFill>
                <a:srgbClr val="6AA84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E69138"/>
                </a:solidFill>
              </a:rPr>
              <a:t>&lt;aside class=”sidebar”&gt;&lt;/aside&gt;</a:t>
            </a:r>
            <a:endParaRPr sz="1200">
              <a:solidFill>
                <a:srgbClr val="E69138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B5394"/>
                </a:solidFill>
              </a:rPr>
              <a:t>&lt;footer class=”footer”&gt;&lt;/footer&gt;</a:t>
            </a:r>
            <a:endParaRPr sz="12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</a:rPr>
              <a:t>&lt;/div&gt;</a:t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165" name="Google Shape;16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200" y="1170125"/>
            <a:ext cx="3875401" cy="2268161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9"/>
          <p:cNvSpPr txBox="1"/>
          <p:nvPr/>
        </p:nvSpPr>
        <p:spPr>
          <a:xfrm>
            <a:off x="5044275" y="4340900"/>
            <a:ext cx="3947400" cy="7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https://codepen.io/elad2412/pen/JrLeMG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 sz="2400"/>
              <a:t>Before we continue</a:t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 sz="2400"/>
              <a:t>Say hello to the</a:t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 repeat function</a:t>
            </a:r>
            <a:endParaRPr/>
          </a:p>
        </p:txBody>
      </p:sp>
      <p:sp>
        <p:nvSpPr>
          <p:cNvPr id="172" name="Google Shape;172;p30"/>
          <p:cNvSpPr txBox="1"/>
          <p:nvPr>
            <p:ph idx="1" type="subTitle"/>
          </p:nvPr>
        </p:nvSpPr>
        <p:spPr>
          <a:xfrm>
            <a:off x="311700" y="3165827"/>
            <a:ext cx="8520600" cy="15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grid-template-columns:1fr 1fr 1fr;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=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grid-template-columns:</a:t>
            </a:r>
            <a:r>
              <a:rPr b="1" lang="en">
                <a:solidFill>
                  <a:srgbClr val="073763"/>
                </a:solidFill>
              </a:rPr>
              <a:t>repeat(3 , 1fr)</a:t>
            </a:r>
            <a:r>
              <a:rPr lang="en"/>
              <a:t>;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List Method</a:t>
            </a:r>
            <a:endParaRPr/>
          </a:p>
        </p:txBody>
      </p:sp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311700" y="1159175"/>
            <a:ext cx="3768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Using the </a:t>
            </a:r>
            <a:r>
              <a:rPr b="1" lang="en"/>
              <a:t>“base method”</a:t>
            </a:r>
            <a:r>
              <a:rPr lang="en"/>
              <a:t>and the </a:t>
            </a:r>
            <a:r>
              <a:rPr b="1" lang="en"/>
              <a:t>“repeat function”</a:t>
            </a:r>
            <a:r>
              <a:rPr lang="en"/>
              <a:t> we can easily achieve list sequence of items. 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 sz="1400"/>
              <a:t>.site{</a:t>
            </a:r>
            <a:endParaRPr b="1"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display:grid;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rgbClr val="666666"/>
                </a:solidFill>
              </a:rPr>
              <a:t>grid-template-columns: </a:t>
            </a:r>
            <a:r>
              <a:rPr b="1" lang="en" sz="1400">
                <a:solidFill>
                  <a:srgbClr val="38761D"/>
                </a:solidFill>
              </a:rPr>
              <a:t>repeat(3, 1fr)</a:t>
            </a:r>
            <a:r>
              <a:rPr b="1" lang="en" sz="1400">
                <a:solidFill>
                  <a:srgbClr val="666666"/>
                </a:solidFill>
              </a:rPr>
              <a:t>;</a:t>
            </a:r>
            <a:endParaRPr b="1" sz="14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}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/>
              <a:t>&lt;ul class=”common-list”&gt;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/>
              <a:t>	&lt;li class=”common-list-item”&gt;1&lt;/li&gt;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/>
              <a:t>	&lt;li class=”common-list-item”&gt;2&lt;/li&gt;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/>
              <a:t>	&lt;li class=”common-list-item”&gt;3&lt;/li&gt;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/>
              <a:t>	…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/>
              <a:t>&lt;/ul&gt;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79" name="Google Shape;17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0700" y="560525"/>
            <a:ext cx="4266137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1"/>
          <p:cNvSpPr txBox="1"/>
          <p:nvPr/>
        </p:nvSpPr>
        <p:spPr>
          <a:xfrm>
            <a:off x="4548550" y="4494975"/>
            <a:ext cx="42807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https://codepen.io/elad2412/pen/rGdomM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Advantages of CSS Grid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4081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Layouting with CSS, real freedom to achieve any structure layout with CSS only, like it should be. (HTML div tag container is unnecessary with CSS grid)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8175" y="1267325"/>
            <a:ext cx="4466968" cy="3453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Positioning Method</a:t>
            </a:r>
            <a:endParaRPr/>
          </a:p>
        </p:txBody>
      </p:sp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311700" y="1152475"/>
            <a:ext cx="4487400" cy="3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Position </a:t>
            </a:r>
            <a:r>
              <a:rPr b="1" lang="en"/>
              <a:t>grid item</a:t>
            </a:r>
            <a:r>
              <a:rPr lang="en"/>
              <a:t> according the </a:t>
            </a:r>
            <a:r>
              <a:rPr b="1" lang="en"/>
              <a:t>grid lines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>
                <a:solidFill>
                  <a:srgbClr val="666666"/>
                </a:solidFill>
              </a:rPr>
              <a:t>.site{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>
                <a:solidFill>
                  <a:srgbClr val="666666"/>
                </a:solidFill>
              </a:rPr>
              <a:t>	display:grid;</a:t>
            </a:r>
            <a:endParaRPr sz="10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>
                <a:solidFill>
                  <a:srgbClr val="666666"/>
                </a:solidFill>
              </a:rPr>
              <a:t>grid-template-columns: </a:t>
            </a:r>
            <a:r>
              <a:rPr b="1" lang="en" sz="1000">
                <a:solidFill>
                  <a:srgbClr val="666666"/>
                </a:solidFill>
              </a:rPr>
              <a:t>2fr 1fr 1fr</a:t>
            </a:r>
            <a:r>
              <a:rPr lang="en" sz="1000">
                <a:solidFill>
                  <a:srgbClr val="666666"/>
                </a:solidFill>
              </a:rPr>
              <a:t>;</a:t>
            </a:r>
            <a:endParaRPr sz="10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>
                <a:solidFill>
                  <a:srgbClr val="666666"/>
                </a:solidFill>
              </a:rPr>
              <a:t>Grid-template-rows: </a:t>
            </a:r>
            <a:r>
              <a:rPr b="1" lang="en" sz="1000">
                <a:solidFill>
                  <a:srgbClr val="666666"/>
                </a:solidFill>
              </a:rPr>
              <a:t>auto 1fr 3fr</a:t>
            </a:r>
            <a:r>
              <a:rPr lang="en" sz="1000">
                <a:solidFill>
                  <a:srgbClr val="666666"/>
                </a:solidFill>
              </a:rPr>
              <a:t>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>
                <a:solidFill>
                  <a:srgbClr val="666666"/>
                </a:solidFill>
              </a:rPr>
              <a:t>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00"/>
              <a:t>.</a:t>
            </a:r>
            <a:r>
              <a:rPr b="1" lang="en" sz="1400">
                <a:solidFill>
                  <a:srgbClr val="674EA7"/>
                </a:solidFill>
              </a:rPr>
              <a:t>masthead</a:t>
            </a:r>
            <a:r>
              <a:rPr b="1" lang="en" sz="1400"/>
              <a:t>{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00"/>
              <a:t>	</a:t>
            </a:r>
            <a:r>
              <a:rPr b="1" lang="en" sz="1400">
                <a:solidFill>
                  <a:srgbClr val="073763"/>
                </a:solidFill>
              </a:rPr>
              <a:t>grid-column</a:t>
            </a:r>
            <a:r>
              <a:rPr b="1" lang="en" sz="1400"/>
              <a:t>:2/4;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00"/>
              <a:t>	</a:t>
            </a:r>
            <a:r>
              <a:rPr b="1" lang="en" sz="1400">
                <a:solidFill>
                  <a:srgbClr val="274E13"/>
                </a:solidFill>
              </a:rPr>
              <a:t>grid-row</a:t>
            </a:r>
            <a:r>
              <a:rPr b="1" lang="en" sz="1400"/>
              <a:t>:2/3;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00"/>
              <a:t>}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                        </a:t>
            </a:r>
            <a:r>
              <a:rPr b="1" lang="en" sz="2400">
                <a:solidFill>
                  <a:srgbClr val="6AA84F"/>
                </a:solidFill>
              </a:rPr>
              <a:t>same as:</a:t>
            </a:r>
            <a:endParaRPr b="1" sz="24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/>
              <a:t>.</a:t>
            </a:r>
            <a:r>
              <a:rPr lang="en" sz="1000">
                <a:solidFill>
                  <a:srgbClr val="674EA7"/>
                </a:solidFill>
              </a:rPr>
              <a:t>masthead</a:t>
            </a:r>
            <a:r>
              <a:rPr lang="en" sz="1000"/>
              <a:t>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/>
              <a:t>	</a:t>
            </a:r>
            <a:r>
              <a:rPr lang="en" sz="1000">
                <a:solidFill>
                  <a:srgbClr val="073763"/>
                </a:solidFill>
              </a:rPr>
              <a:t>grid-column-start</a:t>
            </a:r>
            <a:r>
              <a:rPr lang="en" sz="1000"/>
              <a:t>:2;</a:t>
            </a:r>
            <a:endParaRPr sz="10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>
                <a:solidFill>
                  <a:srgbClr val="073763"/>
                </a:solidFill>
              </a:rPr>
              <a:t>grid-column-end</a:t>
            </a:r>
            <a:r>
              <a:rPr lang="en" sz="1000"/>
              <a:t>:4;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/>
              <a:t>	</a:t>
            </a:r>
            <a:r>
              <a:rPr lang="en" sz="1000">
                <a:solidFill>
                  <a:srgbClr val="274E13"/>
                </a:solidFill>
              </a:rPr>
              <a:t>grid-row-start</a:t>
            </a:r>
            <a:r>
              <a:rPr lang="en" sz="1000"/>
              <a:t>:2;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/>
              <a:t>	</a:t>
            </a:r>
            <a:r>
              <a:rPr lang="en" sz="1000">
                <a:solidFill>
                  <a:srgbClr val="274E13"/>
                </a:solidFill>
              </a:rPr>
              <a:t>grid-row-end</a:t>
            </a:r>
            <a:r>
              <a:rPr lang="en" sz="1000"/>
              <a:t>:3;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87" name="Google Shape;187;p32"/>
          <p:cNvSpPr txBox="1"/>
          <p:nvPr/>
        </p:nvSpPr>
        <p:spPr>
          <a:xfrm>
            <a:off x="5258625" y="4613025"/>
            <a:ext cx="37179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https://codepen.io/elad2412/pen/mBxagg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64950" y="185500"/>
            <a:ext cx="3848226" cy="447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Positioning Method</a:t>
            </a:r>
            <a:endParaRPr/>
          </a:p>
        </p:txBody>
      </p:sp>
      <p:sp>
        <p:nvSpPr>
          <p:cNvPr id="194" name="Google Shape;194;p33"/>
          <p:cNvSpPr txBox="1"/>
          <p:nvPr>
            <p:ph idx="1" type="body"/>
          </p:nvPr>
        </p:nvSpPr>
        <p:spPr>
          <a:xfrm>
            <a:off x="311700" y="1152475"/>
            <a:ext cx="4076100" cy="3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More syntax options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rgbClr val="073763"/>
                </a:solidFill>
              </a:rPr>
              <a:t>       </a:t>
            </a:r>
            <a:r>
              <a:rPr b="1" lang="en" sz="1400"/>
              <a:t>	</a:t>
            </a:r>
            <a:r>
              <a:rPr b="1" lang="en" sz="1400">
                <a:solidFill>
                  <a:srgbClr val="666666"/>
                </a:solidFill>
              </a:rPr>
              <a:t>grid-row</a:t>
            </a:r>
            <a:r>
              <a:rPr b="1" lang="en" sz="1400"/>
              <a:t>:2/3;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00"/>
              <a:t>                     =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00"/>
              <a:t>          </a:t>
            </a:r>
            <a:r>
              <a:rPr b="1" lang="en" sz="1400">
                <a:solidFill>
                  <a:srgbClr val="134F5C"/>
                </a:solidFill>
              </a:rPr>
              <a:t>grid-row</a:t>
            </a:r>
            <a:r>
              <a:rPr b="1" lang="en" sz="1400"/>
              <a:t>:</a:t>
            </a:r>
            <a:r>
              <a:rPr b="1" lang="en" sz="1400">
                <a:solidFill>
                  <a:srgbClr val="38761D"/>
                </a:solidFill>
              </a:rPr>
              <a:t>2</a:t>
            </a:r>
            <a:r>
              <a:rPr b="1" lang="en" sz="1400"/>
              <a:t>; /*will take one cell*/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00"/>
              <a:t>          </a:t>
            </a:r>
            <a:r>
              <a:rPr b="1" lang="en" sz="1400">
                <a:solidFill>
                  <a:srgbClr val="666666"/>
                </a:solidFill>
              </a:rPr>
              <a:t>grid-column:2/4;</a:t>
            </a:r>
            <a:endParaRPr b="1" sz="14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rgbClr val="666666"/>
                </a:solidFill>
              </a:rPr>
              <a:t>		   =</a:t>
            </a:r>
            <a:endParaRPr b="1" sz="14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00"/>
              <a:t>          </a:t>
            </a:r>
            <a:r>
              <a:rPr b="1" lang="en" sz="1400">
                <a:solidFill>
                  <a:srgbClr val="134F5C"/>
                </a:solidFill>
              </a:rPr>
              <a:t>grid-column</a:t>
            </a:r>
            <a:r>
              <a:rPr b="1" lang="en" sz="1400"/>
              <a:t>:</a:t>
            </a:r>
            <a:r>
              <a:rPr b="1" lang="en" sz="1400">
                <a:solidFill>
                  <a:srgbClr val="38761D"/>
                </a:solidFill>
              </a:rPr>
              <a:t>2/span 2</a:t>
            </a:r>
            <a:r>
              <a:rPr b="1" lang="en" sz="1400"/>
              <a:t>; /*will take two cells;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95" name="Google Shape;195;p33"/>
          <p:cNvSpPr txBox="1"/>
          <p:nvPr/>
        </p:nvSpPr>
        <p:spPr>
          <a:xfrm>
            <a:off x="5258625" y="4613025"/>
            <a:ext cx="37179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https://codepen.io/elad2412/pen/mBxagg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06225" y="193300"/>
            <a:ext cx="3717900" cy="4321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type="title"/>
          </p:nvPr>
        </p:nvSpPr>
        <p:spPr>
          <a:xfrm>
            <a:off x="311700" y="-88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Areas Method</a:t>
            </a:r>
            <a:endParaRPr/>
          </a:p>
        </p:txBody>
      </p:sp>
      <p:sp>
        <p:nvSpPr>
          <p:cNvPr id="202" name="Google Shape;202;p34"/>
          <p:cNvSpPr txBox="1"/>
          <p:nvPr>
            <p:ph idx="1" type="body"/>
          </p:nvPr>
        </p:nvSpPr>
        <p:spPr>
          <a:xfrm>
            <a:off x="311700" y="484325"/>
            <a:ext cx="36474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Positioning </a:t>
            </a:r>
            <a:r>
              <a:rPr b="1" lang="en" sz="1400"/>
              <a:t>grid items</a:t>
            </a:r>
            <a:r>
              <a:rPr lang="en" sz="1400"/>
              <a:t> according grid map.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/>
              <a:t>&lt;div class="site"&gt;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>
                <a:solidFill>
                  <a:srgbClr val="9900FF"/>
                </a:solidFill>
              </a:rPr>
              <a:t>  &lt;header class="mastheader"&gt;main header&lt;/header&gt;</a:t>
            </a:r>
            <a:endParaRPr sz="1000">
              <a:solidFill>
                <a:srgbClr val="99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/>
              <a:t>  </a:t>
            </a:r>
            <a:r>
              <a:rPr lang="en" sz="1000">
                <a:solidFill>
                  <a:srgbClr val="3C78D8"/>
                </a:solidFill>
              </a:rPr>
              <a:t>&lt;h1 class="page-title"&gt;page title&lt;/h1&gt;</a:t>
            </a:r>
            <a:endParaRPr sz="1000">
              <a:solidFill>
                <a:srgbClr val="3C78D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/>
              <a:t>  </a:t>
            </a:r>
            <a:r>
              <a:rPr lang="en" sz="1000">
                <a:solidFill>
                  <a:srgbClr val="6AA84F"/>
                </a:solidFill>
              </a:rPr>
              <a:t>&lt;main class="main-content"&gt;MAIN CONTENT&lt;/main&gt;</a:t>
            </a:r>
            <a:endParaRPr sz="10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/>
              <a:t>  </a:t>
            </a:r>
            <a:r>
              <a:rPr lang="en" sz="1000">
                <a:solidFill>
                  <a:srgbClr val="B45F06"/>
                </a:solidFill>
              </a:rPr>
              <a:t>&lt;aside class="sidebar"&gt;sidebar&lt;/aside&gt;</a:t>
            </a:r>
            <a:endParaRPr sz="1000">
              <a:solidFill>
                <a:srgbClr val="B45F0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/>
              <a:t>  </a:t>
            </a:r>
            <a:r>
              <a:rPr lang="en" sz="1000">
                <a:solidFill>
                  <a:srgbClr val="073763"/>
                </a:solidFill>
              </a:rPr>
              <a:t>&lt;footer class="footer"&gt;main footer&lt;/footer&gt;</a:t>
            </a:r>
            <a:endParaRPr sz="1000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/>
              <a:t>&lt;/div&gt;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/>
              <a:t>.site{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/>
              <a:t>  display:grid;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/>
              <a:t>  grid-template-columns:2fr 1fr; grid-gap:10px;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/>
              <a:t>  </a:t>
            </a:r>
            <a:r>
              <a:rPr b="1" lang="en" sz="1200"/>
              <a:t>grid-template-areas:"</a:t>
            </a:r>
            <a:r>
              <a:rPr b="1" lang="en" sz="1200">
                <a:solidFill>
                  <a:srgbClr val="9900FF"/>
                </a:solidFill>
              </a:rPr>
              <a:t>header header</a:t>
            </a:r>
            <a:r>
              <a:rPr b="1" lang="en" sz="1200"/>
              <a:t>"</a:t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200"/>
              <a:t>                                     "</a:t>
            </a:r>
            <a:r>
              <a:rPr b="1" lang="en" sz="1200">
                <a:solidFill>
                  <a:srgbClr val="3D85C6"/>
                </a:solidFill>
              </a:rPr>
              <a:t>title       </a:t>
            </a:r>
            <a:r>
              <a:rPr b="1" lang="en" sz="1200">
                <a:solidFill>
                  <a:srgbClr val="B45F06"/>
                </a:solidFill>
              </a:rPr>
              <a:t>sidebar</a:t>
            </a:r>
            <a:r>
              <a:rPr b="1" lang="en" sz="1200"/>
              <a:t>"</a:t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200"/>
              <a:t>                                     "</a:t>
            </a:r>
            <a:r>
              <a:rPr b="1" lang="en" sz="1200">
                <a:solidFill>
                  <a:srgbClr val="6AA84F"/>
                </a:solidFill>
              </a:rPr>
              <a:t>main     </a:t>
            </a:r>
            <a:r>
              <a:rPr b="1" lang="en" sz="1200">
                <a:solidFill>
                  <a:srgbClr val="B45F06"/>
                </a:solidFill>
              </a:rPr>
              <a:t>sidebar</a:t>
            </a:r>
            <a:r>
              <a:rPr b="1" lang="en" sz="1200"/>
              <a:t>"</a:t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200"/>
              <a:t>                                     "</a:t>
            </a:r>
            <a:r>
              <a:rPr b="1" lang="en" sz="1200">
                <a:solidFill>
                  <a:srgbClr val="073763"/>
                </a:solidFill>
              </a:rPr>
              <a:t>footer   footer</a:t>
            </a:r>
            <a:r>
              <a:rPr b="1" lang="en" sz="1200"/>
              <a:t>";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/>
              <a:t>.</a:t>
            </a:r>
            <a:r>
              <a:rPr lang="en" sz="1000">
                <a:solidFill>
                  <a:srgbClr val="9900FF"/>
                </a:solidFill>
              </a:rPr>
              <a:t>mastheader</a:t>
            </a:r>
            <a:r>
              <a:rPr lang="en" sz="1000"/>
              <a:t>{background:#b46ae3; </a:t>
            </a:r>
            <a:r>
              <a:rPr b="1" lang="en" sz="1000"/>
              <a:t>grid-area:</a:t>
            </a:r>
            <a:r>
              <a:rPr b="1" lang="en" sz="1000">
                <a:solidFill>
                  <a:srgbClr val="9900FF"/>
                </a:solidFill>
              </a:rPr>
              <a:t>header</a:t>
            </a:r>
            <a:r>
              <a:rPr lang="en" sz="1000"/>
              <a:t>;}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/>
              <a:t>.</a:t>
            </a:r>
            <a:r>
              <a:rPr lang="en" sz="1000">
                <a:solidFill>
                  <a:srgbClr val="3C78D8"/>
                </a:solidFill>
              </a:rPr>
              <a:t>page-title</a:t>
            </a:r>
            <a:r>
              <a:rPr lang="en" sz="1000"/>
              <a:t>{background:#51a7fa; </a:t>
            </a:r>
            <a:r>
              <a:rPr b="1" lang="en" sz="1000"/>
              <a:t>grid-area:</a:t>
            </a:r>
            <a:r>
              <a:rPr b="1" lang="en" sz="1000">
                <a:solidFill>
                  <a:srgbClr val="3C78D8"/>
                </a:solidFill>
              </a:rPr>
              <a:t>title</a:t>
            </a:r>
            <a:r>
              <a:rPr lang="en" sz="1000"/>
              <a:t>;}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/>
              <a:t>.</a:t>
            </a:r>
            <a:r>
              <a:rPr lang="en" sz="1000">
                <a:solidFill>
                  <a:srgbClr val="38761D"/>
                </a:solidFill>
              </a:rPr>
              <a:t>main-content</a:t>
            </a:r>
            <a:r>
              <a:rPr lang="en" sz="1000"/>
              <a:t>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/>
              <a:t>  background:#70bf40; </a:t>
            </a:r>
            <a:r>
              <a:rPr b="1" lang="en" sz="1000"/>
              <a:t>grid-area:</a:t>
            </a:r>
            <a:r>
              <a:rPr b="1" lang="en" sz="1000">
                <a:solidFill>
                  <a:srgbClr val="38761D"/>
                </a:solidFill>
              </a:rPr>
              <a:t>main</a:t>
            </a:r>
            <a:r>
              <a:rPr lang="en" sz="1000"/>
              <a:t>; min-height:500px;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/>
              <a:t>.</a:t>
            </a:r>
            <a:r>
              <a:rPr lang="en" sz="1000">
                <a:solidFill>
                  <a:srgbClr val="B45F06"/>
                </a:solidFill>
              </a:rPr>
              <a:t>sidebar</a:t>
            </a:r>
            <a:r>
              <a:rPr lang="en" sz="1000"/>
              <a:t>{background:#f49018; </a:t>
            </a:r>
            <a:r>
              <a:rPr b="1" lang="en" sz="1000"/>
              <a:t>grid-area:</a:t>
            </a:r>
            <a:r>
              <a:rPr b="1" lang="en" sz="1000">
                <a:solidFill>
                  <a:srgbClr val="B45F06"/>
                </a:solidFill>
              </a:rPr>
              <a:t>sidebar</a:t>
            </a:r>
            <a:r>
              <a:rPr lang="en" sz="1000"/>
              <a:t>;}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/>
              <a:t>.</a:t>
            </a:r>
            <a:r>
              <a:rPr lang="en" sz="1000">
                <a:solidFill>
                  <a:srgbClr val="073763"/>
                </a:solidFill>
              </a:rPr>
              <a:t>footer</a:t>
            </a:r>
            <a:r>
              <a:rPr lang="en" sz="1000"/>
              <a:t>{background:#0265c0; </a:t>
            </a:r>
            <a:r>
              <a:rPr b="1" lang="en" sz="1000"/>
              <a:t>grid-area:</a:t>
            </a:r>
            <a:r>
              <a:rPr b="1" lang="en" sz="1000">
                <a:solidFill>
                  <a:srgbClr val="073763"/>
                </a:solidFill>
              </a:rPr>
              <a:t>footer</a:t>
            </a:r>
            <a:r>
              <a:rPr lang="en" sz="1000"/>
              <a:t>;}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00"/>
          </a:p>
        </p:txBody>
      </p:sp>
      <p:pic>
        <p:nvPicPr>
          <p:cNvPr id="203" name="Google Shape;20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1500" y="560525"/>
            <a:ext cx="4880100" cy="4234442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4"/>
          <p:cNvSpPr txBox="1"/>
          <p:nvPr/>
        </p:nvSpPr>
        <p:spPr>
          <a:xfrm>
            <a:off x="4041100" y="4767100"/>
            <a:ext cx="47562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https://codepen.io/elad2412/pen/boMRaL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>
            <p:ph type="title"/>
          </p:nvPr>
        </p:nvSpPr>
        <p:spPr>
          <a:xfrm>
            <a:off x="311700" y="-88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Areas Method</a:t>
            </a:r>
            <a:endParaRPr/>
          </a:p>
        </p:txBody>
      </p:sp>
      <p:sp>
        <p:nvSpPr>
          <p:cNvPr id="210" name="Google Shape;210;p35"/>
          <p:cNvSpPr txBox="1"/>
          <p:nvPr>
            <p:ph idx="1" type="body"/>
          </p:nvPr>
        </p:nvSpPr>
        <p:spPr>
          <a:xfrm>
            <a:off x="311700" y="484325"/>
            <a:ext cx="36474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Saving EMPTY space with dot(.)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/>
              <a:t>.site{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/>
              <a:t>  display:grid;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/>
              <a:t>  Grid-template-columns:1fr 1fr 1fr; grid-gap:10px;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/>
              <a:t>  </a:t>
            </a:r>
            <a:r>
              <a:rPr b="1" lang="en" sz="1200"/>
              <a:t>grid-template-areas:"</a:t>
            </a:r>
            <a:r>
              <a:rPr b="1" lang="en" sz="1200">
                <a:solidFill>
                  <a:srgbClr val="9900FF"/>
                </a:solidFill>
              </a:rPr>
              <a:t>header header header</a:t>
            </a:r>
            <a:r>
              <a:rPr b="1" lang="en" sz="1200"/>
              <a:t>"</a:t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200"/>
              <a:t>                                     "</a:t>
            </a:r>
            <a:r>
              <a:rPr b="1" lang="en" sz="1200">
                <a:solidFill>
                  <a:srgbClr val="3D85C6"/>
                </a:solidFill>
              </a:rPr>
              <a:t>title </a:t>
            </a:r>
            <a:r>
              <a:rPr b="1" lang="en">
                <a:solidFill>
                  <a:srgbClr val="990000"/>
                </a:solidFill>
              </a:rPr>
              <a:t>.</a:t>
            </a:r>
            <a:r>
              <a:rPr b="1" lang="en" sz="1200">
                <a:solidFill>
                  <a:srgbClr val="3D85C6"/>
                </a:solidFill>
              </a:rPr>
              <a:t> </a:t>
            </a:r>
            <a:r>
              <a:rPr b="1" lang="en" sz="1200">
                <a:solidFill>
                  <a:srgbClr val="B45F06"/>
                </a:solidFill>
              </a:rPr>
              <a:t>sidebar</a:t>
            </a:r>
            <a:r>
              <a:rPr b="1" lang="en" sz="1200"/>
              <a:t>"</a:t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200"/>
              <a:t>                                     "</a:t>
            </a:r>
            <a:r>
              <a:rPr b="1" lang="en" sz="1200">
                <a:solidFill>
                  <a:srgbClr val="6AA84F"/>
                </a:solidFill>
              </a:rPr>
              <a:t>main main </a:t>
            </a:r>
            <a:r>
              <a:rPr b="1" lang="en" sz="1200">
                <a:solidFill>
                  <a:srgbClr val="B45F06"/>
                </a:solidFill>
              </a:rPr>
              <a:t>sidebar</a:t>
            </a:r>
            <a:r>
              <a:rPr b="1" lang="en" sz="1200"/>
              <a:t>"</a:t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200"/>
              <a:t>                                     "</a:t>
            </a:r>
            <a:r>
              <a:rPr b="1" lang="en" sz="1200">
                <a:solidFill>
                  <a:srgbClr val="073763"/>
                </a:solidFill>
              </a:rPr>
              <a:t>footer footer footer</a:t>
            </a:r>
            <a:r>
              <a:rPr b="1" lang="en" sz="1200"/>
              <a:t>";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/>
              <a:t>}</a:t>
            </a:r>
            <a:endParaRPr sz="1000"/>
          </a:p>
        </p:txBody>
      </p:sp>
      <p:sp>
        <p:nvSpPr>
          <p:cNvPr id="211" name="Google Shape;211;p35"/>
          <p:cNvSpPr txBox="1"/>
          <p:nvPr/>
        </p:nvSpPr>
        <p:spPr>
          <a:xfrm>
            <a:off x="4041100" y="4767100"/>
            <a:ext cx="47562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https://codepen.io/elad2412/pen/GMdxrN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11500" y="636725"/>
            <a:ext cx="4643493" cy="3977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Finished the Basics</a:t>
            </a:r>
            <a:endParaRPr/>
          </a:p>
        </p:txBody>
      </p:sp>
      <p:sp>
        <p:nvSpPr>
          <p:cNvPr id="218" name="Google Shape;218;p36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More Stuff to Know</a:t>
            </a:r>
            <a:endParaRPr/>
          </a:p>
        </p:txBody>
      </p:sp>
      <p:sp>
        <p:nvSpPr>
          <p:cNvPr id="224" name="Google Shape;224;p37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/>
          <p:nvPr>
            <p:ph type="title"/>
          </p:nvPr>
        </p:nvSpPr>
        <p:spPr>
          <a:xfrm>
            <a:off x="311700" y="44507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Carousel with Grid ?</a:t>
            </a:r>
            <a:endParaRPr/>
          </a:p>
        </p:txBody>
      </p:sp>
      <p:sp>
        <p:nvSpPr>
          <p:cNvPr id="230" name="Google Shape;230;p38"/>
          <p:cNvSpPr txBox="1"/>
          <p:nvPr>
            <p:ph idx="1" type="body"/>
          </p:nvPr>
        </p:nvSpPr>
        <p:spPr>
          <a:xfrm>
            <a:off x="311700" y="1152475"/>
            <a:ext cx="8520600" cy="3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grid-auto-flow:</a:t>
            </a:r>
            <a:r>
              <a:rPr b="1" lang="en">
                <a:solidFill>
                  <a:srgbClr val="38761D"/>
                </a:solidFill>
              </a:rPr>
              <a:t>column</a:t>
            </a:r>
            <a:r>
              <a:rPr b="1" lang="en"/>
              <a:t>; without rows is the nowrap of grid.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200"/>
              <a:t>.site{  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/>
              <a:t>  display:grid;   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/>
              <a:t> </a:t>
            </a:r>
            <a:r>
              <a:rPr b="1" lang="en" sz="1200"/>
              <a:t> grid-auto-flow:</a:t>
            </a:r>
            <a:r>
              <a:rPr b="1" lang="en" sz="1200">
                <a:solidFill>
                  <a:srgbClr val="38761D"/>
                </a:solidFill>
              </a:rPr>
              <a:t>column</a:t>
            </a:r>
            <a:r>
              <a:rPr b="1" lang="en" sz="1200"/>
              <a:t>; </a:t>
            </a:r>
            <a:r>
              <a:rPr lang="en" sz="1200"/>
              <a:t> 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/>
              <a:t>}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/>
              <a:t>&lt;div class="site"&gt;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/>
              <a:t>  &lt;div&gt;1&lt;/div&gt;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/>
              <a:t>  &lt;div&gt;2&lt;/div&gt;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/>
              <a:t>  &lt;div&gt;3&lt;/div&gt;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/>
              <a:t>  &lt;div&gt;4&lt;/div&gt;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/>
              <a:t>  &lt;div&gt;5&lt;/div&gt;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/>
              <a:t>  &lt;div&gt;6&lt;/div&gt;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/>
              <a:t>  &lt;div&gt;7&lt;/div&gt;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/>
              <a:t>  &lt;div&gt;8&lt;/div&gt;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/>
              <a:t>  &lt;div&gt;9&lt;/div&gt;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/>
              <a:t>  &lt;div&gt;10&lt;/div&gt;  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/>
              <a:t>&lt;/div&gt;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/>
          </a:p>
        </p:txBody>
      </p:sp>
      <p:pic>
        <p:nvPicPr>
          <p:cNvPr id="231" name="Google Shape;23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6550" y="2977075"/>
            <a:ext cx="5627925" cy="6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8"/>
          <p:cNvSpPr txBox="1"/>
          <p:nvPr/>
        </p:nvSpPr>
        <p:spPr>
          <a:xfrm>
            <a:off x="4957600" y="4207075"/>
            <a:ext cx="38748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https://codepen.io/elad2412/pen/YrLErW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Grid Units</a:t>
            </a:r>
            <a:endParaRPr/>
          </a:p>
        </p:txBody>
      </p:sp>
      <p:sp>
        <p:nvSpPr>
          <p:cNvPr id="238" name="Google Shape;238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Beside the fr unit, you can use every unit, like pixels, percents.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grid-template-columns: 70% 30%;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                           =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grid-template-columns:7fr 3fr;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                           =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grid-template-columns:2.33fr 1fr;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Grid Units - Auto Unit</a:t>
            </a:r>
            <a:endParaRPr/>
          </a:p>
        </p:txBody>
      </p:sp>
      <p:sp>
        <p:nvSpPr>
          <p:cNvPr id="244" name="Google Shape;244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Auto unit - </a:t>
            </a:r>
            <a:r>
              <a:rPr lang="en"/>
              <a:t>will take what lefts from the container.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grid-template-columns: 200px </a:t>
            </a:r>
            <a:r>
              <a:rPr b="1" lang="en">
                <a:solidFill>
                  <a:srgbClr val="38761D"/>
                </a:solidFill>
              </a:rPr>
              <a:t>auto </a:t>
            </a:r>
            <a:r>
              <a:rPr lang="en"/>
              <a:t>200px;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45" name="Google Shape;24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450" y="2135049"/>
            <a:ext cx="8109001" cy="74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/>
              <a:t>grid-auto-rows/columns &amp; minmax function</a:t>
            </a:r>
            <a:endParaRPr sz="2400"/>
          </a:p>
        </p:txBody>
      </p:sp>
      <p:sp>
        <p:nvSpPr>
          <p:cNvPr id="251" name="Google Shape;251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When columns or rows aren't declared you can use this property to declare fix height/width to undeclared columns or rows, or use the new </a:t>
            </a:r>
            <a:r>
              <a:rPr b="1" lang="en"/>
              <a:t>minmax </a:t>
            </a:r>
            <a:r>
              <a:rPr lang="en"/>
              <a:t>function.</a:t>
            </a:r>
            <a:endParaRPr/>
          </a:p>
        </p:txBody>
      </p:sp>
      <p:pic>
        <p:nvPicPr>
          <p:cNvPr id="252" name="Google Shape;25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900" y="2018150"/>
            <a:ext cx="8591151" cy="221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Advantages of CSS Grid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6945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 the advantages of flexbox, and can work in 2 dimension very easily.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2775" y="2005625"/>
            <a:ext cx="4627826" cy="272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MinMax Function</a:t>
            </a:r>
            <a:endParaRPr/>
          </a:p>
        </p:txBody>
      </p:sp>
      <p:sp>
        <p:nvSpPr>
          <p:cNvPr id="258" name="Google Shape;258;p42"/>
          <p:cNvSpPr txBox="1"/>
          <p:nvPr>
            <p:ph idx="1" type="body"/>
          </p:nvPr>
        </p:nvSpPr>
        <p:spPr>
          <a:xfrm>
            <a:off x="311700" y="1152475"/>
            <a:ext cx="4191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/>
              <a:t>.site{  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/>
              <a:t>  display:grid; height:100%;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/>
              <a:t>  grid-template-columns:1fr 1fr 1fr;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/>
              <a:t>  grid-auto-rows:</a:t>
            </a:r>
            <a:r>
              <a:rPr b="1" lang="en">
                <a:solidFill>
                  <a:srgbClr val="38761D"/>
                </a:solidFill>
              </a:rPr>
              <a:t>minmax(100px,auto)</a:t>
            </a:r>
            <a:r>
              <a:rPr lang="en" sz="1200"/>
              <a:t>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/>
              <a:t>  grid-gap:10px; 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/>
              <a:t>}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85200C"/>
                </a:solidFill>
              </a:rPr>
              <a:t>Minimum height of 100px</a:t>
            </a:r>
            <a:endParaRPr b="1">
              <a:solidFill>
                <a:srgbClr val="85200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/>
          </a:p>
        </p:txBody>
      </p:sp>
      <p:pic>
        <p:nvPicPr>
          <p:cNvPr id="259" name="Google Shape;25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5700" y="1170125"/>
            <a:ext cx="4335900" cy="3019389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2"/>
          <p:cNvSpPr txBox="1"/>
          <p:nvPr/>
        </p:nvSpPr>
        <p:spPr>
          <a:xfrm>
            <a:off x="4675275" y="4179525"/>
            <a:ext cx="4335900" cy="7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https://codepen.io/elad2412/pen/MEGQBr</a:t>
            </a:r>
            <a:endParaRPr b="0" i="0" sz="14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Naming Grid Lines</a:t>
            </a:r>
            <a:endParaRPr/>
          </a:p>
        </p:txBody>
      </p:sp>
      <p:sp>
        <p:nvSpPr>
          <p:cNvPr id="266" name="Google Shape;266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>
                <a:solidFill>
                  <a:srgbClr val="434346"/>
                </a:solidFill>
                <a:latin typeface="Roboto"/>
                <a:ea typeface="Roboto"/>
                <a:cs typeface="Roboto"/>
                <a:sym typeface="Roboto"/>
              </a:rPr>
              <a:t>Grid lines can be named when defining the grid with the </a:t>
            </a:r>
            <a:r>
              <a:rPr lang="en" sz="1300">
                <a:solidFill>
                  <a:srgbClr val="5C6BC0"/>
                </a:solidFill>
                <a:latin typeface="Consolas"/>
                <a:ea typeface="Consolas"/>
                <a:cs typeface="Consolas"/>
                <a:sym typeface="Consolas"/>
              </a:rPr>
              <a:t>grid-template-rows </a:t>
            </a:r>
            <a:r>
              <a:rPr lang="en" sz="1300">
                <a:solidFill>
                  <a:srgbClr val="434346"/>
                </a:solidFill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lang="en" sz="1300">
                <a:solidFill>
                  <a:srgbClr val="5C6BC0"/>
                </a:solidFill>
                <a:latin typeface="Consolas"/>
                <a:ea typeface="Consolas"/>
                <a:cs typeface="Consolas"/>
                <a:sym typeface="Consolas"/>
              </a:rPr>
              <a:t>grid-template-columns</a:t>
            </a:r>
            <a:r>
              <a:rPr lang="en" sz="1300">
                <a:solidFill>
                  <a:srgbClr val="434346"/>
                </a:solidFill>
                <a:latin typeface="Roboto"/>
                <a:ea typeface="Roboto"/>
                <a:cs typeface="Roboto"/>
                <a:sym typeface="Roboto"/>
              </a:rPr>
              <a:t> properties. Line names can then be referenced to position grid items.</a:t>
            </a:r>
            <a:endParaRPr sz="1300">
              <a:solidFill>
                <a:srgbClr val="43434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202023"/>
                </a:solidFill>
                <a:highlight>
                  <a:srgbClr val="FFEE58"/>
                </a:highlight>
                <a:latin typeface="Consolas"/>
                <a:ea typeface="Consolas"/>
                <a:cs typeface="Consolas"/>
                <a:sym typeface="Consolas"/>
              </a:rPr>
              <a:t>grid-template-rows:    [row-1-start] 1fr [row-2-start] 1fr [row-2-end];</a:t>
            </a:r>
            <a:br>
              <a:rPr lang="en" sz="1100">
                <a:solidFill>
                  <a:srgbClr val="43434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202023"/>
                </a:solidFill>
                <a:highlight>
                  <a:srgbClr val="FFEE58"/>
                </a:highlight>
                <a:latin typeface="Consolas"/>
                <a:ea typeface="Consolas"/>
                <a:cs typeface="Consolas"/>
                <a:sym typeface="Consolas"/>
              </a:rPr>
              <a:t>grid-template-columns: [col-1-start] 1fr [col-2-start] 1fr [col-3-start] 1fr [col-3-end];</a:t>
            </a:r>
            <a:endParaRPr sz="1100">
              <a:solidFill>
                <a:srgbClr val="202023"/>
              </a:solidFill>
              <a:highlight>
                <a:srgbClr val="FFEE5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300">
              <a:solidFill>
                <a:srgbClr val="43434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7" name="Google Shape;26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8088" y="2348425"/>
            <a:ext cx="4429125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Naming Grid Lines - Multiple Names</a:t>
            </a:r>
            <a:endParaRPr/>
          </a:p>
        </p:txBody>
      </p:sp>
      <p:sp>
        <p:nvSpPr>
          <p:cNvPr id="273" name="Google Shape;273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434346"/>
                </a:solidFill>
                <a:latin typeface="Roboto"/>
                <a:ea typeface="Roboto"/>
                <a:cs typeface="Roboto"/>
                <a:sym typeface="Roboto"/>
              </a:rPr>
              <a:t>Multiple names can be assigned to grid lines by adding names within square brackets and separating each with a whitespace.</a:t>
            </a:r>
            <a:endParaRPr sz="1100">
              <a:solidFill>
                <a:srgbClr val="43434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434346"/>
                </a:solidFill>
                <a:latin typeface="Roboto"/>
                <a:ea typeface="Roboto"/>
                <a:cs typeface="Roboto"/>
                <a:sym typeface="Roboto"/>
              </a:rPr>
              <a:t>Each line name can then be referenced when </a:t>
            </a:r>
            <a:r>
              <a:rPr lang="en" sz="11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positioning grid items by line names</a:t>
            </a:r>
            <a:r>
              <a:rPr lang="en" sz="1100">
                <a:solidFill>
                  <a:srgbClr val="43434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100">
              <a:solidFill>
                <a:srgbClr val="43434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00">
              <a:solidFill>
                <a:srgbClr val="43434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202023"/>
                </a:solidFill>
                <a:highlight>
                  <a:srgbClr val="FFEE58"/>
                </a:highlight>
                <a:latin typeface="Consolas"/>
                <a:ea typeface="Consolas"/>
                <a:cs typeface="Consolas"/>
                <a:sym typeface="Consolas"/>
              </a:rPr>
              <a:t>grid-template-rows:    [row-start row-1-start] 1fr [row-1-end row-2-start] 1fr [row-2-end row-end];</a:t>
            </a:r>
            <a:b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202023"/>
                </a:solidFill>
                <a:highlight>
                  <a:srgbClr val="FFEE58"/>
                </a:highlight>
                <a:latin typeface="Consolas"/>
                <a:ea typeface="Consolas"/>
                <a:cs typeface="Consolas"/>
                <a:sym typeface="Consolas"/>
              </a:rPr>
              <a:t>grid-template-columns: [col-start] 1fr [col-2-start] 1fr [col-3-start] 1fr [col-end];</a:t>
            </a:r>
            <a:endParaRPr sz="1100">
              <a:solidFill>
                <a:srgbClr val="202023"/>
              </a:solidFill>
              <a:highlight>
                <a:srgbClr val="FFEE5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00">
              <a:solidFill>
                <a:srgbClr val="43434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300">
              <a:solidFill>
                <a:srgbClr val="43434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4" name="Google Shape;274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38388" y="2495550"/>
            <a:ext cx="4314825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Naming Grid Lines - </a:t>
            </a:r>
            <a:r>
              <a:rPr lang="en" sz="1800"/>
              <a:t>Positioning Items by Line Names</a:t>
            </a:r>
            <a:endParaRPr sz="1800"/>
          </a:p>
        </p:txBody>
      </p:sp>
      <p:sp>
        <p:nvSpPr>
          <p:cNvPr id="280" name="Google Shape;280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202023"/>
                </a:solidFill>
                <a:highlight>
                  <a:srgbClr val="FFEE58"/>
                </a:highlight>
                <a:latin typeface="Consolas"/>
                <a:ea typeface="Consolas"/>
                <a:cs typeface="Consolas"/>
                <a:sym typeface="Consolas"/>
              </a:rPr>
              <a:t>grid-row:    row-2-start / row-end;</a:t>
            </a:r>
            <a:br>
              <a:rPr lang="en" sz="1100">
                <a:solidFill>
                  <a:srgbClr val="43434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202023"/>
                </a:solidFill>
                <a:highlight>
                  <a:srgbClr val="FFEE58"/>
                </a:highlight>
                <a:latin typeface="Consolas"/>
                <a:ea typeface="Consolas"/>
                <a:cs typeface="Consolas"/>
                <a:sym typeface="Consolas"/>
              </a:rPr>
              <a:t>grid-column: col-2-start / col-end;</a:t>
            </a:r>
            <a:endParaRPr sz="1100">
              <a:solidFill>
                <a:srgbClr val="202023"/>
              </a:solidFill>
              <a:highlight>
                <a:srgbClr val="FFEE5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rgbClr val="43434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00">
              <a:solidFill>
                <a:srgbClr val="43434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300">
              <a:solidFill>
                <a:srgbClr val="43434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1" name="Google Shape;28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8388" y="1885950"/>
            <a:ext cx="4314825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Overlapping Grid items</a:t>
            </a:r>
            <a:endParaRPr/>
          </a:p>
        </p:txBody>
      </p:sp>
      <p:sp>
        <p:nvSpPr>
          <p:cNvPr id="287" name="Google Shape;287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300">
                <a:solidFill>
                  <a:srgbClr val="434346"/>
                </a:solidFill>
                <a:latin typeface="Roboto"/>
                <a:ea typeface="Roboto"/>
                <a:cs typeface="Roboto"/>
                <a:sym typeface="Roboto"/>
              </a:rPr>
              <a:t>Grid items can be layered/stacked by properly positioning them and assigning </a:t>
            </a:r>
            <a:r>
              <a:rPr lang="en" sz="1300">
                <a:solidFill>
                  <a:srgbClr val="5C6BC0"/>
                </a:solidFill>
                <a:latin typeface="Consolas"/>
                <a:ea typeface="Consolas"/>
                <a:cs typeface="Consolas"/>
                <a:sym typeface="Consolas"/>
              </a:rPr>
              <a:t>z-index</a:t>
            </a:r>
            <a:r>
              <a:rPr lang="en" sz="1300">
                <a:solidFill>
                  <a:srgbClr val="434346"/>
                </a:solidFill>
                <a:latin typeface="Roboto"/>
                <a:ea typeface="Roboto"/>
                <a:cs typeface="Roboto"/>
                <a:sym typeface="Roboto"/>
              </a:rPr>
              <a:t> when necessary.</a:t>
            </a:r>
            <a:endParaRPr/>
          </a:p>
        </p:txBody>
      </p:sp>
      <p:pic>
        <p:nvPicPr>
          <p:cNvPr id="288" name="Google Shape;28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4200" y="1441375"/>
            <a:ext cx="4323025" cy="2967874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6"/>
          <p:cNvSpPr txBox="1"/>
          <p:nvPr/>
        </p:nvSpPr>
        <p:spPr>
          <a:xfrm>
            <a:off x="2141400" y="4530675"/>
            <a:ext cx="49302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https://codepen.io/elad2412/pen/yzjjyd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7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Finished?</a:t>
            </a:r>
            <a:endParaRPr/>
          </a:p>
        </p:txBody>
      </p:sp>
      <p:sp>
        <p:nvSpPr>
          <p:cNvPr id="295" name="Google Shape;295;p47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Are you kidding me!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Remember flexbox aligning?</a:t>
            </a:r>
            <a:endParaRPr/>
          </a:p>
        </p:txBody>
      </p:sp>
      <p:sp>
        <p:nvSpPr>
          <p:cNvPr id="301" name="Google Shape;301;p48"/>
          <p:cNvSpPr txBox="1"/>
          <p:nvPr>
            <p:ph idx="1" type="body"/>
          </p:nvPr>
        </p:nvSpPr>
        <p:spPr>
          <a:xfrm>
            <a:off x="311700" y="1152475"/>
            <a:ext cx="8520600" cy="39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Justify-items, justify-self, align-items, align-self, justify-content, align-content</a:t>
            </a:r>
            <a:r>
              <a:rPr lang="en"/>
              <a:t>….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All these rules are applying in CSS Grid and you can use them here.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You can learn them from my presentation of world of flexbox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https://www.slideshare.net/eladsc/world-of-flexbox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Or from this awesome website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http://learncssgrid.com/#aligning-grid-items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Order</a:t>
            </a:r>
            <a:r>
              <a:rPr lang="en"/>
              <a:t> property of flexbox is working too.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Support</a:t>
            </a:r>
            <a:endParaRPr/>
          </a:p>
        </p:txBody>
      </p:sp>
      <p:sp>
        <p:nvSpPr>
          <p:cNvPr id="307" name="Google Shape;307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Full support without prefix, almost in all browsers.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Old IE support it in the older version.</a:t>
            </a:r>
            <a:endParaRPr/>
          </a:p>
        </p:txBody>
      </p:sp>
      <p:pic>
        <p:nvPicPr>
          <p:cNvPr id="308" name="Google Shape;308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669675"/>
            <a:ext cx="4604075" cy="247382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49"/>
          <p:cNvSpPr txBox="1"/>
          <p:nvPr/>
        </p:nvSpPr>
        <p:spPr>
          <a:xfrm>
            <a:off x="0" y="2408550"/>
            <a:ext cx="39354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(14/1/2018):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49"/>
          <p:cNvSpPr txBox="1"/>
          <p:nvPr/>
        </p:nvSpPr>
        <p:spPr>
          <a:xfrm>
            <a:off x="4640575" y="2408550"/>
            <a:ext cx="39354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(3/5/2018):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" name="Google Shape;311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0275" y="2669675"/>
            <a:ext cx="4430516" cy="247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Using In Real Life</a:t>
            </a:r>
            <a:endParaRPr/>
          </a:p>
        </p:txBody>
      </p:sp>
      <p:sp>
        <p:nvSpPr>
          <p:cNvPr id="317" name="Google Shape;317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https://www.investing.com/crypto/ico-listing-request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https://www.allrates.com/loans/personal-loans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https://play.walla.co.il/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23" name="Google Shape;323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Videos: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CSS Grid Changes EVERYTHING -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https://www.youtube.com/watch?v=7kVeCqQCxlk&amp;index=1&amp;list=PL8rji95IPUUCcHS8_JCAVDpuX4-fuNrtG</a:t>
            </a:r>
            <a:endParaRPr sz="12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CSS Grid Layout Crash Course -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https://www.youtube.com/watch?v=jV8B24rSN5o</a:t>
            </a:r>
            <a:endParaRPr sz="12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CSS Grid terminology (Lynda.com) - </a:t>
            </a:r>
            <a:r>
              <a:rPr lang="en" sz="1200" u="sng">
                <a:solidFill>
                  <a:schemeClr val="hlink"/>
                </a:solidFill>
                <a:hlinkClick r:id="rId5"/>
              </a:rPr>
              <a:t>https://www.lynda.com/CSS-tutorials/CSS-grid-terminology/422835/477279-4.html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Websites: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http://learncssgrid.com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https://css-tricks.com/snippets/css/complete-guide-grid/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https://developer.mozilla.org/en-US/docs/Web/CSS/grid-auto-columns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https://www.w3.org/TR/css-grid-1/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Grid terminology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The End</a:t>
            </a:r>
            <a:endParaRPr/>
          </a:p>
        </p:txBody>
      </p:sp>
      <p:sp>
        <p:nvSpPr>
          <p:cNvPr id="329" name="Google Shape;329;p5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Grid Container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4042500" cy="38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&lt;div class=”</a:t>
            </a:r>
            <a:r>
              <a:rPr b="1" lang="en">
                <a:solidFill>
                  <a:srgbClr val="073763"/>
                </a:solidFill>
              </a:rPr>
              <a:t>site</a:t>
            </a:r>
            <a:r>
              <a:rPr lang="en">
                <a:solidFill>
                  <a:srgbClr val="000000"/>
                </a:solidFill>
              </a:rPr>
              <a:t>”&gt;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&lt;header class=”</a:t>
            </a:r>
            <a:r>
              <a:rPr b="1" lang="en">
                <a:solidFill>
                  <a:srgbClr val="00A17F"/>
                </a:solidFill>
              </a:rPr>
              <a:t>child</a:t>
            </a:r>
            <a:r>
              <a:rPr lang="en"/>
              <a:t>”&gt;&lt;/header&gt;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&lt;main class=”</a:t>
            </a:r>
            <a:r>
              <a:rPr b="1" lang="en">
                <a:solidFill>
                  <a:srgbClr val="00A17F"/>
                </a:solidFill>
              </a:rPr>
              <a:t>child</a:t>
            </a:r>
            <a:r>
              <a:rPr lang="en"/>
              <a:t>”&gt;&lt;/main&gt;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&lt;aside class=”</a:t>
            </a:r>
            <a:r>
              <a:rPr b="1" lang="en">
                <a:solidFill>
                  <a:srgbClr val="00A17F"/>
                </a:solidFill>
              </a:rPr>
              <a:t>child</a:t>
            </a:r>
            <a:r>
              <a:rPr lang="en"/>
              <a:t>”&gt;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</a:t>
            </a:r>
            <a:r>
              <a:rPr lang="en" sz="1000"/>
              <a:t>&lt;div class=”</a:t>
            </a:r>
            <a:r>
              <a:rPr b="1" lang="en" sz="1000">
                <a:solidFill>
                  <a:srgbClr val="85200C"/>
                </a:solidFill>
              </a:rPr>
              <a:t>child-of-child</a:t>
            </a:r>
            <a:r>
              <a:rPr lang="en" sz="1000"/>
              <a:t>”&gt;&lt;/div&gt;</a:t>
            </a:r>
            <a:endParaRPr sz="1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/>
              <a:t>	</a:t>
            </a:r>
            <a:r>
              <a:rPr lang="en" sz="1000">
                <a:solidFill>
                  <a:srgbClr val="980000"/>
                </a:solidFill>
              </a:rPr>
              <a:t>&lt;!-- doesn’t effected--&gt;</a:t>
            </a:r>
            <a:endParaRPr sz="1000">
              <a:solidFill>
                <a:srgbClr val="98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&lt;/aside&gt;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&lt;footer class=”</a:t>
            </a:r>
            <a:r>
              <a:rPr b="1" lang="en">
                <a:solidFill>
                  <a:srgbClr val="00A17F"/>
                </a:solidFill>
              </a:rPr>
              <a:t>child</a:t>
            </a:r>
            <a:r>
              <a:rPr lang="en"/>
              <a:t>”&gt;&lt;/footer&gt;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&lt;/div&gt;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5238525" y="1245175"/>
            <a:ext cx="30000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  <a:endParaRPr b="1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i="0" lang="en" sz="1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site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" sz="1400" u="none" cap="none" strike="noStrike">
                <a:solidFill>
                  <a:srgbClr val="00A17F"/>
                </a:solidFill>
                <a:latin typeface="Arial"/>
                <a:ea typeface="Arial"/>
                <a:cs typeface="Arial"/>
                <a:sym typeface="Arial"/>
              </a:rPr>
              <a:t>display:</a:t>
            </a:r>
            <a:r>
              <a:rPr b="1" i="0" lang="en" sz="1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grid</a:t>
            </a:r>
            <a:r>
              <a:rPr b="1" i="0" lang="en" sz="1400" u="none" cap="none" strike="noStrike">
                <a:solidFill>
                  <a:srgbClr val="00A17F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1" i="0" sz="1400" u="none" cap="none" strike="noStrike">
              <a:solidFill>
                <a:srgbClr val="00A1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Grid Item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4042500" cy="38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666666"/>
                </a:solidFill>
              </a:rPr>
              <a:t>Any element that is a direct descendant of the grid.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666666"/>
                </a:solidFill>
              </a:rPr>
              <a:t>&lt;div class=”</a:t>
            </a:r>
            <a:r>
              <a:rPr b="1" lang="en">
                <a:solidFill>
                  <a:srgbClr val="00A17F"/>
                </a:solidFill>
              </a:rPr>
              <a:t>site</a:t>
            </a:r>
            <a:r>
              <a:rPr lang="en">
                <a:solidFill>
                  <a:srgbClr val="666666"/>
                </a:solidFill>
              </a:rPr>
              <a:t>”&gt;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highlight>
                  <a:srgbClr val="FFD966"/>
                </a:highlight>
              </a:rPr>
              <a:t>&lt;header class=”</a:t>
            </a:r>
            <a:r>
              <a:rPr b="1" lang="en">
                <a:solidFill>
                  <a:srgbClr val="073763"/>
                </a:solidFill>
                <a:highlight>
                  <a:srgbClr val="FFD966"/>
                </a:highlight>
              </a:rPr>
              <a:t>child</a:t>
            </a:r>
            <a:r>
              <a:rPr lang="en">
                <a:solidFill>
                  <a:srgbClr val="000000"/>
                </a:solidFill>
                <a:highlight>
                  <a:srgbClr val="FFD966"/>
                </a:highlight>
              </a:rPr>
              <a:t>”&gt;&lt;/header&gt;</a:t>
            </a:r>
            <a:endParaRPr>
              <a:solidFill>
                <a:srgbClr val="000000"/>
              </a:solidFill>
              <a:highlight>
                <a:srgbClr val="FFD966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highlight>
                  <a:srgbClr val="FFD966"/>
                </a:highlight>
              </a:rPr>
              <a:t>&lt;main class=”</a:t>
            </a:r>
            <a:r>
              <a:rPr b="1" lang="en">
                <a:solidFill>
                  <a:srgbClr val="073763"/>
                </a:solidFill>
                <a:highlight>
                  <a:srgbClr val="FFD966"/>
                </a:highlight>
              </a:rPr>
              <a:t>child</a:t>
            </a:r>
            <a:r>
              <a:rPr lang="en">
                <a:solidFill>
                  <a:srgbClr val="000000"/>
                </a:solidFill>
                <a:highlight>
                  <a:srgbClr val="FFD966"/>
                </a:highlight>
              </a:rPr>
              <a:t>”&gt;&lt;/main&gt;</a:t>
            </a:r>
            <a:endParaRPr>
              <a:solidFill>
                <a:srgbClr val="000000"/>
              </a:solidFill>
              <a:highlight>
                <a:srgbClr val="FFD966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highlight>
                  <a:srgbClr val="FFD966"/>
                </a:highlight>
              </a:rPr>
              <a:t>&lt;aside class=”</a:t>
            </a:r>
            <a:r>
              <a:rPr b="1" lang="en">
                <a:solidFill>
                  <a:srgbClr val="073763"/>
                </a:solidFill>
                <a:highlight>
                  <a:srgbClr val="FFD966"/>
                </a:highlight>
              </a:rPr>
              <a:t>child</a:t>
            </a:r>
            <a:r>
              <a:rPr lang="en">
                <a:solidFill>
                  <a:srgbClr val="000000"/>
                </a:solidFill>
                <a:highlight>
                  <a:srgbClr val="FFD966"/>
                </a:highlight>
              </a:rPr>
              <a:t>”&gt;</a:t>
            </a:r>
            <a:endParaRPr>
              <a:solidFill>
                <a:srgbClr val="000000"/>
              </a:solidFill>
              <a:highlight>
                <a:srgbClr val="FFD966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highlight>
                  <a:srgbClr val="FFD966"/>
                </a:highlight>
              </a:rPr>
              <a:t>	</a:t>
            </a:r>
            <a:r>
              <a:rPr lang="en" sz="1000">
                <a:highlight>
                  <a:srgbClr val="FFD966"/>
                </a:highlight>
              </a:rPr>
              <a:t>&lt;div class=”</a:t>
            </a:r>
            <a:r>
              <a:rPr b="1" lang="en" sz="1000">
                <a:solidFill>
                  <a:srgbClr val="85200C"/>
                </a:solidFill>
                <a:highlight>
                  <a:srgbClr val="FFD966"/>
                </a:highlight>
              </a:rPr>
              <a:t>child-of-child</a:t>
            </a:r>
            <a:r>
              <a:rPr lang="en" sz="1000">
                <a:highlight>
                  <a:srgbClr val="FFD966"/>
                </a:highlight>
              </a:rPr>
              <a:t>”&gt;&lt;/div&gt;</a:t>
            </a:r>
            <a:endParaRPr sz="1000">
              <a:highlight>
                <a:srgbClr val="FFD966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>
                <a:highlight>
                  <a:srgbClr val="FFD966"/>
                </a:highlight>
              </a:rPr>
              <a:t>	</a:t>
            </a:r>
            <a:r>
              <a:rPr lang="en" sz="1000">
                <a:solidFill>
                  <a:srgbClr val="980000"/>
                </a:solidFill>
                <a:highlight>
                  <a:srgbClr val="FFD966"/>
                </a:highlight>
              </a:rPr>
              <a:t>&lt;!-- doesn’t effected--&gt;</a:t>
            </a:r>
            <a:endParaRPr sz="1000">
              <a:solidFill>
                <a:srgbClr val="980000"/>
              </a:solidFill>
              <a:highlight>
                <a:srgbClr val="FFD966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highlight>
                  <a:srgbClr val="FFD966"/>
                </a:highlight>
              </a:rPr>
              <a:t>&lt;/aside&gt;</a:t>
            </a:r>
            <a:endParaRPr>
              <a:solidFill>
                <a:srgbClr val="000000"/>
              </a:solidFill>
              <a:highlight>
                <a:srgbClr val="FFD966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highlight>
                  <a:srgbClr val="FFD966"/>
                </a:highlight>
              </a:rPr>
              <a:t>&lt;footer class=”</a:t>
            </a:r>
            <a:r>
              <a:rPr b="1" lang="en">
                <a:solidFill>
                  <a:srgbClr val="073763"/>
                </a:solidFill>
                <a:highlight>
                  <a:srgbClr val="FFD966"/>
                </a:highlight>
              </a:rPr>
              <a:t>child</a:t>
            </a:r>
            <a:r>
              <a:rPr lang="en">
                <a:solidFill>
                  <a:srgbClr val="000000"/>
                </a:solidFill>
                <a:highlight>
                  <a:srgbClr val="FFD966"/>
                </a:highlight>
              </a:rPr>
              <a:t>”&gt;&lt;/footer&gt;</a:t>
            </a:r>
            <a:endParaRPr>
              <a:solidFill>
                <a:srgbClr val="000000"/>
              </a:solidFill>
              <a:highlight>
                <a:srgbClr val="FFD966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666666"/>
                </a:solidFill>
              </a:rPr>
              <a:t>&lt;/div&gt;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Grid Line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3372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The horizontal and vertical lines that make up the grid.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2975" y="1128250"/>
            <a:ext cx="4122630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Grid Cell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3687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The space between four grid lines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0300" y="1017725"/>
            <a:ext cx="414352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Grid Area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360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The area between four grid lines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3300" y="712925"/>
            <a:ext cx="398210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