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ra Medium"/>
      <p:regular r:id="rId21"/>
      <p:bold r:id="rId22"/>
      <p:italic r:id="rId23"/>
      <p:boldItalic r:id="rId24"/>
    </p:embeddedFont>
    <p:embeddedFont>
      <p:font typeface="Roboto"/>
      <p:regular r:id="rId25"/>
      <p:bold r:id="rId26"/>
      <p:italic r:id="rId27"/>
      <p:boldItalic r:id="rId28"/>
    </p:embeddedFont>
    <p:embeddedFont>
      <p:font typeface="Amatic SC"/>
      <p:regular r:id="rId29"/>
      <p:bold r:id="rId30"/>
    </p:embeddedFont>
    <p:embeddedFont>
      <p:font typeface="Nunito"/>
      <p:regular r:id="rId31"/>
      <p:bold r:id="rId32"/>
      <p:italic r:id="rId33"/>
      <p:boldItalic r:id="rId34"/>
    </p:embeddedFont>
    <p:embeddedFont>
      <p:font typeface="Source Code Pro"/>
      <p:regular r:id="rId35"/>
      <p:bold r:id="rId36"/>
      <p:italic r:id="rId37"/>
      <p:boldItalic r:id="rId38"/>
    </p:embeddedFont>
    <p:embeddedFont>
      <p:font typeface="Lora"/>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font" Target="fonts/LoraMedium-bold.fntdata"/><Relationship Id="rId44" Type="http://schemas.openxmlformats.org/officeDocument/2006/relationships/font" Target="fonts/RobotoMono-bold.fntdata"/><Relationship Id="rId21" Type="http://schemas.openxmlformats.org/officeDocument/2006/relationships/font" Target="fonts/LoraMedium-regular.fntdata"/><Relationship Id="rId43" Type="http://schemas.openxmlformats.org/officeDocument/2006/relationships/font" Target="fonts/RobotoMono-regular.fntdata"/><Relationship Id="rId24" Type="http://schemas.openxmlformats.org/officeDocument/2006/relationships/font" Target="fonts/LoraMedium-boldItalic.fntdata"/><Relationship Id="rId46" Type="http://schemas.openxmlformats.org/officeDocument/2006/relationships/font" Target="fonts/RobotoMono-boldItalic.fntdata"/><Relationship Id="rId23" Type="http://schemas.openxmlformats.org/officeDocument/2006/relationships/font" Target="fonts/LoraMedium-italic.fntdata"/><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AmaticSC-bold.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SourceCode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SourceCodePro-italic.fntdata"/><Relationship Id="rId14" Type="http://schemas.openxmlformats.org/officeDocument/2006/relationships/slide" Target="slides/slide9.xml"/><Relationship Id="rId36" Type="http://schemas.openxmlformats.org/officeDocument/2006/relationships/font" Target="fonts/SourceCodePro-bold.fntdata"/><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font" Target="fonts/SourceCode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c4841ed80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c4841ed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4841ed80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c4841ed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59039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5903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c4841f1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c4841f1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c4841ed8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c4841ed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c4841ed80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c4841ed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c4841ed80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c4841ed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c4841ed80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c4841ed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c4841ed80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c4841ed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c4841ed80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c4841ed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 methods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Filter, map, reduce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Some </a:t>
            </a:r>
            <a:r>
              <a:rPr lang="en">
                <a:latin typeface="Arial"/>
                <a:ea typeface="Arial"/>
                <a:cs typeface="Arial"/>
                <a:sym typeface="Arial"/>
              </a:rPr>
              <a:t>method</a:t>
            </a:r>
            <a:endParaRPr>
              <a:latin typeface="Arial"/>
              <a:ea typeface="Arial"/>
              <a:cs typeface="Arial"/>
              <a:sym typeface="Arial"/>
            </a:endParaRPr>
          </a:p>
        </p:txBody>
      </p:sp>
      <p:sp>
        <p:nvSpPr>
          <p:cNvPr id="107" name="Google Shape;107;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76250" lvl="0" marL="457200" rtl="0" algn="l">
              <a:spcBef>
                <a:spcPts val="0"/>
              </a:spcBef>
              <a:spcAft>
                <a:spcPts val="0"/>
              </a:spcAft>
              <a:buClr>
                <a:srgbClr val="273239"/>
              </a:buClr>
              <a:buSzPts val="3900"/>
              <a:buFont typeface="Nunito"/>
              <a:buChar char="●"/>
            </a:pPr>
            <a:r>
              <a:rPr lang="en" sz="2400">
                <a:solidFill>
                  <a:srgbClr val="1B1B1B"/>
                </a:solidFill>
                <a:highlight>
                  <a:srgbClr val="FFFFFF"/>
                </a:highlight>
                <a:latin typeface="Roboto"/>
                <a:ea typeface="Roboto"/>
                <a:cs typeface="Roboto"/>
                <a:sym typeface="Roboto"/>
              </a:rPr>
              <a:t>The </a:t>
            </a:r>
            <a:r>
              <a:rPr lang="en" sz="2400">
                <a:solidFill>
                  <a:srgbClr val="188038"/>
                </a:solidFill>
                <a:highlight>
                  <a:srgbClr val="FFFFFF"/>
                </a:highlight>
                <a:latin typeface="Roboto Mono"/>
                <a:ea typeface="Roboto Mono"/>
                <a:cs typeface="Roboto Mono"/>
                <a:sym typeface="Roboto Mono"/>
              </a:rPr>
              <a:t>some()</a:t>
            </a:r>
            <a:r>
              <a:rPr lang="en" sz="2400">
                <a:solidFill>
                  <a:srgbClr val="1B1B1B"/>
                </a:solidFill>
                <a:highlight>
                  <a:srgbClr val="FFFFFF"/>
                </a:highlight>
                <a:latin typeface="Roboto"/>
                <a:ea typeface="Roboto"/>
                <a:cs typeface="Roboto"/>
                <a:sym typeface="Roboto"/>
              </a:rPr>
              <a:t> method tests whether at least one element in the array passes the test implemented by the provided function. It returns true if, in the array, it finds an element for which the provided function returns true; otherwise it returns false. It doesn't modify the array.</a:t>
            </a:r>
            <a:endParaRPr sz="4300">
              <a:solidFill>
                <a:srgbClr val="273239"/>
              </a:solidFill>
              <a:highlight>
                <a:srgbClr val="FFFFFF"/>
              </a:highlight>
              <a:latin typeface="Nunito"/>
              <a:ea typeface="Nunito"/>
              <a:cs typeface="Nunito"/>
              <a:sym typeface="Nunito"/>
            </a:endParaRPr>
          </a:p>
          <a:p>
            <a:pPr indent="0" lvl="0" marL="457200" rtl="0" algn="l">
              <a:spcBef>
                <a:spcPts val="1600"/>
              </a:spcBef>
              <a:spcAft>
                <a:spcPts val="0"/>
              </a:spcAft>
              <a:buNone/>
            </a:pPr>
            <a:r>
              <a:t/>
            </a:r>
            <a:endParaRPr sz="1700">
              <a:solidFill>
                <a:srgbClr val="273239"/>
              </a:solidFill>
              <a:highlight>
                <a:srgbClr val="FFFFFF"/>
              </a:highlight>
              <a:latin typeface="Nunito"/>
              <a:ea typeface="Nunito"/>
              <a:cs typeface="Nunito"/>
              <a:sym typeface="Nunito"/>
            </a:endParaRPr>
          </a:p>
          <a:p>
            <a:pPr indent="0" lvl="0" marL="0" rtl="0" algn="l">
              <a:spcBef>
                <a:spcPts val="1600"/>
              </a:spcBef>
              <a:spcAft>
                <a:spcPts val="0"/>
              </a:spcAft>
              <a:buNone/>
            </a:pPr>
            <a:r>
              <a:rPr lang="en" sz="1300">
                <a:solidFill>
                  <a:srgbClr val="273239"/>
                </a:solidFill>
                <a:highlight>
                  <a:srgbClr val="FFFFFF"/>
                </a:highlight>
                <a:latin typeface="Nunito"/>
                <a:ea typeface="Nunito"/>
                <a:cs typeface="Nunito"/>
                <a:sym typeface="Nunito"/>
              </a:rPr>
              <a:t>        </a:t>
            </a:r>
            <a:endParaRPr sz="1200">
              <a:solidFill>
                <a:srgbClr val="273239"/>
              </a:solidFill>
              <a:latin typeface="Courier New"/>
              <a:ea typeface="Courier New"/>
              <a:cs typeface="Courier New"/>
              <a:sym typeface="Courier New"/>
            </a:endParaRPr>
          </a:p>
          <a:p>
            <a:pPr indent="0" lvl="0" marL="0" rtl="0" algn="l">
              <a:spcBef>
                <a:spcPts val="1600"/>
              </a:spcBef>
              <a:spcAft>
                <a:spcPts val="16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1533900" y="-70875"/>
            <a:ext cx="6286500" cy="45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700">
                <a:solidFill>
                  <a:srgbClr val="1B1B1B"/>
                </a:solidFill>
                <a:latin typeface="Lora"/>
                <a:ea typeface="Lora"/>
                <a:cs typeface="Lora"/>
                <a:sym typeface="Lora"/>
              </a:rPr>
              <a:t>const array = [1, 2, 3, 4, 5];</a:t>
            </a:r>
            <a:endParaRPr b="0" sz="2700">
              <a:solidFill>
                <a:srgbClr val="1B1B1B"/>
              </a:solidFill>
              <a:latin typeface="Lora"/>
              <a:ea typeface="Lora"/>
              <a:cs typeface="Lora"/>
              <a:sym typeface="Lora"/>
            </a:endParaRPr>
          </a:p>
          <a:p>
            <a:pPr indent="0" lvl="0" marL="0" rtl="0" algn="ctr">
              <a:spcBef>
                <a:spcPts val="0"/>
              </a:spcBef>
              <a:spcAft>
                <a:spcPts val="0"/>
              </a:spcAft>
              <a:buNone/>
            </a:pPr>
            <a:r>
              <a:t/>
            </a:r>
            <a:endParaRPr b="0" sz="2700">
              <a:solidFill>
                <a:srgbClr val="1B1B1B"/>
              </a:solidFill>
              <a:latin typeface="Lora"/>
              <a:ea typeface="Lora"/>
              <a:cs typeface="Lora"/>
              <a:sym typeface="Lora"/>
            </a:endParaRPr>
          </a:p>
          <a:p>
            <a:pPr indent="0" lvl="0" marL="0" rtl="0" algn="ctr">
              <a:spcBef>
                <a:spcPts val="0"/>
              </a:spcBef>
              <a:spcAft>
                <a:spcPts val="0"/>
              </a:spcAft>
              <a:buNone/>
            </a:pPr>
            <a:r>
              <a:rPr b="0" lang="en" sz="2700">
                <a:solidFill>
                  <a:srgbClr val="1B1B1B"/>
                </a:solidFill>
                <a:latin typeface="Lora"/>
                <a:ea typeface="Lora"/>
                <a:cs typeface="Lora"/>
                <a:sym typeface="Lora"/>
              </a:rPr>
              <a:t>// Checks whether an element is even</a:t>
            </a:r>
            <a:endParaRPr b="0" sz="2700">
              <a:solidFill>
                <a:srgbClr val="1B1B1B"/>
              </a:solidFill>
              <a:latin typeface="Lora"/>
              <a:ea typeface="Lora"/>
              <a:cs typeface="Lora"/>
              <a:sym typeface="Lora"/>
            </a:endParaRPr>
          </a:p>
          <a:p>
            <a:pPr indent="0" lvl="0" marL="0" rtl="0" algn="ctr">
              <a:spcBef>
                <a:spcPts val="0"/>
              </a:spcBef>
              <a:spcAft>
                <a:spcPts val="0"/>
              </a:spcAft>
              <a:buNone/>
            </a:pPr>
            <a:r>
              <a:rPr b="0" lang="en" sz="1800">
                <a:solidFill>
                  <a:srgbClr val="1B1B1B"/>
                </a:solidFill>
                <a:latin typeface="Lora"/>
                <a:ea typeface="Lora"/>
                <a:cs typeface="Lora"/>
                <a:sym typeface="Lora"/>
              </a:rPr>
              <a:t>const even = (element) =&gt; element % 2 === 0;</a:t>
            </a:r>
            <a:endParaRPr b="0" sz="1800">
              <a:solidFill>
                <a:srgbClr val="1B1B1B"/>
              </a:solidFill>
              <a:latin typeface="Lora"/>
              <a:ea typeface="Lora"/>
              <a:cs typeface="Lora"/>
              <a:sym typeface="Lora"/>
            </a:endParaRPr>
          </a:p>
          <a:p>
            <a:pPr indent="0" lvl="0" marL="0" rtl="0" algn="ctr">
              <a:spcBef>
                <a:spcPts val="0"/>
              </a:spcBef>
              <a:spcAft>
                <a:spcPts val="0"/>
              </a:spcAft>
              <a:buNone/>
            </a:pPr>
            <a:r>
              <a:t/>
            </a:r>
            <a:endParaRPr b="0" sz="2700">
              <a:solidFill>
                <a:srgbClr val="1B1B1B"/>
              </a:solidFill>
              <a:latin typeface="Lora"/>
              <a:ea typeface="Lora"/>
              <a:cs typeface="Lora"/>
              <a:sym typeface="Lora"/>
            </a:endParaRPr>
          </a:p>
          <a:p>
            <a:pPr indent="0" lvl="0" marL="0" rtl="0" algn="ctr">
              <a:spcBef>
                <a:spcPts val="0"/>
              </a:spcBef>
              <a:spcAft>
                <a:spcPts val="0"/>
              </a:spcAft>
              <a:buNone/>
            </a:pPr>
            <a:r>
              <a:rPr b="0" lang="en" sz="2700">
                <a:solidFill>
                  <a:srgbClr val="1B1B1B"/>
                </a:solidFill>
                <a:latin typeface="Lora"/>
                <a:ea typeface="Lora"/>
                <a:cs typeface="Lora"/>
                <a:sym typeface="Lora"/>
              </a:rPr>
              <a:t>console.log(array.some(even));</a:t>
            </a:r>
            <a:endParaRPr b="0" sz="2700">
              <a:solidFill>
                <a:srgbClr val="1B1B1B"/>
              </a:solidFill>
              <a:latin typeface="Lora"/>
              <a:ea typeface="Lora"/>
              <a:cs typeface="Lora"/>
              <a:sym typeface="Lora"/>
            </a:endParaRPr>
          </a:p>
          <a:p>
            <a:pPr indent="0" lvl="0" marL="0" rtl="0" algn="ctr">
              <a:spcBef>
                <a:spcPts val="0"/>
              </a:spcBef>
              <a:spcAft>
                <a:spcPts val="0"/>
              </a:spcAft>
              <a:buNone/>
            </a:pPr>
            <a:r>
              <a:rPr b="0" lang="en" sz="2700">
                <a:solidFill>
                  <a:srgbClr val="1B1B1B"/>
                </a:solidFill>
                <a:latin typeface="Lora"/>
                <a:ea typeface="Lora"/>
                <a:cs typeface="Lora"/>
                <a:sym typeface="Lora"/>
              </a:rPr>
              <a:t>logs—-&gt; true</a:t>
            </a:r>
            <a:endParaRPr b="0" sz="2700">
              <a:solidFill>
                <a:srgbClr val="1B1B1B"/>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105475" y="61700"/>
            <a:ext cx="4045200" cy="100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Closures</a:t>
            </a:r>
            <a:endParaRPr/>
          </a:p>
        </p:txBody>
      </p:sp>
      <p:sp>
        <p:nvSpPr>
          <p:cNvPr id="118" name="Google Shape;118;p24"/>
          <p:cNvSpPr txBox="1"/>
          <p:nvPr>
            <p:ph idx="1" type="subTitle"/>
          </p:nvPr>
        </p:nvSpPr>
        <p:spPr>
          <a:xfrm>
            <a:off x="151200" y="1065799"/>
            <a:ext cx="4045200" cy="7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650">
                <a:solidFill>
                  <a:srgbClr val="000000"/>
                </a:solidFill>
                <a:highlight>
                  <a:srgbClr val="FFFFFF"/>
                </a:highlight>
                <a:latin typeface="Arial"/>
                <a:ea typeface="Arial"/>
                <a:cs typeface="Arial"/>
                <a:sym typeface="Arial"/>
              </a:rPr>
              <a:t> function defined in the closure </a:t>
            </a:r>
            <a:r>
              <a:rPr b="1" i="1" lang="en" sz="1650">
                <a:solidFill>
                  <a:srgbClr val="000000"/>
                </a:solidFill>
                <a:highlight>
                  <a:srgbClr val="FFFFFF"/>
                </a:highlight>
                <a:latin typeface="Arial"/>
                <a:ea typeface="Arial"/>
                <a:cs typeface="Arial"/>
                <a:sym typeface="Arial"/>
              </a:rPr>
              <a:t>‘remembers’ the environment in which it was created</a:t>
            </a:r>
            <a:r>
              <a:rPr i="1" lang="en" sz="1650">
                <a:solidFill>
                  <a:srgbClr val="000000"/>
                </a:solidFill>
                <a:highlight>
                  <a:srgbClr val="FFFFFF"/>
                </a:highlight>
                <a:latin typeface="Arial"/>
                <a:ea typeface="Arial"/>
                <a:cs typeface="Arial"/>
                <a:sym typeface="Arial"/>
              </a:rPr>
              <a:t>.</a:t>
            </a:r>
            <a:endParaRPr i="1" sz="16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b="1" i="1" sz="16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b="1" lang="en" sz="1250">
                <a:solidFill>
                  <a:srgbClr val="0077AA"/>
                </a:solidFill>
                <a:latin typeface="Courier New"/>
                <a:ea typeface="Courier New"/>
                <a:cs typeface="Courier New"/>
                <a:sym typeface="Courier New"/>
              </a:rPr>
              <a:t>function</a:t>
            </a:r>
            <a:r>
              <a:rPr b="1" lang="en" sz="1300">
                <a:solidFill>
                  <a:srgbClr val="000000"/>
                </a:solidFill>
                <a:latin typeface="Courier New"/>
                <a:ea typeface="Courier New"/>
                <a:cs typeface="Courier New"/>
                <a:sym typeface="Courier New"/>
              </a:rPr>
              <a:t> </a:t>
            </a:r>
            <a:r>
              <a:rPr b="1" lang="en" sz="1250">
                <a:solidFill>
                  <a:srgbClr val="DD4A68"/>
                </a:solidFill>
                <a:latin typeface="Courier New"/>
                <a:ea typeface="Courier New"/>
                <a:cs typeface="Courier New"/>
                <a:sym typeface="Courier New"/>
              </a:rPr>
              <a:t>numberGenerator</a:t>
            </a:r>
            <a:r>
              <a:rPr b="1" lang="en" sz="1250">
                <a:solidFill>
                  <a:srgbClr val="999999"/>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 </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a:t>
            </a:r>
            <a:r>
              <a:rPr b="1" lang="en" sz="1250">
                <a:solidFill>
                  <a:srgbClr val="708090"/>
                </a:solidFill>
                <a:latin typeface="Courier New"/>
                <a:ea typeface="Courier New"/>
                <a:cs typeface="Courier New"/>
                <a:sym typeface="Courier New"/>
              </a:rPr>
              <a:t>// Local “free” variable that ends up within the closure</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a:t>
            </a:r>
            <a:r>
              <a:rPr b="1" lang="en" sz="1250">
                <a:solidFill>
                  <a:srgbClr val="0077AA"/>
                </a:solidFill>
                <a:latin typeface="Courier New"/>
                <a:ea typeface="Courier New"/>
                <a:cs typeface="Courier New"/>
                <a:sym typeface="Courier New"/>
              </a:rPr>
              <a:t>var</a:t>
            </a:r>
            <a:r>
              <a:rPr b="1" lang="en" sz="1300">
                <a:solidFill>
                  <a:srgbClr val="000000"/>
                </a:solidFill>
                <a:latin typeface="Courier New"/>
                <a:ea typeface="Courier New"/>
                <a:cs typeface="Courier New"/>
                <a:sym typeface="Courier New"/>
              </a:rPr>
              <a:t> num </a:t>
            </a:r>
            <a:r>
              <a:rPr b="1" lang="en" sz="1250">
                <a:solidFill>
                  <a:srgbClr val="9A6E3A"/>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 </a:t>
            </a:r>
            <a:r>
              <a:rPr b="1" lang="en" sz="1250">
                <a:solidFill>
                  <a:srgbClr val="990055"/>
                </a:solidFill>
                <a:latin typeface="Courier New"/>
                <a:ea typeface="Courier New"/>
                <a:cs typeface="Courier New"/>
                <a:sym typeface="Courier New"/>
              </a:rPr>
              <a:t>1</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a:t>
            </a:r>
            <a:r>
              <a:rPr b="1" lang="en" sz="1250">
                <a:solidFill>
                  <a:srgbClr val="0077AA"/>
                </a:solidFill>
                <a:latin typeface="Courier New"/>
                <a:ea typeface="Courier New"/>
                <a:cs typeface="Courier New"/>
                <a:sym typeface="Courier New"/>
              </a:rPr>
              <a:t>function</a:t>
            </a:r>
            <a:r>
              <a:rPr b="1" lang="en" sz="1300">
                <a:solidFill>
                  <a:srgbClr val="000000"/>
                </a:solidFill>
                <a:latin typeface="Courier New"/>
                <a:ea typeface="Courier New"/>
                <a:cs typeface="Courier New"/>
                <a:sym typeface="Courier New"/>
              </a:rPr>
              <a:t> </a:t>
            </a:r>
            <a:r>
              <a:rPr b="1" lang="en" sz="1250">
                <a:solidFill>
                  <a:srgbClr val="DD4A68"/>
                </a:solidFill>
                <a:latin typeface="Courier New"/>
                <a:ea typeface="Courier New"/>
                <a:cs typeface="Courier New"/>
                <a:sym typeface="Courier New"/>
              </a:rPr>
              <a:t>checkNumber</a:t>
            </a:r>
            <a:r>
              <a:rPr b="1" lang="en" sz="1250">
                <a:solidFill>
                  <a:srgbClr val="999999"/>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 </a:t>
            </a:r>
            <a:r>
              <a:rPr b="1" lang="en" sz="1250">
                <a:solidFill>
                  <a:srgbClr val="999999"/>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 </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console</a:t>
            </a:r>
            <a:r>
              <a:rPr b="1" lang="en" sz="1250">
                <a:solidFill>
                  <a:srgbClr val="999999"/>
                </a:solidFill>
                <a:latin typeface="Courier New"/>
                <a:ea typeface="Courier New"/>
                <a:cs typeface="Courier New"/>
                <a:sym typeface="Courier New"/>
              </a:rPr>
              <a:t>.</a:t>
            </a:r>
            <a:r>
              <a:rPr b="1" lang="en" sz="1250">
                <a:solidFill>
                  <a:srgbClr val="DD4A68"/>
                </a:solidFill>
                <a:latin typeface="Courier New"/>
                <a:ea typeface="Courier New"/>
                <a:cs typeface="Courier New"/>
                <a:sym typeface="Courier New"/>
              </a:rPr>
              <a:t>log</a:t>
            </a:r>
            <a:r>
              <a:rPr b="1" lang="en" sz="1250">
                <a:solidFill>
                  <a:srgbClr val="999999"/>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num</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num</a:t>
            </a:r>
            <a:r>
              <a:rPr b="1" lang="en" sz="1250">
                <a:solidFill>
                  <a:srgbClr val="9A6E3A"/>
                </a:solidFill>
                <a:latin typeface="Courier New"/>
                <a:ea typeface="Courier New"/>
                <a:cs typeface="Courier New"/>
                <a:sym typeface="Courier New"/>
              </a:rPr>
              <a:t>++</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300">
                <a:solidFill>
                  <a:srgbClr val="000000"/>
                </a:solidFill>
                <a:latin typeface="Courier New"/>
                <a:ea typeface="Courier New"/>
                <a:cs typeface="Courier New"/>
                <a:sym typeface="Courier New"/>
              </a:rPr>
              <a:t>  </a:t>
            </a:r>
            <a:r>
              <a:rPr b="1" lang="en" sz="1250">
                <a:solidFill>
                  <a:srgbClr val="0077AA"/>
                </a:solidFill>
                <a:latin typeface="Courier New"/>
                <a:ea typeface="Courier New"/>
                <a:cs typeface="Courier New"/>
                <a:sym typeface="Courier New"/>
              </a:rPr>
              <a:t>return</a:t>
            </a:r>
            <a:r>
              <a:rPr b="1" lang="en" sz="1300">
                <a:solidFill>
                  <a:srgbClr val="000000"/>
                </a:solidFill>
                <a:latin typeface="Courier New"/>
                <a:ea typeface="Courier New"/>
                <a:cs typeface="Courier New"/>
                <a:sym typeface="Courier New"/>
              </a:rPr>
              <a:t> checkNumber</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t/>
            </a:r>
            <a:endParaRPr b="1" sz="1300">
              <a:solidFill>
                <a:srgbClr val="000000"/>
              </a:solidFill>
              <a:latin typeface="Courier New"/>
              <a:ea typeface="Courier New"/>
              <a:cs typeface="Courier New"/>
              <a:sym typeface="Courier New"/>
            </a:endParaRPr>
          </a:p>
          <a:p>
            <a:pPr indent="0" lvl="0" marL="0" rtl="0" algn="ctr">
              <a:spcBef>
                <a:spcPts val="0"/>
              </a:spcBef>
              <a:spcAft>
                <a:spcPts val="0"/>
              </a:spcAft>
              <a:buNone/>
            </a:pPr>
            <a:r>
              <a:rPr b="1" lang="en" sz="1250">
                <a:solidFill>
                  <a:srgbClr val="0077AA"/>
                </a:solidFill>
                <a:latin typeface="Courier New"/>
                <a:ea typeface="Courier New"/>
                <a:cs typeface="Courier New"/>
                <a:sym typeface="Courier New"/>
              </a:rPr>
              <a:t>var</a:t>
            </a:r>
            <a:r>
              <a:rPr b="1" lang="en" sz="1300">
                <a:solidFill>
                  <a:srgbClr val="000000"/>
                </a:solidFill>
                <a:latin typeface="Courier New"/>
                <a:ea typeface="Courier New"/>
                <a:cs typeface="Courier New"/>
                <a:sym typeface="Courier New"/>
              </a:rPr>
              <a:t> number </a:t>
            </a:r>
            <a:r>
              <a:rPr b="1" lang="en" sz="1250">
                <a:solidFill>
                  <a:srgbClr val="9A6E3A"/>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 </a:t>
            </a:r>
            <a:r>
              <a:rPr b="1" lang="en" sz="1250">
                <a:solidFill>
                  <a:srgbClr val="DD4A68"/>
                </a:solidFill>
                <a:latin typeface="Courier New"/>
                <a:ea typeface="Courier New"/>
                <a:cs typeface="Courier New"/>
                <a:sym typeface="Courier New"/>
              </a:rPr>
              <a:t>numberGenerator</a:t>
            </a:r>
            <a:r>
              <a:rPr b="1" lang="en" sz="1250">
                <a:solidFill>
                  <a:srgbClr val="999999"/>
                </a:solidFill>
                <a:latin typeface="Courier New"/>
                <a:ea typeface="Courier New"/>
                <a:cs typeface="Courier New"/>
                <a:sym typeface="Courier New"/>
              </a:rPr>
              <a:t>();</a:t>
            </a:r>
            <a:endParaRPr b="1" sz="1300">
              <a:solidFill>
                <a:srgbClr val="000000"/>
              </a:solidFill>
              <a:latin typeface="Courier New"/>
              <a:ea typeface="Courier New"/>
              <a:cs typeface="Courier New"/>
              <a:sym typeface="Courier New"/>
            </a:endParaRPr>
          </a:p>
          <a:p>
            <a:pPr indent="0" lvl="0" marL="190500" marR="190500" rtl="0" algn="l">
              <a:lnSpc>
                <a:spcPct val="150000"/>
              </a:lnSpc>
              <a:spcBef>
                <a:spcPts val="1700"/>
              </a:spcBef>
              <a:spcAft>
                <a:spcPts val="0"/>
              </a:spcAft>
              <a:buNone/>
            </a:pPr>
            <a:r>
              <a:rPr b="1" lang="en" sz="1250">
                <a:solidFill>
                  <a:srgbClr val="DD4A68"/>
                </a:solidFill>
                <a:latin typeface="Courier New"/>
                <a:ea typeface="Courier New"/>
                <a:cs typeface="Courier New"/>
                <a:sym typeface="Courier New"/>
              </a:rPr>
              <a:t>number</a:t>
            </a:r>
            <a:r>
              <a:rPr b="1" lang="en" sz="1250">
                <a:solidFill>
                  <a:srgbClr val="999999"/>
                </a:solidFill>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 </a:t>
            </a:r>
            <a:r>
              <a:rPr lang="en" sz="1250">
                <a:solidFill>
                  <a:srgbClr val="708090"/>
                </a:solidFill>
                <a:latin typeface="Courier New"/>
                <a:ea typeface="Courier New"/>
                <a:cs typeface="Courier New"/>
                <a:sym typeface="Courier New"/>
              </a:rPr>
              <a:t>/</a:t>
            </a:r>
            <a:endParaRPr sz="1250">
              <a:solidFill>
                <a:srgbClr val="708090"/>
              </a:solidFill>
              <a:latin typeface="Courier New"/>
              <a:ea typeface="Courier New"/>
              <a:cs typeface="Courier New"/>
              <a:sym typeface="Courier New"/>
            </a:endParaRPr>
          </a:p>
          <a:p>
            <a:pPr indent="0" lvl="0" marL="0" rtl="0" algn="ctr">
              <a:spcBef>
                <a:spcPts val="3300"/>
              </a:spcBef>
              <a:spcAft>
                <a:spcPts val="0"/>
              </a:spcAft>
              <a:buNone/>
            </a:pPr>
            <a:r>
              <a:t/>
            </a:r>
            <a:endParaRPr i="1" sz="165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5"/>
          <p:cNvSpPr txBox="1"/>
          <p:nvPr>
            <p:ph type="title"/>
          </p:nvPr>
        </p:nvSpPr>
        <p:spPr>
          <a:xfrm>
            <a:off x="444525" y="114875"/>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600">
                <a:solidFill>
                  <a:srgbClr val="1B1B1B"/>
                </a:solidFill>
                <a:latin typeface="Arial"/>
                <a:ea typeface="Arial"/>
                <a:cs typeface="Arial"/>
                <a:sym typeface="Arial"/>
              </a:rPr>
              <a:t>co</a:t>
            </a:r>
            <a:r>
              <a:rPr b="0" lang="en" sz="1800">
                <a:solidFill>
                  <a:srgbClr val="1B1B1B"/>
                </a:solidFill>
                <a:latin typeface="Arial"/>
                <a:ea typeface="Arial"/>
                <a:cs typeface="Arial"/>
                <a:sym typeface="Arial"/>
              </a:rPr>
              <a:t>nst e = 10;</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function sum(a)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return function (b)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return function (c)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 outer functions scope</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return function (d)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 local scope</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return a + b + c + d + e;</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  };</a:t>
            </a:r>
            <a:endParaRPr b="0" sz="1800">
              <a:solidFill>
                <a:srgbClr val="1B1B1B"/>
              </a:solidFill>
              <a:latin typeface="Arial"/>
              <a:ea typeface="Arial"/>
              <a:cs typeface="Arial"/>
              <a:sym typeface="Arial"/>
            </a:endParaRPr>
          </a:p>
          <a:p>
            <a:pPr indent="0" lvl="0" marL="0" rtl="0" algn="l">
              <a:spcBef>
                <a:spcPts val="0"/>
              </a:spcBef>
              <a:spcAft>
                <a:spcPts val="0"/>
              </a:spcAft>
              <a:buNone/>
            </a:pPr>
            <a:r>
              <a:rPr b="0" lang="en" sz="1800">
                <a:solidFill>
                  <a:srgbClr val="1B1B1B"/>
                </a:solidFill>
                <a:latin typeface="Arial"/>
                <a:ea typeface="Arial"/>
                <a:cs typeface="Arial"/>
                <a:sym typeface="Arial"/>
              </a:rPr>
              <a:t>}</a:t>
            </a:r>
            <a:endParaRPr b="0" sz="1800">
              <a:solidFill>
                <a:srgbClr val="1B1B1B"/>
              </a:solidFill>
              <a:latin typeface="Arial"/>
              <a:ea typeface="Arial"/>
              <a:cs typeface="Arial"/>
              <a:sym typeface="Arial"/>
            </a:endParaRPr>
          </a:p>
          <a:p>
            <a:pPr indent="0" lvl="0" marL="0" rtl="0" algn="l">
              <a:spcBef>
                <a:spcPts val="0"/>
              </a:spcBef>
              <a:spcAft>
                <a:spcPts val="0"/>
              </a:spcAft>
              <a:buNone/>
            </a:pPr>
            <a:r>
              <a:t/>
            </a:r>
            <a:endParaRPr b="0" sz="1800">
              <a:solidFill>
                <a:srgbClr val="1B1B1B"/>
              </a:solidFill>
              <a:latin typeface="Arial"/>
              <a:ea typeface="Arial"/>
              <a:cs typeface="Arial"/>
              <a:sym typeface="Arial"/>
            </a:endParaRPr>
          </a:p>
          <a:p>
            <a:pPr indent="0" lvl="0" marL="0" rtl="0" algn="l">
              <a:lnSpc>
                <a:spcPct val="115000"/>
              </a:lnSpc>
              <a:spcBef>
                <a:spcPts val="0"/>
              </a:spcBef>
              <a:spcAft>
                <a:spcPts val="0"/>
              </a:spcAft>
              <a:buNone/>
            </a:pPr>
            <a:r>
              <a:rPr b="0" lang="en" sz="1800">
                <a:solidFill>
                  <a:srgbClr val="1B1B1B"/>
                </a:solidFill>
                <a:latin typeface="Arial"/>
                <a:ea typeface="Arial"/>
                <a:cs typeface="Arial"/>
                <a:sym typeface="Arial"/>
              </a:rPr>
              <a:t>console.log(sum(1)(2)(3)(4)); // </a:t>
            </a:r>
            <a:r>
              <a:rPr b="0" lang="en" sz="1600">
                <a:solidFill>
                  <a:srgbClr val="1B1B1B"/>
                </a:solidFill>
                <a:latin typeface="Arial"/>
                <a:ea typeface="Arial"/>
                <a:cs typeface="Arial"/>
                <a:sym typeface="Arial"/>
              </a:rPr>
              <a:t>20</a:t>
            </a:r>
            <a:endParaRPr b="0" sz="1600">
              <a:solidFill>
                <a:srgbClr val="1B1B1B"/>
              </a:solidFill>
              <a:latin typeface="Arial"/>
              <a:ea typeface="Arial"/>
              <a:cs typeface="Arial"/>
              <a:sym typeface="Arial"/>
            </a:endParaRPr>
          </a:p>
          <a:p>
            <a:pPr indent="0" lvl="0" marL="0" rtl="0" algn="l">
              <a:spcBef>
                <a:spcPts val="0"/>
              </a:spcBef>
              <a:spcAft>
                <a:spcPts val="0"/>
              </a:spcAft>
              <a:buNone/>
            </a:pPr>
            <a:r>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nvSpPr>
        <p:spPr>
          <a:xfrm>
            <a:off x="70875" y="50300"/>
            <a:ext cx="80469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1B1B1B"/>
                </a:solidFill>
              </a:rPr>
              <a:t>const e = 10;</a:t>
            </a:r>
            <a:endParaRPr sz="1600">
              <a:solidFill>
                <a:srgbClr val="1B1B1B"/>
              </a:solidFill>
            </a:endParaRPr>
          </a:p>
          <a:p>
            <a:pPr indent="0" lvl="0" marL="0" rtl="0" algn="l">
              <a:spcBef>
                <a:spcPts val="0"/>
              </a:spcBef>
              <a:spcAft>
                <a:spcPts val="0"/>
              </a:spcAft>
              <a:buNone/>
            </a:pPr>
            <a:r>
              <a:rPr lang="en" sz="1600">
                <a:solidFill>
                  <a:srgbClr val="1B1B1B"/>
                </a:solidFill>
              </a:rPr>
              <a:t>function </a:t>
            </a:r>
            <a:r>
              <a:rPr lang="en" sz="1600">
                <a:solidFill>
                  <a:srgbClr val="FF0000"/>
                </a:solidFill>
              </a:rPr>
              <a:t>sum</a:t>
            </a:r>
            <a:r>
              <a:rPr lang="en" sz="1600">
                <a:solidFill>
                  <a:srgbClr val="1B1B1B"/>
                </a:solidFill>
              </a:rPr>
              <a:t>(a) {</a:t>
            </a:r>
            <a:endParaRPr sz="1600">
              <a:solidFill>
                <a:srgbClr val="1B1B1B"/>
              </a:solidFill>
            </a:endParaRPr>
          </a:p>
          <a:p>
            <a:pPr indent="0" lvl="0" marL="0" rtl="0" algn="l">
              <a:spcBef>
                <a:spcPts val="0"/>
              </a:spcBef>
              <a:spcAft>
                <a:spcPts val="0"/>
              </a:spcAft>
              <a:buNone/>
            </a:pPr>
            <a:r>
              <a:rPr lang="en" sz="1600">
                <a:solidFill>
                  <a:srgbClr val="1B1B1B"/>
                </a:solidFill>
              </a:rPr>
              <a:t>  return function </a:t>
            </a:r>
            <a:r>
              <a:rPr lang="en" sz="1600">
                <a:solidFill>
                  <a:srgbClr val="00FF00"/>
                </a:solidFill>
              </a:rPr>
              <a:t>sum2</a:t>
            </a:r>
            <a:r>
              <a:rPr lang="en" sz="1600">
                <a:solidFill>
                  <a:srgbClr val="1B1B1B"/>
                </a:solidFill>
              </a:rPr>
              <a:t>(b) {</a:t>
            </a:r>
            <a:endParaRPr sz="1600">
              <a:solidFill>
                <a:srgbClr val="1B1B1B"/>
              </a:solidFill>
            </a:endParaRPr>
          </a:p>
          <a:p>
            <a:pPr indent="0" lvl="0" marL="0" rtl="0" algn="l">
              <a:spcBef>
                <a:spcPts val="0"/>
              </a:spcBef>
              <a:spcAft>
                <a:spcPts val="0"/>
              </a:spcAft>
              <a:buNone/>
            </a:pPr>
            <a:r>
              <a:rPr lang="en" sz="1600">
                <a:solidFill>
                  <a:srgbClr val="1B1B1B"/>
                </a:solidFill>
              </a:rPr>
              <a:t>    return function </a:t>
            </a:r>
            <a:r>
              <a:rPr lang="en" sz="1600">
                <a:solidFill>
                  <a:srgbClr val="FF9900"/>
                </a:solidFill>
              </a:rPr>
              <a:t>sum3</a:t>
            </a:r>
            <a:r>
              <a:rPr lang="en" sz="1600">
                <a:solidFill>
                  <a:srgbClr val="1B1B1B"/>
                </a:solidFill>
              </a:rPr>
              <a:t>(c) {</a:t>
            </a:r>
            <a:endParaRPr sz="1600">
              <a:solidFill>
                <a:srgbClr val="1B1B1B"/>
              </a:solidFill>
            </a:endParaRPr>
          </a:p>
          <a:p>
            <a:pPr indent="0" lvl="0" marL="0" rtl="0" algn="l">
              <a:spcBef>
                <a:spcPts val="0"/>
              </a:spcBef>
              <a:spcAft>
                <a:spcPts val="0"/>
              </a:spcAft>
              <a:buNone/>
            </a:pPr>
            <a:r>
              <a:rPr lang="en" sz="1600">
                <a:solidFill>
                  <a:srgbClr val="1B1B1B"/>
                </a:solidFill>
              </a:rPr>
              <a:t>      // outer functions scope</a:t>
            </a:r>
            <a:endParaRPr sz="1600">
              <a:solidFill>
                <a:srgbClr val="1B1B1B"/>
              </a:solidFill>
            </a:endParaRPr>
          </a:p>
          <a:p>
            <a:pPr indent="0" lvl="0" marL="0" rtl="0" algn="l">
              <a:spcBef>
                <a:spcPts val="0"/>
              </a:spcBef>
              <a:spcAft>
                <a:spcPts val="0"/>
              </a:spcAft>
              <a:buNone/>
            </a:pPr>
            <a:r>
              <a:rPr lang="en" sz="1600">
                <a:solidFill>
                  <a:srgbClr val="1B1B1B"/>
                </a:solidFill>
              </a:rPr>
              <a:t>      return function </a:t>
            </a:r>
            <a:r>
              <a:rPr lang="en" sz="1600">
                <a:solidFill>
                  <a:srgbClr val="4A86E8"/>
                </a:solidFill>
              </a:rPr>
              <a:t>sum4</a:t>
            </a:r>
            <a:r>
              <a:rPr lang="en" sz="1600">
                <a:solidFill>
                  <a:srgbClr val="1B1B1B"/>
                </a:solidFill>
              </a:rPr>
              <a:t>(d) {</a:t>
            </a:r>
            <a:endParaRPr sz="1600">
              <a:solidFill>
                <a:srgbClr val="1B1B1B"/>
              </a:solidFill>
            </a:endParaRPr>
          </a:p>
          <a:p>
            <a:pPr indent="0" lvl="0" marL="0" rtl="0" algn="l">
              <a:spcBef>
                <a:spcPts val="0"/>
              </a:spcBef>
              <a:spcAft>
                <a:spcPts val="0"/>
              </a:spcAft>
              <a:buNone/>
            </a:pPr>
            <a:r>
              <a:rPr lang="en" sz="1600">
                <a:solidFill>
                  <a:srgbClr val="1B1B1B"/>
                </a:solidFill>
              </a:rPr>
              <a:t>        // local scope</a:t>
            </a:r>
            <a:endParaRPr sz="1600">
              <a:solidFill>
                <a:srgbClr val="1B1B1B"/>
              </a:solidFill>
            </a:endParaRPr>
          </a:p>
          <a:p>
            <a:pPr indent="0" lvl="0" marL="0" rtl="0" algn="l">
              <a:spcBef>
                <a:spcPts val="0"/>
              </a:spcBef>
              <a:spcAft>
                <a:spcPts val="0"/>
              </a:spcAft>
              <a:buNone/>
            </a:pPr>
            <a:r>
              <a:rPr lang="en" sz="1600">
                <a:solidFill>
                  <a:srgbClr val="1B1B1B"/>
                </a:solidFill>
              </a:rPr>
              <a:t>        return a + b + c + d + e;</a:t>
            </a:r>
            <a:endParaRPr sz="1600">
              <a:solidFill>
                <a:srgbClr val="1B1B1B"/>
              </a:solidFill>
            </a:endParaRPr>
          </a:p>
          <a:p>
            <a:pPr indent="0" lvl="0" marL="0" rtl="0" algn="l">
              <a:spcBef>
                <a:spcPts val="0"/>
              </a:spcBef>
              <a:spcAft>
                <a:spcPts val="0"/>
              </a:spcAft>
              <a:buNone/>
            </a:pPr>
            <a:r>
              <a:rPr lang="en" sz="1600">
                <a:solidFill>
                  <a:srgbClr val="1B1B1B"/>
                </a:solidFill>
              </a:rPr>
              <a:t>      };</a:t>
            </a:r>
            <a:endParaRPr sz="1600">
              <a:solidFill>
                <a:srgbClr val="1B1B1B"/>
              </a:solidFill>
            </a:endParaRPr>
          </a:p>
          <a:p>
            <a:pPr indent="0" lvl="0" marL="0" rtl="0" algn="l">
              <a:spcBef>
                <a:spcPts val="0"/>
              </a:spcBef>
              <a:spcAft>
                <a:spcPts val="0"/>
              </a:spcAft>
              <a:buNone/>
            </a:pPr>
            <a:r>
              <a:rPr lang="en" sz="1600">
                <a:solidFill>
                  <a:srgbClr val="1B1B1B"/>
                </a:solidFill>
              </a:rPr>
              <a:t>    };</a:t>
            </a:r>
            <a:endParaRPr sz="1600">
              <a:solidFill>
                <a:srgbClr val="1B1B1B"/>
              </a:solidFill>
            </a:endParaRPr>
          </a:p>
          <a:p>
            <a:pPr indent="0" lvl="0" marL="0" rtl="0" algn="l">
              <a:spcBef>
                <a:spcPts val="0"/>
              </a:spcBef>
              <a:spcAft>
                <a:spcPts val="0"/>
              </a:spcAft>
              <a:buNone/>
            </a:pPr>
            <a:r>
              <a:rPr lang="en" sz="1600">
                <a:solidFill>
                  <a:srgbClr val="1B1B1B"/>
                </a:solidFill>
              </a:rPr>
              <a:t>  };</a:t>
            </a:r>
            <a:endParaRPr sz="1600">
              <a:solidFill>
                <a:srgbClr val="1B1B1B"/>
              </a:solidFill>
            </a:endParaRPr>
          </a:p>
          <a:p>
            <a:pPr indent="0" lvl="0" marL="0" rtl="0" algn="l">
              <a:spcBef>
                <a:spcPts val="0"/>
              </a:spcBef>
              <a:spcAft>
                <a:spcPts val="0"/>
              </a:spcAft>
              <a:buNone/>
            </a:pPr>
            <a:r>
              <a:rPr lang="en" sz="1600">
                <a:solidFill>
                  <a:srgbClr val="1B1B1B"/>
                </a:solidFill>
              </a:rPr>
              <a:t>}</a:t>
            </a:r>
            <a:endParaRPr sz="1600">
              <a:solidFill>
                <a:srgbClr val="1B1B1B"/>
              </a:solidFill>
            </a:endParaRPr>
          </a:p>
          <a:p>
            <a:pPr indent="0" lvl="0" marL="0" rtl="0" algn="l">
              <a:spcBef>
                <a:spcPts val="0"/>
              </a:spcBef>
              <a:spcAft>
                <a:spcPts val="0"/>
              </a:spcAft>
              <a:buNone/>
            </a:pPr>
            <a:r>
              <a:t/>
            </a:r>
            <a:endParaRPr sz="1600">
              <a:solidFill>
                <a:srgbClr val="1B1B1B"/>
              </a:solidFill>
            </a:endParaRPr>
          </a:p>
          <a:p>
            <a:pPr indent="0" lvl="0" marL="0" rtl="0" algn="l">
              <a:spcBef>
                <a:spcPts val="0"/>
              </a:spcBef>
              <a:spcAft>
                <a:spcPts val="0"/>
              </a:spcAft>
              <a:buNone/>
            </a:pPr>
            <a:r>
              <a:rPr lang="en" sz="1600">
                <a:solidFill>
                  <a:srgbClr val="1B1B1B"/>
                </a:solidFill>
              </a:rPr>
              <a:t>const sum2 = sum(1);</a:t>
            </a:r>
            <a:endParaRPr sz="1600">
              <a:solidFill>
                <a:srgbClr val="1B1B1B"/>
              </a:solidFill>
            </a:endParaRPr>
          </a:p>
          <a:p>
            <a:pPr indent="0" lvl="0" marL="0" rtl="0" algn="l">
              <a:spcBef>
                <a:spcPts val="0"/>
              </a:spcBef>
              <a:spcAft>
                <a:spcPts val="0"/>
              </a:spcAft>
              <a:buNone/>
            </a:pPr>
            <a:r>
              <a:rPr lang="en" sz="1600">
                <a:solidFill>
                  <a:srgbClr val="1B1B1B"/>
                </a:solidFill>
              </a:rPr>
              <a:t>const sum3 = sum2(2);</a:t>
            </a:r>
            <a:endParaRPr sz="1600">
              <a:solidFill>
                <a:srgbClr val="1B1B1B"/>
              </a:solidFill>
            </a:endParaRPr>
          </a:p>
          <a:p>
            <a:pPr indent="0" lvl="0" marL="0" rtl="0" algn="l">
              <a:spcBef>
                <a:spcPts val="0"/>
              </a:spcBef>
              <a:spcAft>
                <a:spcPts val="0"/>
              </a:spcAft>
              <a:buNone/>
            </a:pPr>
            <a:r>
              <a:rPr lang="en" sz="1600">
                <a:solidFill>
                  <a:srgbClr val="1B1B1B"/>
                </a:solidFill>
              </a:rPr>
              <a:t>const sum4 = sum3(3);</a:t>
            </a:r>
            <a:endParaRPr sz="1600">
              <a:solidFill>
                <a:srgbClr val="1B1B1B"/>
              </a:solidFill>
            </a:endParaRPr>
          </a:p>
          <a:p>
            <a:pPr indent="0" lvl="0" marL="0" rtl="0" algn="l">
              <a:spcBef>
                <a:spcPts val="0"/>
              </a:spcBef>
              <a:spcAft>
                <a:spcPts val="0"/>
              </a:spcAft>
              <a:buNone/>
            </a:pPr>
            <a:r>
              <a:rPr lang="en" sz="1600">
                <a:solidFill>
                  <a:srgbClr val="1B1B1B"/>
                </a:solidFill>
              </a:rPr>
              <a:t>const result = sum4(4);</a:t>
            </a:r>
            <a:endParaRPr sz="1600">
              <a:solidFill>
                <a:srgbClr val="1B1B1B"/>
              </a:solidFill>
            </a:endParaRPr>
          </a:p>
          <a:p>
            <a:pPr indent="0" lvl="0" marL="0" rtl="0" algn="l">
              <a:lnSpc>
                <a:spcPct val="115000"/>
              </a:lnSpc>
              <a:spcBef>
                <a:spcPts val="0"/>
              </a:spcBef>
              <a:spcAft>
                <a:spcPts val="0"/>
              </a:spcAft>
              <a:buNone/>
            </a:pPr>
            <a:r>
              <a:rPr lang="en" sz="1600">
                <a:solidFill>
                  <a:srgbClr val="1B1B1B"/>
                </a:solidFill>
              </a:rPr>
              <a:t>console.log(result); // 20</a:t>
            </a:r>
            <a:endParaRPr sz="1600">
              <a:solidFill>
                <a:srgbClr val="1B1B1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 of closure</a:t>
            </a:r>
            <a:endParaRPr/>
          </a:p>
        </p:txBody>
      </p:sp>
      <p:sp>
        <p:nvSpPr>
          <p:cNvPr id="134" name="Google Shape;134;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5882"/>
              </a:lnSpc>
              <a:spcBef>
                <a:spcPts val="2900"/>
              </a:spcBef>
              <a:spcAft>
                <a:spcPts val="0"/>
              </a:spcAft>
              <a:buNone/>
            </a:pPr>
            <a:r>
              <a:t/>
            </a:r>
            <a:endParaRPr b="1" sz="1500">
              <a:solidFill>
                <a:srgbClr val="242424"/>
              </a:solidFill>
              <a:highlight>
                <a:srgbClr val="FFFFFF"/>
              </a:highlight>
              <a:latin typeface="Arial"/>
              <a:ea typeface="Arial"/>
              <a:cs typeface="Arial"/>
              <a:sym typeface="Arial"/>
            </a:endParaRPr>
          </a:p>
          <a:p>
            <a:pPr indent="0" lvl="0" marL="0" rtl="0" algn="l">
              <a:lnSpc>
                <a:spcPct val="218181"/>
              </a:lnSpc>
              <a:spcBef>
                <a:spcPts val="1300"/>
              </a:spcBef>
              <a:spcAft>
                <a:spcPts val="0"/>
              </a:spcAft>
              <a:buNone/>
            </a:pPr>
            <a:r>
              <a:rPr lang="en" sz="1500">
                <a:solidFill>
                  <a:srgbClr val="242424"/>
                </a:solidFill>
                <a:highlight>
                  <a:srgbClr val="FFFFFF"/>
                </a:highlight>
                <a:latin typeface="Georgia"/>
                <a:ea typeface="Georgia"/>
                <a:cs typeface="Georgia"/>
                <a:sym typeface="Georgia"/>
              </a:rPr>
              <a:t>Among other things, closures are commonly used to give objects data privacy. Data privacy is an essential property that helps us program to an interface, not an implementation. This is an important concept that helps us build more robust software .</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None/>
            </a:pPr>
            <a:r>
              <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Filter method</a:t>
            </a:r>
            <a:endParaRPr>
              <a:latin typeface="Arial"/>
              <a:ea typeface="Arial"/>
              <a:cs typeface="Arial"/>
              <a:sym typeface="Arial"/>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100">
                <a:solidFill>
                  <a:srgbClr val="273239"/>
                </a:solidFill>
                <a:highlight>
                  <a:srgbClr val="FFFFFF"/>
                </a:highlight>
                <a:latin typeface="Nunito"/>
                <a:ea typeface="Nunito"/>
                <a:cs typeface="Nunito"/>
                <a:sym typeface="Nunito"/>
              </a:rPr>
              <a:t> </a:t>
            </a:r>
            <a:r>
              <a:rPr lang="en" sz="2100">
                <a:solidFill>
                  <a:srgbClr val="273239"/>
                </a:solidFill>
                <a:highlight>
                  <a:srgbClr val="FFFFFF"/>
                </a:highlight>
                <a:latin typeface="Nunito"/>
                <a:ea typeface="Nunito"/>
                <a:cs typeface="Nunito"/>
                <a:sym typeface="Nunito"/>
              </a:rPr>
              <a:t>JavaScript </a:t>
            </a:r>
            <a:r>
              <a:rPr b="1" lang="en" sz="2100">
                <a:solidFill>
                  <a:srgbClr val="273239"/>
                </a:solidFill>
                <a:highlight>
                  <a:srgbClr val="FFFFFF"/>
                </a:highlight>
                <a:latin typeface="Nunito"/>
                <a:ea typeface="Nunito"/>
                <a:cs typeface="Nunito"/>
                <a:sym typeface="Nunito"/>
              </a:rPr>
              <a:t>Array filter() </a:t>
            </a:r>
            <a:r>
              <a:rPr lang="en" sz="2100">
                <a:solidFill>
                  <a:srgbClr val="273239"/>
                </a:solidFill>
                <a:highlight>
                  <a:srgbClr val="FFFFFF"/>
                </a:highlight>
                <a:latin typeface="Nunito"/>
                <a:ea typeface="Nunito"/>
                <a:cs typeface="Nunito"/>
                <a:sym typeface="Nunito"/>
              </a:rPr>
              <a:t>Method is used to create a </a:t>
            </a:r>
            <a:r>
              <a:rPr b="1" lang="en" sz="3500">
                <a:solidFill>
                  <a:srgbClr val="273239"/>
                </a:solidFill>
                <a:highlight>
                  <a:srgbClr val="FFFFFF"/>
                </a:highlight>
                <a:latin typeface="Nunito"/>
                <a:ea typeface="Nunito"/>
                <a:cs typeface="Nunito"/>
                <a:sym typeface="Nunito"/>
              </a:rPr>
              <a:t>new array </a:t>
            </a:r>
            <a:r>
              <a:rPr lang="en" sz="2100">
                <a:solidFill>
                  <a:srgbClr val="273239"/>
                </a:solidFill>
                <a:highlight>
                  <a:srgbClr val="FFFFFF"/>
                </a:highlight>
                <a:latin typeface="Nunito"/>
                <a:ea typeface="Nunito"/>
                <a:cs typeface="Nunito"/>
                <a:sym typeface="Nunito"/>
              </a:rPr>
              <a:t>from a given array</a:t>
            </a:r>
            <a:endParaRPr sz="2100">
              <a:solidFill>
                <a:srgbClr val="273239"/>
              </a:solidFill>
              <a:highlight>
                <a:srgbClr val="FFFFFF"/>
              </a:highlight>
              <a:latin typeface="Nunito"/>
              <a:ea typeface="Nunito"/>
              <a:cs typeface="Nunito"/>
              <a:sym typeface="Nunito"/>
            </a:endParaRPr>
          </a:p>
          <a:p>
            <a:pPr indent="-361950" lvl="0" marL="457200" rtl="0" algn="l">
              <a:spcBef>
                <a:spcPts val="0"/>
              </a:spcBef>
              <a:spcAft>
                <a:spcPts val="0"/>
              </a:spcAft>
              <a:buClr>
                <a:srgbClr val="273239"/>
              </a:buClr>
              <a:buSzPts val="2100"/>
              <a:buFont typeface="Nunito"/>
              <a:buChar char="●"/>
            </a:pPr>
            <a:r>
              <a:rPr lang="en" sz="2100">
                <a:solidFill>
                  <a:srgbClr val="273239"/>
                </a:solidFill>
                <a:highlight>
                  <a:srgbClr val="FFFFFF"/>
                </a:highlight>
                <a:latin typeface="Nunito"/>
                <a:ea typeface="Nunito"/>
                <a:cs typeface="Nunito"/>
                <a:sym typeface="Nunito"/>
              </a:rPr>
              <a:t>Filter function will take a callback function</a:t>
            </a:r>
            <a:endParaRPr sz="2100">
              <a:solidFill>
                <a:srgbClr val="273239"/>
              </a:solidFill>
              <a:highlight>
                <a:srgbClr val="FFFFFF"/>
              </a:highlight>
              <a:latin typeface="Nunito"/>
              <a:ea typeface="Nunito"/>
              <a:cs typeface="Nunito"/>
              <a:sym typeface="Nunito"/>
            </a:endParaRPr>
          </a:p>
          <a:p>
            <a:pPr indent="-361950" lvl="0" marL="457200" rtl="0" algn="l">
              <a:spcBef>
                <a:spcPts val="0"/>
              </a:spcBef>
              <a:spcAft>
                <a:spcPts val="0"/>
              </a:spcAft>
              <a:buClr>
                <a:srgbClr val="273239"/>
              </a:buClr>
              <a:buSzPts val="2100"/>
              <a:buFont typeface="Nunito"/>
              <a:buChar char="●"/>
            </a:pPr>
            <a:r>
              <a:rPr lang="en" sz="2100">
                <a:solidFill>
                  <a:srgbClr val="273239"/>
                </a:solidFill>
                <a:highlight>
                  <a:srgbClr val="FFFFFF"/>
                </a:highlight>
                <a:latin typeface="Nunito"/>
                <a:ea typeface="Nunito"/>
                <a:cs typeface="Nunito"/>
                <a:sym typeface="Nunito"/>
              </a:rPr>
              <a:t>Callback function must return a boolean true/false</a:t>
            </a:r>
            <a:endParaRPr sz="21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2100">
                <a:solidFill>
                  <a:srgbClr val="273239"/>
                </a:solidFill>
                <a:highlight>
                  <a:srgbClr val="FFFFFF"/>
                </a:highlight>
                <a:latin typeface="Nunito"/>
                <a:ea typeface="Nunito"/>
                <a:cs typeface="Nunito"/>
                <a:sym typeface="Nunito"/>
              </a:rPr>
              <a:t>Based on </a:t>
            </a:r>
            <a:r>
              <a:rPr lang="en" sz="2100">
                <a:solidFill>
                  <a:srgbClr val="273239"/>
                </a:solidFill>
                <a:highlight>
                  <a:srgbClr val="FFFFFF"/>
                </a:highlight>
                <a:latin typeface="Nunito"/>
                <a:ea typeface="Nunito"/>
                <a:cs typeface="Nunito"/>
                <a:sym typeface="Nunito"/>
              </a:rPr>
              <a:t>what</a:t>
            </a:r>
            <a:r>
              <a:rPr lang="en" sz="2100">
                <a:solidFill>
                  <a:srgbClr val="273239"/>
                </a:solidFill>
                <a:highlight>
                  <a:srgbClr val="FFFFFF"/>
                </a:highlight>
                <a:latin typeface="Nunito"/>
                <a:ea typeface="Nunito"/>
                <a:cs typeface="Nunito"/>
                <a:sym typeface="Nunito"/>
              </a:rPr>
              <a:t> callback function returns </a:t>
            </a:r>
            <a:r>
              <a:rPr b="1" lang="en" sz="3100">
                <a:solidFill>
                  <a:srgbClr val="273239"/>
                </a:solidFill>
                <a:highlight>
                  <a:srgbClr val="FFFFFF"/>
                </a:highlight>
                <a:latin typeface="Nunito"/>
                <a:ea typeface="Nunito"/>
                <a:cs typeface="Nunito"/>
                <a:sym typeface="Nunito"/>
              </a:rPr>
              <a:t>new array </a:t>
            </a:r>
            <a:r>
              <a:rPr lang="en" sz="2100">
                <a:solidFill>
                  <a:srgbClr val="273239"/>
                </a:solidFill>
                <a:highlight>
                  <a:srgbClr val="FFFFFF"/>
                </a:highlight>
                <a:latin typeface="Nunito"/>
                <a:ea typeface="Nunito"/>
                <a:cs typeface="Nunito"/>
                <a:sym typeface="Nunito"/>
              </a:rPr>
              <a:t>is made</a:t>
            </a:r>
            <a:endParaRPr sz="2100">
              <a:solidFill>
                <a:srgbClr val="273239"/>
              </a:solidFill>
              <a:highlight>
                <a:srgbClr val="FFFFFF"/>
              </a:highlight>
              <a:latin typeface="Nunito"/>
              <a:ea typeface="Nunito"/>
              <a:cs typeface="Nunito"/>
              <a:sym typeface="Nunito"/>
            </a:endParaRPr>
          </a:p>
          <a:p>
            <a:pPr indent="0" lvl="0" marL="457200" rtl="0" algn="l">
              <a:spcBef>
                <a:spcPts val="1600"/>
              </a:spcBef>
              <a:spcAft>
                <a:spcPts val="0"/>
              </a:spcAft>
              <a:buNone/>
            </a:pPr>
            <a:r>
              <a:t/>
            </a:r>
            <a:endParaRPr sz="1700">
              <a:solidFill>
                <a:srgbClr val="273239"/>
              </a:solidFill>
              <a:highlight>
                <a:srgbClr val="FFFFFF"/>
              </a:highlight>
              <a:latin typeface="Nunito"/>
              <a:ea typeface="Nunito"/>
              <a:cs typeface="Nunito"/>
              <a:sym typeface="Nunito"/>
            </a:endParaRPr>
          </a:p>
          <a:p>
            <a:pPr indent="0" lvl="0" marL="0" rtl="0" algn="l">
              <a:spcBef>
                <a:spcPts val="1600"/>
              </a:spcBef>
              <a:spcAft>
                <a:spcPts val="0"/>
              </a:spcAft>
              <a:buNone/>
            </a:pPr>
            <a:r>
              <a:rPr lang="en" sz="1300">
                <a:solidFill>
                  <a:srgbClr val="273239"/>
                </a:solidFill>
                <a:highlight>
                  <a:srgbClr val="FFFFFF"/>
                </a:highlight>
                <a:latin typeface="Nunito"/>
                <a:ea typeface="Nunito"/>
                <a:cs typeface="Nunito"/>
                <a:sym typeface="Nunito"/>
              </a:rPr>
              <a:t>        </a:t>
            </a:r>
            <a:endParaRPr sz="1200">
              <a:solidFill>
                <a:srgbClr val="273239"/>
              </a:solidFill>
              <a:latin typeface="Courier New"/>
              <a:ea typeface="Courier New"/>
              <a:cs typeface="Courier New"/>
              <a:sym typeface="Courier New"/>
            </a:endParaRPr>
          </a:p>
          <a:p>
            <a:pPr indent="0" lvl="0" marL="0" rtl="0" algn="l">
              <a:spcBef>
                <a:spcPts val="1600"/>
              </a:spcBef>
              <a:spcAft>
                <a:spcPts val="16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533900" y="61725"/>
            <a:ext cx="6263700" cy="4857900"/>
          </a:xfrm>
          <a:prstGeom prst="rect">
            <a:avLst/>
          </a:prstGeom>
        </p:spPr>
        <p:txBody>
          <a:bodyPr anchorCtr="0" anchor="ctr" bIns="91425" lIns="91425" spcFirstLastPara="1" rIns="91425" wrap="square" tIns="91425">
            <a:noAutofit/>
          </a:bodyPr>
          <a:lstStyle/>
          <a:p>
            <a:pPr indent="0" lvl="0" marL="0" marR="139700" rtl="0" algn="l">
              <a:lnSpc>
                <a:spcPct val="120000"/>
              </a:lnSpc>
              <a:spcBef>
                <a:spcPts val="0"/>
              </a:spcBef>
              <a:spcAft>
                <a:spcPts val="0"/>
              </a:spcAft>
              <a:buNone/>
            </a:pPr>
            <a:r>
              <a:t/>
            </a:r>
            <a:endParaRPr b="0" sz="2100">
              <a:solidFill>
                <a:srgbClr val="0082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6699"/>
                </a:solidFill>
                <a:highlight>
                  <a:srgbClr val="FFFFFF"/>
                </a:highlight>
                <a:latin typeface="Lora Medium"/>
                <a:ea typeface="Lora Medium"/>
                <a:cs typeface="Lora Medium"/>
                <a:sym typeface="Lora Medium"/>
              </a:rPr>
              <a:t>function</a:t>
            </a:r>
            <a:r>
              <a:rPr b="0" lang="en" sz="2100">
                <a:solidFill>
                  <a:srgbClr val="273239"/>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canVote(age) {</a:t>
            </a:r>
            <a:r>
              <a:rPr b="0" lang="en" sz="2100">
                <a:solidFill>
                  <a:srgbClr val="6AA84F"/>
                </a:solidFill>
                <a:highlight>
                  <a:srgbClr val="FFFFFF"/>
                </a:highlight>
                <a:latin typeface="Lora Medium"/>
                <a:ea typeface="Lora Medium"/>
                <a:cs typeface="Lora Medium"/>
                <a:sym typeface="Lora Medium"/>
              </a:rPr>
              <a:t> // callback func</a:t>
            </a:r>
            <a:endParaRPr b="0" sz="2100">
              <a:solidFill>
                <a:srgbClr val="6AA84F"/>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188038"/>
                </a:solidFill>
                <a:highlight>
                  <a:srgbClr val="FFFFFF"/>
                </a:highlight>
                <a:latin typeface="Lora Medium"/>
                <a:ea typeface="Lora Medium"/>
                <a:cs typeface="Lora Medium"/>
                <a:sym typeface="Lora Medium"/>
              </a:rPr>
              <a:t>    </a:t>
            </a:r>
            <a:r>
              <a:rPr b="0" lang="en" sz="2100">
                <a:solidFill>
                  <a:srgbClr val="006699"/>
                </a:solidFill>
                <a:highlight>
                  <a:srgbClr val="FFFFFF"/>
                </a:highlight>
                <a:latin typeface="Lora Medium"/>
                <a:ea typeface="Lora Medium"/>
                <a:cs typeface="Lora Medium"/>
                <a:sym typeface="Lora Medium"/>
              </a:rPr>
              <a:t>return</a:t>
            </a:r>
            <a:r>
              <a:rPr b="0" lang="en" sz="2100">
                <a:solidFill>
                  <a:srgbClr val="273239"/>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age &gt;= 18;</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273239"/>
                </a:solidFill>
                <a:highlight>
                  <a:srgbClr val="FFFFFF"/>
                </a:highlight>
                <a:latin typeface="Lora Medium"/>
                <a:ea typeface="Lora Medium"/>
                <a:cs typeface="Lora Medium"/>
                <a:sym typeface="Lora Medium"/>
              </a:rPr>
              <a:t> </a:t>
            </a:r>
            <a:endParaRPr b="0" sz="2100">
              <a:solidFill>
                <a:srgbClr val="273239"/>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6699"/>
                </a:solidFill>
                <a:highlight>
                  <a:srgbClr val="FFFFFF"/>
                </a:highlight>
                <a:latin typeface="Lora Medium"/>
                <a:ea typeface="Lora Medium"/>
                <a:cs typeface="Lora Medium"/>
                <a:sym typeface="Lora Medium"/>
              </a:rPr>
              <a:t>function</a:t>
            </a:r>
            <a:r>
              <a:rPr b="0" lang="en" sz="2100">
                <a:solidFill>
                  <a:srgbClr val="273239"/>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func() {</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188038"/>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let filtered = [24, 33, 16, 40].filter(canVote);</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188038"/>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console.log(filtered);</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func();</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log—---&gt; [24, 33, 40]</a:t>
            </a:r>
            <a:endParaRPr b="0" sz="2100">
              <a:solidFill>
                <a:srgbClr val="000000"/>
              </a:solidFill>
              <a:highlight>
                <a:srgbClr val="FFFFFF"/>
              </a:highlight>
              <a:latin typeface="Lora Medium"/>
              <a:ea typeface="Lora Medium"/>
              <a:cs typeface="Lora Medium"/>
              <a:sym typeface="Lora Medium"/>
            </a:endParaRPr>
          </a:p>
          <a:p>
            <a:pPr indent="0" lvl="0" marL="0" rtl="0" algn="ctr">
              <a:spcBef>
                <a:spcPts val="0"/>
              </a:spcBef>
              <a:spcAft>
                <a:spcPts val="0"/>
              </a:spcAft>
              <a:buNone/>
            </a:pPr>
            <a:r>
              <a:t/>
            </a:r>
            <a:endParaRPr b="0" sz="5800">
              <a:latin typeface="Lora Medium"/>
              <a:ea typeface="Lora Medium"/>
              <a:cs typeface="Lora Medium"/>
              <a:sym typeface="Lor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Map </a:t>
            </a:r>
            <a:r>
              <a:rPr lang="en">
                <a:latin typeface="Arial"/>
                <a:ea typeface="Arial"/>
                <a:cs typeface="Arial"/>
                <a:sym typeface="Arial"/>
              </a:rPr>
              <a:t>method</a:t>
            </a:r>
            <a:endParaRPr>
              <a:latin typeface="Arial"/>
              <a:ea typeface="Arial"/>
              <a:cs typeface="Arial"/>
              <a:sym typeface="Arial"/>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100">
                <a:solidFill>
                  <a:srgbClr val="273239"/>
                </a:solidFill>
                <a:highlight>
                  <a:srgbClr val="FFFFFF"/>
                </a:highlight>
                <a:latin typeface="Nunito"/>
                <a:ea typeface="Nunito"/>
                <a:cs typeface="Nunito"/>
                <a:sym typeface="Nunito"/>
              </a:rPr>
              <a:t> </a:t>
            </a:r>
            <a:r>
              <a:rPr lang="en" sz="2100">
                <a:solidFill>
                  <a:srgbClr val="273239"/>
                </a:solidFill>
                <a:highlight>
                  <a:srgbClr val="FFFFFF"/>
                </a:highlight>
                <a:latin typeface="Nunito"/>
                <a:ea typeface="Nunito"/>
                <a:cs typeface="Nunito"/>
                <a:sym typeface="Nunito"/>
              </a:rPr>
              <a:t>JavaScript </a:t>
            </a:r>
            <a:r>
              <a:rPr b="1" lang="en" sz="2100">
                <a:solidFill>
                  <a:srgbClr val="273239"/>
                </a:solidFill>
                <a:highlight>
                  <a:srgbClr val="FFFFFF"/>
                </a:highlight>
                <a:latin typeface="Nunito"/>
                <a:ea typeface="Nunito"/>
                <a:cs typeface="Nunito"/>
                <a:sym typeface="Nunito"/>
              </a:rPr>
              <a:t>Map</a:t>
            </a:r>
            <a:r>
              <a:rPr b="1" lang="en" sz="2100">
                <a:solidFill>
                  <a:srgbClr val="273239"/>
                </a:solidFill>
                <a:highlight>
                  <a:srgbClr val="FFFFFF"/>
                </a:highlight>
                <a:latin typeface="Nunito"/>
                <a:ea typeface="Nunito"/>
                <a:cs typeface="Nunito"/>
                <a:sym typeface="Nunito"/>
              </a:rPr>
              <a:t>() </a:t>
            </a:r>
            <a:r>
              <a:rPr lang="en" sz="2100">
                <a:solidFill>
                  <a:srgbClr val="273239"/>
                </a:solidFill>
                <a:highlight>
                  <a:srgbClr val="FFFFFF"/>
                </a:highlight>
                <a:latin typeface="Nunito"/>
                <a:ea typeface="Nunito"/>
                <a:cs typeface="Nunito"/>
                <a:sym typeface="Nunito"/>
              </a:rPr>
              <a:t>Method is used to create / map a </a:t>
            </a:r>
            <a:r>
              <a:rPr b="1" lang="en" sz="3500">
                <a:solidFill>
                  <a:srgbClr val="273239"/>
                </a:solidFill>
                <a:highlight>
                  <a:srgbClr val="FFFFFF"/>
                </a:highlight>
                <a:latin typeface="Nunito"/>
                <a:ea typeface="Nunito"/>
                <a:cs typeface="Nunito"/>
                <a:sym typeface="Nunito"/>
              </a:rPr>
              <a:t>new array </a:t>
            </a:r>
            <a:r>
              <a:rPr lang="en" sz="2100">
                <a:solidFill>
                  <a:srgbClr val="273239"/>
                </a:solidFill>
                <a:highlight>
                  <a:srgbClr val="FFFFFF"/>
                </a:highlight>
                <a:latin typeface="Nunito"/>
                <a:ea typeface="Nunito"/>
                <a:cs typeface="Nunito"/>
                <a:sym typeface="Nunito"/>
              </a:rPr>
              <a:t>from a given array</a:t>
            </a:r>
            <a:endParaRPr sz="2100">
              <a:solidFill>
                <a:srgbClr val="273239"/>
              </a:solidFill>
              <a:highlight>
                <a:srgbClr val="FFFFFF"/>
              </a:highlight>
              <a:latin typeface="Nunito"/>
              <a:ea typeface="Nunito"/>
              <a:cs typeface="Nunito"/>
              <a:sym typeface="Nunito"/>
            </a:endParaRPr>
          </a:p>
          <a:p>
            <a:pPr indent="-361950" lvl="0" marL="457200" rtl="0" algn="l">
              <a:spcBef>
                <a:spcPts val="0"/>
              </a:spcBef>
              <a:spcAft>
                <a:spcPts val="0"/>
              </a:spcAft>
              <a:buClr>
                <a:srgbClr val="273239"/>
              </a:buClr>
              <a:buSzPts val="2100"/>
              <a:buFont typeface="Nunito"/>
              <a:buChar char="●"/>
            </a:pPr>
            <a:r>
              <a:rPr lang="en" sz="2100">
                <a:solidFill>
                  <a:srgbClr val="273239"/>
                </a:solidFill>
                <a:highlight>
                  <a:srgbClr val="FFFFFF"/>
                </a:highlight>
                <a:latin typeface="Nunito"/>
                <a:ea typeface="Nunito"/>
                <a:cs typeface="Nunito"/>
                <a:sym typeface="Nunito"/>
              </a:rPr>
              <a:t>Map function will take a callback function</a:t>
            </a:r>
            <a:endParaRPr sz="2100">
              <a:solidFill>
                <a:srgbClr val="273239"/>
              </a:solidFill>
              <a:highlight>
                <a:srgbClr val="FFFFFF"/>
              </a:highlight>
              <a:latin typeface="Nunito"/>
              <a:ea typeface="Nunito"/>
              <a:cs typeface="Nunito"/>
              <a:sym typeface="Nunito"/>
            </a:endParaRPr>
          </a:p>
          <a:p>
            <a:pPr indent="-361950" lvl="0" marL="457200" rtl="0" algn="l">
              <a:spcBef>
                <a:spcPts val="0"/>
              </a:spcBef>
              <a:spcAft>
                <a:spcPts val="0"/>
              </a:spcAft>
              <a:buClr>
                <a:srgbClr val="273239"/>
              </a:buClr>
              <a:buSzPts val="2100"/>
              <a:buFont typeface="Nunito"/>
              <a:buChar char="●"/>
            </a:pPr>
            <a:r>
              <a:rPr lang="en" sz="2100">
                <a:solidFill>
                  <a:srgbClr val="273239"/>
                </a:solidFill>
                <a:highlight>
                  <a:srgbClr val="FFFFFF"/>
                </a:highlight>
                <a:latin typeface="Nunito"/>
                <a:ea typeface="Nunito"/>
                <a:cs typeface="Nunito"/>
                <a:sym typeface="Nunito"/>
              </a:rPr>
              <a:t>Callback function must return a value (any value)</a:t>
            </a:r>
            <a:endParaRPr sz="21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2100">
                <a:solidFill>
                  <a:srgbClr val="273239"/>
                </a:solidFill>
                <a:highlight>
                  <a:srgbClr val="FFFFFF"/>
                </a:highlight>
                <a:latin typeface="Nunito"/>
                <a:ea typeface="Nunito"/>
                <a:cs typeface="Nunito"/>
                <a:sym typeface="Nunito"/>
              </a:rPr>
              <a:t>Whatever</a:t>
            </a:r>
            <a:r>
              <a:rPr lang="en" sz="2100">
                <a:solidFill>
                  <a:srgbClr val="273239"/>
                </a:solidFill>
                <a:highlight>
                  <a:srgbClr val="FFFFFF"/>
                </a:highlight>
                <a:latin typeface="Nunito"/>
                <a:ea typeface="Nunito"/>
                <a:cs typeface="Nunito"/>
                <a:sym typeface="Nunito"/>
              </a:rPr>
              <a:t> callback function returns that element will be pushed to new array</a:t>
            </a:r>
            <a:endParaRPr sz="2100">
              <a:solidFill>
                <a:srgbClr val="273239"/>
              </a:solidFill>
              <a:highlight>
                <a:srgbClr val="FFFFFF"/>
              </a:highlight>
              <a:latin typeface="Nunito"/>
              <a:ea typeface="Nunito"/>
              <a:cs typeface="Nunito"/>
              <a:sym typeface="Nunito"/>
            </a:endParaRPr>
          </a:p>
          <a:p>
            <a:pPr indent="0" lvl="0" marL="457200" rtl="0" algn="l">
              <a:spcBef>
                <a:spcPts val="1600"/>
              </a:spcBef>
              <a:spcAft>
                <a:spcPts val="0"/>
              </a:spcAft>
              <a:buNone/>
            </a:pPr>
            <a:r>
              <a:t/>
            </a:r>
            <a:endParaRPr sz="1700">
              <a:solidFill>
                <a:srgbClr val="273239"/>
              </a:solidFill>
              <a:highlight>
                <a:srgbClr val="FFFFFF"/>
              </a:highlight>
              <a:latin typeface="Nunito"/>
              <a:ea typeface="Nunito"/>
              <a:cs typeface="Nunito"/>
              <a:sym typeface="Nunito"/>
            </a:endParaRPr>
          </a:p>
          <a:p>
            <a:pPr indent="0" lvl="0" marL="0" rtl="0" algn="l">
              <a:spcBef>
                <a:spcPts val="1600"/>
              </a:spcBef>
              <a:spcAft>
                <a:spcPts val="0"/>
              </a:spcAft>
              <a:buNone/>
            </a:pPr>
            <a:r>
              <a:rPr lang="en" sz="1300">
                <a:solidFill>
                  <a:srgbClr val="273239"/>
                </a:solidFill>
                <a:highlight>
                  <a:srgbClr val="FFFFFF"/>
                </a:highlight>
                <a:latin typeface="Nunito"/>
                <a:ea typeface="Nunito"/>
                <a:cs typeface="Nunito"/>
                <a:sym typeface="Nunito"/>
              </a:rPr>
              <a:t>        </a:t>
            </a:r>
            <a:endParaRPr sz="1200">
              <a:solidFill>
                <a:srgbClr val="273239"/>
              </a:solidFill>
              <a:latin typeface="Courier New"/>
              <a:ea typeface="Courier New"/>
              <a:cs typeface="Courier New"/>
              <a:sym typeface="Courier New"/>
            </a:endParaRPr>
          </a:p>
          <a:p>
            <a:pPr indent="0" lvl="0" marL="0" rtl="0" algn="l">
              <a:spcBef>
                <a:spcPts val="1600"/>
              </a:spcBef>
              <a:spcAft>
                <a:spcPts val="16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533900" y="-70875"/>
            <a:ext cx="6286500" cy="4544700"/>
          </a:xfrm>
          <a:prstGeom prst="rect">
            <a:avLst/>
          </a:prstGeom>
        </p:spPr>
        <p:txBody>
          <a:bodyPr anchorCtr="0" anchor="ctr" bIns="91425" lIns="91425" spcFirstLastPara="1" rIns="91425" wrap="square" tIns="91425">
            <a:noAutofit/>
          </a:bodyPr>
          <a:lstStyle/>
          <a:p>
            <a:pPr indent="0" lvl="0" marL="0" marR="139700" rtl="0" algn="l">
              <a:lnSpc>
                <a:spcPct val="120000"/>
              </a:lnSpc>
              <a:spcBef>
                <a:spcPts val="0"/>
              </a:spcBef>
              <a:spcAft>
                <a:spcPts val="0"/>
              </a:spcAft>
              <a:buNone/>
            </a:pPr>
            <a:r>
              <a:t/>
            </a:r>
            <a:endParaRPr b="0" sz="2100">
              <a:solidFill>
                <a:srgbClr val="0082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t/>
            </a:r>
            <a:endParaRPr b="0" sz="2100">
              <a:solidFill>
                <a:srgbClr val="006699"/>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t/>
            </a:r>
            <a:endParaRPr b="0" sz="2100">
              <a:solidFill>
                <a:srgbClr val="006699"/>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6699"/>
                </a:solidFill>
                <a:highlight>
                  <a:srgbClr val="FFFFFF"/>
                </a:highlight>
                <a:latin typeface="Lora Medium"/>
                <a:ea typeface="Lora Medium"/>
                <a:cs typeface="Lora Medium"/>
                <a:sym typeface="Lora Medium"/>
              </a:rPr>
              <a:t>function</a:t>
            </a:r>
            <a:r>
              <a:rPr b="0" lang="en" sz="2100">
                <a:solidFill>
                  <a:srgbClr val="273239"/>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plusOne</a:t>
            </a:r>
            <a:r>
              <a:rPr b="0" lang="en" sz="2100">
                <a:solidFill>
                  <a:srgbClr val="000000"/>
                </a:solidFill>
                <a:highlight>
                  <a:srgbClr val="FFFFFF"/>
                </a:highlight>
                <a:latin typeface="Lora Medium"/>
                <a:ea typeface="Lora Medium"/>
                <a:cs typeface="Lora Medium"/>
                <a:sym typeface="Lora Medium"/>
              </a:rPr>
              <a:t>(num) {</a:t>
            </a:r>
            <a:r>
              <a:rPr b="0" lang="en" sz="2100">
                <a:solidFill>
                  <a:srgbClr val="6AA84F"/>
                </a:solidFill>
                <a:highlight>
                  <a:srgbClr val="FFFFFF"/>
                </a:highlight>
                <a:latin typeface="Lora Medium"/>
                <a:ea typeface="Lora Medium"/>
                <a:cs typeface="Lora Medium"/>
                <a:sym typeface="Lora Medium"/>
              </a:rPr>
              <a:t> // callback func</a:t>
            </a:r>
            <a:endParaRPr b="0" sz="2100">
              <a:solidFill>
                <a:srgbClr val="6AA84F"/>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188038"/>
                </a:solidFill>
                <a:highlight>
                  <a:srgbClr val="FFFFFF"/>
                </a:highlight>
                <a:latin typeface="Lora Medium"/>
                <a:ea typeface="Lora Medium"/>
                <a:cs typeface="Lora Medium"/>
                <a:sym typeface="Lora Medium"/>
              </a:rPr>
              <a:t>    </a:t>
            </a:r>
            <a:r>
              <a:rPr b="0" lang="en" sz="2100">
                <a:solidFill>
                  <a:srgbClr val="006699"/>
                </a:solidFill>
                <a:highlight>
                  <a:srgbClr val="FFFFFF"/>
                </a:highlight>
                <a:latin typeface="Lora Medium"/>
                <a:ea typeface="Lora Medium"/>
                <a:cs typeface="Lora Medium"/>
                <a:sym typeface="Lora Medium"/>
              </a:rPr>
              <a:t>return</a:t>
            </a:r>
            <a:r>
              <a:rPr b="0" lang="en" sz="2100">
                <a:solidFill>
                  <a:srgbClr val="273239"/>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num + 1</a:t>
            </a:r>
            <a:r>
              <a:rPr b="0" lang="en" sz="2100">
                <a:solidFill>
                  <a:srgbClr val="000000"/>
                </a:solidFill>
                <a:highlight>
                  <a:srgbClr val="FFFFFF"/>
                </a:highlight>
                <a:latin typeface="Lora Medium"/>
                <a:ea typeface="Lora Medium"/>
                <a:cs typeface="Lora Medium"/>
                <a:sym typeface="Lora Medium"/>
              </a:rPr>
              <a:t>;</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a:t>
            </a:r>
            <a:endParaRPr b="0" sz="2100">
              <a:solidFill>
                <a:srgbClr val="273239"/>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6699"/>
                </a:solidFill>
                <a:highlight>
                  <a:srgbClr val="FFFFFF"/>
                </a:highlight>
                <a:latin typeface="Lora Medium"/>
                <a:ea typeface="Lora Medium"/>
                <a:cs typeface="Lora Medium"/>
                <a:sym typeface="Lora Medium"/>
              </a:rPr>
              <a:t>function</a:t>
            </a:r>
            <a:r>
              <a:rPr b="0" lang="en" sz="2100">
                <a:solidFill>
                  <a:srgbClr val="273239"/>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func() {</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188038"/>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let mappedAr= [24, 33, 16, 40].map(plusOne);</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188038"/>
                </a:solidFill>
                <a:highlight>
                  <a:srgbClr val="FFFFFF"/>
                </a:highlight>
                <a:latin typeface="Lora Medium"/>
                <a:ea typeface="Lora Medium"/>
                <a:cs typeface="Lora Medium"/>
                <a:sym typeface="Lora Medium"/>
              </a:rPr>
              <a:t>    </a:t>
            </a:r>
            <a:r>
              <a:rPr b="0" lang="en" sz="2100">
                <a:solidFill>
                  <a:srgbClr val="000000"/>
                </a:solidFill>
                <a:highlight>
                  <a:srgbClr val="FFFFFF"/>
                </a:highlight>
                <a:latin typeface="Lora Medium"/>
                <a:ea typeface="Lora Medium"/>
                <a:cs typeface="Lora Medium"/>
                <a:sym typeface="Lora Medium"/>
              </a:rPr>
              <a:t>console.log(mappedAr);</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func();</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rPr b="0" lang="en" sz="2100">
                <a:solidFill>
                  <a:srgbClr val="000000"/>
                </a:solidFill>
                <a:highlight>
                  <a:srgbClr val="FFFFFF"/>
                </a:highlight>
                <a:latin typeface="Lora Medium"/>
                <a:ea typeface="Lora Medium"/>
                <a:cs typeface="Lora Medium"/>
                <a:sym typeface="Lora Medium"/>
              </a:rPr>
              <a:t>log—&gt; [25, 4, 17, 41]</a:t>
            </a:r>
            <a:endParaRPr b="0" sz="2100">
              <a:solidFill>
                <a:srgbClr val="000000"/>
              </a:solidFill>
              <a:highlight>
                <a:srgbClr val="FFFFFF"/>
              </a:highlight>
              <a:latin typeface="Lora Medium"/>
              <a:ea typeface="Lora Medium"/>
              <a:cs typeface="Lora Medium"/>
              <a:sym typeface="Lora Medium"/>
            </a:endParaRPr>
          </a:p>
          <a:p>
            <a:pPr indent="0" lvl="0" marL="0" marR="139700" rtl="0" algn="l">
              <a:lnSpc>
                <a:spcPct val="120000"/>
              </a:lnSpc>
              <a:spcBef>
                <a:spcPts val="0"/>
              </a:spcBef>
              <a:spcAft>
                <a:spcPts val="0"/>
              </a:spcAft>
              <a:buNone/>
            </a:pPr>
            <a:r>
              <a:t/>
            </a:r>
            <a:endParaRPr b="0" sz="2100">
              <a:solidFill>
                <a:srgbClr val="000000"/>
              </a:solidFill>
              <a:highlight>
                <a:srgbClr val="FFFFFF"/>
              </a:highlight>
              <a:latin typeface="Lora Medium"/>
              <a:ea typeface="Lora Medium"/>
              <a:cs typeface="Lora Medium"/>
              <a:sym typeface="Lora Medium"/>
            </a:endParaRPr>
          </a:p>
          <a:p>
            <a:pPr indent="0" lvl="0" marL="0" rtl="0" algn="ctr">
              <a:spcBef>
                <a:spcPts val="0"/>
              </a:spcBef>
              <a:spcAft>
                <a:spcPts val="0"/>
              </a:spcAft>
              <a:buNone/>
            </a:pPr>
            <a:r>
              <a:t/>
            </a:r>
            <a:endParaRPr b="0" sz="5800">
              <a:latin typeface="Lora Medium"/>
              <a:ea typeface="Lora Medium"/>
              <a:cs typeface="Lora Medium"/>
              <a:sym typeface="Lora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Reduce </a:t>
            </a:r>
            <a:r>
              <a:rPr lang="en">
                <a:latin typeface="Arial"/>
                <a:ea typeface="Arial"/>
                <a:cs typeface="Arial"/>
                <a:sym typeface="Arial"/>
              </a:rPr>
              <a:t>method</a:t>
            </a:r>
            <a:endParaRPr>
              <a:latin typeface="Arial"/>
              <a:ea typeface="Arial"/>
              <a:cs typeface="Arial"/>
              <a:sym typeface="Arial"/>
            </a:endParaRPr>
          </a:p>
        </p:txBody>
      </p:sp>
      <p:sp>
        <p:nvSpPr>
          <p:cNvPr id="85" name="Google Shape;85;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900">
                <a:solidFill>
                  <a:srgbClr val="273239"/>
                </a:solidFill>
                <a:highlight>
                  <a:srgbClr val="FFFFFF"/>
                </a:highlight>
                <a:latin typeface="Nunito"/>
                <a:ea typeface="Nunito"/>
                <a:cs typeface="Nunito"/>
                <a:sym typeface="Nunito"/>
              </a:rPr>
              <a:t> </a:t>
            </a:r>
            <a:r>
              <a:rPr lang="en" sz="1950">
                <a:solidFill>
                  <a:srgbClr val="000000"/>
                </a:solidFill>
                <a:highlight>
                  <a:srgbClr val="FFFFFF"/>
                </a:highlight>
                <a:latin typeface="Verdana"/>
                <a:ea typeface="Verdana"/>
                <a:cs typeface="Verdana"/>
                <a:sym typeface="Verdana"/>
              </a:rPr>
              <a:t>method executes a reducer function for array element.</a:t>
            </a:r>
            <a:endParaRPr sz="2900">
              <a:solidFill>
                <a:srgbClr val="273239"/>
              </a:solidFill>
              <a:highlight>
                <a:srgbClr val="FFFFFF"/>
              </a:highlight>
              <a:latin typeface="Nunito"/>
              <a:ea typeface="Nunito"/>
              <a:cs typeface="Nunito"/>
              <a:sym typeface="Nunito"/>
            </a:endParaRPr>
          </a:p>
          <a:p>
            <a:pPr indent="-412750" lvl="0" marL="457200" rtl="0" algn="l">
              <a:spcBef>
                <a:spcPts val="0"/>
              </a:spcBef>
              <a:spcAft>
                <a:spcPts val="0"/>
              </a:spcAft>
              <a:buClr>
                <a:srgbClr val="273239"/>
              </a:buClr>
              <a:buSzPts val="2900"/>
              <a:buFont typeface="Nunito"/>
              <a:buChar char="●"/>
            </a:pPr>
            <a:r>
              <a:rPr lang="en" sz="1950">
                <a:solidFill>
                  <a:srgbClr val="000000"/>
                </a:solidFill>
                <a:highlight>
                  <a:srgbClr val="FFFFFF"/>
                </a:highlight>
                <a:latin typeface="Verdana"/>
                <a:ea typeface="Verdana"/>
                <a:cs typeface="Verdana"/>
                <a:sym typeface="Verdana"/>
              </a:rPr>
              <a:t>method returns a single value: the function's accumulated result.</a:t>
            </a:r>
            <a:endParaRPr sz="2900">
              <a:solidFill>
                <a:srgbClr val="273239"/>
              </a:solidFill>
              <a:highlight>
                <a:srgbClr val="FFFFFF"/>
              </a:highlight>
              <a:latin typeface="Nunito"/>
              <a:ea typeface="Nunito"/>
              <a:cs typeface="Nunito"/>
              <a:sym typeface="Nunito"/>
            </a:endParaRPr>
          </a:p>
          <a:p>
            <a:pPr indent="-412750" lvl="0" marL="457200" rtl="0" algn="l">
              <a:spcBef>
                <a:spcPts val="0"/>
              </a:spcBef>
              <a:spcAft>
                <a:spcPts val="0"/>
              </a:spcAft>
              <a:buClr>
                <a:srgbClr val="273239"/>
              </a:buClr>
              <a:buSzPts val="2900"/>
              <a:buFont typeface="Nunito"/>
              <a:buChar char="●"/>
            </a:pPr>
            <a:r>
              <a:rPr lang="en" sz="1950">
                <a:solidFill>
                  <a:srgbClr val="000000"/>
                </a:solidFill>
                <a:highlight>
                  <a:srgbClr val="FFFFFF"/>
                </a:highlight>
                <a:latin typeface="Verdana"/>
                <a:ea typeface="Verdana"/>
                <a:cs typeface="Verdana"/>
                <a:sym typeface="Verdana"/>
              </a:rPr>
              <a:t>The accumulated result from the last call of the callback function.</a:t>
            </a:r>
            <a:endParaRPr sz="2900">
              <a:solidFill>
                <a:srgbClr val="273239"/>
              </a:solidFill>
              <a:highlight>
                <a:srgbClr val="FFFFFF"/>
              </a:highlight>
              <a:latin typeface="Nunito"/>
              <a:ea typeface="Nunito"/>
              <a:cs typeface="Nunito"/>
              <a:sym typeface="Nunito"/>
            </a:endParaRPr>
          </a:p>
          <a:p>
            <a:pPr indent="-400050" lvl="0" marL="457200" rtl="0" algn="l">
              <a:spcBef>
                <a:spcPts val="0"/>
              </a:spcBef>
              <a:spcAft>
                <a:spcPts val="0"/>
              </a:spcAft>
              <a:buClr>
                <a:srgbClr val="273239"/>
              </a:buClr>
              <a:buSzPts val="2700"/>
              <a:buFont typeface="Nunito"/>
              <a:buChar char="●"/>
            </a:pPr>
            <a:r>
              <a:rPr i="1" lang="en" sz="2150">
                <a:solidFill>
                  <a:srgbClr val="000000"/>
                </a:solidFill>
                <a:highlight>
                  <a:srgbClr val="FFFFFF"/>
                </a:highlight>
                <a:latin typeface="Courier New"/>
                <a:ea typeface="Courier New"/>
                <a:cs typeface="Courier New"/>
                <a:sym typeface="Courier New"/>
              </a:rPr>
              <a:t>array</a:t>
            </a:r>
            <a:r>
              <a:rPr lang="en" sz="2150">
                <a:solidFill>
                  <a:srgbClr val="000000"/>
                </a:solidFill>
                <a:highlight>
                  <a:srgbClr val="FFFFFF"/>
                </a:highlight>
                <a:latin typeface="Courier New"/>
                <a:ea typeface="Courier New"/>
                <a:cs typeface="Courier New"/>
                <a:sym typeface="Courier New"/>
              </a:rPr>
              <a:t>.reduce(</a:t>
            </a:r>
            <a:r>
              <a:rPr i="1" lang="en" sz="2150">
                <a:solidFill>
                  <a:srgbClr val="000000"/>
                </a:solidFill>
                <a:highlight>
                  <a:srgbClr val="FFFFFF"/>
                </a:highlight>
                <a:latin typeface="Courier New"/>
                <a:ea typeface="Courier New"/>
                <a:cs typeface="Courier New"/>
                <a:sym typeface="Courier New"/>
              </a:rPr>
              <a:t>function(total, currentValue, currentIndex, arr), initialValue</a:t>
            </a:r>
            <a:r>
              <a:rPr lang="en" sz="2150">
                <a:solidFill>
                  <a:srgbClr val="000000"/>
                </a:solidFill>
                <a:highlight>
                  <a:srgbClr val="FFFFFF"/>
                </a:highlight>
                <a:latin typeface="Courier New"/>
                <a:ea typeface="Courier New"/>
                <a:cs typeface="Courier New"/>
                <a:sym typeface="Courier New"/>
              </a:rPr>
              <a:t>)</a:t>
            </a:r>
            <a:endParaRPr sz="3100">
              <a:solidFill>
                <a:srgbClr val="273239"/>
              </a:solidFill>
              <a:highlight>
                <a:srgbClr val="FFFFFF"/>
              </a:highlight>
              <a:latin typeface="Nunito"/>
              <a:ea typeface="Nunito"/>
              <a:cs typeface="Nunito"/>
              <a:sym typeface="Nunito"/>
            </a:endParaRPr>
          </a:p>
          <a:p>
            <a:pPr indent="0" lvl="0" marL="457200" rtl="0" algn="l">
              <a:spcBef>
                <a:spcPts val="1600"/>
              </a:spcBef>
              <a:spcAft>
                <a:spcPts val="0"/>
              </a:spcAft>
              <a:buNone/>
            </a:pPr>
            <a:r>
              <a:t/>
            </a:r>
            <a:endParaRPr sz="1700">
              <a:solidFill>
                <a:srgbClr val="273239"/>
              </a:solidFill>
              <a:highlight>
                <a:srgbClr val="FFFFFF"/>
              </a:highlight>
              <a:latin typeface="Nunito"/>
              <a:ea typeface="Nunito"/>
              <a:cs typeface="Nunito"/>
              <a:sym typeface="Nunito"/>
            </a:endParaRPr>
          </a:p>
          <a:p>
            <a:pPr indent="0" lvl="0" marL="0" rtl="0" algn="l">
              <a:spcBef>
                <a:spcPts val="1600"/>
              </a:spcBef>
              <a:spcAft>
                <a:spcPts val="0"/>
              </a:spcAft>
              <a:buNone/>
            </a:pPr>
            <a:r>
              <a:rPr lang="en" sz="1300">
                <a:solidFill>
                  <a:srgbClr val="273239"/>
                </a:solidFill>
                <a:highlight>
                  <a:srgbClr val="FFFFFF"/>
                </a:highlight>
                <a:latin typeface="Nunito"/>
                <a:ea typeface="Nunito"/>
                <a:cs typeface="Nunito"/>
                <a:sym typeface="Nunito"/>
              </a:rPr>
              <a:t>        </a:t>
            </a:r>
            <a:endParaRPr sz="1200">
              <a:solidFill>
                <a:srgbClr val="273239"/>
              </a:solidFill>
              <a:latin typeface="Courier New"/>
              <a:ea typeface="Courier New"/>
              <a:cs typeface="Courier New"/>
              <a:sym typeface="Courier New"/>
            </a:endParaRPr>
          </a:p>
          <a:p>
            <a:pPr indent="0" lvl="0" marL="0" rtl="0" algn="l">
              <a:spcBef>
                <a:spcPts val="1600"/>
              </a:spcBef>
              <a:spcAft>
                <a:spcPts val="16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1533900" y="-70875"/>
            <a:ext cx="6286500" cy="45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const array1 = [1, 2, 3, 4];</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t/>
            </a:r>
            <a:endParaRPr b="0" sz="2100">
              <a:solidFill>
                <a:srgbClr val="008200"/>
              </a:solidFill>
              <a:highlight>
                <a:srgbClr val="FFFFFF"/>
              </a:highlight>
              <a:latin typeface="Lora Medium"/>
              <a:ea typeface="Lora Medium"/>
              <a:cs typeface="Lora Medium"/>
              <a:sym typeface="Lora Medium"/>
            </a:endParaRPr>
          </a:p>
          <a:p>
            <a:pPr indent="0" lvl="0" marL="0" rtl="0" algn="ctr">
              <a:spcBef>
                <a:spcPts val="0"/>
              </a:spcBef>
              <a:spcAft>
                <a:spcPts val="0"/>
              </a:spcAft>
              <a:buNone/>
            </a:pPr>
            <a:r>
              <a:rPr b="0" lang="en" sz="2100">
                <a:solidFill>
                  <a:srgbClr val="008200"/>
                </a:solidFill>
                <a:highlight>
                  <a:srgbClr val="FFFFFF"/>
                </a:highlight>
                <a:latin typeface="Lora Medium"/>
                <a:ea typeface="Lora Medium"/>
                <a:cs typeface="Lora Medium"/>
                <a:sym typeface="Lora Medium"/>
              </a:rPr>
              <a:t>/</a:t>
            </a:r>
            <a:endParaRPr b="0" sz="2100">
              <a:solidFill>
                <a:srgbClr val="008200"/>
              </a:solidFill>
              <a:highlight>
                <a:srgbClr val="FFFFFF"/>
              </a:highlight>
              <a:latin typeface="Lora Medium"/>
              <a:ea typeface="Lora Medium"/>
              <a:cs typeface="Lora Medium"/>
              <a:sym typeface="Lora Medium"/>
            </a:endParaRPr>
          </a:p>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const initialValue = 0;</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const sumWithInitial = array1.reduce(</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rPr b="0" lang="en" sz="2100">
                <a:highlight>
                  <a:srgbClr val="FFFFFF"/>
                </a:highlight>
                <a:latin typeface="Lora Medium"/>
                <a:ea typeface="Lora Medium"/>
                <a:cs typeface="Lora Medium"/>
                <a:sym typeface="Lora Medium"/>
              </a:rPr>
              <a:t>  (accumulator, currentValue) =&gt; accumulator + currentValue,</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rPr b="0" lang="en" sz="2100">
                <a:highlight>
                  <a:srgbClr val="FFFFFF"/>
                </a:highlight>
                <a:latin typeface="Lora Medium"/>
                <a:ea typeface="Lora Medium"/>
                <a:cs typeface="Lora Medium"/>
                <a:sym typeface="Lora Medium"/>
              </a:rPr>
              <a:t>  initialValue</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rPr b="0" lang="en" sz="2100">
                <a:highlight>
                  <a:srgbClr val="FFFFFF"/>
                </a:highlight>
                <a:latin typeface="Lora Medium"/>
                <a:ea typeface="Lora Medium"/>
                <a:cs typeface="Lora Medium"/>
                <a:sym typeface="Lora Medium"/>
              </a:rPr>
              <a:t>);</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rPr b="0" lang="en" sz="2100">
                <a:solidFill>
                  <a:srgbClr val="008200"/>
                </a:solidFill>
                <a:highlight>
                  <a:srgbClr val="FFFFFF"/>
                </a:highlight>
                <a:latin typeface="Lora Medium"/>
                <a:ea typeface="Lora Medium"/>
                <a:cs typeface="Lora Medium"/>
                <a:sym typeface="Lora Medium"/>
              </a:rPr>
              <a:t>console.log(sumWithInitial);</a:t>
            </a:r>
            <a:endParaRPr b="0" sz="2100">
              <a:solidFill>
                <a:srgbClr val="008200"/>
              </a:solidFill>
              <a:highlight>
                <a:srgbClr val="FFFFFF"/>
              </a:highlight>
              <a:latin typeface="Lora Medium"/>
              <a:ea typeface="Lora Medium"/>
              <a:cs typeface="Lora Medium"/>
              <a:sym typeface="Lora Medium"/>
            </a:endParaRPr>
          </a:p>
          <a:p>
            <a:pPr indent="0" lvl="0" marL="0" rtl="0" algn="ctr">
              <a:spcBef>
                <a:spcPts val="0"/>
              </a:spcBef>
              <a:spcAft>
                <a:spcPts val="0"/>
              </a:spcAft>
              <a:buNone/>
            </a:pPr>
            <a:r>
              <a:rPr b="0" lang="en" sz="2100">
                <a:solidFill>
                  <a:srgbClr val="008200"/>
                </a:solidFill>
                <a:highlight>
                  <a:srgbClr val="FFFFFF"/>
                </a:highlight>
                <a:latin typeface="Lora Medium"/>
                <a:ea typeface="Lora Medium"/>
                <a:cs typeface="Lora Medium"/>
                <a:sym typeface="Lora Medium"/>
              </a:rPr>
              <a:t>// Expected output: 10</a:t>
            </a:r>
            <a:endParaRPr b="0" sz="2100">
              <a:solidFill>
                <a:srgbClr val="008200"/>
              </a:solidFill>
              <a:highlight>
                <a:srgbClr val="FFFFFF"/>
              </a:highlight>
              <a:latin typeface="Lora Medium"/>
              <a:ea typeface="Lora Medium"/>
              <a:cs typeface="Lora Medium"/>
              <a:sym typeface="Lora Medium"/>
            </a:endParaRPr>
          </a:p>
          <a:p>
            <a:pPr indent="0" lvl="0" marL="0" rtl="0" algn="ctr">
              <a:spcBef>
                <a:spcPts val="0"/>
              </a:spcBef>
              <a:spcAft>
                <a:spcPts val="0"/>
              </a:spcAft>
              <a:buNone/>
            </a:pPr>
            <a:r>
              <a:t/>
            </a:r>
            <a:endParaRPr b="0" sz="2100">
              <a:solidFill>
                <a:srgbClr val="008200"/>
              </a:solidFill>
              <a:highlight>
                <a:srgbClr val="FFFFFF"/>
              </a:highlight>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Every </a:t>
            </a:r>
            <a:r>
              <a:rPr lang="en">
                <a:latin typeface="Arial"/>
                <a:ea typeface="Arial"/>
                <a:cs typeface="Arial"/>
                <a:sym typeface="Arial"/>
              </a:rPr>
              <a:t>method</a:t>
            </a:r>
            <a:endParaRPr>
              <a:latin typeface="Arial"/>
              <a:ea typeface="Arial"/>
              <a:cs typeface="Arial"/>
              <a:sym typeface="Arial"/>
            </a:endParaRPr>
          </a:p>
        </p:txBody>
      </p:sp>
      <p:sp>
        <p:nvSpPr>
          <p:cNvPr id="96" name="Google Shape;96;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3800">
              <a:solidFill>
                <a:srgbClr val="273239"/>
              </a:solidFill>
              <a:highlight>
                <a:srgbClr val="FFFFFF"/>
              </a:highlight>
              <a:latin typeface="Nunito"/>
              <a:ea typeface="Nunito"/>
              <a:cs typeface="Nunito"/>
              <a:sym typeface="Nunito"/>
            </a:endParaRPr>
          </a:p>
          <a:p>
            <a:pPr indent="0" lvl="0" marL="457200" rtl="0" algn="l">
              <a:spcBef>
                <a:spcPts val="1600"/>
              </a:spcBef>
              <a:spcAft>
                <a:spcPts val="0"/>
              </a:spcAft>
              <a:buNone/>
            </a:pPr>
            <a:r>
              <a:rPr lang="en" sz="2100">
                <a:solidFill>
                  <a:srgbClr val="1B1B1B"/>
                </a:solidFill>
                <a:highlight>
                  <a:srgbClr val="FFFFFF"/>
                </a:highlight>
                <a:latin typeface="Roboto"/>
                <a:ea typeface="Roboto"/>
                <a:cs typeface="Roboto"/>
                <a:sym typeface="Roboto"/>
              </a:rPr>
              <a:t>The </a:t>
            </a:r>
            <a:r>
              <a:rPr lang="en" sz="2100">
                <a:solidFill>
                  <a:srgbClr val="188038"/>
                </a:solidFill>
                <a:highlight>
                  <a:srgbClr val="FFFFFF"/>
                </a:highlight>
                <a:latin typeface="Roboto Mono"/>
                <a:ea typeface="Roboto Mono"/>
                <a:cs typeface="Roboto Mono"/>
                <a:sym typeface="Roboto Mono"/>
              </a:rPr>
              <a:t>every()</a:t>
            </a:r>
            <a:r>
              <a:rPr lang="en" sz="2100">
                <a:solidFill>
                  <a:srgbClr val="1B1B1B"/>
                </a:solidFill>
                <a:highlight>
                  <a:srgbClr val="FFFFFF"/>
                </a:highlight>
                <a:latin typeface="Roboto"/>
                <a:ea typeface="Roboto"/>
                <a:cs typeface="Roboto"/>
                <a:sym typeface="Roboto"/>
              </a:rPr>
              <a:t> method tests whether all elements in the array pass the test implemented by the provided function. It returns a Boolean value.</a:t>
            </a:r>
            <a:endParaRPr sz="2100">
              <a:solidFill>
                <a:srgbClr val="1B1B1B"/>
              </a:solidFill>
              <a:highlight>
                <a:srgbClr val="FFFFFF"/>
              </a:highlight>
              <a:latin typeface="Roboto"/>
              <a:ea typeface="Roboto"/>
              <a:cs typeface="Roboto"/>
              <a:sym typeface="Roboto"/>
            </a:endParaRPr>
          </a:p>
          <a:p>
            <a:pPr indent="0" lvl="0" marL="457200" rtl="0" algn="l">
              <a:spcBef>
                <a:spcPts val="1600"/>
              </a:spcBef>
              <a:spcAft>
                <a:spcPts val="0"/>
              </a:spcAft>
              <a:buNone/>
            </a:pPr>
            <a:r>
              <a:rPr lang="en" sz="2100">
                <a:solidFill>
                  <a:srgbClr val="1B1B1B"/>
                </a:solidFill>
                <a:highlight>
                  <a:srgbClr val="FFFFFF"/>
                </a:highlight>
                <a:latin typeface="Roboto"/>
                <a:ea typeface="Roboto"/>
                <a:cs typeface="Roboto"/>
                <a:sym typeface="Roboto"/>
              </a:rPr>
              <a:t>If every element passes test / logic   —&gt; true</a:t>
            </a:r>
            <a:endParaRPr sz="2100">
              <a:solidFill>
                <a:srgbClr val="1B1B1B"/>
              </a:solidFill>
              <a:highlight>
                <a:srgbClr val="FFFFFF"/>
              </a:highlight>
              <a:latin typeface="Roboto"/>
              <a:ea typeface="Roboto"/>
              <a:cs typeface="Roboto"/>
              <a:sym typeface="Roboto"/>
            </a:endParaRPr>
          </a:p>
          <a:p>
            <a:pPr indent="0" lvl="0" marL="457200" rtl="0" algn="l">
              <a:spcBef>
                <a:spcPts val="1600"/>
              </a:spcBef>
              <a:spcAft>
                <a:spcPts val="0"/>
              </a:spcAft>
              <a:buNone/>
            </a:pPr>
            <a:r>
              <a:rPr lang="en" sz="2100">
                <a:solidFill>
                  <a:srgbClr val="1B1B1B"/>
                </a:solidFill>
                <a:highlight>
                  <a:srgbClr val="FFFFFF"/>
                </a:highlight>
                <a:latin typeface="Roboto"/>
                <a:ea typeface="Roboto"/>
                <a:cs typeface="Roboto"/>
                <a:sym typeface="Roboto"/>
              </a:rPr>
              <a:t>If every element passes test/ logic </a:t>
            </a:r>
            <a:r>
              <a:rPr lang="en" sz="2100">
                <a:solidFill>
                  <a:srgbClr val="1B1B1B"/>
                </a:solidFill>
                <a:highlight>
                  <a:srgbClr val="FFFFFF"/>
                </a:highlight>
                <a:latin typeface="Roboto"/>
                <a:ea typeface="Roboto"/>
                <a:cs typeface="Roboto"/>
                <a:sym typeface="Roboto"/>
              </a:rPr>
              <a:t>—&gt; flase.</a:t>
            </a:r>
            <a:endParaRPr sz="2100">
              <a:solidFill>
                <a:srgbClr val="1B1B1B"/>
              </a:solidFill>
              <a:highlight>
                <a:srgbClr val="FFFFFF"/>
              </a:highlight>
              <a:latin typeface="Roboto"/>
              <a:ea typeface="Roboto"/>
              <a:cs typeface="Roboto"/>
              <a:sym typeface="Roboto"/>
            </a:endParaRPr>
          </a:p>
          <a:p>
            <a:pPr indent="0" lvl="0" marL="0" rtl="0" algn="l">
              <a:spcBef>
                <a:spcPts val="1600"/>
              </a:spcBef>
              <a:spcAft>
                <a:spcPts val="0"/>
              </a:spcAft>
              <a:buNone/>
            </a:pPr>
            <a:r>
              <a:rPr lang="en" sz="1300">
                <a:solidFill>
                  <a:srgbClr val="273239"/>
                </a:solidFill>
                <a:highlight>
                  <a:srgbClr val="FFFFFF"/>
                </a:highlight>
                <a:latin typeface="Nunito"/>
                <a:ea typeface="Nunito"/>
                <a:cs typeface="Nunito"/>
                <a:sym typeface="Nunito"/>
              </a:rPr>
              <a:t>        </a:t>
            </a:r>
            <a:endParaRPr sz="1200">
              <a:solidFill>
                <a:srgbClr val="273239"/>
              </a:solidFill>
              <a:latin typeface="Courier New"/>
              <a:ea typeface="Courier New"/>
              <a:cs typeface="Courier New"/>
              <a:sym typeface="Courier New"/>
            </a:endParaRPr>
          </a:p>
          <a:p>
            <a:pPr indent="0" lvl="0" marL="0" rtl="0" algn="l">
              <a:spcBef>
                <a:spcPts val="1600"/>
              </a:spcBef>
              <a:spcAft>
                <a:spcPts val="16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1533900" y="-70875"/>
            <a:ext cx="6286500" cy="45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const isBelowThreshold = (currentValue) =&gt; currentValue &lt; 40;</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const array1 = [1, 30, 39, 29, 10, 13];</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console.log(array1.every(isBelowThreshold));</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rPr b="0" lang="en" sz="2100">
                <a:highlight>
                  <a:srgbClr val="FFFFFF"/>
                </a:highlight>
                <a:latin typeface="Lora Medium"/>
                <a:ea typeface="Lora Medium"/>
                <a:cs typeface="Lora Medium"/>
                <a:sym typeface="Lora Medium"/>
              </a:rPr>
              <a:t>Log —-&gt;  true</a:t>
            </a:r>
            <a:endParaRPr b="0" sz="2100">
              <a:highlight>
                <a:srgbClr val="FFFFFF"/>
              </a:highlight>
              <a:latin typeface="Lora Medium"/>
              <a:ea typeface="Lora Medium"/>
              <a:cs typeface="Lora Medium"/>
              <a:sym typeface="Lora Medium"/>
            </a:endParaRPr>
          </a:p>
          <a:p>
            <a:pPr indent="0" lvl="0" marL="0" rtl="0" algn="l">
              <a:spcBef>
                <a:spcPts val="0"/>
              </a:spcBef>
              <a:spcAft>
                <a:spcPts val="0"/>
              </a:spcAft>
              <a:buNone/>
            </a:pPr>
            <a:r>
              <a:t/>
            </a:r>
            <a:endParaRPr b="0" sz="2100">
              <a:highlight>
                <a:srgbClr val="FFFFFF"/>
              </a:highlight>
              <a:latin typeface="Lora Medium"/>
              <a:ea typeface="Lora Medium"/>
              <a:cs typeface="Lora Medium"/>
              <a:sym typeface="Lora Medium"/>
            </a:endParaRPr>
          </a:p>
          <a:p>
            <a:pPr indent="0" lvl="0" marL="0" rtl="0" algn="ctr">
              <a:spcBef>
                <a:spcPts val="0"/>
              </a:spcBef>
              <a:spcAft>
                <a:spcPts val="0"/>
              </a:spcAft>
              <a:buNone/>
            </a:pPr>
            <a:r>
              <a:t/>
            </a:r>
            <a:endParaRPr b="0" sz="2100">
              <a:solidFill>
                <a:srgbClr val="008200"/>
              </a:solidFill>
              <a:highlight>
                <a:srgbClr val="FFFFFF"/>
              </a:highlight>
              <a:latin typeface="Lora Medium"/>
              <a:ea typeface="Lora Medium"/>
              <a:cs typeface="Lora Medium"/>
              <a:sym typeface="Lora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