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324" r:id="rId2"/>
    <p:sldId id="262" r:id="rId3"/>
    <p:sldId id="263" r:id="rId4"/>
    <p:sldId id="264" r:id="rId5"/>
    <p:sldId id="325" r:id="rId6"/>
    <p:sldId id="323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1" r:id="rId21"/>
    <p:sldId id="282" r:id="rId22"/>
    <p:sldId id="279" r:id="rId23"/>
    <p:sldId id="280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6" r:id="rId44"/>
    <p:sldId id="302" r:id="rId45"/>
    <p:sldId id="303" r:id="rId46"/>
    <p:sldId id="304" r:id="rId47"/>
    <p:sldId id="305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9" r:id="rId60"/>
    <p:sldId id="320" r:id="rId61"/>
    <p:sldId id="321" r:id="rId62"/>
    <p:sldId id="322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0E2045"/>
    <a:srgbClr val="FEC422"/>
    <a:srgbClr val="002C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81" autoAdjust="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12CBF-2585-4A8B-8B12-84A6EE4A2174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C61D7-4BA4-4AB2-BE48-D3F7B38B6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7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C61D7-4BA4-4AB2-BE48-D3F7B38B6A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57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5B8F-633D-8A31-A52B-3DC63A301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5F4E2-5AE7-EF84-7EAE-6D5DF8202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44D22-D064-F642-12FE-6A13F8F8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A25E-F4EE-425F-B27D-263A63C7C4E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BC62B-2896-2321-A806-C452666C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53A2B-F9B6-4A9F-4688-B3765AAF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DCB1-EB23-4CA0-9A4A-3CA879EC8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5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87920-D8D6-9BEE-B37B-B4FD99EE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4772B-8405-84DB-F914-B69716BFB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8DC9C-7AB0-3A9C-C6C3-2D8DEA904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A25E-F4EE-425F-B27D-263A63C7C4E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B811B-4997-F479-F163-161D3EE2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C5C5-8150-372A-60D6-026A92DE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DCB1-EB23-4CA0-9A4A-3CA879EC8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809DA4-55FA-8342-90EA-75B33B9D3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836CF-192F-9D1D-5331-BBC9A89F8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FFB01-A3CC-ED95-759F-25AC9408A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A25E-F4EE-425F-B27D-263A63C7C4E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B0672-91FC-3239-B7D8-2AB68E01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DC53B-0121-2DC5-C0B1-E5C1DD96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DCB1-EB23-4CA0-9A4A-3CA879EC8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1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A0DD-085C-089D-BC22-725A2A6B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9FC34-0B3C-2903-EEAF-AAEC6D66B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0E754-E2C3-F7B2-7BAD-9E4A1EF3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A25E-F4EE-425F-B27D-263A63C7C4E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33BB3-4264-F4F4-5514-47C0C6950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97249-A29F-5CCF-6176-5EC831C2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DCB1-EB23-4CA0-9A4A-3CA879EC8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8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6D8B-96F9-9376-9B0F-8E6864C53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8D045-E58D-AEDF-4E0D-8870A554C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F2DCA-2E7B-5ED7-48EA-4256E2E7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A25E-F4EE-425F-B27D-263A63C7C4E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2CE3A-AC55-7506-C210-C3AAAFC0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3793C-7FAA-A228-7C6B-6180292F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DCB1-EB23-4CA0-9A4A-3CA879EC8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9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CB98C-B582-6CAF-5653-E9EFA52F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E9B71-45BD-0FCA-DD9F-B6C160A69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CDC21-B402-97AF-6E0F-62DF4242C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AC6B7-F9AC-34CA-858B-16E951F8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A25E-F4EE-425F-B27D-263A63C7C4E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D6C73-54DD-449B-212A-20FD02D9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46022-61C1-75AA-4C58-681352CC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DCB1-EB23-4CA0-9A4A-3CA879EC8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9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A46F-1FBE-221D-D71D-1A47F90B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131AA-56FB-47A4-3DD9-7895F654E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582B8-2E2D-4135-A806-C1B9B4120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20B2D-B0DF-DDB9-C26A-00F27F280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EEDEE-94EB-FF98-856F-4A767C832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5EE273-BC85-12F2-2CE4-CD12B524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A25E-F4EE-425F-B27D-263A63C7C4E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7F6925-8ADF-259E-A8E6-E1D881CF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175559-1FF6-DF9E-E5A3-CB436CCB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DCB1-EB23-4CA0-9A4A-3CA879EC8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8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AB87-76A2-9341-6F14-938106EA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6D5A6-86AB-72BF-B955-B9976F17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A25E-F4EE-425F-B27D-263A63C7C4E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2E49E-95A5-8508-1CC8-BC94DFB0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D010C-1F12-B251-4643-BE3E787F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DCB1-EB23-4CA0-9A4A-3CA879EC8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92A98-F183-AB3A-4F72-ACAC8A8A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A25E-F4EE-425F-B27D-263A63C7C4E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0B1DD-652E-2DAF-0547-75763143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E7E05-28AF-3082-91DE-A31DD39A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DCB1-EB23-4CA0-9A4A-3CA879EC8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2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CFEB-6199-6B9F-8ED4-D28CCFFD9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B7C5-1AAD-23CA-45F5-72065DA50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5028E-3486-BC49-84C2-B4DD1CF08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7BB0F-203F-AD11-0BF1-5D4433E4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A25E-F4EE-425F-B27D-263A63C7C4E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B8E92-D531-171F-B6E3-E266C46E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D5BF0-8395-B5CD-ECB5-8A3A59AB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DCB1-EB23-4CA0-9A4A-3CA879EC8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2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0F084-BE64-FCF9-3C7E-6A5FEA798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833D5-3C95-E84F-5F20-2D258C72C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27F52-2A04-B3A8-EB47-3BDEF70EA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67C80-D93B-1005-FEA7-CC427407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A25E-F4EE-425F-B27D-263A63C7C4E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F3F8A-7B12-1A0B-FE4D-DAB8E7282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B8A9B-AA65-13F1-1CD7-5B6BD69A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DCB1-EB23-4CA0-9A4A-3CA879EC8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C1367C-B0B9-518A-318D-20FC3D2DB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AAD9C-408B-F512-8619-FB7C81356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5A777-9A29-AA71-3ADF-F1D3D135C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4A25E-F4EE-425F-B27D-263A63C7C4E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46653-C183-59ED-B5BA-2FDC577E1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8B208-B946-823F-6064-C55B549E4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7DCB1-EB23-4CA0-9A4A-3CA879EC8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5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css3_pr_flex-flow.asp" TargetMode="External"/><Relationship Id="rId3" Type="http://schemas.openxmlformats.org/officeDocument/2006/relationships/hyperlink" Target="https://www.w3schools.com/cssref/css3_pr_flex-direction.asp" TargetMode="External"/><Relationship Id="rId7" Type="http://schemas.openxmlformats.org/officeDocument/2006/relationships/hyperlink" Target="https://www.w3schools.com/cssref/css3_pr_align-content.asp" TargetMode="External"/><Relationship Id="rId2" Type="http://schemas.openxmlformats.org/officeDocument/2006/relationships/hyperlink" Target="https://www.w3schools.com/cssref/pr_class_display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css3_pr_flex-wrap.asp" TargetMode="External"/><Relationship Id="rId11" Type="http://schemas.openxmlformats.org/officeDocument/2006/relationships/hyperlink" Target="https://www.w3schools.com/cssref/css3_pr_flex.asp" TargetMode="External"/><Relationship Id="rId5" Type="http://schemas.openxmlformats.org/officeDocument/2006/relationships/hyperlink" Target="https://www.w3schools.com/cssref/css3_pr_align-items.asp" TargetMode="External"/><Relationship Id="rId10" Type="http://schemas.openxmlformats.org/officeDocument/2006/relationships/hyperlink" Target="https://www.w3schools.com/cssref/css3_pr_align-self.asp" TargetMode="External"/><Relationship Id="rId4" Type="http://schemas.openxmlformats.org/officeDocument/2006/relationships/hyperlink" Target="https://www.w3schools.com/cssref/css3_pr_justify-content.asp" TargetMode="External"/><Relationship Id="rId9" Type="http://schemas.openxmlformats.org/officeDocument/2006/relationships/hyperlink" Target="https://www.w3schools.com/cssref/css3_pr_order.as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5C2B635-2AB4-40F9-AFA8-37CC98EBF091}"/>
              </a:ext>
            </a:extLst>
          </p:cNvPr>
          <p:cNvSpPr txBox="1">
            <a:spLocks/>
          </p:cNvSpPr>
          <p:nvPr/>
        </p:nvSpPr>
        <p:spPr>
          <a:xfrm>
            <a:off x="2781300" y="1813322"/>
            <a:ext cx="6858000" cy="179070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5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4779264"/>
            <a:ext cx="3741420" cy="135636"/>
          </a:xfrm>
          <a:prstGeom prst="rect">
            <a:avLst/>
          </a:prstGeom>
        </p:spPr>
        <p:txBody>
          <a:bodyPr vert="horz" lIns="68580" tIns="34290" rIns="68580" bIns="3429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8343D24-B366-41FE-8EC5-F93256D488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Flexbox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4511487-CBF2-4704-A604-71200711FF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0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n-lt"/>
              </a:rPr>
              <a:t>CSS3 Flexbox -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1" y="1690689"/>
            <a:ext cx="4383297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It is also possible to change the direction of the flex line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If we set the direction property to </a:t>
            </a:r>
            <a:r>
              <a:rPr lang="en-US" sz="2800" dirty="0" err="1"/>
              <a:t>rtl</a:t>
            </a:r>
            <a:r>
              <a:rPr lang="en-US" sz="2800" dirty="0"/>
              <a:t> (right-to-left), the text is drawn right to left, and also the flex line changes direction, which will change the page layout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37ACF1-E624-40CA-8A28-8C27C8CD3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025" y="365126"/>
            <a:ext cx="3874278" cy="487110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DEE3E2A-90B1-4547-9636-E67E6D5A06A2}"/>
              </a:ext>
            </a:extLst>
          </p:cNvPr>
          <p:cNvSpPr/>
          <p:nvPr/>
        </p:nvSpPr>
        <p:spPr>
          <a:xfrm>
            <a:off x="6760234" y="365126"/>
            <a:ext cx="1958196" cy="8080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3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C348D3F-8065-4F33-AA5F-27F3E621B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690" y="1799681"/>
            <a:ext cx="4562475" cy="27813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n-lt"/>
              </a:rPr>
              <a:t>CSS3 Flexbox -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1" y="1690689"/>
            <a:ext cx="4383297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26163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n-lt"/>
              </a:rPr>
              <a:t>CSS3 Flexbox - Flex Direction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89"/>
            <a:ext cx="8101282" cy="41190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The flex-direction property specifies the direction of the flexible items inside the flex container. The default value of flex-direction is row (left-to-right, top-to-bottom)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 other values are as follows:</a:t>
            </a:r>
          </a:p>
          <a:p>
            <a:pPr marL="91440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row-reverse</a:t>
            </a:r>
            <a:r>
              <a:rPr lang="en-US" sz="2800" dirty="0"/>
              <a:t> - If the writing-mode (direction) is left to right, the flex items will be laid out right to left</a:t>
            </a:r>
          </a:p>
          <a:p>
            <a:pPr marL="91440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column</a:t>
            </a:r>
            <a:r>
              <a:rPr lang="en-US" sz="2800" dirty="0"/>
              <a:t> - If the writing system is horizontal, the flex items will be laid out vertically</a:t>
            </a:r>
          </a:p>
          <a:p>
            <a:pPr marL="91440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column-reverse</a:t>
            </a:r>
            <a:r>
              <a:rPr lang="en-US" sz="2800" dirty="0"/>
              <a:t> - Same as column, but reversed</a:t>
            </a:r>
          </a:p>
        </p:txBody>
      </p:sp>
    </p:spTree>
    <p:extLst>
      <p:ext uri="{BB962C8B-B14F-4D97-AF65-F5344CB8AC3E}">
        <p14:creationId xmlns:p14="http://schemas.microsoft.com/office/powerpoint/2010/main" val="45008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n-lt"/>
              </a:rPr>
              <a:t>CSS3 Flexbox - Flex Direction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89"/>
            <a:ext cx="8101282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800" dirty="0"/>
              <a:t>(Row-reverse)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E602BC-45B4-4F46-A450-DE57D33CE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774" y="1366310"/>
            <a:ext cx="4545597" cy="26824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83B952C-F125-4262-8E73-46D7B8397118}"/>
              </a:ext>
            </a:extLst>
          </p:cNvPr>
          <p:cNvSpPr/>
          <p:nvPr/>
        </p:nvSpPr>
        <p:spPr>
          <a:xfrm>
            <a:off x="4957313" y="2212170"/>
            <a:ext cx="4019910" cy="5947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5846A4-E583-42B1-A14B-E524B523F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775" y="4274809"/>
            <a:ext cx="5069007" cy="128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2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n-lt"/>
              </a:rPr>
              <a:t>CSS3 Flexbox - Flex Direction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89"/>
            <a:ext cx="8101282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Example: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90EAC2-68CC-4B6E-857B-EC827059A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638" y="2081212"/>
            <a:ext cx="4814061" cy="30342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048C94F-A224-0A47-43FB-479864404BD3}"/>
              </a:ext>
            </a:extLst>
          </p:cNvPr>
          <p:cNvSpPr/>
          <p:nvPr/>
        </p:nvSpPr>
        <p:spPr>
          <a:xfrm>
            <a:off x="0" y="6205728"/>
            <a:ext cx="12326112" cy="6522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69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D17B634-483A-4F72-86E7-6B3A848FE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393" y="1400769"/>
            <a:ext cx="4069071" cy="275498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n-lt"/>
              </a:rPr>
              <a:t>CSS3 Flexbox - Flex Direction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89"/>
            <a:ext cx="8101282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800" dirty="0"/>
              <a:t>(Column)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3B952C-F125-4262-8E73-46D7B8397118}"/>
              </a:ext>
            </a:extLst>
          </p:cNvPr>
          <p:cNvSpPr/>
          <p:nvPr/>
        </p:nvSpPr>
        <p:spPr>
          <a:xfrm>
            <a:off x="4984284" y="2327329"/>
            <a:ext cx="3640348" cy="5779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822F50-EB91-4FDB-9010-EC6C674E7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393" y="4293990"/>
            <a:ext cx="5069007" cy="128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3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n-lt"/>
              </a:rPr>
              <a:t>CSS3 Flexbox - Flex Direction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89"/>
            <a:ext cx="8101282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Example: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09B03D-A811-490A-A72D-C62B89669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681" y="2136851"/>
            <a:ext cx="5124367" cy="321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4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FD87D2-B965-48CE-874B-023ABAFC5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394" y="1386990"/>
            <a:ext cx="4875189" cy="278253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n-lt"/>
              </a:rPr>
              <a:t>CSS3 Flexbox - Flex Direction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89"/>
            <a:ext cx="8101282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800" dirty="0"/>
              <a:t>(Column-</a:t>
            </a:r>
            <a:br>
              <a:rPr lang="en-US" sz="2800" dirty="0"/>
            </a:br>
            <a:r>
              <a:rPr lang="en-US" sz="2800" dirty="0"/>
              <a:t>reverse)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3B952C-F125-4262-8E73-46D7B8397118}"/>
              </a:ext>
            </a:extLst>
          </p:cNvPr>
          <p:cNvSpPr/>
          <p:nvPr/>
        </p:nvSpPr>
        <p:spPr>
          <a:xfrm>
            <a:off x="5071688" y="2003605"/>
            <a:ext cx="4425895" cy="5779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C507CF-39E0-49E5-A693-887F57BC5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393" y="4293990"/>
            <a:ext cx="5069007" cy="128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8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n-lt"/>
              </a:rPr>
              <a:t>CSS3 Flexbox - Flex Direction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89"/>
            <a:ext cx="8101282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Example: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C64CB5-9D65-4ABE-A188-7845915F6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071687"/>
            <a:ext cx="4947325" cy="314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2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justify-content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+mn-lt"/>
              </a:rPr>
              <a:t>Property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265" y="1690689"/>
            <a:ext cx="9013194" cy="41190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The </a:t>
            </a:r>
            <a:r>
              <a:rPr lang="en-US" sz="2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justify-content</a:t>
            </a:r>
            <a:r>
              <a:rPr lang="en-US" sz="2800" dirty="0"/>
              <a:t> property horizontally aligns the flexible container's items when the items do not use all available space on the main-axis</a:t>
            </a:r>
          </a:p>
          <a:p>
            <a:pPr marL="0" indent="0">
              <a:buNone/>
            </a:pPr>
            <a:r>
              <a:rPr lang="en-US" sz="2800" dirty="0"/>
              <a:t>The possible values are as follows:</a:t>
            </a:r>
          </a:p>
          <a:p>
            <a:pPr marL="91440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flex-start</a:t>
            </a:r>
            <a:r>
              <a:rPr lang="en-US" sz="2800" dirty="0"/>
              <a:t> - Default value. Items are positioned at the beginning of the container</a:t>
            </a:r>
          </a:p>
          <a:p>
            <a:pPr marL="91440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flex-end</a:t>
            </a:r>
            <a:r>
              <a:rPr lang="en-US" sz="2800" dirty="0"/>
              <a:t> - Items are positioned at the end of the container</a:t>
            </a:r>
          </a:p>
          <a:p>
            <a:pPr marL="91440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center</a:t>
            </a:r>
            <a:r>
              <a:rPr lang="en-US" sz="2800" dirty="0"/>
              <a:t> - Items are positioned at the center of the container</a:t>
            </a:r>
          </a:p>
          <a:p>
            <a:pPr marL="91440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space-between</a:t>
            </a:r>
            <a:r>
              <a:rPr lang="en-US" sz="2800" dirty="0"/>
              <a:t> - Items are positioned with space between the lines</a:t>
            </a:r>
          </a:p>
          <a:p>
            <a:pPr marL="91440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space-around</a:t>
            </a:r>
            <a:r>
              <a:rPr lang="en-US" sz="2800" dirty="0"/>
              <a:t> - Items are positioned with space before, between, and after the lines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775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5C2B635-2AB4-40F9-AFA8-37CC98EBF091}"/>
              </a:ext>
            </a:extLst>
          </p:cNvPr>
          <p:cNvSpPr txBox="1">
            <a:spLocks/>
          </p:cNvSpPr>
          <p:nvPr/>
        </p:nvSpPr>
        <p:spPr>
          <a:xfrm>
            <a:off x="2781300" y="1813322"/>
            <a:ext cx="6858000" cy="179070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5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CSS3 Flexbox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713503"/>
            <a:ext cx="8222052" cy="411903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Flexible boxes, or flexbox, is a new layout mode in CSS3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Use of flexbox ensures that elements behave predictably when the page layout must accommodate different screen sizes and different display devices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For many applications, the flexible box model provides an improvement over the block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E36D9F9-C02E-4DE2-BE52-5C2E40819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393" y="1676698"/>
            <a:ext cx="4561251" cy="227420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justify-content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+mn-lt"/>
              </a:rPr>
              <a:t>Property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89"/>
            <a:ext cx="8101282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800" dirty="0"/>
              <a:t>(Flex-end)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3B952C-F125-4262-8E73-46D7B8397118}"/>
              </a:ext>
            </a:extLst>
          </p:cNvPr>
          <p:cNvSpPr/>
          <p:nvPr/>
        </p:nvSpPr>
        <p:spPr>
          <a:xfrm>
            <a:off x="4983193" y="2401248"/>
            <a:ext cx="4200451" cy="5612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C507CF-39E0-49E5-A693-887F57BC5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393" y="4293990"/>
            <a:ext cx="5069007" cy="128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7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justify-content</a:t>
            </a:r>
            <a:r>
              <a:rPr lang="en-US" sz="3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+mn-lt"/>
              </a:rPr>
              <a:t>Property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89"/>
            <a:ext cx="8101282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Example</a:t>
            </a:r>
            <a:br>
              <a:rPr lang="en-US" sz="2800" dirty="0"/>
            </a:br>
            <a:r>
              <a:rPr lang="en-US" sz="2800" dirty="0"/>
              <a:t>(Flex-end):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6BAAC4-0ED7-41A1-9CCB-A68EE68C1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63" y="2062163"/>
            <a:ext cx="5212063" cy="328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7AB1163-5568-4E5A-9855-23587649B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75" y="1380105"/>
            <a:ext cx="4876252" cy="255354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justify-content</a:t>
            </a:r>
            <a:r>
              <a:rPr lang="en-US" sz="3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+mn-lt"/>
              </a:rPr>
              <a:t>Property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89"/>
            <a:ext cx="8101282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800" dirty="0"/>
              <a:t>(center)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3B952C-F125-4262-8E73-46D7B8397118}"/>
              </a:ext>
            </a:extLst>
          </p:cNvPr>
          <p:cNvSpPr/>
          <p:nvPr/>
        </p:nvSpPr>
        <p:spPr>
          <a:xfrm>
            <a:off x="4959550" y="2225615"/>
            <a:ext cx="4425895" cy="5612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C507CF-39E0-49E5-A693-887F57BC5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393" y="4293990"/>
            <a:ext cx="5069007" cy="128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justify-content</a:t>
            </a:r>
            <a:r>
              <a:rPr lang="en-US" sz="3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+mn-lt"/>
              </a:rPr>
              <a:t>Property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89"/>
            <a:ext cx="8101282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800" dirty="0"/>
              <a:t>(center)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DB3992-4A90-436D-943F-5D5976354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356" y="2057405"/>
            <a:ext cx="5003314" cy="312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5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5A4D592-88C4-486B-96D3-F8646B534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392" y="1690689"/>
            <a:ext cx="5243178" cy="234493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justify-content</a:t>
            </a:r>
            <a:r>
              <a:rPr lang="en-US" sz="4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+mn-lt"/>
              </a:rPr>
              <a:t>Property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89"/>
            <a:ext cx="8101282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800" dirty="0"/>
              <a:t>(space-</a:t>
            </a:r>
            <a:br>
              <a:rPr lang="en-US" sz="2800" dirty="0"/>
            </a:br>
            <a:r>
              <a:rPr lang="en-US" sz="2800" dirty="0"/>
              <a:t>between)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3B952C-F125-4262-8E73-46D7B8397118}"/>
              </a:ext>
            </a:extLst>
          </p:cNvPr>
          <p:cNvSpPr/>
          <p:nvPr/>
        </p:nvSpPr>
        <p:spPr>
          <a:xfrm>
            <a:off x="5097570" y="2441270"/>
            <a:ext cx="4768000" cy="5612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C507CF-39E0-49E5-A693-887F57BC5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393" y="4293990"/>
            <a:ext cx="5069007" cy="128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6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justify-content</a:t>
            </a:r>
            <a:r>
              <a:rPr lang="en-US" sz="4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+mn-lt"/>
              </a:rPr>
              <a:t>Property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89"/>
            <a:ext cx="8101282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800" dirty="0"/>
              <a:t>(space-</a:t>
            </a:r>
            <a:br>
              <a:rPr lang="en-US" sz="2800" dirty="0"/>
            </a:br>
            <a:r>
              <a:rPr lang="en-US" sz="2800" dirty="0"/>
              <a:t>between)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A49192-0409-4C94-8AA5-B485DD51D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071688"/>
            <a:ext cx="5177847" cy="329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4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align-items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+mn-lt"/>
              </a:rPr>
              <a:t>Property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265" y="1690689"/>
            <a:ext cx="9013194" cy="41190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The </a:t>
            </a:r>
            <a:r>
              <a:rPr lang="en-US" sz="2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align-items</a:t>
            </a:r>
            <a:r>
              <a:rPr lang="en-US" sz="2800" dirty="0"/>
              <a:t> property vertically aligns the flexible container's items when the items do not use all available space on the cross-axis</a:t>
            </a:r>
          </a:p>
          <a:p>
            <a:pPr marL="0" indent="0">
              <a:buNone/>
            </a:pPr>
            <a:r>
              <a:rPr lang="en-US" sz="2800" dirty="0"/>
              <a:t>The possible values are as follows: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stretch</a:t>
            </a:r>
            <a:r>
              <a:rPr lang="en-US" sz="2800" dirty="0"/>
              <a:t> - Default value. Items are stretched to fit the container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flex-start</a:t>
            </a:r>
            <a:r>
              <a:rPr lang="en-US" sz="2800" dirty="0"/>
              <a:t> - Items are positioned at the top of the container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flex-end</a:t>
            </a:r>
            <a:r>
              <a:rPr lang="en-US" sz="2800" dirty="0"/>
              <a:t> - Items are positioned at the bottom of the container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center</a:t>
            </a:r>
            <a:r>
              <a:rPr lang="en-US" sz="2800" dirty="0"/>
              <a:t> - Items are positioned at the center of the container (vertically)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baseline</a:t>
            </a:r>
            <a:r>
              <a:rPr lang="en-US" sz="2800" dirty="0"/>
              <a:t> - Items are positioned at the baseline of the container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1648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CA56452-A1C4-4482-8F75-9DFC23A9C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392" y="1690689"/>
            <a:ext cx="4261985" cy="249312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align-items</a:t>
            </a:r>
            <a:r>
              <a:rPr lang="en-US" sz="3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+mn-lt"/>
              </a:rPr>
              <a:t>Property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89"/>
            <a:ext cx="8101282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800" dirty="0"/>
              <a:t>(Stretch)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3B952C-F125-4262-8E73-46D7B8397118}"/>
              </a:ext>
            </a:extLst>
          </p:cNvPr>
          <p:cNvSpPr/>
          <p:nvPr/>
        </p:nvSpPr>
        <p:spPr>
          <a:xfrm>
            <a:off x="5097571" y="2484400"/>
            <a:ext cx="3724377" cy="5612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C507CF-39E0-49E5-A693-887F57BC5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393" y="4293990"/>
            <a:ext cx="5069007" cy="128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0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align-items</a:t>
            </a:r>
            <a:r>
              <a:rPr lang="en-US" sz="4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+mn-lt"/>
              </a:rPr>
              <a:t>Property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89"/>
            <a:ext cx="8101282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800" dirty="0"/>
              <a:t>(Stretch)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8FA8A3-F6D5-40E5-A7D9-0452C8323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085975"/>
            <a:ext cx="5032076" cy="316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3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F4C6475-C269-4C92-9BCC-E160E6382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393" y="1713504"/>
            <a:ext cx="4624197" cy="243596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align-items</a:t>
            </a:r>
            <a:r>
              <a:rPr lang="en-US" sz="3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+mn-lt"/>
              </a:rPr>
              <a:t>Property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89"/>
            <a:ext cx="8101282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800" dirty="0"/>
              <a:t>(Flex-start)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3B952C-F125-4262-8E73-46D7B8397118}"/>
              </a:ext>
            </a:extLst>
          </p:cNvPr>
          <p:cNvSpPr/>
          <p:nvPr/>
        </p:nvSpPr>
        <p:spPr>
          <a:xfrm>
            <a:off x="5097571" y="2484400"/>
            <a:ext cx="4060807" cy="5612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C507CF-39E0-49E5-A693-887F57BC5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393" y="4293990"/>
            <a:ext cx="5069007" cy="128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7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5C2B635-2AB4-40F9-AFA8-37CC98EBF091}"/>
              </a:ext>
            </a:extLst>
          </p:cNvPr>
          <p:cNvSpPr txBox="1">
            <a:spLocks/>
          </p:cNvSpPr>
          <p:nvPr/>
        </p:nvSpPr>
        <p:spPr>
          <a:xfrm>
            <a:off x="2781300" y="1813322"/>
            <a:ext cx="6858000" cy="179070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5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n-lt"/>
              </a:rPr>
              <a:t>CSS3 Flexbox - Concepts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713503"/>
            <a:ext cx="8247931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Flexbox consists of flex containers and flex items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 flex container is declared by setting the display property of an element to either flex (rendered as a block) or inline-flex (rendered as inline)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Inside a flex container there is one or more flex items</a:t>
            </a:r>
          </a:p>
        </p:txBody>
      </p:sp>
    </p:spTree>
    <p:extLst>
      <p:ext uri="{BB962C8B-B14F-4D97-AF65-F5344CB8AC3E}">
        <p14:creationId xmlns:p14="http://schemas.microsoft.com/office/powerpoint/2010/main" val="280017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align-items</a:t>
            </a:r>
            <a:r>
              <a:rPr lang="en-US" sz="4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+mn-lt"/>
              </a:rPr>
              <a:t>Property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89"/>
            <a:ext cx="8101282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800" dirty="0"/>
              <a:t>(Flex-start)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E64B00-59A6-434E-A95B-F631C60A5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637" y="2076451"/>
            <a:ext cx="5148982" cy="325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9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11B8CC9-3113-41D8-B519-ACAE84BCD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393" y="1713503"/>
            <a:ext cx="4235239" cy="23221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align-items</a:t>
            </a:r>
            <a:r>
              <a:rPr lang="en-US" sz="3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+mn-lt"/>
              </a:rPr>
              <a:t>Property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89"/>
            <a:ext cx="8101282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800" dirty="0"/>
              <a:t>(Flex-end)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3B952C-F125-4262-8E73-46D7B8397118}"/>
              </a:ext>
            </a:extLst>
          </p:cNvPr>
          <p:cNvSpPr/>
          <p:nvPr/>
        </p:nvSpPr>
        <p:spPr>
          <a:xfrm>
            <a:off x="5097571" y="2484400"/>
            <a:ext cx="3663992" cy="5612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C507CF-39E0-49E5-A693-887F57BC5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393" y="4293990"/>
            <a:ext cx="5069007" cy="128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9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align-items</a:t>
            </a:r>
            <a:r>
              <a:rPr lang="en-US" sz="4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+mn-lt"/>
              </a:rPr>
              <a:t>Property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89"/>
            <a:ext cx="8101282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800" dirty="0"/>
              <a:t>(Flex-end)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19AC4C-B8CE-4469-9439-DDA27DFB4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081212"/>
            <a:ext cx="5076457" cy="32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4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533AAFB-B08F-4CFA-9348-4F3673E86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392" y="1690690"/>
            <a:ext cx="3983895" cy="239033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align-items</a:t>
            </a:r>
            <a:r>
              <a:rPr lang="en-US" sz="3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+mn-lt"/>
              </a:rPr>
              <a:t>Property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89"/>
            <a:ext cx="8101282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800" dirty="0"/>
              <a:t>(Center)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3B952C-F125-4262-8E73-46D7B8397118}"/>
              </a:ext>
            </a:extLst>
          </p:cNvPr>
          <p:cNvSpPr/>
          <p:nvPr/>
        </p:nvSpPr>
        <p:spPr>
          <a:xfrm>
            <a:off x="5071694" y="2458522"/>
            <a:ext cx="3534593" cy="5612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C507CF-39E0-49E5-A693-887F57BC5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393" y="4293990"/>
            <a:ext cx="5069007" cy="128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1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align-items</a:t>
            </a:r>
            <a:r>
              <a:rPr lang="en-US" sz="4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+mn-lt"/>
              </a:rPr>
              <a:t>Property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89"/>
            <a:ext cx="8101282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800" dirty="0"/>
              <a:t>(Center)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771DF8-C705-4E31-8F50-DF77F6103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637" y="2081213"/>
            <a:ext cx="4909866" cy="309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9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C000751-9ED6-4752-B7DA-FB63A0DCD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392" y="1690689"/>
            <a:ext cx="4217293" cy="237726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align-items</a:t>
            </a:r>
            <a:r>
              <a:rPr lang="en-US" sz="3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+mn-lt"/>
              </a:rPr>
              <a:t>Property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89"/>
            <a:ext cx="8101282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800" dirty="0"/>
              <a:t>(Baseline)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3B952C-F125-4262-8E73-46D7B8397118}"/>
              </a:ext>
            </a:extLst>
          </p:cNvPr>
          <p:cNvSpPr/>
          <p:nvPr/>
        </p:nvSpPr>
        <p:spPr>
          <a:xfrm>
            <a:off x="5071694" y="2458522"/>
            <a:ext cx="3767991" cy="5612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C507CF-39E0-49E5-A693-887F57BC5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393" y="4293990"/>
            <a:ext cx="5069007" cy="128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8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align-items</a:t>
            </a:r>
            <a:r>
              <a:rPr lang="en-US" sz="4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+mn-lt"/>
              </a:rPr>
              <a:t>Property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89"/>
            <a:ext cx="8101282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800" dirty="0"/>
              <a:t>(Baseline)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6E3CCE-C00A-44DB-9DA1-84CCB06E9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112" y="2085975"/>
            <a:ext cx="5162346" cy="322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0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flex-wrap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+mn-lt"/>
              </a:rPr>
              <a:t>Property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265" y="1690689"/>
            <a:ext cx="9013194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flex-wrap property specifies whether the flex items should wrap or not, if there is not enough room for them on one flex line</a:t>
            </a:r>
          </a:p>
          <a:p>
            <a:pPr marL="0" indent="0">
              <a:buNone/>
            </a:pPr>
            <a:r>
              <a:rPr lang="en-US" sz="2800" dirty="0"/>
              <a:t>The possible values are as follows:</a:t>
            </a:r>
          </a:p>
          <a:p>
            <a:pPr marL="91440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nowrap</a:t>
            </a:r>
            <a:r>
              <a:rPr lang="en-US" sz="2800" dirty="0"/>
              <a:t> - Default value. The flexible items will not wrap</a:t>
            </a:r>
          </a:p>
          <a:p>
            <a:pPr marL="91440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wrap</a:t>
            </a:r>
            <a:r>
              <a:rPr lang="en-US" sz="2800" dirty="0"/>
              <a:t> - The flexible items will wrap if necessary</a:t>
            </a:r>
          </a:p>
          <a:p>
            <a:pPr marL="91440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wrap-reverse</a:t>
            </a:r>
            <a:r>
              <a:rPr lang="en-US" sz="2800" dirty="0"/>
              <a:t> - The flexible items will wrap, if necessary, in reverse order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6355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E03233-12A4-49DA-B5F7-F5BB2DEBE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063" y="1690689"/>
            <a:ext cx="4001489" cy="238732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flex-wrap</a:t>
            </a:r>
            <a:r>
              <a:rPr lang="en-US" sz="3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+mn-lt"/>
              </a:rPr>
              <a:t>Property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89"/>
            <a:ext cx="8101282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800" dirty="0"/>
              <a:t>(</a:t>
            </a:r>
            <a:r>
              <a:rPr lang="en-US" sz="2800" dirty="0" err="1"/>
              <a:t>Nowrap</a:t>
            </a:r>
            <a:r>
              <a:rPr lang="en-US" sz="2800" dirty="0"/>
              <a:t>)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3B952C-F125-4262-8E73-46D7B8397118}"/>
              </a:ext>
            </a:extLst>
          </p:cNvPr>
          <p:cNvSpPr/>
          <p:nvPr/>
        </p:nvSpPr>
        <p:spPr>
          <a:xfrm>
            <a:off x="5071694" y="2458522"/>
            <a:ext cx="3767991" cy="5612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C507CF-39E0-49E5-A693-887F57BC5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393" y="4293990"/>
            <a:ext cx="5069007" cy="128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7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flex-wrap</a:t>
            </a:r>
            <a:r>
              <a:rPr lang="en-US" sz="4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+mn-lt"/>
              </a:rPr>
              <a:t>Property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89"/>
            <a:ext cx="8101282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800" dirty="0"/>
              <a:t>(</a:t>
            </a:r>
            <a:r>
              <a:rPr lang="en-US" sz="2800" dirty="0" err="1"/>
              <a:t>Nowrap</a:t>
            </a:r>
            <a:r>
              <a:rPr lang="en-US" sz="2800" dirty="0"/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01089B-5EB0-4B19-8222-63AE70724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463" y="1747838"/>
            <a:ext cx="2719029" cy="364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8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5C2B635-2AB4-40F9-AFA8-37CC98EBF091}"/>
              </a:ext>
            </a:extLst>
          </p:cNvPr>
          <p:cNvSpPr txBox="1">
            <a:spLocks/>
          </p:cNvSpPr>
          <p:nvPr/>
        </p:nvSpPr>
        <p:spPr>
          <a:xfrm>
            <a:off x="2781300" y="1813322"/>
            <a:ext cx="6858000" cy="179070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5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n-lt"/>
              </a:rPr>
              <a:t>CSS3 Flexbox - Concepts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713503"/>
            <a:ext cx="8222052" cy="411903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Note: Everything outside a flex container and inside a flex item is rendered as usual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Flexbox defines how flex items are laid out inside a flex container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Flex items are positioned inside a flex container along a flex line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463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flex-wrap</a:t>
            </a:r>
            <a:r>
              <a:rPr lang="en-US" sz="3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+mn-lt"/>
              </a:rPr>
              <a:t>Property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89"/>
            <a:ext cx="8101282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800" dirty="0"/>
              <a:t>(Wrap)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DE672C-D847-454D-98A6-008324072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392" y="1719267"/>
            <a:ext cx="4054616" cy="243003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83B952C-F125-4262-8E73-46D7B8397118}"/>
              </a:ext>
            </a:extLst>
          </p:cNvPr>
          <p:cNvSpPr/>
          <p:nvPr/>
        </p:nvSpPr>
        <p:spPr>
          <a:xfrm>
            <a:off x="5071694" y="2493026"/>
            <a:ext cx="3206790" cy="5612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C507CF-39E0-49E5-A693-887F57BC5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393" y="4293990"/>
            <a:ext cx="5069007" cy="128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0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flex-wrap</a:t>
            </a:r>
            <a:r>
              <a:rPr lang="en-US" sz="4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+mn-lt"/>
              </a:rPr>
              <a:t>Property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89"/>
            <a:ext cx="8101282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800" dirty="0"/>
              <a:t>(wrap)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AE1561-CCAA-491A-AC7A-E2CC17CCF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988" y="2071688"/>
            <a:ext cx="3866881" cy="323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align-content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+mn-lt"/>
              </a:rPr>
              <a:t>Property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265" y="1371601"/>
            <a:ext cx="9013194" cy="443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The align-content property modifies the behavior of the flex-wrap property. It is similar to align-items, but instead of aligning flex items, it aligns flex lines</a:t>
            </a:r>
          </a:p>
          <a:p>
            <a:pPr marL="0" indent="0">
              <a:buNone/>
            </a:pPr>
            <a:r>
              <a:rPr lang="en-US" sz="2800" dirty="0"/>
              <a:t>The possible values are as follows:</a:t>
            </a:r>
          </a:p>
          <a:p>
            <a:pPr marL="91440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stretch</a:t>
            </a:r>
            <a:r>
              <a:rPr lang="en-US" sz="2800" dirty="0"/>
              <a:t> - Default value. Lines stretch to take up the remaining space</a:t>
            </a:r>
          </a:p>
          <a:p>
            <a:pPr marL="91440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flex-start</a:t>
            </a:r>
            <a:r>
              <a:rPr lang="en-US" sz="2800" dirty="0"/>
              <a:t> - Lines are packed toward the start of the flex container</a:t>
            </a:r>
          </a:p>
          <a:p>
            <a:pPr marL="91440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flex-end</a:t>
            </a:r>
            <a:r>
              <a:rPr lang="en-US" sz="2800" dirty="0"/>
              <a:t> - Lines are packed toward the end of the flex container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4728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align-content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+mn-lt"/>
              </a:rPr>
              <a:t>Property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265" y="1371601"/>
            <a:ext cx="9013194" cy="443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The align-content property modifies the behavior of the flex-wrap property. It is similar to align-items, but instead of aligning flex items, it aligns flex lines</a:t>
            </a:r>
          </a:p>
          <a:p>
            <a:pPr marL="0" indent="0">
              <a:buNone/>
            </a:pPr>
            <a:r>
              <a:rPr lang="en-US" sz="2800" dirty="0"/>
              <a:t>The possible values are as follows:</a:t>
            </a:r>
          </a:p>
          <a:p>
            <a:pPr marL="91440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center</a:t>
            </a:r>
            <a:r>
              <a:rPr lang="en-US" sz="2800" dirty="0"/>
              <a:t> - Lines are packed toward the center of the flex container</a:t>
            </a:r>
          </a:p>
          <a:p>
            <a:pPr marL="91440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space-between</a:t>
            </a:r>
            <a:r>
              <a:rPr lang="en-US" sz="2800" dirty="0"/>
              <a:t> - Lines are evenly distributed in the flex container</a:t>
            </a:r>
          </a:p>
          <a:p>
            <a:pPr marL="91440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space-around</a:t>
            </a:r>
            <a:r>
              <a:rPr lang="en-US" sz="2800" dirty="0"/>
              <a:t> - Lines are evenly distributed in the flex container, with half-size spaces on either end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1535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5DFEA25-3D52-484A-8B4B-D095673BF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393" y="1713503"/>
            <a:ext cx="3828619" cy="259241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align-content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+mn-lt"/>
              </a:rPr>
              <a:t>Property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89"/>
            <a:ext cx="8101282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800" dirty="0"/>
              <a:t>(Center)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3B952C-F125-4262-8E73-46D7B8397118}"/>
              </a:ext>
            </a:extLst>
          </p:cNvPr>
          <p:cNvSpPr/>
          <p:nvPr/>
        </p:nvSpPr>
        <p:spPr>
          <a:xfrm>
            <a:off x="5026326" y="2424024"/>
            <a:ext cx="3459677" cy="7079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C507CF-39E0-49E5-A693-887F57BC5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393" y="4293990"/>
            <a:ext cx="5069007" cy="128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8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align-content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+mn-lt"/>
              </a:rPr>
              <a:t>Property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89"/>
            <a:ext cx="8101282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800" dirty="0"/>
              <a:t>(Center)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5A4845-1314-4A85-95B1-AC9777F53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75" y="1819275"/>
            <a:ext cx="3498910" cy="349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4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FCF3200-251B-4FF9-94BA-77E77B953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392" y="1694687"/>
            <a:ext cx="4009774" cy="260515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align-content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+mn-lt"/>
              </a:rPr>
              <a:t>Property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89"/>
            <a:ext cx="8101282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800" dirty="0"/>
              <a:t>(Flex-end)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3B952C-F125-4262-8E73-46D7B8397118}"/>
              </a:ext>
            </a:extLst>
          </p:cNvPr>
          <p:cNvSpPr/>
          <p:nvPr/>
        </p:nvSpPr>
        <p:spPr>
          <a:xfrm>
            <a:off x="5054442" y="2355014"/>
            <a:ext cx="3560472" cy="7332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C507CF-39E0-49E5-A693-887F57BC5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393" y="4293990"/>
            <a:ext cx="5069007" cy="128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6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align-content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+mn-lt"/>
              </a:rPr>
              <a:t>Property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89"/>
            <a:ext cx="8101282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800" dirty="0"/>
              <a:t>(Flex-end)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D74A27-12C9-4611-8A1A-F00AC0FEF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512" y="1819275"/>
            <a:ext cx="3495046" cy="348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Flex</a:t>
            </a:r>
            <a:r>
              <a:rPr lang="en-US" sz="3200" dirty="0">
                <a:solidFill>
                  <a:srgbClr val="0E2045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+mn-lt"/>
              </a:rPr>
              <a:t>Item</a:t>
            </a:r>
            <a:r>
              <a:rPr lang="en-US" sz="3200" dirty="0">
                <a:solidFill>
                  <a:srgbClr val="0E2045"/>
                </a:solidFill>
                <a:latin typeface="+mn-lt"/>
                <a:cs typeface="Courier New" panose="02070309020205020404" pitchFamily="49" charset="0"/>
              </a:rPr>
              <a:t> Properties - </a:t>
            </a:r>
            <a:r>
              <a:rPr lang="en-US" sz="3200" dirty="0">
                <a:latin typeface="+mn-lt"/>
              </a:rPr>
              <a:t>Ordering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90"/>
            <a:ext cx="8470809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</a:t>
            </a:r>
            <a:r>
              <a:rPr lang="en-US" sz="2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n-US" sz="2800" dirty="0"/>
              <a:t> property specifies the order of a flexible item relative to the rest of the flexible items inside the same container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8396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1D21B47-CB58-4E26-9059-B22FDF414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811" y="1267994"/>
            <a:ext cx="4686268" cy="269153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E2045"/>
                </a:solidFill>
                <a:latin typeface="+mn-lt"/>
                <a:cs typeface="Courier New" panose="02070309020205020404" pitchFamily="49" charset="0"/>
              </a:rPr>
              <a:t>Flex Item Properties - </a:t>
            </a:r>
            <a:r>
              <a:rPr lang="en-US" sz="3200" dirty="0">
                <a:latin typeface="+mn-lt"/>
              </a:rPr>
              <a:t>Ordering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89"/>
            <a:ext cx="8101282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800" dirty="0"/>
              <a:t>(Ordering)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3B952C-F125-4262-8E73-46D7B8397118}"/>
              </a:ext>
            </a:extLst>
          </p:cNvPr>
          <p:cNvSpPr/>
          <p:nvPr/>
        </p:nvSpPr>
        <p:spPr>
          <a:xfrm>
            <a:off x="4932586" y="3124380"/>
            <a:ext cx="2860653" cy="8453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FBB06A-9A70-4038-8919-644CB53D5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811" y="4392463"/>
            <a:ext cx="5390311" cy="121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5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5C2B635-2AB4-40F9-AFA8-37CC98EBF091}"/>
              </a:ext>
            </a:extLst>
          </p:cNvPr>
          <p:cNvSpPr txBox="1">
            <a:spLocks/>
          </p:cNvSpPr>
          <p:nvPr/>
        </p:nvSpPr>
        <p:spPr>
          <a:xfrm>
            <a:off x="2781300" y="1813322"/>
            <a:ext cx="6858000" cy="179070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5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n-lt"/>
              </a:rPr>
              <a:t>CSS3 Flexbox - Concepts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A9244E-DF9B-4356-8CC4-9333417618B5}"/>
              </a:ext>
            </a:extLst>
          </p:cNvPr>
          <p:cNvSpPr/>
          <p:nvPr/>
        </p:nvSpPr>
        <p:spPr>
          <a:xfrm>
            <a:off x="2610928" y="1813322"/>
            <a:ext cx="6849374" cy="343153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0070C0"/>
                </a:solidFill>
              </a:rPr>
              <a:t>Flex Container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BF39A4E-AA18-4BFB-BA9F-80CB9FEBD315}"/>
              </a:ext>
            </a:extLst>
          </p:cNvPr>
          <p:cNvCxnSpPr/>
          <p:nvPr/>
        </p:nvCxnSpPr>
        <p:spPr>
          <a:xfrm>
            <a:off x="1745095" y="3445654"/>
            <a:ext cx="8653462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18CCA4-84F7-4D1D-91C8-4C6AB84F5B36}"/>
              </a:ext>
            </a:extLst>
          </p:cNvPr>
          <p:cNvCxnSpPr/>
          <p:nvPr/>
        </p:nvCxnSpPr>
        <p:spPr>
          <a:xfrm>
            <a:off x="6096000" y="1214423"/>
            <a:ext cx="0" cy="4462463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347765A-DCE1-4BCA-A429-427DE6FF7175}"/>
              </a:ext>
            </a:extLst>
          </p:cNvPr>
          <p:cNvSpPr txBox="1"/>
          <p:nvPr/>
        </p:nvSpPr>
        <p:spPr>
          <a:xfrm>
            <a:off x="10398557" y="3198173"/>
            <a:ext cx="1402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AD47"/>
                </a:solidFill>
              </a:rPr>
              <a:t>Main Axis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E1A325-BD99-4195-8F04-F29BDEF7D0FD}"/>
              </a:ext>
            </a:extLst>
          </p:cNvPr>
          <p:cNvSpPr txBox="1"/>
          <p:nvPr/>
        </p:nvSpPr>
        <p:spPr>
          <a:xfrm>
            <a:off x="5365223" y="758592"/>
            <a:ext cx="1461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AD47"/>
                </a:solidFill>
              </a:rPr>
              <a:t>Cross Axis</a:t>
            </a:r>
          </a:p>
        </p:txBody>
      </p:sp>
    </p:spTree>
    <p:extLst>
      <p:ext uri="{BB962C8B-B14F-4D97-AF65-F5344CB8AC3E}">
        <p14:creationId xmlns:p14="http://schemas.microsoft.com/office/powerpoint/2010/main" val="156518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E2045"/>
                </a:solidFill>
                <a:cs typeface="Courier New" panose="02070309020205020404" pitchFamily="49" charset="0"/>
              </a:rPr>
              <a:t>Item Properties - </a:t>
            </a:r>
            <a:r>
              <a:rPr lang="en-US" sz="3200" dirty="0">
                <a:latin typeface="+mn-lt"/>
              </a:rPr>
              <a:t>Ordering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89"/>
            <a:ext cx="8101282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800" dirty="0"/>
              <a:t>(Ordering)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744088-B598-4BF1-93E8-8637FBE81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5" y="2090738"/>
            <a:ext cx="5058853" cy="315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7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E2045"/>
                </a:solidFill>
                <a:latin typeface="+mn-lt"/>
                <a:cs typeface="Courier New" panose="02070309020205020404" pitchFamily="49" charset="0"/>
              </a:rPr>
              <a:t>Flex Item Properties - </a:t>
            </a:r>
            <a:r>
              <a:rPr lang="en-US" sz="3200" dirty="0">
                <a:latin typeface="+mn-lt"/>
              </a:rPr>
              <a:t>Margin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90"/>
            <a:ext cx="8470809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Setting margin: auto; will absorb extra space</a:t>
            </a:r>
          </a:p>
          <a:p>
            <a:pPr marL="0" indent="0">
              <a:buNone/>
            </a:pPr>
            <a:r>
              <a:rPr lang="en-US" sz="2800" dirty="0"/>
              <a:t>It can be used to push flex items into different positions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087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9F79780-304D-43F6-A4E1-3FFACD4D2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471" y="1298072"/>
            <a:ext cx="4555344" cy="261832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E2045"/>
                </a:solidFill>
                <a:latin typeface="+mn-lt"/>
                <a:cs typeface="Courier New" panose="02070309020205020404" pitchFamily="49" charset="0"/>
              </a:rPr>
              <a:t>Flex Item Properties - </a:t>
            </a:r>
            <a:r>
              <a:rPr lang="en-US" sz="3200" dirty="0">
                <a:latin typeface="+mn-lt"/>
              </a:rPr>
              <a:t>Margin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89"/>
            <a:ext cx="8101282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800" dirty="0"/>
              <a:t>(Margin)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3B952C-F125-4262-8E73-46D7B8397118}"/>
              </a:ext>
            </a:extLst>
          </p:cNvPr>
          <p:cNvSpPr/>
          <p:nvPr/>
        </p:nvSpPr>
        <p:spPr>
          <a:xfrm>
            <a:off x="5087471" y="2954716"/>
            <a:ext cx="3021492" cy="9844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2E88D4-DF16-4F6E-B31D-B271352D2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471" y="4242196"/>
            <a:ext cx="4887277" cy="125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4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E2045"/>
                </a:solidFill>
                <a:latin typeface="+mn-lt"/>
                <a:cs typeface="Courier New" panose="02070309020205020404" pitchFamily="49" charset="0"/>
              </a:rPr>
              <a:t>Flex Item Properties - </a:t>
            </a:r>
            <a:r>
              <a:rPr lang="en-US" sz="3200" dirty="0">
                <a:latin typeface="+mn-lt"/>
              </a:rPr>
              <a:t>Margin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89"/>
            <a:ext cx="8101282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800" dirty="0"/>
              <a:t>(Margin)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87CCE7-EF62-4B83-95F9-E3EA4F54D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588" y="2071688"/>
            <a:ext cx="5016253" cy="31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8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E2045"/>
                </a:solidFill>
                <a:latin typeface="+mn-lt"/>
                <a:cs typeface="Courier New" panose="02070309020205020404" pitchFamily="49" charset="0"/>
              </a:rPr>
              <a:t>Flex Item Properties - </a:t>
            </a:r>
            <a:r>
              <a:rPr lang="en-US" sz="3200" dirty="0">
                <a:latin typeface="+mn-lt"/>
              </a:rPr>
              <a:t>Perfect Centering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90"/>
            <a:ext cx="8470809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Setting </a:t>
            </a:r>
            <a:r>
              <a:rPr lang="en-US" sz="2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 auto; </a:t>
            </a:r>
            <a:r>
              <a:rPr lang="en-US" sz="2800" dirty="0"/>
              <a:t>will make the item perfectly centered in both axis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5206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4671E96-9E88-438D-AC93-19AB9DFF3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0" y="1713504"/>
            <a:ext cx="5308094" cy="185783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E2045"/>
                </a:solidFill>
                <a:latin typeface="+mn-lt"/>
                <a:cs typeface="Courier New" panose="02070309020205020404" pitchFamily="49" charset="0"/>
              </a:rPr>
              <a:t>Flex Item Properties - </a:t>
            </a:r>
            <a:r>
              <a:rPr lang="en-US" sz="3200" dirty="0">
                <a:latin typeface="+mn-lt"/>
              </a:rPr>
              <a:t>Margin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89"/>
            <a:ext cx="8101282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800" dirty="0"/>
              <a:t>(Margin)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3B952C-F125-4262-8E73-46D7B8397118}"/>
              </a:ext>
            </a:extLst>
          </p:cNvPr>
          <p:cNvSpPr/>
          <p:nvPr/>
        </p:nvSpPr>
        <p:spPr>
          <a:xfrm>
            <a:off x="5006825" y="2939725"/>
            <a:ext cx="1934564" cy="3296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462F0B-F723-4F5E-A950-7B236B37B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3972662"/>
            <a:ext cx="6146709" cy="84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E2045"/>
                </a:solidFill>
                <a:latin typeface="+mn-lt"/>
                <a:cs typeface="Courier New" panose="02070309020205020404" pitchFamily="49" charset="0"/>
              </a:rPr>
              <a:t>Flex Item Properties - </a:t>
            </a:r>
            <a:r>
              <a:rPr lang="en-US" sz="3200" dirty="0">
                <a:latin typeface="+mn-lt"/>
              </a:rPr>
              <a:t>Margin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89"/>
            <a:ext cx="8101282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800" dirty="0"/>
              <a:t>(Margin)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7717C6-795E-4417-95DF-DD43B56E2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5" y="2076450"/>
            <a:ext cx="4924688" cy="310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2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E2045"/>
                </a:solidFill>
                <a:latin typeface="+mn-lt"/>
                <a:cs typeface="Courier New" panose="02070309020205020404" pitchFamily="49" charset="0"/>
              </a:rPr>
              <a:t>Flex Item </a:t>
            </a:r>
            <a:r>
              <a:rPr lang="en-US" sz="3200" dirty="0">
                <a:latin typeface="+mn-lt"/>
              </a:rPr>
              <a:t>Properties</a:t>
            </a:r>
            <a:r>
              <a:rPr lang="en-US" sz="3200" dirty="0">
                <a:solidFill>
                  <a:srgbClr val="0E2045"/>
                </a:solidFill>
                <a:latin typeface="+mn-lt"/>
                <a:cs typeface="Courier New" panose="02070309020205020404" pitchFamily="49" charset="0"/>
              </a:rPr>
              <a:t> - </a:t>
            </a:r>
            <a:r>
              <a:rPr lang="en-US" sz="3200" dirty="0">
                <a:latin typeface="+mn-lt"/>
              </a:rPr>
              <a:t>Align Self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90"/>
            <a:ext cx="8470809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</a:t>
            </a:r>
            <a:r>
              <a:rPr lang="en-US" sz="2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align-self</a:t>
            </a:r>
            <a:r>
              <a:rPr lang="en-US" sz="2800" dirty="0"/>
              <a:t> property of flex items overrides the flex container's align-items property for that item</a:t>
            </a:r>
          </a:p>
          <a:p>
            <a:pPr marL="0" indent="0">
              <a:buNone/>
            </a:pPr>
            <a:r>
              <a:rPr lang="en-US" sz="2800" dirty="0"/>
              <a:t>It has the same possible values as the align-items property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7234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4650716" cy="1325563"/>
          </a:xfrm>
        </p:spPr>
        <p:txBody>
          <a:bodyPr/>
          <a:lstStyle/>
          <a:p>
            <a:r>
              <a:rPr lang="en-US" sz="3200" dirty="0">
                <a:solidFill>
                  <a:srgbClr val="0E2045"/>
                </a:solidFill>
                <a:latin typeface="+mn-lt"/>
                <a:cs typeface="Courier New" panose="02070309020205020404" pitchFamily="49" charset="0"/>
              </a:rPr>
              <a:t>Flex Item Properties - </a:t>
            </a:r>
            <a:r>
              <a:rPr lang="en-US" sz="3200" dirty="0">
                <a:latin typeface="+mn-lt"/>
              </a:rPr>
              <a:t>Align Self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89"/>
            <a:ext cx="8101282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800" dirty="0"/>
              <a:t>(Align self)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958F43-C7C8-450F-91E9-02B990F03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989" y="332845"/>
            <a:ext cx="3305175" cy="54768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83B952C-F125-4262-8E73-46D7B8397118}"/>
              </a:ext>
            </a:extLst>
          </p:cNvPr>
          <p:cNvSpPr/>
          <p:nvPr/>
        </p:nvSpPr>
        <p:spPr>
          <a:xfrm>
            <a:off x="7304781" y="1817981"/>
            <a:ext cx="2815589" cy="3645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84CF78-1B06-49B1-8690-FEC36B15E3B9}"/>
              </a:ext>
            </a:extLst>
          </p:cNvPr>
          <p:cNvSpPr/>
          <p:nvPr/>
        </p:nvSpPr>
        <p:spPr>
          <a:xfrm>
            <a:off x="7304781" y="2537400"/>
            <a:ext cx="2815589" cy="3645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866262-8E74-4B9D-8A15-366952E9D830}"/>
              </a:ext>
            </a:extLst>
          </p:cNvPr>
          <p:cNvSpPr/>
          <p:nvPr/>
        </p:nvSpPr>
        <p:spPr>
          <a:xfrm>
            <a:off x="7304781" y="3432248"/>
            <a:ext cx="2815589" cy="3645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31964F-3086-4769-9165-8BDD06A3B7C8}"/>
              </a:ext>
            </a:extLst>
          </p:cNvPr>
          <p:cNvSpPr/>
          <p:nvPr/>
        </p:nvSpPr>
        <p:spPr>
          <a:xfrm>
            <a:off x="7304781" y="4346172"/>
            <a:ext cx="2815589" cy="3645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1D49CC-55FF-4257-B176-90757B8B6CE9}"/>
              </a:ext>
            </a:extLst>
          </p:cNvPr>
          <p:cNvSpPr/>
          <p:nvPr/>
        </p:nvSpPr>
        <p:spPr>
          <a:xfrm>
            <a:off x="7304781" y="5246813"/>
            <a:ext cx="2815589" cy="3645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4083A2-3F57-4DCD-BF24-71CC3C289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364" y="3796751"/>
            <a:ext cx="4393998" cy="139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4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E2045"/>
                </a:solidFill>
                <a:latin typeface="+mn-lt"/>
                <a:cs typeface="Courier New" panose="02070309020205020404" pitchFamily="49" charset="0"/>
              </a:rPr>
              <a:t>Flex Item Properties - </a:t>
            </a:r>
            <a:r>
              <a:rPr lang="en-US" sz="3200" dirty="0">
                <a:latin typeface="+mn-lt"/>
              </a:rPr>
              <a:t>Flex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90"/>
            <a:ext cx="8470809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</a:t>
            </a:r>
            <a:r>
              <a:rPr lang="en-US" sz="2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en-US" sz="2800" dirty="0"/>
              <a:t> property specifies the length of the flex item, relative to the rest of the flex items inside the same container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5857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0C7CA9-FFBC-45F3-B326-7551A9376A40}"/>
              </a:ext>
            </a:extLst>
          </p:cNvPr>
          <p:cNvCxnSpPr/>
          <p:nvPr/>
        </p:nvCxnSpPr>
        <p:spPr>
          <a:xfrm>
            <a:off x="1745095" y="3445654"/>
            <a:ext cx="8653462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DC8CD1-372F-4F62-BE1D-C4FA6561E962}"/>
              </a:ext>
            </a:extLst>
          </p:cNvPr>
          <p:cNvCxnSpPr/>
          <p:nvPr/>
        </p:nvCxnSpPr>
        <p:spPr>
          <a:xfrm>
            <a:off x="6096000" y="1214423"/>
            <a:ext cx="0" cy="4462463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801033D-574E-40F2-9C89-0023FD75A572}"/>
              </a:ext>
            </a:extLst>
          </p:cNvPr>
          <p:cNvSpPr txBox="1"/>
          <p:nvPr/>
        </p:nvSpPr>
        <p:spPr>
          <a:xfrm>
            <a:off x="10398557" y="3198173"/>
            <a:ext cx="1402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AD47"/>
                </a:solidFill>
              </a:rPr>
              <a:t>Main Axis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42AC15-61F0-4A73-B2D0-C8807139BBB3}"/>
              </a:ext>
            </a:extLst>
          </p:cNvPr>
          <p:cNvSpPr txBox="1"/>
          <p:nvPr/>
        </p:nvSpPr>
        <p:spPr>
          <a:xfrm>
            <a:off x="5365223" y="758592"/>
            <a:ext cx="1461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AD47"/>
                </a:solidFill>
              </a:rPr>
              <a:t>Cross Axis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C2B635-2AB4-40F9-AFA8-37CC98EBF091}"/>
              </a:ext>
            </a:extLst>
          </p:cNvPr>
          <p:cNvSpPr txBox="1">
            <a:spLocks/>
          </p:cNvSpPr>
          <p:nvPr/>
        </p:nvSpPr>
        <p:spPr>
          <a:xfrm>
            <a:off x="2781300" y="1813322"/>
            <a:ext cx="6858000" cy="179070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5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n-lt"/>
              </a:rPr>
              <a:t>CSS3 Flexbox - Concepts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A9244E-DF9B-4356-8CC4-9333417618B5}"/>
              </a:ext>
            </a:extLst>
          </p:cNvPr>
          <p:cNvSpPr/>
          <p:nvPr/>
        </p:nvSpPr>
        <p:spPr>
          <a:xfrm>
            <a:off x="2610928" y="1813322"/>
            <a:ext cx="6849374" cy="343153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0070C0"/>
                </a:solidFill>
              </a:rPr>
              <a:t>Flex Container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24AFA6-BAEB-4735-851E-AF3F9330AB5A}"/>
              </a:ext>
            </a:extLst>
          </p:cNvPr>
          <p:cNvSpPr/>
          <p:nvPr/>
        </p:nvSpPr>
        <p:spPr>
          <a:xfrm>
            <a:off x="2925075" y="2366379"/>
            <a:ext cx="1902843" cy="270595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0070C0"/>
                </a:solidFill>
              </a:rPr>
              <a:t>Flex Item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55646E-C352-4377-87DA-C213665A4014}"/>
              </a:ext>
            </a:extLst>
          </p:cNvPr>
          <p:cNvSpPr/>
          <p:nvPr/>
        </p:nvSpPr>
        <p:spPr>
          <a:xfrm>
            <a:off x="5100877" y="2364065"/>
            <a:ext cx="1902843" cy="270595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0070C0"/>
                </a:solidFill>
              </a:rPr>
              <a:t>Flex Item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7882DE-0380-4214-A598-57F49176C991}"/>
              </a:ext>
            </a:extLst>
          </p:cNvPr>
          <p:cNvSpPr/>
          <p:nvPr/>
        </p:nvSpPr>
        <p:spPr>
          <a:xfrm>
            <a:off x="7275749" y="2354559"/>
            <a:ext cx="1902843" cy="270595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0070C0"/>
                </a:solidFill>
              </a:rPr>
              <a:t>Flex Item</a:t>
            </a:r>
          </a:p>
        </p:txBody>
      </p:sp>
    </p:spTree>
    <p:extLst>
      <p:ext uri="{BB962C8B-B14F-4D97-AF65-F5344CB8AC3E}">
        <p14:creationId xmlns:p14="http://schemas.microsoft.com/office/powerpoint/2010/main" val="29563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28A27B9-3858-42E0-847E-7D58E804D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482" y="1154064"/>
            <a:ext cx="3566133" cy="376083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4650716" cy="1325563"/>
          </a:xfrm>
        </p:spPr>
        <p:txBody>
          <a:bodyPr/>
          <a:lstStyle/>
          <a:p>
            <a:r>
              <a:rPr lang="en-US" sz="3200" dirty="0">
                <a:solidFill>
                  <a:srgbClr val="0E2045"/>
                </a:solidFill>
                <a:latin typeface="+mn-lt"/>
                <a:cs typeface="Courier New" panose="02070309020205020404" pitchFamily="49" charset="0"/>
              </a:rPr>
              <a:t>Flex Item Properties - </a:t>
            </a:r>
            <a:r>
              <a:rPr lang="en-US" sz="3200" dirty="0">
                <a:latin typeface="+mn-lt"/>
              </a:rPr>
              <a:t>Flex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89"/>
            <a:ext cx="8101282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800" dirty="0"/>
              <a:t>(Flex)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866262-8E74-4B9D-8A15-366952E9D830}"/>
              </a:ext>
            </a:extLst>
          </p:cNvPr>
          <p:cNvSpPr/>
          <p:nvPr/>
        </p:nvSpPr>
        <p:spPr>
          <a:xfrm>
            <a:off x="7413671" y="4302615"/>
            <a:ext cx="1744706" cy="424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011C2F-01F6-4676-B807-DF4358FFEB85}"/>
              </a:ext>
            </a:extLst>
          </p:cNvPr>
          <p:cNvSpPr/>
          <p:nvPr/>
        </p:nvSpPr>
        <p:spPr>
          <a:xfrm>
            <a:off x="7413670" y="3338009"/>
            <a:ext cx="1744707" cy="424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6E2543-69F3-4D42-AC94-580724BAE23D}"/>
              </a:ext>
            </a:extLst>
          </p:cNvPr>
          <p:cNvSpPr/>
          <p:nvPr/>
        </p:nvSpPr>
        <p:spPr>
          <a:xfrm>
            <a:off x="7413670" y="2353599"/>
            <a:ext cx="1744707" cy="424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210232-917E-487B-8738-616C66066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50" y="3642031"/>
            <a:ext cx="4533167" cy="99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4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E2045"/>
                </a:solidFill>
                <a:latin typeface="+mn-lt"/>
                <a:cs typeface="Courier New" panose="02070309020205020404" pitchFamily="49" charset="0"/>
              </a:rPr>
              <a:t>Flex Item Properties - </a:t>
            </a:r>
            <a:r>
              <a:rPr lang="en-US" sz="3200" dirty="0">
                <a:latin typeface="+mn-lt"/>
              </a:rPr>
              <a:t>Flex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89"/>
            <a:ext cx="8101282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800" dirty="0"/>
              <a:t>(Flex)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2864A2-84E4-4C43-B9A3-7977FCF7D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090737"/>
            <a:ext cx="5179923" cy="324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1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E2045"/>
                </a:solidFill>
                <a:latin typeface="+mn-lt"/>
                <a:cs typeface="Courier New" panose="02070309020205020404" pitchFamily="49" charset="0"/>
              </a:rPr>
              <a:t>CSS3 Flexbox Properties</a:t>
            </a:r>
            <a:endParaRPr lang="en-US" dirty="0">
              <a:latin typeface="+mn-lt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572E2AF-E5BC-4384-ADBE-FCA2B18D3F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3218342"/>
              </p:ext>
            </p:extLst>
          </p:nvPr>
        </p:nvGraphicFramePr>
        <p:xfrm>
          <a:off x="2159794" y="1360136"/>
          <a:ext cx="8387437" cy="4824058"/>
        </p:xfrm>
        <a:graphic>
          <a:graphicData uri="http://schemas.openxmlformats.org/drawingml/2006/table">
            <a:tbl>
              <a:tblPr/>
              <a:tblGrid>
                <a:gridCol w="1465868">
                  <a:extLst>
                    <a:ext uri="{9D8B030D-6E8A-4147-A177-3AD203B41FA5}">
                      <a16:colId xmlns:a16="http://schemas.microsoft.com/office/drawing/2014/main" val="2742255330"/>
                    </a:ext>
                  </a:extLst>
                </a:gridCol>
                <a:gridCol w="6921569">
                  <a:extLst>
                    <a:ext uri="{9D8B030D-6E8A-4147-A177-3AD203B41FA5}">
                      <a16:colId xmlns:a16="http://schemas.microsoft.com/office/drawing/2014/main" val="2367681688"/>
                    </a:ext>
                  </a:extLst>
                </a:gridCol>
              </a:tblGrid>
              <a:tr h="3524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Property</a:t>
                      </a:r>
                    </a:p>
                  </a:txBody>
                  <a:tcPr marL="111651" marR="55825" marT="55825" marB="558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Description</a:t>
                      </a:r>
                    </a:p>
                  </a:txBody>
                  <a:tcPr marL="55825" marR="55825" marT="55825" marB="558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209368"/>
                  </a:ext>
                </a:extLst>
              </a:tr>
              <a:tr h="3524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hlinkClick r:id="rId2"/>
                        </a:rPr>
                        <a:t>display</a:t>
                      </a:r>
                      <a:endParaRPr lang="en-US" sz="1400" dirty="0">
                        <a:effectLst/>
                      </a:endParaRPr>
                    </a:p>
                  </a:txBody>
                  <a:tcPr marL="111651" marR="55825" marT="55825" marB="5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Specifies the type of box used for an HTML element</a:t>
                      </a:r>
                    </a:p>
                  </a:txBody>
                  <a:tcPr marL="55825" marR="55825" marT="55825" marB="5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0950"/>
                  </a:ext>
                </a:extLst>
              </a:tr>
              <a:tr h="3524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hlinkClick r:id="rId3"/>
                        </a:rPr>
                        <a:t>flex-direction</a:t>
                      </a:r>
                      <a:endParaRPr lang="en-US" sz="1400" dirty="0">
                        <a:effectLst/>
                      </a:endParaRPr>
                    </a:p>
                  </a:txBody>
                  <a:tcPr marL="111651" marR="55825" marT="55825" marB="5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Specifies the direction of the flexible items inside a flex container</a:t>
                      </a:r>
                    </a:p>
                  </a:txBody>
                  <a:tcPr marL="55825" marR="55825" marT="55825" marB="5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672812"/>
                  </a:ext>
                </a:extLst>
              </a:tr>
              <a:tr h="3524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hlinkClick r:id="rId4"/>
                        </a:rPr>
                        <a:t>justify-content</a:t>
                      </a:r>
                      <a:endParaRPr lang="en-US" sz="1400" dirty="0">
                        <a:effectLst/>
                      </a:endParaRPr>
                    </a:p>
                  </a:txBody>
                  <a:tcPr marL="111651" marR="55825" marT="55825" marB="5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Horizontally aligns the flex items when the items do not use all available space on the main-axis</a:t>
                      </a:r>
                    </a:p>
                  </a:txBody>
                  <a:tcPr marL="55825" marR="55825" marT="55825" marB="5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734957"/>
                  </a:ext>
                </a:extLst>
              </a:tr>
              <a:tr h="3524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5"/>
                        </a:rPr>
                        <a:t>align-items</a:t>
                      </a:r>
                      <a:endParaRPr lang="en-US" sz="1400">
                        <a:effectLst/>
                      </a:endParaRPr>
                    </a:p>
                  </a:txBody>
                  <a:tcPr marL="111651" marR="55825" marT="55825" marB="5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Vertically aligns the flex items when the items do not use all available space on the cross-axis</a:t>
                      </a:r>
                    </a:p>
                  </a:txBody>
                  <a:tcPr marL="55825" marR="55825" marT="55825" marB="5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340529"/>
                  </a:ext>
                </a:extLst>
              </a:tr>
              <a:tr h="3524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6"/>
                        </a:rPr>
                        <a:t>flex-wrap</a:t>
                      </a:r>
                      <a:endParaRPr lang="en-US" sz="1400">
                        <a:effectLst/>
                      </a:endParaRPr>
                    </a:p>
                  </a:txBody>
                  <a:tcPr marL="111651" marR="55825" marT="55825" marB="5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Specifies whether the flex items should wrap or not, if there is not enough room for them on one flex line</a:t>
                      </a:r>
                    </a:p>
                  </a:txBody>
                  <a:tcPr marL="55825" marR="55825" marT="55825" marB="5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307837"/>
                  </a:ext>
                </a:extLst>
              </a:tr>
              <a:tr h="55587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hlinkClick r:id="rId7"/>
                        </a:rPr>
                        <a:t>align-content</a:t>
                      </a:r>
                      <a:endParaRPr lang="en-US" sz="1400" dirty="0">
                        <a:effectLst/>
                      </a:endParaRPr>
                    </a:p>
                  </a:txBody>
                  <a:tcPr marL="111651" marR="55825" marT="55825" marB="5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Modifies the behavior of the flex-wrap property. It is similar to align-items, but instead of aligning flex items, it aligns flex lines</a:t>
                      </a:r>
                    </a:p>
                  </a:txBody>
                  <a:tcPr marL="55825" marR="55825" marT="55825" marB="5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000545"/>
                  </a:ext>
                </a:extLst>
              </a:tr>
              <a:tr h="3524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hlinkClick r:id="rId8"/>
                        </a:rPr>
                        <a:t>flex-flow</a:t>
                      </a:r>
                      <a:endParaRPr lang="en-US" sz="1400" dirty="0">
                        <a:effectLst/>
                      </a:endParaRPr>
                    </a:p>
                  </a:txBody>
                  <a:tcPr marL="111651" marR="55825" marT="55825" marB="5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 shorthand property for flex-direction and flex-wrap</a:t>
                      </a:r>
                    </a:p>
                  </a:txBody>
                  <a:tcPr marL="55825" marR="55825" marT="55825" marB="5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996642"/>
                  </a:ext>
                </a:extLst>
              </a:tr>
              <a:tr h="3524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hlinkClick r:id="rId9"/>
                        </a:rPr>
                        <a:t>order</a:t>
                      </a:r>
                      <a:endParaRPr lang="en-US" sz="1400" dirty="0">
                        <a:effectLst/>
                      </a:endParaRPr>
                    </a:p>
                  </a:txBody>
                  <a:tcPr marL="111651" marR="55825" marT="55825" marB="5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Specifies the order of a flexible item relative to the rest of the flex items inside the same container</a:t>
                      </a:r>
                    </a:p>
                  </a:txBody>
                  <a:tcPr marL="55825" marR="55825" marT="55825" marB="5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115721"/>
                  </a:ext>
                </a:extLst>
              </a:tr>
              <a:tr h="3524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hlinkClick r:id="rId10"/>
                        </a:rPr>
                        <a:t>align-self</a:t>
                      </a:r>
                      <a:endParaRPr lang="en-US" sz="1400" dirty="0">
                        <a:effectLst/>
                      </a:endParaRPr>
                    </a:p>
                  </a:txBody>
                  <a:tcPr marL="111651" marR="55825" marT="55825" marB="5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Used on flex items. Overrides the container's align-items property</a:t>
                      </a:r>
                    </a:p>
                  </a:txBody>
                  <a:tcPr marL="55825" marR="55825" marT="55825" marB="5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151347"/>
                  </a:ext>
                </a:extLst>
              </a:tr>
              <a:tr h="3524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hlinkClick r:id="rId11"/>
                        </a:rPr>
                        <a:t>flex</a:t>
                      </a:r>
                      <a:endParaRPr lang="en-US" sz="1400" dirty="0">
                        <a:effectLst/>
                      </a:endParaRPr>
                    </a:p>
                  </a:txBody>
                  <a:tcPr marL="111651" marR="55825" marT="55825" marB="5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Specifies the length of a flex item, relative to the rest of the flex items inside the same container</a:t>
                      </a:r>
                    </a:p>
                  </a:txBody>
                  <a:tcPr marL="55825" marR="55825" marT="55825" marB="5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996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32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5C2B635-2AB4-40F9-AFA8-37CC98EBF091}"/>
              </a:ext>
            </a:extLst>
          </p:cNvPr>
          <p:cNvSpPr txBox="1">
            <a:spLocks/>
          </p:cNvSpPr>
          <p:nvPr/>
        </p:nvSpPr>
        <p:spPr>
          <a:xfrm>
            <a:off x="2781300" y="1813322"/>
            <a:ext cx="6858000" cy="179070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5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n-lt"/>
              </a:rPr>
              <a:t>CSS3 Flexbox -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713503"/>
            <a:ext cx="8222052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CSS: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27ABE5-2923-48F6-A39B-23BBF5D17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058" y="1690690"/>
            <a:ext cx="4251844" cy="41190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7CADB44-7AA2-4F5F-92B5-190E2A365CCB}"/>
              </a:ext>
            </a:extLst>
          </p:cNvPr>
          <p:cNvSpPr/>
          <p:nvPr/>
        </p:nvSpPr>
        <p:spPr>
          <a:xfrm>
            <a:off x="4793412" y="2001328"/>
            <a:ext cx="2475781" cy="5779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BDA34C-2E4E-46C0-A5DE-5380CD5F436E}"/>
              </a:ext>
            </a:extLst>
          </p:cNvPr>
          <p:cNvCxnSpPr/>
          <p:nvPr/>
        </p:nvCxnSpPr>
        <p:spPr>
          <a:xfrm flipH="1">
            <a:off x="7059988" y="1104181"/>
            <a:ext cx="994208" cy="7936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7052FA-31F4-4BB4-87D3-6413A14540C3}"/>
              </a:ext>
            </a:extLst>
          </p:cNvPr>
          <p:cNvSpPr txBox="1"/>
          <p:nvPr/>
        </p:nvSpPr>
        <p:spPr>
          <a:xfrm>
            <a:off x="7059989" y="435037"/>
            <a:ext cx="201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Why do we need this?</a:t>
            </a:r>
          </a:p>
        </p:txBody>
      </p:sp>
    </p:spTree>
    <p:extLst>
      <p:ext uri="{BB962C8B-B14F-4D97-AF65-F5344CB8AC3E}">
        <p14:creationId xmlns:p14="http://schemas.microsoft.com/office/powerpoint/2010/main" val="2506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5C2B635-2AB4-40F9-AFA8-37CC98EBF091}"/>
              </a:ext>
            </a:extLst>
          </p:cNvPr>
          <p:cNvSpPr txBox="1">
            <a:spLocks/>
          </p:cNvSpPr>
          <p:nvPr/>
        </p:nvSpPr>
        <p:spPr>
          <a:xfrm>
            <a:off x="2781300" y="1813322"/>
            <a:ext cx="6858000" cy="179070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5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n-lt"/>
              </a:rPr>
              <a:t>CSS3 Flexbox -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713503"/>
            <a:ext cx="8222052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HTML: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6AF5D0-8F64-495B-973E-3F19252DA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525" y="1778235"/>
            <a:ext cx="4962776" cy="151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8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5C2B635-2AB4-40F9-AFA8-37CC98EBF091}"/>
              </a:ext>
            </a:extLst>
          </p:cNvPr>
          <p:cNvSpPr txBox="1">
            <a:spLocks/>
          </p:cNvSpPr>
          <p:nvPr/>
        </p:nvSpPr>
        <p:spPr>
          <a:xfrm>
            <a:off x="2781300" y="1813322"/>
            <a:ext cx="6858000" cy="179070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5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1004A1E-C446-464D-AC7F-1852D8FABE4B}"/>
              </a:ext>
            </a:extLst>
          </p:cNvPr>
          <p:cNvSpPr txBox="1">
            <a:spLocks/>
          </p:cNvSpPr>
          <p:nvPr/>
        </p:nvSpPr>
        <p:spPr>
          <a:xfrm>
            <a:off x="2781300" y="36730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D073FC-323A-45B1-AF50-8C9E7BF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n-lt"/>
              </a:rPr>
              <a:t>CSS3 Flexbox -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08D9-5B8B-4643-8AD1-5EB3F00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713503"/>
            <a:ext cx="8222052" cy="411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Result: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617BF0-BA0D-49ED-BA79-E7AB29400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100" y="1794202"/>
            <a:ext cx="5164666" cy="325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8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26827</TotalTime>
  <Words>1396</Words>
  <Application>Microsoft Office PowerPoint</Application>
  <PresentationFormat>Widescreen</PresentationFormat>
  <Paragraphs>195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Calibri Light</vt:lpstr>
      <vt:lpstr>Courier New</vt:lpstr>
      <vt:lpstr>Office Theme</vt:lpstr>
      <vt:lpstr>Flexbox</vt:lpstr>
      <vt:lpstr>CSS3 Flexbox</vt:lpstr>
      <vt:lpstr>CSS3 Flexbox - Concepts</vt:lpstr>
      <vt:lpstr>CSS3 Flexbox - Concepts</vt:lpstr>
      <vt:lpstr>CSS3 Flexbox - Concepts</vt:lpstr>
      <vt:lpstr>CSS3 Flexbox - Concepts</vt:lpstr>
      <vt:lpstr>CSS3 Flexbox - Code</vt:lpstr>
      <vt:lpstr>CSS3 Flexbox - Code</vt:lpstr>
      <vt:lpstr>CSS3 Flexbox - Code</vt:lpstr>
      <vt:lpstr>CSS3 Flexbox - Code</vt:lpstr>
      <vt:lpstr>CSS3 Flexbox - Code</vt:lpstr>
      <vt:lpstr>CSS3 Flexbox - Flex Direction</vt:lpstr>
      <vt:lpstr>CSS3 Flexbox - Flex Direction</vt:lpstr>
      <vt:lpstr>CSS3 Flexbox - Flex Direction</vt:lpstr>
      <vt:lpstr>CSS3 Flexbox - Flex Direction</vt:lpstr>
      <vt:lpstr>CSS3 Flexbox - Flex Direction</vt:lpstr>
      <vt:lpstr>CSS3 Flexbox - Flex Direction</vt:lpstr>
      <vt:lpstr>CSS3 Flexbox - Flex Direction</vt:lpstr>
      <vt:lpstr>justify-content Property</vt:lpstr>
      <vt:lpstr>justify-content Property</vt:lpstr>
      <vt:lpstr>justify-content Property</vt:lpstr>
      <vt:lpstr>justify-content Property</vt:lpstr>
      <vt:lpstr>justify-content Property</vt:lpstr>
      <vt:lpstr>justify-content Property</vt:lpstr>
      <vt:lpstr>justify-content Property</vt:lpstr>
      <vt:lpstr>align-items Property</vt:lpstr>
      <vt:lpstr>align-items Property</vt:lpstr>
      <vt:lpstr>align-items Property</vt:lpstr>
      <vt:lpstr>align-items Property</vt:lpstr>
      <vt:lpstr>align-items Property</vt:lpstr>
      <vt:lpstr>align-items Property</vt:lpstr>
      <vt:lpstr>align-items Property</vt:lpstr>
      <vt:lpstr>align-items Property</vt:lpstr>
      <vt:lpstr>align-items Property</vt:lpstr>
      <vt:lpstr>align-items Property</vt:lpstr>
      <vt:lpstr>align-items Property</vt:lpstr>
      <vt:lpstr>flex-wrap Property</vt:lpstr>
      <vt:lpstr>flex-wrap Property</vt:lpstr>
      <vt:lpstr>flex-wrap Property</vt:lpstr>
      <vt:lpstr>flex-wrap Property</vt:lpstr>
      <vt:lpstr>flex-wrap Property</vt:lpstr>
      <vt:lpstr>align-content Property</vt:lpstr>
      <vt:lpstr>align-content Property</vt:lpstr>
      <vt:lpstr>align-content Property</vt:lpstr>
      <vt:lpstr>align-content Property</vt:lpstr>
      <vt:lpstr>align-content Property</vt:lpstr>
      <vt:lpstr>align-content Property</vt:lpstr>
      <vt:lpstr>Flex Item Properties - Ordering</vt:lpstr>
      <vt:lpstr>Flex Item Properties - Ordering</vt:lpstr>
      <vt:lpstr>Item Properties - Ordering</vt:lpstr>
      <vt:lpstr>Flex Item Properties - Margin</vt:lpstr>
      <vt:lpstr>Flex Item Properties - Margin</vt:lpstr>
      <vt:lpstr>Flex Item Properties - Margin</vt:lpstr>
      <vt:lpstr>Flex Item Properties - Perfect Centering</vt:lpstr>
      <vt:lpstr>Flex Item Properties - Margin</vt:lpstr>
      <vt:lpstr>Flex Item Properties - Margin</vt:lpstr>
      <vt:lpstr>Flex Item Properties - Align Self</vt:lpstr>
      <vt:lpstr>Flex Item Properties - Align Self</vt:lpstr>
      <vt:lpstr>Flex Item Properties - Flex</vt:lpstr>
      <vt:lpstr>Flex Item Properties - Flex</vt:lpstr>
      <vt:lpstr>Flex Item Properties - Flex</vt:lpstr>
      <vt:lpstr>CSS3 Flexbox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Ramsey</dc:creator>
  <cp:lastModifiedBy>pc</cp:lastModifiedBy>
  <cp:revision>47</cp:revision>
  <dcterms:created xsi:type="dcterms:W3CDTF">2017-05-20T15:25:24Z</dcterms:created>
  <dcterms:modified xsi:type="dcterms:W3CDTF">2023-07-19T05:39:28Z</dcterms:modified>
</cp:coreProperties>
</file>