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1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6AA"/>
    <a:srgbClr val="E4E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7" autoAdjust="0"/>
  </p:normalViewPr>
  <p:slideViewPr>
    <p:cSldViewPr>
      <p:cViewPr>
        <p:scale>
          <a:sx n="64" d="100"/>
          <a:sy n="64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0045B-BD5B-4F47-A20D-C33DAE03D712}" type="datetimeFigureOut">
              <a:rPr lang="en-US" smtClean="0"/>
              <a:t>10/28/2012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ADD0-277E-4971-8F21-CD102F29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elements of a page are nested into a tree-like structure of objects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DOM has properties and methods for traversing this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 CSS classes, DOM tree traversal/manipulation, events,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 strips out the unwanted text nodes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these are methods, so you need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 strips out the unwanted text nodes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these are methods, so you need ()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li#golden-delicious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li#mutsu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p#saying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345604-C742-402C-B12C-E99D44D67955}" type="datetime1">
              <a:rPr lang="en-US" smtClean="0"/>
              <a:t>10/28/2012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284EC-08AF-4A4A-A212-562C139EB48E}" type="datetime1">
              <a:rPr lang="en-US" smtClean="0"/>
              <a:t>10/28/2012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C6173843-AF84-40A0-ABD5-7C8C0FB36044}" type="datetime1">
              <a:rPr lang="en-US" smtClean="0"/>
              <a:t>10/28/2012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6EEAEF-AB90-4FEF-AC17-86480B56203F}" type="datetime1">
              <a:rPr lang="en-US" smtClean="0"/>
              <a:t>10/28/2012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78A9E-D9B5-4169-B9F7-EE9324A9DD7F}" type="datetime1">
              <a:rPr lang="en-US" smtClean="0"/>
              <a:t>10/28/2012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58AEF9-6117-4639-A2FF-A5794C73EC04}" type="datetime1">
              <a:rPr lang="en-US" smtClean="0"/>
              <a:t>10/28/2012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C775ED-C40E-4B96-BD3E-15F285348FBE}" type="datetime1">
              <a:rPr lang="en-US" smtClean="0"/>
              <a:t>10/28/2012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529C5A-99C5-41F5-9F5A-26FC038BC345}" type="datetime1">
              <a:rPr lang="en-US" smtClean="0"/>
              <a:t>10/28/2012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E4EDB7-E395-4F0A-8426-8E233874D5EC}" type="datetime1">
              <a:rPr lang="en-US" smtClean="0"/>
              <a:t>10/28/2012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0897DF-A304-4666-9303-90CAA19D3DBC}" type="datetime1">
              <a:rPr lang="en-US" smtClean="0"/>
              <a:t>10/28/2012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2AC466EB-74D8-4D47-90D1-D37DCFC88381}" type="datetime1">
              <a:rPr lang="en-US" smtClean="0"/>
              <a:t>10/28/2012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53128417-B4C0-4AEA-93AC-5D7FCB73E1D6}" type="datetime1">
              <a:rPr lang="en-US" smtClean="0"/>
              <a:t>10/28/2012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met_node_insertbefore.asp" TargetMode="External"/><Relationship Id="rId2" Type="http://schemas.openxmlformats.org/officeDocument/2006/relationships/hyperlink" Target="http://www.w3schools.com/dom/met_node_appendchil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dom/met_node_replacechild.asp" TargetMode="External"/><Relationship Id="rId4" Type="http://schemas.openxmlformats.org/officeDocument/2006/relationships/hyperlink" Target="http://www.w3schools.com/dom/met_node_removechild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kgeek.com/" TargetMode="External"/><Relationship Id="rId2" Type="http://schemas.openxmlformats.org/officeDocument/2006/relationships/hyperlink" Target="http://slashdo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research.blogspot.com/" TargetMode="External"/><Relationship Id="rId5" Type="http://schemas.openxmlformats.org/officeDocument/2006/relationships/hyperlink" Target="http://www.redbubble.com/" TargetMode="External"/><Relationship Id="rId4" Type="http://schemas.openxmlformats.org/officeDocument/2006/relationships/hyperlink" Target="http://despair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dom_mozilla_vs_ie.asp" TargetMode="External"/><Relationship Id="rId2" Type="http://schemas.openxmlformats.org/officeDocument/2006/relationships/hyperlink" Target="http://www.w3schools.com/dom/dom_node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hyperlink" Target="http://prototypejs.org/api/element/getDimensions" TargetMode="External"/><Relationship Id="rId18" Type="http://schemas.openxmlformats.org/officeDocument/2006/relationships/hyperlink" Target="http://prototypejs.org/api/element/hasClassName" TargetMode="External"/><Relationship Id="rId26" Type="http://schemas.openxmlformats.org/officeDocument/2006/relationships/hyperlink" Target="http://prototypejs.org/api/element/positionedoffset" TargetMode="External"/><Relationship Id="rId39" Type="http://schemas.openxmlformats.org/officeDocument/2006/relationships/hyperlink" Target="http://prototypejs.org/api/element/toggleClassName" TargetMode="External"/><Relationship Id="rId21" Type="http://schemas.openxmlformats.org/officeDocument/2006/relationships/hyperlink" Target="http://prototypejs.org/api/element/insert" TargetMode="External"/><Relationship Id="rId34" Type="http://schemas.openxmlformats.org/officeDocument/2006/relationships/hyperlink" Target="http://prototypejs.org/api/element/select" TargetMode="External"/><Relationship Id="rId42" Type="http://schemas.openxmlformats.org/officeDocument/2006/relationships/hyperlink" Target="http://prototypejs.org/api/element/update" TargetMode="External"/><Relationship Id="rId7" Type="http://schemas.openxmlformats.org/officeDocument/2006/relationships/hyperlink" Target="http://prototypejs.org/api/element/cloneposition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://prototypejs.org/api/element/getStyle" TargetMode="External"/><Relationship Id="rId29" Type="http://schemas.openxmlformats.org/officeDocument/2006/relationships/hyperlink" Target="http://prototypejs.org/api/element/relativiz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totypejs.org/api/element/cleanwhitespace" TargetMode="External"/><Relationship Id="rId11" Type="http://schemas.openxmlformats.org/officeDocument/2006/relationships/hyperlink" Target="http://prototypejs.org/api/element/extend" TargetMode="External"/><Relationship Id="rId24" Type="http://schemas.openxmlformats.org/officeDocument/2006/relationships/hyperlink" Target="http://prototypejs.org/api/element/makePositioned" TargetMode="External"/><Relationship Id="rId32" Type="http://schemas.openxmlformats.org/officeDocument/2006/relationships/hyperlink" Target="http://prototypejs.org/api/element/replace" TargetMode="External"/><Relationship Id="rId37" Type="http://schemas.openxmlformats.org/officeDocument/2006/relationships/hyperlink" Target="http://prototypejs.org/api/element/show" TargetMode="External"/><Relationship Id="rId40" Type="http://schemas.openxmlformats.org/officeDocument/2006/relationships/hyperlink" Target="http://prototypejs.org/api/element/undoClipping" TargetMode="External"/><Relationship Id="rId45" Type="http://schemas.openxmlformats.org/officeDocument/2006/relationships/hyperlink" Target="http://prototypejs.org/api/element/wrap" TargetMode="External"/><Relationship Id="rId5" Type="http://schemas.openxmlformats.org/officeDocument/2006/relationships/hyperlink" Target="http://prototypejs.org/api/element/classNames" TargetMode="External"/><Relationship Id="rId15" Type="http://schemas.openxmlformats.org/officeDocument/2006/relationships/hyperlink" Target="http://prototypejs.org/api/element/getoffsetparent" TargetMode="External"/><Relationship Id="rId23" Type="http://schemas.openxmlformats.org/officeDocument/2006/relationships/hyperlink" Target="http://prototypejs.org/api/element/makeClipping" TargetMode="External"/><Relationship Id="rId28" Type="http://schemas.openxmlformats.org/officeDocument/2006/relationships/hyperlink" Target="http://prototypejs.org/api/element/recursivelyCollect" TargetMode="External"/><Relationship Id="rId36" Type="http://schemas.openxmlformats.org/officeDocument/2006/relationships/hyperlink" Target="http://prototypejs.org/api/element/setStyle" TargetMode="External"/><Relationship Id="rId10" Type="http://schemas.openxmlformats.org/officeDocument/2006/relationships/hyperlink" Target="http://prototypejs.org/api/element/empty" TargetMode="External"/><Relationship Id="rId19" Type="http://schemas.openxmlformats.org/officeDocument/2006/relationships/hyperlink" Target="http://prototypejs.org/api/element/hide" TargetMode="External"/><Relationship Id="rId31" Type="http://schemas.openxmlformats.org/officeDocument/2006/relationships/hyperlink" Target="http://prototypejs.org/api/element/removeClassName" TargetMode="External"/><Relationship Id="rId44" Type="http://schemas.openxmlformats.org/officeDocument/2006/relationships/hyperlink" Target="http://prototypejs.org/api/element/visible" TargetMode="External"/><Relationship Id="rId4" Type="http://schemas.openxmlformats.org/officeDocument/2006/relationships/hyperlink" Target="http://prototypejs.org/api/element/addClassName" TargetMode="External"/><Relationship Id="rId9" Type="http://schemas.openxmlformats.org/officeDocument/2006/relationships/hyperlink" Target="http://prototypejs.org/api/element/cumulativescrolloffset" TargetMode="External"/><Relationship Id="rId14" Type="http://schemas.openxmlformats.org/officeDocument/2006/relationships/hyperlink" Target="http://prototypejs.org/api/element/getheight" TargetMode="External"/><Relationship Id="rId22" Type="http://schemas.openxmlformats.org/officeDocument/2006/relationships/hyperlink" Target="http://prototypejs.org/api/element/inspect" TargetMode="External"/><Relationship Id="rId27" Type="http://schemas.openxmlformats.org/officeDocument/2006/relationships/hyperlink" Target="http://prototypejs.org/api/element/readAttribute" TargetMode="External"/><Relationship Id="rId30" Type="http://schemas.openxmlformats.org/officeDocument/2006/relationships/hyperlink" Target="http://prototypejs.org/api/element/remove" TargetMode="External"/><Relationship Id="rId35" Type="http://schemas.openxmlformats.org/officeDocument/2006/relationships/hyperlink" Target="http://prototypejs.org/api/element/setOpacity" TargetMode="External"/><Relationship Id="rId43" Type="http://schemas.openxmlformats.org/officeDocument/2006/relationships/hyperlink" Target="http://prototypejs.org/api/element/viewportoffset" TargetMode="External"/><Relationship Id="rId8" Type="http://schemas.openxmlformats.org/officeDocument/2006/relationships/hyperlink" Target="http://prototypejs.org/api/element/cumulativeoffset" TargetMode="External"/><Relationship Id="rId3" Type="http://schemas.openxmlformats.org/officeDocument/2006/relationships/hyperlink" Target="http://prototypejs.org/api/element/absolutize" TargetMode="External"/><Relationship Id="rId12" Type="http://schemas.openxmlformats.org/officeDocument/2006/relationships/hyperlink" Target="http://prototypejs.org/api/element/firstDescendant" TargetMode="External"/><Relationship Id="rId17" Type="http://schemas.openxmlformats.org/officeDocument/2006/relationships/hyperlink" Target="http://prototypejs.org/api/element/getWidth" TargetMode="External"/><Relationship Id="rId25" Type="http://schemas.openxmlformats.org/officeDocument/2006/relationships/hyperlink" Target="http://prototypejs.org/api/element/match" TargetMode="External"/><Relationship Id="rId33" Type="http://schemas.openxmlformats.org/officeDocument/2006/relationships/hyperlink" Target="http://prototypejs.org/api/element/scrollto" TargetMode="External"/><Relationship Id="rId38" Type="http://schemas.openxmlformats.org/officeDocument/2006/relationships/hyperlink" Target="http://prototypejs.org/api/element/toggle" TargetMode="External"/><Relationship Id="rId46" Type="http://schemas.openxmlformats.org/officeDocument/2006/relationships/hyperlink" Target="http://prototypejs.org/api/element/writeAttribute" TargetMode="External"/><Relationship Id="rId20" Type="http://schemas.openxmlformats.org/officeDocument/2006/relationships/hyperlink" Target="http://prototypejs.org/api/element/identify" TargetMode="External"/><Relationship Id="rId41" Type="http://schemas.openxmlformats.org/officeDocument/2006/relationships/hyperlink" Target="http://prototypejs.org/api/element/undoPositioned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rototypejs.org/api/element/siblings" TargetMode="External"/><Relationship Id="rId13" Type="http://schemas.openxmlformats.org/officeDocument/2006/relationships/hyperlink" Target="http://prototypejs.org/api/element/adjacent" TargetMode="External"/><Relationship Id="rId3" Type="http://schemas.openxmlformats.org/officeDocument/2006/relationships/hyperlink" Target="http://prototypejs.org/api/element/ancestors" TargetMode="External"/><Relationship Id="rId7" Type="http://schemas.openxmlformats.org/officeDocument/2006/relationships/hyperlink" Target="http://prototypejs.org/api/element/down" TargetMode="External"/><Relationship Id="rId12" Type="http://schemas.openxmlformats.org/officeDocument/2006/relationships/hyperlink" Target="http://prototypejs.org/api/element/previousSibling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totypejs.org/api/element/descendants" TargetMode="External"/><Relationship Id="rId11" Type="http://schemas.openxmlformats.org/officeDocument/2006/relationships/hyperlink" Target="http://prototypejs.org/api/element/previous" TargetMode="External"/><Relationship Id="rId5" Type="http://schemas.openxmlformats.org/officeDocument/2006/relationships/hyperlink" Target="http://prototypejs.org/api/element/childElements" TargetMode="External"/><Relationship Id="rId10" Type="http://schemas.openxmlformats.org/officeDocument/2006/relationships/hyperlink" Target="http://prototypejs.org/api/element/nextSiblings" TargetMode="External"/><Relationship Id="rId4" Type="http://schemas.openxmlformats.org/officeDocument/2006/relationships/hyperlink" Target="http://prototypejs.org/api/element/up" TargetMode="External"/><Relationship Id="rId9" Type="http://schemas.openxmlformats.org/officeDocument/2006/relationships/hyperlink" Target="http://prototypejs.org/api/element/n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DOM tree traversal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alter siblings of "main" that do not contain "Sun"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sibs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$("main").siblings();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sibs.length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(sibs[i].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("Sun") &lt; 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sibs[i].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" Sunshine";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71" y="3631525"/>
            <a:ext cx="4927329" cy="315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5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 of DOM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en-US" dirty="0"/>
              <a:t>methods in document and other DOM objects for accessing </a:t>
            </a:r>
            <a:r>
              <a:rPr lang="en-US" dirty="0" smtClean="0"/>
              <a:t>descendants: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35937"/>
              </p:ext>
            </p:extLst>
          </p:nvPr>
        </p:nvGraphicFramePr>
        <p:xfrm>
          <a:off x="612775" y="2903061"/>
          <a:ext cx="8153400" cy="3200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getElementsByTagName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array of descendents with the given tag, such as "div"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getElementsByName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array of </a:t>
                      </a:r>
                      <a:r>
                        <a:rPr lang="en-US" sz="2400" dirty="0" smtClean="0"/>
                        <a:t>descendants </a:t>
                      </a:r>
                      <a:r>
                        <a:rPr lang="en-US" sz="2400" dirty="0"/>
                        <a:t>with the given name attribute (mostly useful for accessing form controls)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2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all elements of a certain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95271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style.backgroundColor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655874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&lt;p&gt;This is the first paragraph&lt;/p&gt;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&lt;p&gt;This is the second paragraph&lt;/p&gt;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&lt;p&gt;You get the idea...&lt;/p&gt;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893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with </a:t>
            </a:r>
            <a:r>
              <a:rPr lang="en-US" dirty="0" err="1" smtClean="0"/>
              <a:t>getElementById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95271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$("address").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addrParas.length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style.backgroundColor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655874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&lt;p&gt;This won't be returned!&lt;/p&gt;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 id="address"&gt;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&lt;p&gt;1234 Street&lt;/p&gt;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&lt;p&gt;Atlanta, GA&lt;/p&gt;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656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methods for selecting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95271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$("game").select("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button.control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69816"/>
              </p:ext>
            </p:extLst>
          </p:nvPr>
        </p:nvGraphicFramePr>
        <p:xfrm>
          <a:off x="608308" y="4191000"/>
          <a:ext cx="8153400" cy="1706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getElementsByClassName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 of elements that use given class attribute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 of descendants that match given CSS selector, such as "</a:t>
                      </a:r>
                      <a:r>
                        <a:rPr lang="en-US" sz="2000" dirty="0" err="1"/>
                        <a:t>div#sidebar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ul.news</a:t>
                      </a:r>
                      <a:r>
                        <a:rPr lang="en-US" sz="2000" dirty="0"/>
                        <a:t> &gt; li"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2775" y="3285292"/>
            <a:ext cx="680667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Prototype adds methods 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(and all DOM element objects) for selecting groups of elements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methods for selecting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52400"/>
            <a:ext cx="8153400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id="fruits"&gt;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&lt;li id="apples"&gt;apples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id="golden-delicious"&gt;Golden Delicious&lt;/li&gt;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mutsu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class="yummy"&gt;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Mutsu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mcintosh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class="yummy"&gt;McIntosh&lt;/li&gt;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-red"&gt;Ida Red&lt;/li&gt;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&lt;li id="exotic" class="yummy"&gt;exotic fruits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id="kiwi"&gt;kiwi&lt;/li&gt;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id="granadilla"&gt;granadilla&lt;/li&gt;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4847272"/>
            <a:ext cx="8153400" cy="1477328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$('fruits').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getElementsByClassName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('yummy');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-&gt;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li#mutsu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…]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$('exotic').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getElementsByClassName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('yummy');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	               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552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methods for selecting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"/>
            <a:ext cx="8153400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id="fruits"&gt;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&lt;li id="apples"&gt;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&lt;h3 title="yummy!"&gt;Apples&lt;/h3&gt;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id="list-of-apples"&gt;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id="golden-delicious" title="yummy!" &gt;Golden Delicious&lt;/li&gt;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mutsu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title="yummy!"&gt;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Mutsu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mcintosh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"&gt;McIntosh&lt;/li&gt;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&lt;li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-red"&gt;Ida Red&lt;/li&gt;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&lt;p id="saying"&gt;An apple a day keeps the doctor away.&lt;/p&gt;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8153400" cy="2031325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$('apples').select('[title="yummy!"]');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-&gt; [h3,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li#golden-delicious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li#mutsu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$('apples').select(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p#saying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'li[title="yummy!"]');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$('apples').select('[title="disgusting!"]');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   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141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$$ function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153400" cy="1754326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hide all "announcement" paragraphs in the "news" //section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paragraphs = $$("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div#news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p.announcement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paragraphs.length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paragraphs[i].hide();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657600"/>
            <a:ext cx="8153400" cy="1219200"/>
          </a:xfrm>
        </p:spPr>
        <p:txBody>
          <a:bodyPr/>
          <a:lstStyle/>
          <a:p>
            <a:r>
              <a:rPr lang="en-US" dirty="0"/>
              <a:t>$$ returns an array of DOM elements that match the given CSS selector</a:t>
            </a:r>
          </a:p>
          <a:p>
            <a:pPr lvl="1"/>
            <a:r>
              <a:rPr lang="en-US" dirty="0"/>
              <a:t>like $ but returns an array instead of a single DOM object</a:t>
            </a:r>
          </a:p>
          <a:p>
            <a:pPr lvl="1"/>
            <a:r>
              <a:rPr lang="en-US" dirty="0"/>
              <a:t>a shorthand for </a:t>
            </a:r>
            <a:r>
              <a:rPr lang="en-US" dirty="0" err="1"/>
              <a:t>document.select</a:t>
            </a:r>
            <a:endParaRPr lang="en-US" dirty="0"/>
          </a:p>
          <a:p>
            <a:r>
              <a:rPr lang="en-US" dirty="0"/>
              <a:t>useful for applying an operation each one of a set of 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$$("CSS selector");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145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with $$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1270"/>
            <a:ext cx="8153400" cy="923330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get all buttons with a class of "control"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$$("control");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$$(".control");	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962870"/>
            <a:ext cx="8153400" cy="2031325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set all buttons with a class of "control" to have red text</a:t>
            </a:r>
          </a:p>
          <a:p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$$(".control").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$$(".control");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					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32507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Q: Can I still select a group of elements using $$ even if my CSS file doesn't have any </a:t>
            </a:r>
            <a:r>
              <a:rPr lang="en-US" sz="2400" dirty="0" smtClean="0"/>
              <a:t>style rule </a:t>
            </a:r>
            <a:r>
              <a:rPr lang="en-US" sz="2400" dirty="0"/>
              <a:t>for that same group? (A: Yes!)</a:t>
            </a:r>
          </a:p>
        </p:txBody>
      </p:sp>
    </p:spTree>
    <p:extLst>
      <p:ext uri="{BB962C8B-B14F-4D97-AF65-F5344CB8AC3E}">
        <p14:creationId xmlns:p14="http://schemas.microsoft.com/office/powerpoint/2010/main" val="41833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932872"/>
            <a:ext cx="8153400" cy="1477328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a new &lt;h2&gt; node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("h2");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"This is a heading";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"green";	                           			 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334000"/>
            <a:ext cx="8153400" cy="1219200"/>
          </a:xfrm>
        </p:spPr>
        <p:txBody>
          <a:bodyPr/>
          <a:lstStyle/>
          <a:p>
            <a:r>
              <a:rPr lang="en-US" dirty="0"/>
              <a:t>merely creating a node does not add it to the page</a:t>
            </a:r>
          </a:p>
          <a:p>
            <a:r>
              <a:rPr lang="en-US" dirty="0"/>
              <a:t>you must add the new node as a child of an existing element on the page...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81661"/>
              </p:ext>
            </p:extLst>
          </p:nvPr>
        </p:nvGraphicFramePr>
        <p:xfrm>
          <a:off x="609600" y="1600200"/>
          <a:ext cx="8153400" cy="21031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document.createElement</a:t>
                      </a:r>
                      <a:r>
                        <a:rPr lang="en-US" sz="2000" dirty="0"/>
                        <a:t>("tag")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and returns a new empty DOM node representing an element of that type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document.createTextNode</a:t>
                      </a:r>
                      <a:r>
                        <a:rPr lang="en-US" sz="2000" dirty="0"/>
                        <a:t>("text")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and returns a text node containing given text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915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47272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"A paragraph!";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$("main").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appendChild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(p);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               			 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5345"/>
              </p:ext>
            </p:extLst>
          </p:nvPr>
        </p:nvGraphicFramePr>
        <p:xfrm>
          <a:off x="612775" y="1615440"/>
          <a:ext cx="8153400" cy="2895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"/>
                        </a:rPr>
                        <a:t>appendChild</a:t>
                      </a:r>
                      <a:r>
                        <a:rPr lang="en-US" sz="200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places given node at end of this node's child list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insertBefore</a:t>
                      </a:r>
                      <a:r>
                        <a:rPr lang="en-US" sz="2000" dirty="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"/>
                        </a:rPr>
                        <a:t>removeChild</a:t>
                      </a:r>
                      <a:r>
                        <a:rPr lang="en-US" sz="200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removes given node from this node's child list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5"/>
                        </a:rPr>
                        <a:t>replaceChild</a:t>
                      </a:r>
                      <a:r>
                        <a:rPr lang="en-US" sz="200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replaces given child with new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 from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slideClick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bullets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bullets.length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(bullets[i].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("children") &gt;= 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bullets[i].remove();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343400"/>
            <a:ext cx="8153400" cy="1219200"/>
          </a:xfrm>
        </p:spPr>
        <p:txBody>
          <a:bodyPr/>
          <a:lstStyle/>
          <a:p>
            <a:r>
              <a:rPr lang="en-US" dirty="0"/>
              <a:t>each DOM object has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en-US" dirty="0"/>
              <a:t> method to remove its children from the page</a:t>
            </a:r>
          </a:p>
          <a:p>
            <a:r>
              <a:rPr lang="en-US" dirty="0"/>
              <a:t>Prototype adds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method for a node to remove itself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versus </a:t>
            </a:r>
            <a:r>
              <a:rPr lang="en-US" dirty="0" err="1"/>
              <a:t>innerHTML</a:t>
            </a:r>
            <a:r>
              <a:rPr lang="en-US" dirty="0"/>
              <a:t> hacking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153400" cy="923330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slideClick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thisslide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"&lt;p&gt;A paragraph!&lt;/p&gt;";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819400"/>
            <a:ext cx="8153400" cy="1219200"/>
          </a:xfrm>
        </p:spPr>
        <p:txBody>
          <a:bodyPr/>
          <a:lstStyle/>
          <a:p>
            <a:r>
              <a:rPr lang="en-US" sz="2800" dirty="0"/>
              <a:t>Imagine that the new node is more complex:</a:t>
            </a:r>
          </a:p>
          <a:p>
            <a:pPr lvl="1"/>
            <a:r>
              <a:rPr lang="en-US" sz="2400" dirty="0"/>
              <a:t>ugly: bad style on many levels (e.g. JS code embedded within HTML)</a:t>
            </a:r>
          </a:p>
          <a:p>
            <a:pPr lvl="1"/>
            <a:r>
              <a:rPr lang="en-US" sz="2400" dirty="0"/>
              <a:t>error-prone: must carefully distinguish " and '</a:t>
            </a:r>
          </a:p>
          <a:p>
            <a:pPr lvl="1"/>
            <a:r>
              <a:rPr lang="en-US" sz="2400" dirty="0"/>
              <a:t>can only add at beginning or end, not in middle of child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985" y="151953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not just code the previous example this way?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029200"/>
            <a:ext cx="8153400" cy="1754326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slideClick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"&lt;p style='color: red; " +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"margin-left: 50px;' " +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myOnClick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();'&gt;" +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"A paragraph!&lt;/p&gt;";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333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reading/changing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153400" cy="2308324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biggerFont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biggerFont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($("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style.fontSize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size += 4;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size +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343400"/>
            <a:ext cx="8153400" cy="1219200"/>
          </a:xfrm>
        </p:spPr>
        <p:txBody>
          <a:bodyPr/>
          <a:lstStyle/>
          <a:p>
            <a:r>
              <a:rPr lang="en-US" sz="2800" dirty="0"/>
              <a:t>style property lets you set any CSS style for an element</a:t>
            </a:r>
          </a:p>
          <a:p>
            <a:r>
              <a:rPr lang="en-US" sz="2800" dirty="0"/>
              <a:t>problem: you cannot (usually) read existing styles with it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styles in Prototype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153400" cy="1754326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biggerFont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 turn text yellow and make it bigger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getStyle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("font-size"));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(size + 4) +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886200"/>
            <a:ext cx="8153400" cy="1219200"/>
          </a:xfrm>
        </p:spPr>
        <p:txBody>
          <a:bodyPr/>
          <a:lstStyle/>
          <a:p>
            <a:r>
              <a:rPr lang="en-US" sz="2800" dirty="0" err="1"/>
              <a:t>getStyle</a:t>
            </a:r>
            <a:r>
              <a:rPr lang="en-US" sz="2800" dirty="0"/>
              <a:t> function added to DOM object allows accessing existing styles</a:t>
            </a:r>
          </a:p>
          <a:p>
            <a:r>
              <a:rPr lang="en-US" sz="2800" dirty="0" err="1"/>
              <a:t>addClassName</a:t>
            </a:r>
            <a:r>
              <a:rPr lang="en-US" sz="2800" dirty="0"/>
              <a:t>, </a:t>
            </a:r>
            <a:r>
              <a:rPr lang="en-US" sz="2800" dirty="0" err="1"/>
              <a:t>removeClassName</a:t>
            </a:r>
            <a:r>
              <a:rPr lang="en-US" sz="2800" dirty="0"/>
              <a:t>, </a:t>
            </a:r>
            <a:r>
              <a:rPr lang="en-US" sz="2800" dirty="0" err="1"/>
              <a:t>hasClassName</a:t>
            </a:r>
            <a:r>
              <a:rPr lang="en-US" sz="2800" dirty="0"/>
              <a:t> manipulate CSS classes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bug: incorrect usage of existing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153400" cy="923330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this.style.top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this.getStyle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("top") + 100 + "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bad!	                           			  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667000"/>
            <a:ext cx="8153400" cy="1219200"/>
          </a:xfrm>
        </p:spPr>
        <p:txBody>
          <a:bodyPr/>
          <a:lstStyle/>
          <a:p>
            <a:r>
              <a:rPr lang="en-US" sz="2800" dirty="0"/>
              <a:t>the above example computes e.g. "200px" + 100 + "</a:t>
            </a:r>
            <a:r>
              <a:rPr lang="en-US" sz="2800" dirty="0" err="1"/>
              <a:t>px</a:t>
            </a:r>
            <a:r>
              <a:rPr lang="en-US" sz="2800" dirty="0"/>
              <a:t>" </a:t>
            </a:r>
            <a:r>
              <a:rPr lang="en-US" sz="2800" dirty="0" smtClean="0"/>
              <a:t>, which </a:t>
            </a:r>
            <a:r>
              <a:rPr lang="en-US" sz="2800" dirty="0"/>
              <a:t>would evaluate to "200px100px"</a:t>
            </a:r>
          </a:p>
          <a:p>
            <a:r>
              <a:rPr lang="en-US" sz="2800" dirty="0"/>
              <a:t>a corrected version: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4334470"/>
            <a:ext cx="8153400" cy="923330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this.style.top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this.getStyle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("top")) + 100 +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correct	                           			  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0513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CSS classes in Prototype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153400" cy="2031325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highlightField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 turn text yellow and make it bigger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(!$("text").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hasClassName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("invalid"))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$("text").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addClassName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("highlight");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810000"/>
            <a:ext cx="8153400" cy="1219200"/>
          </a:xfrm>
        </p:spPr>
        <p:txBody>
          <a:bodyPr/>
          <a:lstStyle/>
          <a:p>
            <a:r>
              <a:rPr lang="en-US" sz="2800" dirty="0" err="1"/>
              <a:t>addClassName</a:t>
            </a:r>
            <a:r>
              <a:rPr lang="en-US" sz="2800" dirty="0"/>
              <a:t>, </a:t>
            </a:r>
            <a:r>
              <a:rPr lang="en-US" sz="2800" dirty="0" err="1"/>
              <a:t>removeClassName</a:t>
            </a:r>
            <a:r>
              <a:rPr lang="en-US" sz="2800" dirty="0"/>
              <a:t>, </a:t>
            </a:r>
            <a:r>
              <a:rPr lang="en-US" sz="2800" dirty="0" err="1"/>
              <a:t>hasClassName</a:t>
            </a:r>
            <a:r>
              <a:rPr lang="en-US" sz="2800" dirty="0"/>
              <a:t> manipulate CSS classes</a:t>
            </a:r>
          </a:p>
          <a:p>
            <a:r>
              <a:rPr lang="en-US" sz="2800" dirty="0"/>
              <a:t>similar to existing </a:t>
            </a:r>
            <a:r>
              <a:rPr lang="en-US" sz="2800" dirty="0" err="1"/>
              <a:t>className</a:t>
            </a:r>
            <a:r>
              <a:rPr lang="en-US" sz="2800" dirty="0"/>
              <a:t> DOM property, but don't have to manually split by spaces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createElements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47885"/>
            <a:ext cx="8153400" cy="4247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 https://ajax.googleapis.com/ajax/libs/prototype/1.7.0.0/prototype.js 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="paragraph.js 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paragrapharea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&lt;button id="add"&gt;Add a paragraph&lt;/button&gt;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createElements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8153400" cy="4247317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button = $("add");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button.onclick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addParagraphClick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addParagraphClick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paragraph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paragraph.innerHTML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"All work and no play makes Jack a dull boy";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area = $("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paragrapharea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area.appendChild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(paragraph);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addListClick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   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1490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webpage with an of </a:t>
            </a:r>
            <a:r>
              <a:rPr lang="en-US" dirty="0"/>
              <a:t>H</a:t>
            </a:r>
            <a:r>
              <a:rPr lang="en-US" dirty="0" smtClean="0"/>
              <a:t>omer Simpson image at the center of the page. Develop a script that prints an alert: “Duh, </a:t>
            </a:r>
            <a:r>
              <a:rPr lang="en-US" dirty="0"/>
              <a:t>y</a:t>
            </a:r>
            <a:r>
              <a:rPr lang="en-US" dirty="0" smtClean="0"/>
              <a:t>ou are hovering!!” every time the mouse crosses over the image.</a:t>
            </a:r>
          </a:p>
          <a:p>
            <a:r>
              <a:rPr lang="en-US" dirty="0" smtClean="0"/>
              <a:t>Add 5 buttons to your webpage: red, yellow, green, black, and silver. Every time you click on one of these buttons the background should take the corresponding color.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9768" y="2895600"/>
            <a:ext cx="8153400" cy="2514600"/>
          </a:xfrm>
        </p:spPr>
        <p:txBody>
          <a:bodyPr/>
          <a:lstStyle/>
          <a:p>
            <a:r>
              <a:rPr lang="en-US" dirty="0"/>
              <a:t>element nodes (HTML tag)</a:t>
            </a:r>
          </a:p>
          <a:p>
            <a:pPr lvl="1"/>
            <a:r>
              <a:rPr lang="en-US" dirty="0"/>
              <a:t>can have children and/or attributes</a:t>
            </a:r>
          </a:p>
          <a:p>
            <a:r>
              <a:rPr lang="en-US" dirty="0"/>
              <a:t>text nodes (text in a block </a:t>
            </a:r>
            <a:r>
              <a:rPr lang="en-US" dirty="0" smtClean="0"/>
              <a:t>element)</a:t>
            </a:r>
          </a:p>
          <a:p>
            <a:r>
              <a:rPr lang="en-US" dirty="0" smtClean="0"/>
              <a:t>attribute </a:t>
            </a:r>
            <a:r>
              <a:rPr lang="en-US" dirty="0"/>
              <a:t>nodes (attribute/value pair)</a:t>
            </a:r>
          </a:p>
          <a:p>
            <a:pPr lvl="1"/>
            <a:r>
              <a:rPr lang="en-US" dirty="0"/>
              <a:t>text/attributes are children in an element node</a:t>
            </a:r>
          </a:p>
          <a:p>
            <a:pPr lvl="1"/>
            <a:r>
              <a:rPr lang="en-US" dirty="0"/>
              <a:t>cannot have children or attributes</a:t>
            </a:r>
          </a:p>
          <a:p>
            <a:pPr lvl="1"/>
            <a:r>
              <a:rPr lang="en-US" dirty="0"/>
              <a:t>not usually shown when drawing the DOM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8540"/>
            <a:ext cx="838200" cy="90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334000"/>
            <a:ext cx="1047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6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 link with the text: “CLICK ME!”. Develop a function that randomly chooses between the following websites to link your text:</a:t>
            </a:r>
          </a:p>
          <a:p>
            <a:pPr lvl="1"/>
            <a:r>
              <a:rPr lang="en-US" dirty="0">
                <a:hlinkClick r:id="rId2"/>
              </a:rPr>
              <a:t>http://slashdot.org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http://www.thinkgeek.com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http://despair.com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http://www.redbubble.com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http://googleresearch.blogspot.com/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02" y="2895600"/>
            <a:ext cx="501298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tree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0447104"/>
              </p:ext>
            </p:extLst>
          </p:nvPr>
        </p:nvGraphicFramePr>
        <p:xfrm>
          <a:off x="685797" y="1600200"/>
          <a:ext cx="8305802" cy="37337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52901"/>
                <a:gridCol w="4152901"/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firstChild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lastChild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start/end of this node's list of children </a:t>
                      </a: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childNodes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 of all this node's children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nextSibling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previousSibling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neighboring nodes with the same parent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parentNode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that contains this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5361057"/>
            <a:ext cx="45736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complete list of DOM node properties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browser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incompatiblity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 information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25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traversal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id="foo"&gt;This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="/path/to/another/page.html"&gt;link&lt;/a&gt;.&lt;/p&gt;	                  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496904"/>
            <a:ext cx="4256267" cy="43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r>
              <a:rPr lang="en-US" dirty="0" err="1" smtClean="0"/>
              <a:t>vs</a:t>
            </a:r>
            <a:r>
              <a:rPr lang="en-US" dirty="0" smtClean="0"/>
              <a:t> text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76600"/>
            <a:ext cx="8153400" cy="3657600"/>
          </a:xfrm>
        </p:spPr>
        <p:txBody>
          <a:bodyPr/>
          <a:lstStyle/>
          <a:p>
            <a:r>
              <a:rPr lang="en-US" dirty="0"/>
              <a:t>Q: How many children does the div above have?</a:t>
            </a:r>
          </a:p>
          <a:p>
            <a:r>
              <a:rPr lang="en-US" dirty="0"/>
              <a:t>A: 3</a:t>
            </a:r>
          </a:p>
          <a:p>
            <a:pPr lvl="1"/>
            <a:r>
              <a:rPr lang="en-US" dirty="0"/>
              <a:t>an element node representing the &lt;p&gt;</a:t>
            </a:r>
          </a:p>
          <a:p>
            <a:pPr lvl="1"/>
            <a:r>
              <a:rPr lang="en-US" dirty="0"/>
              <a:t>two text nodes representing "\n\t" (before/after the paragraph)</a:t>
            </a:r>
          </a:p>
          <a:p>
            <a:r>
              <a:rPr lang="en-US" dirty="0"/>
              <a:t>Q: How many children does the paragraph have? The a tag?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="page.html"&gt;link&lt;/a&gt;.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 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DOM element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3229601"/>
              </p:ext>
            </p:extLst>
          </p:nvPr>
        </p:nvGraphicFramePr>
        <p:xfrm>
          <a:off x="76200" y="1600200"/>
          <a:ext cx="9067800" cy="52112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3560"/>
                <a:gridCol w="1813560"/>
                <a:gridCol w="1813560"/>
                <a:gridCol w="1813560"/>
                <a:gridCol w="1813560"/>
              </a:tblGrid>
              <a:tr h="582789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absolutize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4"/>
                        </a:rPr>
                        <a:t>addClassName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5"/>
                        </a:rPr>
                        <a:t>classNames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6"/>
                        </a:rPr>
                        <a:t>cleanWhitespace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7"/>
                        </a:rPr>
                        <a:t>clonePosition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8"/>
                        </a:rPr>
                        <a:t>cumulativeOffset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9"/>
                        </a:rPr>
                        <a:t>cumulativeScrollOffset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0"/>
                        </a:rPr>
                        <a:t>empty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1"/>
                        </a:rPr>
                        <a:t>extend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2"/>
                        </a:rPr>
                        <a:t>firstDescendant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13"/>
                        </a:rPr>
                        <a:t>getDimensions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4"/>
                        </a:rPr>
                        <a:t>getHeight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5"/>
                        </a:rPr>
                        <a:t>getOffsetParent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6"/>
                        </a:rPr>
                        <a:t>getStyle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7"/>
                        </a:rPr>
                        <a:t>getWidth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333022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18"/>
                        </a:rPr>
                        <a:t>hasClassName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9"/>
                        </a:rPr>
                        <a:t>hide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0"/>
                        </a:rPr>
                        <a:t>identify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1"/>
                        </a:rPr>
                        <a:t>insert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2"/>
                        </a:rPr>
                        <a:t>inspect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3"/>
                        </a:rPr>
                        <a:t>makeClipping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4"/>
                        </a:rPr>
                        <a:t>makePositioned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5"/>
                        </a:rPr>
                        <a:t>match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6"/>
                        </a:rPr>
                        <a:t>positionedOffset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7"/>
                        </a:rPr>
                        <a:t>readAttribute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>
                          <a:hlinkClick r:id="rId28"/>
                        </a:rPr>
                        <a:t>recursivelyCollect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29"/>
                        </a:rPr>
                        <a:t>relativize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30"/>
                        </a:rPr>
                        <a:t>remove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1"/>
                        </a:rPr>
                        <a:t>removeClassName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2"/>
                        </a:rPr>
                        <a:t>replace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333022">
                <a:tc>
                  <a:txBody>
                    <a:bodyPr/>
                    <a:lstStyle/>
                    <a:p>
                      <a:r>
                        <a:rPr lang="en-US" sz="2000">
                          <a:hlinkClick r:id="rId33"/>
                        </a:rPr>
                        <a:t>scrollTo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4"/>
                        </a:rPr>
                        <a:t>select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5"/>
                        </a:rPr>
                        <a:t>setOpacity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6"/>
                        </a:rPr>
                        <a:t>setStyle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7"/>
                        </a:rPr>
                        <a:t>show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>
                          <a:hlinkClick r:id="rId38"/>
                        </a:rPr>
                        <a:t>toggle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9"/>
                        </a:rPr>
                        <a:t>toggleClassName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0"/>
                        </a:rPr>
                        <a:t>undoClipping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1"/>
                        </a:rPr>
                        <a:t>undoPositioned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42"/>
                        </a:rPr>
                        <a:t>update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333022">
                <a:tc>
                  <a:txBody>
                    <a:bodyPr/>
                    <a:lstStyle/>
                    <a:p>
                      <a:r>
                        <a:rPr lang="en-US" sz="2000">
                          <a:hlinkClick r:id="rId43"/>
                        </a:rPr>
                        <a:t>viewportOffset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44"/>
                        </a:rPr>
                        <a:t>visible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45"/>
                        </a:rPr>
                        <a:t>wrap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6"/>
                        </a:rPr>
                        <a:t>writeAttribute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3256" marR="83256" marT="41628" marB="41628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DOM tree traversal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4399591"/>
              </p:ext>
            </p:extLst>
          </p:nvPr>
        </p:nvGraphicFramePr>
        <p:xfrm>
          <a:off x="612775" y="1600200"/>
          <a:ext cx="81534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method(s)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ancestors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4"/>
                        </a:rPr>
                        <a:t>up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above this one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5"/>
                        </a:rPr>
                        <a:t>childElements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6"/>
                        </a:rPr>
                        <a:t>descendants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7"/>
                        </a:rPr>
                        <a:t>down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below this one (not text nodes)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hlinkClick r:id="rId8"/>
                        </a:rPr>
                        <a:t>siblings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9"/>
                        </a:rPr>
                        <a:t>next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10"/>
                        </a:rPr>
                        <a:t>nextSiblings</a:t>
                      </a:r>
                      <a:r>
                        <a:rPr lang="en-US" sz="2400"/>
                        <a:t>, </a:t>
                      </a:r>
                      <a:br>
                        <a:rPr lang="en-US" sz="2400"/>
                      </a:br>
                      <a:r>
                        <a:rPr lang="en-US" sz="2400">
                          <a:hlinkClick r:id="rId11"/>
                        </a:rPr>
                        <a:t>previous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12"/>
                        </a:rPr>
                        <a:t>previousSiblings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13"/>
                        </a:rPr>
                        <a:t>adjacent</a:t>
                      </a:r>
                      <a:r>
                        <a:rPr lang="en-US" sz="24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with same parent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as this one (not text nodes)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3989</TotalTime>
  <Words>1816</Words>
  <Application>Microsoft Office PowerPoint</Application>
  <PresentationFormat>On-screen Show (4:3)</PresentationFormat>
  <Paragraphs>407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Theme2</vt:lpstr>
      <vt:lpstr>The DOM tree</vt:lpstr>
      <vt:lpstr>The DOM tree</vt:lpstr>
      <vt:lpstr>Types of DOM nodes</vt:lpstr>
      <vt:lpstr>Types of DOM nodes</vt:lpstr>
      <vt:lpstr>Traversing the DOM tree</vt:lpstr>
      <vt:lpstr>DOM tree traversal example</vt:lpstr>
      <vt:lpstr>Elements vs text nodes</vt:lpstr>
      <vt:lpstr>Prototype's DOM element methods</vt:lpstr>
      <vt:lpstr>Prototype's DOM tree traversal methods</vt:lpstr>
      <vt:lpstr>Prototype's DOM tree traversal methods</vt:lpstr>
      <vt:lpstr>Selecting groups of DOM objects</vt:lpstr>
      <vt:lpstr>Getting all elements of a certain type</vt:lpstr>
      <vt:lpstr>Combining with getElementById</vt:lpstr>
      <vt:lpstr>Prototype's methods for selecting elements</vt:lpstr>
      <vt:lpstr>Prototype's methods for selecting elements</vt:lpstr>
      <vt:lpstr>Prototype's methods for selecting elements</vt:lpstr>
      <vt:lpstr>The $$ function</vt:lpstr>
      <vt:lpstr>Common issues with $$</vt:lpstr>
      <vt:lpstr>Creating new nodes</vt:lpstr>
      <vt:lpstr>Modifying the DOM tree</vt:lpstr>
      <vt:lpstr>Removing a node from the page</vt:lpstr>
      <vt:lpstr>DOM versus innerHTML hacking</vt:lpstr>
      <vt:lpstr>Problems with reading/changing styles</vt:lpstr>
      <vt:lpstr>Accessing styles in Prototype</vt:lpstr>
      <vt:lpstr>Common bug: incorrect usage of existing styles</vt:lpstr>
      <vt:lpstr>Setting CSS classes in Prototype</vt:lpstr>
      <vt:lpstr>Example: createElements</vt:lpstr>
      <vt:lpstr>Example: createElements</vt:lpstr>
      <vt:lpstr>Javascript Exercises</vt:lpstr>
      <vt:lpstr>Javascript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DOM tree</dc:title>
  <dc:creator>Xenia Mountrouidou</dc:creator>
  <cp:lastModifiedBy>Xenia Mountrouidou</cp:lastModifiedBy>
  <cp:revision>60</cp:revision>
  <dcterms:created xsi:type="dcterms:W3CDTF">2011-10-06T23:06:24Z</dcterms:created>
  <dcterms:modified xsi:type="dcterms:W3CDTF">2012-10-29T17:11:46Z</dcterms:modified>
</cp:coreProperties>
</file>