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858000" cy="9144000"/>
  <p:embeddedFontLst>
    <p:embeddedFont>
      <p:font typeface="Helvetica Neue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regular.fntdata"/><Relationship Id="rId47" Type="http://schemas.openxmlformats.org/officeDocument/2006/relationships/slide" Target="slides/slide42.xml"/><Relationship Id="rId49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2" name="Google Shape;31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0" name="Google Shape;320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0" name="Google Shape;330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7" name="Google Shape;33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5" name="Google Shape;34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7" name="Google Shape;35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4" name="Google Shape;36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1" name="Google Shape;37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9" name="Google Shape;379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7" name="Google Shape;387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62000" y="15240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group of statements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is put together (or 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defined) once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then can be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used (by reference) repeatedly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Web page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known as subprogram, procedure, subroutine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14"/>
          <p:cNvSpPr txBox="1"/>
          <p:nvPr>
            <p:ph type="title"/>
          </p:nvPr>
        </p:nvSpPr>
        <p:spPr>
          <a:xfrm>
            <a:off x="0" y="-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b="0" i="0" lang="en-US" sz="3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Predefined, Top-Level or Built-In Functions</a:t>
            </a:r>
            <a:endParaRPr/>
          </a:p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Event handlers are not the only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functions that come predefined with JavaScript. 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There are many others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FF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Practically, there is no difference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predefined functions and those that are defined by the programmer (termed as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user-defined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functions) 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of them, but here we discuss only two: 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parseInt( )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parseFloat( 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" name="Google Shape;135;p15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685800" y="1143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Declaring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variables (using the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keyword)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within a function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makes them </a:t>
            </a:r>
            <a:r>
              <a:rPr b="0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0" i="0" sz="32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available only within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function and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hold no meaning outside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it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 –vs- Global</a:t>
            </a:r>
            <a:endParaRPr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variables can make the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logic of a Web page difficult to understand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variables also make the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reuse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your code much more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difficult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514600" y="4191000"/>
            <a:ext cx="4191000" cy="2667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HEURISTIC: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it’s possible to define a variable as local, </a:t>
            </a:r>
            <a:r>
              <a:rPr b="1" i="0" lang="en-US" sz="4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 it!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Event Handlers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0" y="9906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Special-purpose functions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come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predefined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JavaScript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</a:t>
            </a:r>
            <a:r>
              <a:rPr b="0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unusual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sense that they are mostly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called from the HTML part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Web page and not the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Today’s Goal:</a:t>
            </a:r>
            <a:b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Event Handlers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0" y="1905000"/>
            <a:ext cx="914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become able to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appreciate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concept of event handlers: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they?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do they do?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them?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learn to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write simple programs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use event handlers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Event Handling?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Capturing events and responding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them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sends events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program and the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program responds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them as they arrive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can include 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things a user does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like clicking the mouse - or things that the 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itself does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like updating the clock.  Today we will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exclusively focus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user-events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Event Driven Programs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that can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capture and respond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events are called ‘event-driven programs’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was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specifically designed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writing such programs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FF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Almost all programs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written in JavaScript are event-driven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 Handling of Events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handlers are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placed in the BODY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 of a Web page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attributes in HTML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tags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can be captured and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responded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directly with JavaScript one-liners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in HTML tags in the BODY portion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Alternatively, events can be captured in the HTML code, and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then directed to a JavaScript function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an appropriate response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now 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revisit lecture 15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we introduced event handlers for the first time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0"/>
            <a:ext cx="8229600" cy="688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2819400"/>
            <a:ext cx="4241800" cy="2224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3"/>
          <p:cNvCxnSpPr/>
          <p:nvPr/>
        </p:nvCxnSpPr>
        <p:spPr>
          <a:xfrm>
            <a:off x="6248400" y="5943600"/>
            <a:ext cx="533400" cy="533400"/>
          </a:xfrm>
          <a:prstGeom prst="straightConnector1">
            <a:avLst/>
          </a:prstGeom>
          <a:noFill/>
          <a:ln cap="flat" cmpd="sng" w="127000">
            <a:solidFill>
              <a:schemeClr val="lt2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 of Functions</a:t>
            </a:r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0" y="11430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lines of code is reduced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becomes easier to read &amp; understand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becomes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easier to maintain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changes need to be made only at a single location instead multiple locations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-76200" y="3048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b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type=“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b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name=“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sendEmail</a:t>
            </a:r>
            <a: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b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value=“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eMail</a:t>
            </a:r>
            <a: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b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onMouseOver=</a:t>
            </a:r>
            <a:br>
              <a:rPr b="0" i="0" lang="en-US" sz="30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0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“if (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document.sendEmail.sender.value.length</a:t>
            </a:r>
            <a: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0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3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30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window.alert(‘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 From field! Please correct</a:t>
            </a:r>
            <a:r>
              <a:rPr b="0" i="0" lang="en-US" sz="30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’)”</a:t>
            </a:r>
            <a:br>
              <a:rPr b="0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 flipH="1">
            <a:off x="1066800" y="5334000"/>
            <a:ext cx="8077200" cy="1524000"/>
          </a:xfrm>
          <a:prstGeom prst="wedgeRectCallout">
            <a:avLst>
              <a:gd fmla="val 22758" name="adj1"/>
              <a:gd fmla="val -23063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JavaScript code for the 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‘Send eMail’ button that does not allow itself to be clicked if the “From” text field is left blank </a:t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76200" y="2209800"/>
            <a:ext cx="8991600" cy="1447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25"/>
          <p:cNvSpPr txBox="1"/>
          <p:nvPr>
            <p:ph type="title"/>
          </p:nvPr>
        </p:nvSpPr>
        <p:spPr>
          <a:xfrm>
            <a:off x="762000" y="2209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was event handling through what we may call 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‘in-line JavaScript’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the event was captured and handled with a JavaScript one-liner that was embedded in the HTML tag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0" y="-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In-Line JavaScript Event Handling (1)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handlers are placed in the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portion of a Web page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as attributes of HTML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tags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event handler attribute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consists of 3 parts: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event handler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equal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string consisting of JavaScript statements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enclosed in double or single quotes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0" y="-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In-Line JavaScript Event Handling (2)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Multiple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JavaScript statements (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separated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semicolons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can be placed in that string, but all have to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fit in a single line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no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are allowed in that string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this limitation,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sophisticated event handling is not possible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in-line event handling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- 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sophisticated - way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accomplishing the same task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29"/>
          <p:cNvSpPr/>
          <p:nvPr>
            <p:ph idx="1" type="body"/>
          </p:nvPr>
        </p:nvSpPr>
        <p:spPr>
          <a:xfrm>
            <a:off x="44450" y="5257800"/>
            <a:ext cx="9050337" cy="76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onMouseOver=“checkForm( )”</a:t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0" y="0"/>
            <a:ext cx="9144000" cy="457200"/>
          </a:xfrm>
          <a:prstGeom prst="wedgeRectCallout">
            <a:avLst>
              <a:gd fmla="val 10886" name="adj1"/>
              <a:gd fmla="val 37050" name="adj2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that goes between the &lt;SCRIPT&gt;, &lt;/SCRIPT&gt; tags:</a:t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0" y="4419600"/>
            <a:ext cx="9144000" cy="457200"/>
          </a:xfrm>
          <a:prstGeom prst="wedgeRectCallout">
            <a:avLst>
              <a:gd fmla="val 10751" name="adj1"/>
              <a:gd fmla="val 36825" name="adj2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included as an attribute of the “Send eMail” button:</a:t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44450" y="838200"/>
            <a:ext cx="9050337" cy="2667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function checkForm()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if ( </a:t>
            </a: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document.sendEmail.sender.value.length </a:t>
            </a: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)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     window.alert( “</a:t>
            </a: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 From field! Please correct</a:t>
            </a: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”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30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Usage Guideline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For very short scripts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“all code in the tag” works well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code in the HEAD portion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is the right choice for developing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larger JavaScript scripts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makes the code 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easier to read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allows the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reuse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function for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multiple event handlers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event-handling example; this time 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lecture 18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31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32"/>
          <p:cNvCxnSpPr/>
          <p:nvPr/>
        </p:nvCxnSpPr>
        <p:spPr>
          <a:xfrm>
            <a:off x="3429000" y="2971800"/>
            <a:ext cx="533400" cy="533400"/>
          </a:xfrm>
          <a:prstGeom prst="straightConnector1">
            <a:avLst/>
          </a:prstGeom>
          <a:noFill/>
          <a:ln cap="flat" cmpd="sng" w="127000">
            <a:solidFill>
              <a:schemeClr val="l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pic>
        <p:nvPicPr>
          <p:cNvPr id="274" name="Google Shape;27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7432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33"/>
          <p:cNvSpPr/>
          <p:nvPr>
            <p:ph idx="1" type="body"/>
          </p:nvPr>
        </p:nvSpPr>
        <p:spPr>
          <a:xfrm>
            <a:off x="44450" y="5257800"/>
            <a:ext cx="9050337" cy="76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onClick=“vuWindow()”</a:t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0" y="0"/>
            <a:ext cx="9144000" cy="457200"/>
          </a:xfrm>
          <a:prstGeom prst="wedgeRectCallout">
            <a:avLst>
              <a:gd fmla="val 10886" name="adj1"/>
              <a:gd fmla="val 37050" name="adj2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that goes between the &lt;SCRIPT&gt;, &lt;/SCRIPT&gt; tags: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0" y="4419600"/>
            <a:ext cx="9144000" cy="457200"/>
          </a:xfrm>
          <a:prstGeom prst="wedgeRectCallout">
            <a:avLst>
              <a:gd fmla="val 10751" name="adj1"/>
              <a:gd fmla="val 36825" name="adj2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included as an attribute of the “New Window” button:</a:t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44450" y="838200"/>
            <a:ext cx="9050337" cy="167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function vuWindow() {</a:t>
            </a:r>
            <a:b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window.open(“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http://www.vu.edu.pk/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”) ;</a:t>
            </a:r>
            <a:b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228600" y="2895600"/>
            <a:ext cx="8915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writeList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	document.write(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heading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+ "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" ) ;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	for (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 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words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.length ;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document.write(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] + "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0" y="0"/>
            <a:ext cx="1600200" cy="914400"/>
          </a:xfrm>
          <a:prstGeom prst="wedgeRectCallout">
            <a:avLst>
              <a:gd fmla="val 7736" name="adj1"/>
              <a:gd fmla="val 696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Keyword</a:t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914400" y="1219200"/>
            <a:ext cx="1600200" cy="914400"/>
          </a:xfrm>
          <a:prstGeom prst="wedgeRectCallout">
            <a:avLst>
              <a:gd fmla="val 18771" name="adj1"/>
              <a:gd fmla="val 40463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2362200" y="0"/>
            <a:ext cx="2057400" cy="914400"/>
          </a:xfrm>
          <a:prstGeom prst="wedgeRectCallout">
            <a:avLst>
              <a:gd fmla="val 10417" name="adj1"/>
              <a:gd fmla="val 68963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Pair of parenthesis</a:t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3505200" y="1219200"/>
            <a:ext cx="3733800" cy="914400"/>
          </a:xfrm>
          <a:prstGeom prst="wedgeRectCallout">
            <a:avLst>
              <a:gd fmla="val 8522" name="adj1"/>
              <a:gd fmla="val 40463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Function ‘arguments’ separated by commas</a:t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7543800" y="838200"/>
            <a:ext cx="1676400" cy="2667000"/>
          </a:xfrm>
          <a:prstGeom prst="wedgeRectCallout">
            <a:avLst>
              <a:gd fmla="val -9307" name="adj1"/>
              <a:gd fmla="val 18463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Function definition enclosed in a pair of curly braces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1" name="Google Shape;291;p34"/>
          <p:cNvSpPr txBox="1"/>
          <p:nvPr>
            <p:ph type="title"/>
          </p:nvPr>
        </p:nvSpPr>
        <p:spPr>
          <a:xfrm>
            <a:off x="0" y="-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Few of My Favorite Event Handlers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1676400" y="1295400"/>
            <a:ext cx="3429000" cy="27432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onDblClick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onMouseOver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onMouseDown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onFocus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4038600" y="3581400"/>
            <a:ext cx="3429000" cy="27432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onBlur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onReset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onSubmit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onLoad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onUnload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35"/>
          <p:cNvSpPr txBox="1"/>
          <p:nvPr>
            <p:ph type="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more:  there is an </a:t>
            </a:r>
            <a:r>
              <a:rPr b="0" i="0" lang="en-US" sz="36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expanded, but still incomplete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in your book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let’s look at some of these error handlers in </a:t>
            </a:r>
            <a:r>
              <a:rPr b="0" i="0" lang="en-US" sz="36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 bit more detail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7" name="Google Shape;307;p36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onFocus &amp; onBlur</a:t>
            </a:r>
            <a:endParaRPr/>
          </a:p>
        </p:txBody>
      </p:sp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onFocus executes the specified JavaScript code when a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window receives focus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when a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 element receives input focus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onBlur executes the specified JavaScript code when a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window loses focus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 element loses focus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2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3352800"/>
            <a:ext cx="6124575" cy="329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p38"/>
          <p:cNvSpPr/>
          <p:nvPr>
            <p:ph idx="1" type="body"/>
          </p:nvPr>
        </p:nvSpPr>
        <p:spPr>
          <a:xfrm>
            <a:off x="44450" y="5029200"/>
            <a:ext cx="9050337" cy="1752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type="</a:t>
            </a: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name="</a:t>
            </a: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66FF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				onBlur=</a:t>
            </a: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checkAge</a:t>
            </a: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 ) </a:t>
            </a:r>
            <a:r>
              <a:rPr b="0" i="0" lang="en-US" sz="2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2900" u="none">
              <a:solidFill>
                <a:srgbClr val="FF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FF00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0" y="0"/>
            <a:ext cx="9144000" cy="457200"/>
          </a:xfrm>
          <a:prstGeom prst="wedgeRectCallout">
            <a:avLst>
              <a:gd fmla="val 10886" name="adj1"/>
              <a:gd fmla="val 37050" name="adj2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that goes between the &lt;SCRIPT&gt;, &lt;/SCRIPT&gt; tags:</a:t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0" y="4191000"/>
            <a:ext cx="9144000" cy="457200"/>
          </a:xfrm>
          <a:prstGeom prst="wedgeRectCallout">
            <a:avLst>
              <a:gd fmla="val 10751" name="adj1"/>
              <a:gd fmla="val 36825" name="adj2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included as an attribute of the INPUT tag:</a:t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44450" y="838200"/>
            <a:ext cx="9050337" cy="2895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checkAge</a:t>
            </a: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66FF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  if( parseInt( </a:t>
            </a: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document.form1.age.value </a:t>
            </a: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) &lt; </a:t>
            </a: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)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66FF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     window.alert( "</a:t>
            </a: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Stop! You are younger than 12</a:t>
            </a: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" 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66FF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66FF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3" name="Google Shape;333;p39"/>
          <p:cNvSpPr txBox="1"/>
          <p:nvPr>
            <p:ph type="title"/>
          </p:nvPr>
        </p:nvSpPr>
        <p:spPr>
          <a:xfrm>
            <a:off x="304800" y="0"/>
            <a:ext cx="8610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&lt;HTML&gt;&lt;HEAD&gt;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&lt;TITLE&gt;onBlur( ) Demo&lt;/TITLE&gt;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checkAge() {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if( parseInt(document.form1.age.value) &lt; 12) {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window.alert("Stop! You are younger than 12" ) 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&lt;/SCRIPT&gt;&lt;/HEAD&gt;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 bgcolor="#66FFCC"&gt;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&lt;FORM name="form1" method="post" action=""&gt;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&lt;TABLE border="1"&gt;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&lt;TR&gt; &lt;TD&gt;Age&lt;/TD&gt;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&lt;TD&gt;&lt;INPUT type="text" name="age" onBlur="checkAge()"&gt;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&lt;/TD&gt;&lt;/TR&gt;&lt;TR&gt; &lt;TD&gt;Phone Number&lt;/TD&gt;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&lt;TD&gt;&lt;INPUT type="text" name="phNo"&gt;&lt;/TD&gt;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&lt;/TR&gt;&lt;TR&gt; &lt;TD&gt;&lt;INPUT type="reset" value="Reset"&gt;&lt;/TD&gt;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&lt;TD&gt;&lt;INPUT type="submit" value="Submit"&gt;&lt;/TD&gt;&lt;/TR&gt;</a:t>
            </a:r>
            <a:b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&lt;/TABLE&gt;&lt;/FORM&gt;&lt;/BODY&gt;&lt;/HTML&gt;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0" name="Google Shape;340;p40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onLoad &amp; onUnload</a:t>
            </a:r>
            <a:endParaRPr/>
          </a:p>
        </p:txBody>
      </p:sp>
      <p:sp>
        <p:nvSpPr>
          <p:cNvPr id="341" name="Google Shape;341;p40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onLoad executes the specified JavaScript code when a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new document is loaded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a window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onUnload executes the specified JavaScript code when a user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exits a document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key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difference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these 2 and the 4 event handlers (onMouseOver, onClick, onFocus, onBlur) that we have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used so far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8" name="Google Shape;348;p41"/>
          <p:cNvSpPr txBox="1"/>
          <p:nvPr/>
        </p:nvSpPr>
        <p:spPr>
          <a:xfrm>
            <a:off x="2819400" y="609600"/>
            <a:ext cx="2895600" cy="30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onUnloadDemo.htm</a:t>
            </a:r>
            <a:endParaRPr/>
          </a:p>
        </p:txBody>
      </p:sp>
      <p:pic>
        <p:nvPicPr>
          <p:cNvPr id="349" name="Google Shape;3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56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2850" y="2362200"/>
            <a:ext cx="3994150" cy="243681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1"/>
          <p:cNvSpPr txBox="1"/>
          <p:nvPr/>
        </p:nvSpPr>
        <p:spPr>
          <a:xfrm>
            <a:off x="2819400" y="609600"/>
            <a:ext cx="2895600" cy="30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onUnloadDemo.htm</a:t>
            </a:r>
            <a:endParaRPr/>
          </a:p>
        </p:txBody>
      </p:sp>
      <p:sp>
        <p:nvSpPr>
          <p:cNvPr id="352" name="Google Shape;352;p41"/>
          <p:cNvSpPr txBox="1"/>
          <p:nvPr/>
        </p:nvSpPr>
        <p:spPr>
          <a:xfrm>
            <a:off x="2819400" y="609600"/>
            <a:ext cx="2895600" cy="30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http://www.vu.edu.pk/</a:t>
            </a:r>
            <a:endParaRPr/>
          </a:p>
        </p:txBody>
      </p:sp>
      <p:sp>
        <p:nvSpPr>
          <p:cNvPr id="353" name="Google Shape;353;p41"/>
          <p:cNvSpPr txBox="1"/>
          <p:nvPr/>
        </p:nvSpPr>
        <p:spPr>
          <a:xfrm>
            <a:off x="2819400" y="609600"/>
            <a:ext cx="2895600" cy="30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onUnloadDemo.htm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p42"/>
          <p:cNvSpPr txBox="1"/>
          <p:nvPr>
            <p:ph type="title"/>
          </p:nvPr>
        </p:nvSpPr>
        <p:spPr>
          <a:xfrm>
            <a:off x="152400" y="0"/>
            <a:ext cx="8915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b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b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onUnload Demo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b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b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annoyUser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 ) {</a:t>
            </a:r>
            <a:b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currentUrl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= window.location ;</a:t>
            </a:r>
            <a:b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window.alert( "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can't leave this page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" ) ;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window.location =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currentUrl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&lt;/SCRIPT&gt;&lt;/HEAD&gt;</a:t>
            </a:r>
            <a:b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&lt;BODY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onUnload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annoyUser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 )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page uses the onUnload event handler …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&lt;/BODY&gt;&lt;/HTML&gt;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43"/>
          <p:cNvSpPr txBox="1"/>
          <p:nvPr>
            <p:ph type="title"/>
          </p:nvPr>
        </p:nvSpPr>
        <p:spPr>
          <a:xfrm>
            <a:off x="152400" y="0"/>
            <a:ext cx="8915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b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b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&lt;TITLE&gt;onUnload Demo&lt;/TITLE&gt;</a:t>
            </a:r>
            <a:b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b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annoyUser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 ) {</a:t>
            </a:r>
            <a:b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currentUrl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= window.location ;</a:t>
            </a:r>
            <a:b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window.alert( "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can't leave this page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" ) ;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window.location =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currentUrl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&lt;/SCRIPT&gt;&lt;/HEAD&gt;</a:t>
            </a:r>
            <a:b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&lt;BODY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onUnload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annoyUser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 )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This page uses the onUnload event handler …</a:t>
            </a:r>
            <a:b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&lt;/BODY&gt;&lt;/HTML&gt;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Arguments of a Function</a:t>
            </a:r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381000" y="1143000"/>
            <a:ext cx="8458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comma-separated list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data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 define the 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the function and the rest of the Web page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 values are passed to the function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by value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(some popular languages pass arguments ‘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reference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as well)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44"/>
          <p:cNvSpPr txBox="1"/>
          <p:nvPr>
            <p:ph type="title"/>
          </p:nvPr>
        </p:nvSpPr>
        <p:spPr>
          <a:xfrm>
            <a:off x="0" y="-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Uses for onLoad/onUnload?</a:t>
            </a:r>
            <a:endParaRPr/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onLoad can be used to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open multiple Windows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a particular document is opened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onUnload can be used to say “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visit” when a user is leaving a Web page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times, a user opens multiple inter-dependent windows of a Web site (e.g. VULMS).  onUnload can be used to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warn that all child Windows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become inoperable if the user closes the parent Window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p45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Note on Syntax (1)</a:t>
            </a:r>
            <a:endParaRPr/>
          </a:p>
        </p:txBody>
      </p:sp>
      <p:sp>
        <p:nvSpPr>
          <p:cNvPr id="383" name="Google Shape;383;p45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Mixed-case capitalization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event handlers (e.g. onClick) is a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convention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(but not a requirement)  for JavaScript event handlers defined in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code.  Using ‘ONCLICK’ or ‘onclick’ as part of a an HTML tag is perfectly legal as well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0" name="Google Shape;390;p46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Note on Syntax (2)</a:t>
            </a:r>
            <a:endParaRPr/>
          </a:p>
        </p:txBody>
      </p:sp>
      <p:sp>
        <p:nvSpPr>
          <p:cNvPr id="391" name="Google Shape;391;p46"/>
          <p:cNvSpPr txBox="1"/>
          <p:nvPr>
            <p:ph idx="1" type="body"/>
          </p:nvPr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times, you may wish to use event handlers in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code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enclosed in &lt;SCRIPT&gt;, &lt;/SCRIPT&gt; tags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those cases you have to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strictly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follow the JavaScript rule for all event handler identifiers: they must all be typed in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small case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 ‘onclick’ or ‘onmouseover’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762000" y="1524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ensure that a function is defined before it is called up, </a:t>
            </a:r>
            <a:r>
              <a:rPr b="0" i="0" lang="en-US" sz="36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define all functions in the HEAD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portion of Web pages</a:t>
            </a: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609600" y="-2286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Ways of Calling Functions</a:t>
            </a:r>
            <a:endParaRPr/>
          </a:p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28600" y="3429000"/>
            <a:ext cx="5334000" cy="32766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	return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) 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document.write(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32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) ;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228600" y="838200"/>
            <a:ext cx="5334000" cy="23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popUp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window.alert(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popUp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 “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Warning!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6096000" y="2895600"/>
            <a:ext cx="3048000" cy="3048000"/>
          </a:xfrm>
          <a:prstGeom prst="wedgeRectCallout">
            <a:avLst>
              <a:gd fmla="val -19316" name="adj1"/>
              <a:gd fmla="val 19654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function call appearing as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part of a statement.  </a:t>
            </a: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Definitions of such functions include a ‘return’ statement</a:t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6096000" y="838200"/>
            <a:ext cx="2590800" cy="1752600"/>
          </a:xfrm>
          <a:prstGeom prst="wedgeRectCallout">
            <a:avLst>
              <a:gd fmla="val -18503" name="adj1"/>
              <a:gd fmla="val 22539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function call appearing as 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complete statement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304800" y="-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Would this Statement Do?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85800" y="14478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factorial</a:t>
            </a:r>
            <a:r>
              <a:rPr b="0" i="0" lang="en-US" sz="36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factorial </a:t>
            </a:r>
            <a:r>
              <a:rPr b="0" i="0" lang="en-US" sz="36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0" lang="en-US" sz="36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) ) ;</a:t>
            </a:r>
            <a:endParaRPr/>
          </a:p>
        </p:txBody>
      </p:sp>
      <p:sp>
        <p:nvSpPr>
          <p:cNvPr id="93" name="Google Shape;93;p11"/>
          <p:cNvSpPr txBox="1"/>
          <p:nvPr/>
        </p:nvSpPr>
        <p:spPr>
          <a:xfrm>
            <a:off x="1981200" y="3078162"/>
            <a:ext cx="5175250" cy="271303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This is termed as the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Arial"/>
              <a:buNone/>
            </a:pPr>
            <a:r>
              <a:rPr b="0" i="1" lang="en-US" sz="9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recursive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300"/>
              <a:buFont typeface="Arial"/>
              <a:buNone/>
            </a:pPr>
            <a:r>
              <a:rPr b="0" i="0" lang="en-US" sz="53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of a function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12"/>
          <p:cNvSpPr txBox="1"/>
          <p:nvPr>
            <p:ph type="title"/>
          </p:nvPr>
        </p:nvSpPr>
        <p:spPr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685800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</a:t>
            </a:r>
            <a:r>
              <a:rPr b="0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unusual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sense that they are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stored as properties of objects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1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Object: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named</a:t>
            </a: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collection of properties</a:t>
            </a:r>
            <a:b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914400" y="3657600"/>
            <a:ext cx="7315200" cy="297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600200" y="4495800"/>
            <a:ext cx="990600" cy="457200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1752600" y="5181600"/>
            <a:ext cx="1066800" cy="457200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 2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6248400" y="4876800"/>
            <a:ext cx="1066800" cy="457200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 5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3276600" y="4191000"/>
            <a:ext cx="1066800" cy="457200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810000" y="4800600"/>
            <a:ext cx="1752600" cy="457200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 3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3810000" y="5715000"/>
            <a:ext cx="1371600" cy="457200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 4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04800" y="1524000"/>
            <a:ext cx="2286000" cy="1295400"/>
          </a:xfrm>
          <a:prstGeom prst="wedgeRectCallout">
            <a:avLst>
              <a:gd fmla="val 7095" name="adj1"/>
              <a:gd fmla="val 5246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collection of properties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4876800" y="1752600"/>
            <a:ext cx="3581400" cy="1752600"/>
          </a:xfrm>
          <a:prstGeom prst="wedgeRectCallout">
            <a:avLst>
              <a:gd fmla="val -3313" name="adj1"/>
              <a:gd fmla="val 29974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All objects have the “name” property: it holds the name of the object (collection)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5486400" y="5562600"/>
            <a:ext cx="1600200" cy="457200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 7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057400" y="5715000"/>
            <a:ext cx="1600200" cy="457200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 6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5791200" y="4267200"/>
            <a:ext cx="1600200" cy="457200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 8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FFFFFF"/>
      </a:dk1>
      <a:lt1>
        <a:srgbClr val="0000FF"/>
      </a:lt1>
      <a:dk2>
        <a:srgbClr val="FFFF00"/>
      </a:dk2>
      <a:lt2>
        <a:srgbClr val="000000"/>
      </a:lt2>
      <a:accent1>
        <a:srgbClr val="FF9900"/>
      </a:accent1>
      <a:accent2>
        <a:srgbClr val="00FFFF"/>
      </a:accent2>
      <a:accent3>
        <a:srgbClr val="0000FF"/>
      </a:accent3>
      <a:accent4>
        <a:srgbClr val="FF9900"/>
      </a:accent4>
      <a:accent5>
        <a:srgbClr val="00FFFF"/>
      </a:accent5>
      <a:accent6>
        <a:srgbClr val="0000FF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