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6086-D784-4E87-9C19-788BDD690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4488C-F215-489F-8B4F-465E577CD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C178-12B9-4EBA-83C7-8199C5A1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2311-5B37-46A9-AEAA-718E9286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9737-E565-41C2-8087-256F8978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FC94-2437-45EC-B0EB-B53B6026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44C7C-DF65-46FB-A9FE-ACF81B77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600A-0C4A-4178-9F33-4A30A029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8AA2-D870-4660-9EAD-1B7F86FB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B87C-AF1F-4B32-BA18-295F9059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40AEA-0617-4555-A5C0-4E97DCBF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05C7-3872-41F2-BC04-5C799A4AE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717C-A767-42FD-B22F-3E7C633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D747-B97F-469F-8D45-42C0F773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3A19-76A0-44B7-B6B0-5AE6F153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C1A7-41F7-4189-AD99-862FE39B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1829-84DD-4DFE-A57D-A81D8181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99DA-EC52-407B-A5A5-F699CE72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7C36-0B66-467D-8162-BDB67637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0882-F14C-4A59-A665-ED454434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7757-E8AC-4438-9226-FE233878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4574-B6CC-495A-A7D6-A0A13BAE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325A-51E6-4B4C-94C1-6B08B51A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848C-5C0E-4530-A481-8C5DEE02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7A98-FC1F-4805-8E70-B0D16098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C8E5-65DC-4B3B-A2B4-FB4CF9DB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0A61-09F8-4148-9802-E2EA4741C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C25E7-0F18-4D3C-B940-46AFE924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C5A2-FE77-4B0A-802C-14771FBF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CDA68-4CF2-4F0C-A66B-62EAA8BF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B5C65-B678-4B82-B2D1-CA6D381C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DDAB-39B9-4B02-BBA9-E509D912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4F8F8-F2ED-45A8-9FB5-C468A830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B7749-B523-42AA-ACA2-CD531095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71CE5-3092-4076-A363-F4017D711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2D061-3F6A-44CF-9CBB-BDE6C81CD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08BA9-2B68-4BC0-A475-5FD49456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6F088-D3FE-4733-A750-FE4A8B8D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1FA5C-217A-43A3-8E64-13FEE1A4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570D-21CF-427C-A845-74941543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BBC9D-6946-4D22-B030-14AA474B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F5D09-7912-45EB-8649-C9C7DB6F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E1C1-82AE-4A12-9AF8-6CE78C19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2311C-0BE2-42FF-BED8-7E69EE70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05B0-8BF8-4752-A872-B2A04CC8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D39E5-0F86-45E1-83B3-1F5B8C3A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972A-0DB6-4A0E-BFA5-56D3F9D4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5862-E80A-458F-96AA-0081360D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7CC50-0AD2-4100-91A9-1061BBB6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A751A-36BB-4DC3-A6C2-DAA1ED05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D5E3-6823-40A1-9596-0C11E692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1E129-9549-4F19-AC98-4B2EA1B7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2ED-CB9E-423E-82A0-69C1BD28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15C97-7241-4C60-92C7-70055E810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AEDF-4BD3-44B1-81B5-ACF2623D6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6ED3-0EEB-4AAB-B496-7F9AD077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D3CFE-412F-4EDD-9A42-3F3F02C6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6D8AB-6615-4265-8F62-1EFCB7F9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F7FBA-6697-428A-9A7B-BA0EF37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BCC2-B7DA-474E-9A36-E3004ACB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7185-8155-4A46-9471-92D271021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1C25-969A-4629-92FC-C25C788A810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077D-4E5B-49F6-907D-DC0D4ECD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B571-DB50-4161-B151-5DCC5BBE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6873-39BB-451C-8097-15DE12454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and Text Mining </a:t>
            </a:r>
            <a:r>
              <a:rPr lang="en-US" dirty="0"/>
              <a:t>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DC598-D564-4626-B1CD-003CE687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183" y="4686120"/>
            <a:ext cx="9144000" cy="1655762"/>
          </a:xfrm>
        </p:spPr>
        <p:txBody>
          <a:bodyPr/>
          <a:lstStyle/>
          <a:p>
            <a:r>
              <a:rPr lang="en-US" sz="2800" dirty="0"/>
              <a:t>Khushbu Durge (661389838)</a:t>
            </a:r>
            <a:br>
              <a:rPr lang="en-US" sz="2800" dirty="0"/>
            </a:br>
            <a:r>
              <a:rPr lang="en-US" sz="2800" dirty="0"/>
              <a:t> Swapnil Sagar(677194294)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E6E4-0D7C-4281-BC0E-6165AD55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8" y="59531"/>
            <a:ext cx="10515600" cy="6361656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PRE-PROCESSING</a:t>
            </a:r>
            <a:r>
              <a:rPr lang="en-US" dirty="0"/>
              <a:t>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a. Earlier– replacing ”.” with “ “, now with “”</a:t>
            </a:r>
          </a:p>
          <a:p>
            <a:endParaRPr lang="en-US" dirty="0"/>
          </a:p>
          <a:p>
            <a:r>
              <a:rPr lang="en-US" dirty="0"/>
              <a:t>New Classifiers tried :</a:t>
            </a:r>
          </a:p>
          <a:p>
            <a:pPr marL="0" indent="0">
              <a:buNone/>
            </a:pPr>
            <a:r>
              <a:rPr lang="en-US" dirty="0"/>
              <a:t>	a. Decision Trees</a:t>
            </a:r>
          </a:p>
          <a:p>
            <a:pPr marL="0" indent="0">
              <a:buNone/>
            </a:pPr>
            <a:r>
              <a:rPr lang="en-US" dirty="0"/>
              <a:t>	b. Multinomial Naive Bayes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Ensemble Methods :</a:t>
            </a:r>
          </a:p>
          <a:p>
            <a:pPr marL="1371600" lvl="2" indent="-457200">
              <a:buAutoNum type="alphaLcPeriod"/>
            </a:pPr>
            <a:r>
              <a:rPr lang="en-US" dirty="0" err="1"/>
              <a:t>AdaBoost</a:t>
            </a:r>
            <a:r>
              <a:rPr lang="en-US" dirty="0"/>
              <a:t> – decision trees, </a:t>
            </a:r>
            <a:r>
              <a:rPr lang="en-US" dirty="0" err="1"/>
              <a:t>svm</a:t>
            </a:r>
            <a:r>
              <a:rPr lang="en-US" dirty="0"/>
              <a:t>, </a:t>
            </a:r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, </a:t>
            </a:r>
            <a:r>
              <a:rPr lang="en-US" dirty="0" err="1"/>
              <a:t>knn</a:t>
            </a:r>
            <a:endParaRPr lang="en-US" dirty="0"/>
          </a:p>
          <a:p>
            <a:pPr marL="1371600" lvl="2" indent="-457200">
              <a:buAutoNum type="alphaLcPeriod"/>
            </a:pPr>
            <a:r>
              <a:rPr lang="en-US" dirty="0"/>
              <a:t>Gradient Boosting - decision trees, </a:t>
            </a:r>
            <a:r>
              <a:rPr lang="en-US" dirty="0" err="1"/>
              <a:t>svm</a:t>
            </a:r>
            <a:r>
              <a:rPr lang="en-US" dirty="0"/>
              <a:t>, </a:t>
            </a:r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, </a:t>
            </a:r>
            <a:r>
              <a:rPr lang="en-US" dirty="0" err="1"/>
              <a:t>knn</a:t>
            </a:r>
            <a:endParaRPr lang="en-US" dirty="0"/>
          </a:p>
          <a:p>
            <a:pPr marL="1371600" lvl="2" indent="-457200">
              <a:buAutoNum type="alphaLcPeriod"/>
            </a:pPr>
            <a:r>
              <a:rPr lang="en-US" dirty="0"/>
              <a:t>Logistic Regression - decision trees, </a:t>
            </a:r>
            <a:r>
              <a:rPr lang="en-US" dirty="0" err="1"/>
              <a:t>svm</a:t>
            </a:r>
            <a:r>
              <a:rPr lang="en-US" dirty="0"/>
              <a:t>, </a:t>
            </a:r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, </a:t>
            </a:r>
            <a:r>
              <a:rPr lang="en-US" dirty="0" err="1"/>
              <a:t>knn</a:t>
            </a:r>
            <a:endParaRPr lang="en-US" dirty="0"/>
          </a:p>
          <a:p>
            <a:pPr marL="1371600" lvl="2" indent="-457200">
              <a:buAutoNum type="alphaLcPeriod"/>
            </a:pPr>
            <a:r>
              <a:rPr lang="en-US" dirty="0"/>
              <a:t>Random Forest - decision trees, </a:t>
            </a:r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5742B5-7D8C-468F-87AB-E7524862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8" y="1039906"/>
            <a:ext cx="11223812" cy="6507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33F9-49DA-4F18-BD84-4E54E89C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0" y="181055"/>
            <a:ext cx="11516360" cy="61093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Decision Tree classifier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and multinomial </a:t>
            </a:r>
            <a:r>
              <a:rPr lang="en-US" b="1" dirty="0" err="1">
                <a:solidFill>
                  <a:srgbClr val="FF0000"/>
                </a:solidFill>
              </a:rPr>
              <a:t>naiive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bayes</a:t>
            </a:r>
            <a:r>
              <a:rPr lang="en-US" b="1" dirty="0">
                <a:solidFill>
                  <a:srgbClr val="FF0000"/>
                </a:solidFill>
              </a:rPr>
              <a:t> for OBAMA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(10-fold cross validation)</a:t>
            </a:r>
          </a:p>
          <a:p>
            <a:pPr marL="457200" lvl="1" indent="0">
              <a:buNone/>
            </a:pPr>
            <a:endParaRPr lang="en-US" dirty="0"/>
          </a:p>
          <a:p>
            <a:pPr lvl="8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Decision Tree classifier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and multinomial </a:t>
            </a:r>
            <a:r>
              <a:rPr lang="en-US" b="1" dirty="0" err="1">
                <a:solidFill>
                  <a:srgbClr val="FF0000"/>
                </a:solidFill>
              </a:rPr>
              <a:t>naiive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bayes</a:t>
            </a:r>
            <a:r>
              <a:rPr lang="en-US" b="1" dirty="0">
                <a:solidFill>
                  <a:srgbClr val="FF0000"/>
                </a:solidFill>
              </a:rPr>
              <a:t> for ROMNEY</a:t>
            </a:r>
            <a:endParaRPr lang="en-US" dirty="0"/>
          </a:p>
          <a:p>
            <a:pPr marL="457200" lvl="1" indent="0">
              <a:buNone/>
            </a:pPr>
            <a:r>
              <a:rPr lang="en-US" sz="1400" b="1" dirty="0"/>
              <a:t>(10 fold </a:t>
            </a:r>
            <a:r>
              <a:rPr lang="en-US" sz="1400" b="1"/>
              <a:t>cross validation)</a:t>
            </a:r>
            <a:endParaRPr lang="en-US" sz="14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5EC29C-D398-40A9-8CA0-9D13A0F7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6149" y="2107953"/>
            <a:ext cx="191318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705E7C-ABF7-42EC-9986-B875AE58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88540"/>
              </p:ext>
            </p:extLst>
          </p:nvPr>
        </p:nvGraphicFramePr>
        <p:xfrm>
          <a:off x="534540" y="970864"/>
          <a:ext cx="4826000" cy="2190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5577466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12986037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10102403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68186625"/>
                    </a:ext>
                  </a:extLst>
                </a:gridCol>
              </a:tblGrid>
              <a:tr h="554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effectLst/>
                        </a:rPr>
                        <a:t>     +1 (Positive)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effectLst/>
                        </a:rPr>
                        <a:t>  -1 (Negative)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effectLst/>
                        </a:rPr>
                        <a:t> 0</a:t>
                      </a:r>
                      <a:br>
                        <a:rPr lang="en-US" sz="1600" b="0" dirty="0">
                          <a:effectLst/>
                        </a:rPr>
                      </a:br>
                      <a:r>
                        <a:rPr lang="en-US" sz="1600" b="0" dirty="0">
                          <a:effectLst/>
                        </a:rPr>
                        <a:t> (Neutral)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0965687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786896655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772935829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F-SCORE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3748712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7AFC7C-FC40-40F7-B1B9-3C4BF36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55970"/>
              </p:ext>
            </p:extLst>
          </p:nvPr>
        </p:nvGraphicFramePr>
        <p:xfrm>
          <a:off x="534540" y="4120480"/>
          <a:ext cx="4826000" cy="218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85863788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0875698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51511113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039007177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89903087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36910961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39227265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1420913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AB5BBC-9A82-4487-A185-8BC50C36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64474"/>
              </p:ext>
            </p:extLst>
          </p:nvPr>
        </p:nvGraphicFramePr>
        <p:xfrm>
          <a:off x="5688029" y="970864"/>
          <a:ext cx="4826000" cy="2190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5577466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12986037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10102403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68186625"/>
                    </a:ext>
                  </a:extLst>
                </a:gridCol>
              </a:tblGrid>
              <a:tr h="554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effectLst/>
                        </a:rPr>
                        <a:t>     +1 (Positive)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effectLst/>
                        </a:rPr>
                        <a:t>  -1 (Negative)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effectLst/>
                        </a:rPr>
                        <a:t> 0</a:t>
                      </a:r>
                      <a:br>
                        <a:rPr lang="en-US" sz="1600" b="0" dirty="0">
                          <a:effectLst/>
                        </a:rPr>
                      </a:br>
                      <a:r>
                        <a:rPr lang="en-US" sz="1600" b="0" dirty="0">
                          <a:effectLst/>
                        </a:rPr>
                        <a:t> (Neutral)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0965687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786896655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772935829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F-SCORE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3748712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4F293-4AD6-421A-A369-E346A356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20580"/>
              </p:ext>
            </p:extLst>
          </p:nvPr>
        </p:nvGraphicFramePr>
        <p:xfrm>
          <a:off x="5655864" y="4105523"/>
          <a:ext cx="4826000" cy="2190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5577466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12986037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10102403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68186625"/>
                    </a:ext>
                  </a:extLst>
                </a:gridCol>
              </a:tblGrid>
              <a:tr h="554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effectLst/>
                        </a:rPr>
                        <a:t>     +1 (Positive)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effectLst/>
                        </a:rPr>
                        <a:t>  -1 (Negative)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effectLst/>
                        </a:rPr>
                        <a:t> 0</a:t>
                      </a:r>
                      <a:br>
                        <a:rPr lang="en-US" sz="1600" b="0" dirty="0">
                          <a:effectLst/>
                        </a:rPr>
                      </a:br>
                      <a:r>
                        <a:rPr lang="en-US" sz="1600" b="0" dirty="0">
                          <a:effectLst/>
                        </a:rPr>
                        <a:t> (Neutral)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0965687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786896655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772935829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37487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BDD8-0EFC-4468-810B-2B386E21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287"/>
            <a:ext cx="1126236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  Classifiers used: Results for Obama set: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33F9-49DA-4F18-BD84-4E54E89C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16" y="611977"/>
            <a:ext cx="11516360" cy="6109335"/>
          </a:xfrm>
        </p:spPr>
        <p:txBody>
          <a:bodyPr/>
          <a:lstStyle/>
          <a:p>
            <a:r>
              <a:rPr lang="en-US" b="1" dirty="0"/>
              <a:t>Ada boost					XG Boost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Logistic Regression</a:t>
            </a:r>
            <a:r>
              <a:rPr lang="en-US" dirty="0"/>
              <a:t>			</a:t>
            </a:r>
            <a:r>
              <a:rPr lang="en-US" b="1" dirty="0"/>
              <a:t>Random Forests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5EC29C-D398-40A9-8CA0-9D13A0F7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6149" y="2107953"/>
            <a:ext cx="191318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17FA77-7301-4326-8109-5DC35BFD0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223" y="2188925"/>
            <a:ext cx="145594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02D14E-1B8F-405D-8188-A2D04EBA1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269" y="60012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47A5610-E3F6-40E9-9F83-BC7CC448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270" y="5458199"/>
            <a:ext cx="140908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CA03E9-61CE-420C-83E9-C6050D847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15312"/>
              </p:ext>
            </p:extLst>
          </p:nvPr>
        </p:nvGraphicFramePr>
        <p:xfrm>
          <a:off x="615852" y="4211876"/>
          <a:ext cx="4826000" cy="2323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18973654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6733339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95686888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956242373"/>
                    </a:ext>
                  </a:extLst>
                </a:gridCol>
              </a:tblGrid>
              <a:tr h="560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245847417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04121339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56176683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1157492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2582FC-B08D-4B75-8AA4-FD2BDA8A3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35633"/>
              </p:ext>
            </p:extLst>
          </p:nvPr>
        </p:nvGraphicFramePr>
        <p:xfrm>
          <a:off x="523953" y="1245623"/>
          <a:ext cx="4826000" cy="218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9147408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02440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56437566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982045034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303273770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98278538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077511256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034268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6EB6E3-4FD3-4DBF-BC76-28759982E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39373"/>
              </p:ext>
            </p:extLst>
          </p:nvPr>
        </p:nvGraphicFramePr>
        <p:xfrm>
          <a:off x="5760173" y="1245623"/>
          <a:ext cx="4826000" cy="218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9147408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02440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56437566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982045034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303273770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98278538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077511256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0342686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B7F775-7F25-496D-8F67-244B798F7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8043"/>
              </p:ext>
            </p:extLst>
          </p:nvPr>
        </p:nvGraphicFramePr>
        <p:xfrm>
          <a:off x="5760173" y="4251735"/>
          <a:ext cx="4826000" cy="2323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18973654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6733339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95686888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956242373"/>
                    </a:ext>
                  </a:extLst>
                </a:gridCol>
              </a:tblGrid>
              <a:tr h="560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245847417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04121339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56176683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11574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9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BDD8-0EFC-4468-810B-2B386E21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287"/>
            <a:ext cx="1126236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  Classifiers used: Results for Romney set: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33F9-49DA-4F18-BD84-4E54E89C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16" y="611977"/>
            <a:ext cx="11516360" cy="61093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Ada boost					XG Boost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Logistic Regression</a:t>
            </a:r>
            <a:r>
              <a:rPr lang="en-US" dirty="0"/>
              <a:t>			</a:t>
            </a:r>
            <a:r>
              <a:rPr lang="en-US" b="1" dirty="0"/>
              <a:t>Random Forests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5EC29C-D398-40A9-8CA0-9D13A0F7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6149" y="2107953"/>
            <a:ext cx="191318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17FA77-7301-4326-8109-5DC35BFD0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223" y="2188925"/>
            <a:ext cx="145594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02D14E-1B8F-405D-8188-A2D04EBA1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269" y="60012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47A5610-E3F6-40E9-9F83-BC7CC448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270" y="5458199"/>
            <a:ext cx="140908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CA03E9-61CE-420C-83E9-C6050D8476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852" y="4211876"/>
          <a:ext cx="4826000" cy="2323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18973654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6733339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95686888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956242373"/>
                    </a:ext>
                  </a:extLst>
                </a:gridCol>
              </a:tblGrid>
              <a:tr h="560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245847417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04121339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56176683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1157492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2582FC-B08D-4B75-8AA4-FD2BDA8A31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3953" y="1245623"/>
          <a:ext cx="4826000" cy="218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9147408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02440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56437566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982045034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303273770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98278538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077511256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034268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6EB6E3-4FD3-4DBF-BC76-28759982E3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60173" y="1245623"/>
          <a:ext cx="4826000" cy="218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9147408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02440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56437566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982045034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303273770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98278538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077511256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0342686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B7F775-7F25-496D-8F67-244B798F77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60173" y="4251735"/>
          <a:ext cx="4826000" cy="2323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18973654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6733339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95686888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956242373"/>
                    </a:ext>
                  </a:extLst>
                </a:gridCol>
              </a:tblGrid>
              <a:tr h="560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245847417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04121339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56176683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11574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03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1375</TotalTime>
  <Words>358</Words>
  <Application>Microsoft Office PowerPoint</Application>
  <PresentationFormat>Widescreen</PresentationFormat>
  <Paragraphs>235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Data and Text Mining Research Project</vt:lpstr>
      <vt:lpstr>   </vt:lpstr>
      <vt:lpstr>PowerPoint Presentation</vt:lpstr>
      <vt:lpstr>  Classifiers used: Results for Obama set: </vt:lpstr>
      <vt:lpstr>  Classifiers used: Results for Romney set: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Text Mining Research Project</dc:title>
  <dc:creator>Khushbu</dc:creator>
  <cp:lastModifiedBy>swapnil sagar</cp:lastModifiedBy>
  <cp:revision>46</cp:revision>
  <dcterms:created xsi:type="dcterms:W3CDTF">2017-11-06T17:14:05Z</dcterms:created>
  <dcterms:modified xsi:type="dcterms:W3CDTF">2017-11-30T00:53:15Z</dcterms:modified>
</cp:coreProperties>
</file>