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79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 smtClean="0"/>
              <a:t>L A B T E S T  D I A G N O S T I C 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9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9E52B0-A4A8-4D30-B84B-F65152864295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9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3A4A0-8EF8-48CB-969F-C91AF7C12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2983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 smtClean="0"/>
              <a:t>L A B T E S T  D I A G N O S T I C 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0C43D-8D16-4F3C-A804-0046AE7F1338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7BD4D-C56D-4DF2-80D7-799A63E93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6721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pt-BR" smtClean="0"/>
              <a:t>L A B T E S T  D I A G N O S T I C 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552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pt-BR" smtClean="0"/>
              <a:t>L A B T E S T  D I A G N O S T I C 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55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pt-BR" smtClean="0"/>
              <a:t>L A B T E S T  D I A G N O S T I C 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55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pt-BR" smtClean="0"/>
              <a:t>L A B T E S T  D I A G N O S T I C 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55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pt-BR" smtClean="0"/>
              <a:t>L A B T E S T  D I A G N O S T I C 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55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pt-BR" smtClean="0"/>
              <a:t>L A B T E S T  D I A G N O S T I C 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552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pt-BR" smtClean="0"/>
              <a:t>L A B T E S T  D I A G N O S T I C 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55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pt-BR" smtClean="0"/>
              <a:t>L A B T E S T  D I A G N O S T I C 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55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pt-BR" smtClean="0"/>
              <a:t>L A B T E S T  D I A G N O S T I C 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55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pt-BR" smtClean="0"/>
              <a:t>L A B T E S T  D I A G N O S T I C 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55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pt-BR" smtClean="0"/>
              <a:t>L A B T E S T  D I A G N O S T I C 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55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pt-BR" smtClean="0"/>
              <a:t>L A B T E S T  D I A G N O S T I C 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55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pt-BR" smtClean="0"/>
              <a:t>L A B T E S T  D I A G N O S T I C 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55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pt-BR" smtClean="0"/>
              <a:t>L A B T E S T  D I A G N O S T I C 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55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pt-BR" smtClean="0"/>
              <a:t>L A B T E S T  D I A G N O S T I C 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55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0CD8-F4EC-4BB7-999D-A878B9EAD36A}" type="datetime1">
              <a:rPr lang="en-US" smtClean="0"/>
              <a:t>4/12/2012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www.stlouislab.com       Dail:314.842 .TEST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E9E7160-076C-49E8-B732-71A010B3932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95F3-835C-4BDC-A401-E00103C2257A}" type="datetime1">
              <a:rPr lang="en-US" smtClean="0"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www.stlouislab.com       Dail:314.842 .TEST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7160-076C-49E8-B732-71A010B393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D4B4-3650-4701-8FFC-72D4734BF362}" type="datetime1">
              <a:rPr lang="en-US" smtClean="0"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www.stlouislab.com       Dail:314.842 .TEST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7160-076C-49E8-B732-71A010B393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5FE9-AB86-4B3B-BF44-E062DAC5FBA6}" type="datetime1">
              <a:rPr lang="en-US" smtClean="0"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www.stlouislab.com       Dail:314.842 .TEST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7160-076C-49E8-B732-71A010B3932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AB400-4B46-4EF4-8A92-8264994FB29E}" type="datetime1">
              <a:rPr lang="en-US" smtClean="0"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 smtClean="0"/>
              <a:t>www.stlouislab.com       Dail:314.842 .TEST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E9E7160-076C-49E8-B732-71A010B3932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F333-9E71-4730-A674-A9BA91CC4F7E}" type="datetime1">
              <a:rPr lang="en-US" smtClean="0"/>
              <a:t>4/12/2012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www.stlouislab.com       Dail:314.842 .TEST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7160-076C-49E8-B732-71A010B3932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4B688-CEA7-4022-8C88-CD8898B7540F}" type="datetime1">
              <a:rPr lang="en-US" smtClean="0"/>
              <a:t>4/12/2012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www.stlouislab.com       Dail:314.842 .TEST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7160-076C-49E8-B732-71A010B3932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0912-42EB-4AC3-A386-DC786BB01913}" type="datetime1">
              <a:rPr lang="en-US" smtClean="0"/>
              <a:t>4/12/2012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www.stlouislab.com       Dail:314.842 .TEST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7160-076C-49E8-B732-71A010B393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9F62-1DDD-41D3-A457-81CA18F30EF1}" type="datetime1">
              <a:rPr lang="en-US" smtClean="0"/>
              <a:t>4/12/2012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www.stlouislab.com       Dail:314.842 .TEST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7160-076C-49E8-B732-71A010B393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85FC-2E89-4D88-B257-5A06E1E286E6}" type="datetime1">
              <a:rPr lang="en-US" smtClean="0"/>
              <a:t>4/12/2012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www.stlouislab.com       Dail:314.842 .TEST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7160-076C-49E8-B732-71A010B3932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BB89-53F8-43C7-A524-C2BA14B8298E}" type="datetime1">
              <a:rPr lang="en-US" smtClean="0"/>
              <a:t>4/12/2012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 smtClean="0"/>
              <a:t>www.stlouislab.com       Dail:314.842 .TEST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E9E7160-076C-49E8-B732-71A010B3932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0E269E-B257-4CE6-ABC6-F1FF9C96B94C}" type="datetime1">
              <a:rPr lang="en-US" smtClean="0"/>
              <a:t>4/12/2012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www.stlouislab.com       Dail:314.842 .TEST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2E9E7160-076C-49E8-B732-71A010B3932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thaider@dlabtest.co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mailto:msanders@stlouislab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47800"/>
          </a:xfrm>
        </p:spPr>
        <p:txBody>
          <a:bodyPr/>
          <a:lstStyle/>
          <a:p>
            <a:endParaRPr lang="en-US" dirty="0" smtClean="0">
              <a:latin typeface="Goudy Old Style" pitchFamily="18" charset="0"/>
            </a:endParaRPr>
          </a:p>
          <a:p>
            <a:r>
              <a:rPr lang="en-US" dirty="0" smtClean="0">
                <a:latin typeface="Goudy Old Style" pitchFamily="18" charset="0"/>
              </a:rPr>
              <a:t>January, 2012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4B3C-D87A-465A-9023-26C09953A880}" type="datetime1">
              <a:rPr lang="en-US" smtClean="0"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www.stlouislab.com       Dail:314.842 .TEST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Goudy Old Style" pitchFamily="18" charset="0"/>
              </a:rPr>
              <a:t/>
            </a:r>
            <a:br>
              <a:rPr lang="en-US" dirty="0" smtClean="0">
                <a:latin typeface="Goudy Old Style" pitchFamily="18" charset="0"/>
              </a:rPr>
            </a:br>
            <a:r>
              <a:rPr lang="en-US" dirty="0">
                <a:latin typeface="Goudy Old Style" pitchFamily="18" charset="0"/>
              </a:rPr>
              <a:t/>
            </a:r>
            <a:br>
              <a:rPr lang="en-US" dirty="0">
                <a:latin typeface="Goudy Old Style" pitchFamily="18" charset="0"/>
              </a:rPr>
            </a:br>
            <a:r>
              <a:rPr lang="en-US" dirty="0" smtClean="0">
                <a:latin typeface="Goudy Old Style" pitchFamily="18" charset="0"/>
              </a:rPr>
              <a:t/>
            </a:r>
            <a:br>
              <a:rPr lang="en-US" dirty="0" smtClean="0">
                <a:latin typeface="Goudy Old Style" pitchFamily="18" charset="0"/>
              </a:rPr>
            </a:br>
            <a:r>
              <a:rPr lang="en-US" dirty="0">
                <a:latin typeface="Goudy Old Style" pitchFamily="18" charset="0"/>
              </a:rPr>
              <a:t/>
            </a:r>
            <a:br>
              <a:rPr lang="en-US" dirty="0">
                <a:latin typeface="Goudy Old Style" pitchFamily="18" charset="0"/>
              </a:rPr>
            </a:br>
            <a:r>
              <a:rPr lang="en-US" dirty="0" smtClean="0">
                <a:latin typeface="Goudy Old Style" pitchFamily="18" charset="0"/>
              </a:rPr>
              <a:t/>
            </a:r>
            <a:br>
              <a:rPr lang="en-US" dirty="0" smtClean="0">
                <a:latin typeface="Goudy Old Style" pitchFamily="18" charset="0"/>
              </a:rPr>
            </a:br>
            <a:r>
              <a:rPr lang="en-US" dirty="0">
                <a:latin typeface="Goudy Old Style" pitchFamily="18" charset="0"/>
              </a:rPr>
              <a:t/>
            </a:r>
            <a:br>
              <a:rPr lang="en-US" dirty="0">
                <a:latin typeface="Goudy Old Style" pitchFamily="18" charset="0"/>
              </a:rPr>
            </a:br>
            <a:r>
              <a:rPr lang="en-US" dirty="0" smtClean="0">
                <a:latin typeface="Goudy Old Style" pitchFamily="18" charset="0"/>
              </a:rPr>
              <a:t/>
            </a:r>
            <a:br>
              <a:rPr lang="en-US" dirty="0" smtClean="0">
                <a:latin typeface="Goudy Old Style" pitchFamily="18" charset="0"/>
              </a:rPr>
            </a:br>
            <a:r>
              <a:rPr lang="en-US" b="1" dirty="0" smtClean="0">
                <a:latin typeface="Goudy Old Style" pitchFamily="18" charset="0"/>
              </a:rPr>
              <a:t>Executive Summary </a:t>
            </a:r>
            <a:br>
              <a:rPr lang="en-US" b="1" dirty="0" smtClean="0">
                <a:latin typeface="Goudy Old Style" pitchFamily="18" charset="0"/>
              </a:rPr>
            </a:br>
            <a:r>
              <a:rPr lang="en-US" sz="2700" dirty="0" smtClean="0">
                <a:latin typeface="Goudy Old Style" pitchFamily="18" charset="0"/>
              </a:rPr>
              <a:t>Labtest Diagnostics</a:t>
            </a:r>
            <a:r>
              <a:rPr lang="en-US" dirty="0" smtClean="0">
                <a:latin typeface="Goudy Old Style" pitchFamily="18" charset="0"/>
              </a:rPr>
              <a:t/>
            </a:r>
            <a:br>
              <a:rPr lang="en-US" dirty="0" smtClean="0">
                <a:latin typeface="Goudy Old Style" pitchFamily="18" charset="0"/>
              </a:rPr>
            </a:br>
            <a:r>
              <a:rPr lang="en-US" dirty="0" smtClean="0">
                <a:latin typeface="Goudy Old Style" pitchFamily="18" charset="0"/>
              </a:rPr>
              <a:t/>
            </a:r>
            <a:br>
              <a:rPr lang="en-US" dirty="0" smtClean="0">
                <a:latin typeface="Goudy Old Style" pitchFamily="18" charset="0"/>
              </a:rPr>
            </a:br>
            <a:r>
              <a:rPr lang="en-US" dirty="0" smtClean="0">
                <a:latin typeface="Goudy Old Style" pitchFamily="18" charset="0"/>
              </a:rPr>
              <a:t> </a:t>
            </a:r>
            <a:br>
              <a:rPr lang="en-US" dirty="0" smtClean="0">
                <a:latin typeface="Goudy Old Style" pitchFamily="18" charset="0"/>
              </a:rPr>
            </a:br>
            <a:r>
              <a:rPr lang="en-US" dirty="0" smtClean="0">
                <a:latin typeface="Goudy Old Style" pitchFamily="18" charset="0"/>
              </a:rPr>
              <a:t/>
            </a:r>
            <a:br>
              <a:rPr lang="en-US" dirty="0" smtClean="0">
                <a:latin typeface="Goudy Old Style" pitchFamily="18" charset="0"/>
              </a:rPr>
            </a:br>
            <a:r>
              <a:rPr lang="en-US" dirty="0">
                <a:latin typeface="Goudy Old Style" pitchFamily="18" charset="0"/>
              </a:rPr>
              <a:t/>
            </a:r>
            <a:br>
              <a:rPr lang="en-US" dirty="0">
                <a:latin typeface="Goudy Old Style" pitchFamily="18" charset="0"/>
              </a:rPr>
            </a:br>
            <a:r>
              <a:rPr lang="en-US" dirty="0" smtClean="0">
                <a:latin typeface="Goudy Old Style" pitchFamily="18" charset="0"/>
              </a:rPr>
              <a:t/>
            </a:r>
            <a:br>
              <a:rPr lang="en-US" dirty="0" smtClean="0">
                <a:latin typeface="Goudy Old Style" pitchFamily="18" charset="0"/>
              </a:rPr>
            </a:br>
            <a:r>
              <a:rPr lang="en-US" dirty="0">
                <a:latin typeface="Goudy Old Style" pitchFamily="18" charset="0"/>
              </a:rPr>
              <a:t/>
            </a:r>
            <a:br>
              <a:rPr lang="en-US" dirty="0">
                <a:latin typeface="Goudy Old Style" pitchFamily="18" charset="0"/>
              </a:rPr>
            </a:br>
            <a:endParaRPr lang="en-US" dirty="0"/>
          </a:p>
        </p:txBody>
      </p:sp>
      <p:pic>
        <p:nvPicPr>
          <p:cNvPr id="1026" name="Picture 2" descr="C:\Users\Ammar\Desktop\desktop items\tauqeer\LABTEST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2400"/>
            <a:ext cx="3505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22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600200"/>
            <a:ext cx="9144000" cy="4572000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chemeClr val="bg1"/>
                </a:solidFill>
              </a:rPr>
              <a:t>Testing &amp; Results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Provider will not have to send any tests to any other labs</a:t>
            </a:r>
            <a:r>
              <a:rPr lang="en-US" sz="2000" dirty="0">
                <a:solidFill>
                  <a:schemeClr val="bg1"/>
                </a:solidFill>
              </a:rPr>
              <a:t>,</a:t>
            </a:r>
            <a:r>
              <a:rPr lang="en-US" sz="2000" dirty="0" smtClean="0">
                <a:solidFill>
                  <a:schemeClr val="bg1"/>
                </a:solidFill>
              </a:rPr>
              <a:t> we cover the broad spectrum of tests and have the capability to do over 90% of all tests in house.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We have arrangements with the biggest and</a:t>
            </a:r>
          </a:p>
          <a:p>
            <a:pPr lvl="1"/>
            <a:r>
              <a:rPr lang="en-US" sz="2000" dirty="0" smtClean="0"/>
              <a:t> most specialized reference labs to get remaining 10% tests done. </a:t>
            </a:r>
          </a:p>
          <a:p>
            <a:pPr lvl="1"/>
            <a:r>
              <a:rPr lang="en-US" sz="2000" dirty="0" smtClean="0"/>
              <a:t>As PHYSICIAN you have the comfort of knowing</a:t>
            </a:r>
          </a:p>
          <a:p>
            <a:pPr lvl="1"/>
            <a:r>
              <a:rPr lang="en-US" sz="2000" dirty="0" smtClean="0"/>
              <a:t> that all testing will be done in St. Louis.</a:t>
            </a:r>
          </a:p>
          <a:p>
            <a:pPr lvl="1"/>
            <a:r>
              <a:rPr lang="en-US" sz="2000" dirty="0" smtClean="0"/>
              <a:t>All regulation tests are run the </a:t>
            </a:r>
            <a:r>
              <a:rPr lang="en-US" sz="2000" b="1" u="sng" dirty="0" smtClean="0">
                <a:solidFill>
                  <a:srgbClr val="FF3300"/>
                </a:solidFill>
              </a:rPr>
              <a:t>same day</a:t>
            </a:r>
            <a:r>
              <a:rPr lang="en-US" sz="2000" dirty="0" smtClean="0"/>
              <a:t> at our Laboratories.</a:t>
            </a:r>
          </a:p>
          <a:p>
            <a:pPr lvl="1"/>
            <a:r>
              <a:rPr lang="en-US" sz="2000" dirty="0"/>
              <a:t>t</a:t>
            </a:r>
            <a:r>
              <a:rPr lang="en-US" sz="2000" dirty="0" smtClean="0"/>
              <a:t>he results are ready for the providers next morning.</a:t>
            </a:r>
          </a:p>
          <a:p>
            <a:pPr lvl="1"/>
            <a:r>
              <a:rPr lang="en-US" sz="2000" b="1" dirty="0" smtClean="0">
                <a:solidFill>
                  <a:srgbClr val="FF3300"/>
                </a:solidFill>
              </a:rPr>
              <a:t>STAT</a:t>
            </a:r>
            <a:r>
              <a:rPr lang="en-US" sz="2000" dirty="0" smtClean="0"/>
              <a:t> turn around time can range from </a:t>
            </a:r>
            <a:r>
              <a:rPr lang="en-US" sz="2000" b="1" u="sng" dirty="0" smtClean="0">
                <a:solidFill>
                  <a:srgbClr val="FF3300"/>
                </a:solidFill>
              </a:rPr>
              <a:t>3-4 hours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4B3C-D87A-465A-9023-26C09953A880}" type="datetime1">
              <a:rPr lang="en-US" smtClean="0"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/>
              <a:t>www.stlouislab.com       Dail:314.842 .TEST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457201"/>
            <a:ext cx="3810000" cy="762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Goudy Old Style" pitchFamily="18" charset="0"/>
              </a:rPr>
              <a:t/>
            </a:r>
            <a:br>
              <a:rPr lang="en-US" dirty="0" smtClean="0">
                <a:latin typeface="Goudy Old Style" pitchFamily="18" charset="0"/>
              </a:rPr>
            </a:br>
            <a:r>
              <a:rPr lang="en-US" dirty="0">
                <a:latin typeface="Goudy Old Style" pitchFamily="18" charset="0"/>
              </a:rPr>
              <a:t/>
            </a:r>
            <a:br>
              <a:rPr lang="en-US" dirty="0">
                <a:latin typeface="Goudy Old Style" pitchFamily="18" charset="0"/>
              </a:rPr>
            </a:br>
            <a:r>
              <a:rPr lang="en-US" dirty="0" smtClean="0">
                <a:latin typeface="Goudy Old Style" pitchFamily="18" charset="0"/>
              </a:rPr>
              <a:t/>
            </a:r>
            <a:br>
              <a:rPr lang="en-US" dirty="0" smtClean="0">
                <a:latin typeface="Goudy Old Style" pitchFamily="18" charset="0"/>
              </a:rPr>
            </a:br>
            <a:r>
              <a:rPr lang="en-US" dirty="0">
                <a:latin typeface="Goudy Old Style" pitchFamily="18" charset="0"/>
              </a:rPr>
              <a:t/>
            </a:r>
            <a:br>
              <a:rPr lang="en-US" dirty="0">
                <a:latin typeface="Goudy Old Style" pitchFamily="18" charset="0"/>
              </a:rPr>
            </a:br>
            <a:r>
              <a:rPr lang="en-US" dirty="0" smtClean="0">
                <a:latin typeface="Goudy Old Style" pitchFamily="18" charset="0"/>
              </a:rPr>
              <a:t/>
            </a:r>
            <a:br>
              <a:rPr lang="en-US" dirty="0" smtClean="0">
                <a:latin typeface="Goudy Old Style" pitchFamily="18" charset="0"/>
              </a:rPr>
            </a:br>
            <a:r>
              <a:rPr lang="en-US" sz="3600" b="1" dirty="0" smtClean="0">
                <a:solidFill>
                  <a:srgbClr val="0070C0"/>
                </a:solidFill>
                <a:latin typeface="Goudy Old Style" pitchFamily="18" charset="0"/>
              </a:rPr>
              <a:t>Capabilities </a:t>
            </a:r>
            <a:r>
              <a:rPr lang="en-US" dirty="0" smtClean="0">
                <a:solidFill>
                  <a:srgbClr val="0070C0"/>
                </a:solidFill>
                <a:latin typeface="Goudy Old Style" pitchFamily="18" charset="0"/>
              </a:rPr>
              <a:t/>
            </a:r>
            <a:br>
              <a:rPr lang="en-US" dirty="0" smtClean="0">
                <a:solidFill>
                  <a:srgbClr val="0070C0"/>
                </a:solidFill>
                <a:latin typeface="Goudy Old Style" pitchFamily="18" charset="0"/>
              </a:rPr>
            </a:br>
            <a:r>
              <a:rPr lang="en-US" dirty="0" smtClean="0">
                <a:latin typeface="Goudy Old Style" pitchFamily="18" charset="0"/>
              </a:rPr>
              <a:t/>
            </a:r>
            <a:br>
              <a:rPr lang="en-US" dirty="0" smtClean="0">
                <a:latin typeface="Goudy Old Style" pitchFamily="18" charset="0"/>
              </a:rPr>
            </a:br>
            <a:r>
              <a:rPr lang="en-US" dirty="0">
                <a:latin typeface="Goudy Old Style" pitchFamily="18" charset="0"/>
              </a:rPr>
              <a:t/>
            </a:r>
            <a:br>
              <a:rPr lang="en-US" dirty="0">
                <a:latin typeface="Goudy Old Style" pitchFamily="18" charset="0"/>
              </a:rPr>
            </a:br>
            <a:r>
              <a:rPr lang="en-US" dirty="0" smtClean="0">
                <a:latin typeface="Goudy Old Style" pitchFamily="18" charset="0"/>
              </a:rPr>
              <a:t/>
            </a:r>
            <a:br>
              <a:rPr lang="en-US" dirty="0" smtClean="0">
                <a:latin typeface="Goudy Old Style" pitchFamily="18" charset="0"/>
              </a:rPr>
            </a:br>
            <a:r>
              <a:rPr lang="en-US" dirty="0">
                <a:latin typeface="Goudy Old Style" pitchFamily="18" charset="0"/>
              </a:rPr>
              <a:t/>
            </a:r>
            <a:br>
              <a:rPr lang="en-US" dirty="0">
                <a:latin typeface="Goudy Old Style" pitchFamily="18" charset="0"/>
              </a:rPr>
            </a:br>
            <a:endParaRPr lang="en-US" dirty="0"/>
          </a:p>
        </p:txBody>
      </p:sp>
      <p:pic>
        <p:nvPicPr>
          <p:cNvPr id="1026" name="Picture 2" descr="C:\Users\Ammar\Desktop\desktop items\tauqeer\LABTEST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63160"/>
            <a:ext cx="2362199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94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600200"/>
            <a:ext cx="9144000" cy="45720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The Management of Labtest Diagnostics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have employed several experts to handle 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the day to day operations of the Lab.</a:t>
            </a:r>
          </a:p>
          <a:p>
            <a:endParaRPr lang="en-US" sz="2400" b="1" u="sng" dirty="0" smtClean="0"/>
          </a:p>
          <a:p>
            <a:r>
              <a:rPr lang="en-US" sz="2400" b="1" u="sng" dirty="0" smtClean="0"/>
              <a:t>Lab Consultant</a:t>
            </a:r>
            <a:r>
              <a:rPr lang="en-US" sz="2400" u="sng" dirty="0" smtClean="0"/>
              <a:t>:</a:t>
            </a:r>
          </a:p>
          <a:p>
            <a:pPr lvl="1"/>
            <a:r>
              <a:rPr lang="en-US" sz="2400" dirty="0" smtClean="0"/>
              <a:t>Pathologist. 20+ years of experience running Laboratories.</a:t>
            </a:r>
          </a:p>
          <a:p>
            <a:r>
              <a:rPr lang="en-US" sz="2400" b="1" u="sng" dirty="0" smtClean="0"/>
              <a:t>Lab Director</a:t>
            </a:r>
            <a:r>
              <a:rPr lang="en-US" sz="2400" u="sng" dirty="0" smtClean="0"/>
              <a:t>:</a:t>
            </a:r>
          </a:p>
          <a:p>
            <a:pPr lvl="1"/>
            <a:r>
              <a:rPr lang="en-US" sz="2400" dirty="0" smtClean="0"/>
              <a:t>Pathologist. 30 years of managing and running </a:t>
            </a:r>
          </a:p>
          <a:p>
            <a:pPr lvl="1"/>
            <a:r>
              <a:rPr lang="en-US" sz="2400" dirty="0" smtClean="0"/>
              <a:t>all facets of many Labs.</a:t>
            </a:r>
          </a:p>
          <a:p>
            <a:pPr lvl="1"/>
            <a:r>
              <a:rPr lang="en-US" sz="2400" b="1" u="sng" dirty="0" smtClean="0"/>
              <a:t>Lab Managers</a:t>
            </a:r>
          </a:p>
          <a:p>
            <a:r>
              <a:rPr lang="en-US" sz="2000" dirty="0" smtClean="0"/>
              <a:t>ASCP and MLT Certified.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4B3C-D87A-465A-9023-26C09953A880}" type="datetime1">
              <a:rPr lang="en-US" smtClean="0"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/>
              <a:t>www.stlouislab.com       Dail:314.842 .TEST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04801"/>
            <a:ext cx="38862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Goudy Old Style" pitchFamily="18" charset="0"/>
              </a:rPr>
              <a:t/>
            </a:r>
            <a:br>
              <a:rPr lang="en-US" dirty="0" smtClean="0">
                <a:latin typeface="Goudy Old Style" pitchFamily="18" charset="0"/>
              </a:rPr>
            </a:br>
            <a:r>
              <a:rPr lang="en-US" dirty="0">
                <a:latin typeface="Goudy Old Style" pitchFamily="18" charset="0"/>
              </a:rPr>
              <a:t/>
            </a:r>
            <a:br>
              <a:rPr lang="en-US" dirty="0">
                <a:latin typeface="Goudy Old Style" pitchFamily="18" charset="0"/>
              </a:rPr>
            </a:br>
            <a:r>
              <a:rPr lang="en-US" dirty="0" smtClean="0">
                <a:latin typeface="Goudy Old Style" pitchFamily="18" charset="0"/>
              </a:rPr>
              <a:t/>
            </a:r>
            <a:br>
              <a:rPr lang="en-US" dirty="0" smtClean="0">
                <a:latin typeface="Goudy Old Style" pitchFamily="18" charset="0"/>
              </a:rPr>
            </a:br>
            <a:r>
              <a:rPr lang="en-US" dirty="0">
                <a:latin typeface="Goudy Old Style" pitchFamily="18" charset="0"/>
              </a:rPr>
              <a:t/>
            </a:r>
            <a:br>
              <a:rPr lang="en-US" dirty="0">
                <a:latin typeface="Goudy Old Style" pitchFamily="18" charset="0"/>
              </a:rPr>
            </a:br>
            <a:r>
              <a:rPr lang="en-US" dirty="0" smtClean="0">
                <a:latin typeface="Goudy Old Style" pitchFamily="18" charset="0"/>
              </a:rPr>
              <a:t/>
            </a:r>
            <a:br>
              <a:rPr lang="en-US" dirty="0" smtClean="0">
                <a:latin typeface="Goudy Old Style" pitchFamily="18" charset="0"/>
              </a:rPr>
            </a:br>
            <a:r>
              <a:rPr lang="en-US" sz="4400" b="1" dirty="0" smtClean="0">
                <a:solidFill>
                  <a:srgbClr val="0070C0"/>
                </a:solidFill>
                <a:latin typeface="Goudy Old Style" pitchFamily="18" charset="0"/>
              </a:rPr>
              <a:t>Staff </a:t>
            </a:r>
            <a:r>
              <a:rPr lang="en-US" dirty="0" smtClean="0">
                <a:solidFill>
                  <a:srgbClr val="0070C0"/>
                </a:solidFill>
                <a:latin typeface="Goudy Old Style" pitchFamily="18" charset="0"/>
              </a:rPr>
              <a:t/>
            </a:r>
            <a:br>
              <a:rPr lang="en-US" dirty="0" smtClean="0">
                <a:solidFill>
                  <a:srgbClr val="0070C0"/>
                </a:solidFill>
                <a:latin typeface="Goudy Old Style" pitchFamily="18" charset="0"/>
              </a:rPr>
            </a:br>
            <a:r>
              <a:rPr lang="en-US" dirty="0" smtClean="0">
                <a:latin typeface="Goudy Old Style" pitchFamily="18" charset="0"/>
              </a:rPr>
              <a:t/>
            </a:r>
            <a:br>
              <a:rPr lang="en-US" dirty="0" smtClean="0">
                <a:latin typeface="Goudy Old Style" pitchFamily="18" charset="0"/>
              </a:rPr>
            </a:br>
            <a:r>
              <a:rPr lang="en-US" dirty="0">
                <a:latin typeface="Goudy Old Style" pitchFamily="18" charset="0"/>
              </a:rPr>
              <a:t/>
            </a:r>
            <a:br>
              <a:rPr lang="en-US" dirty="0">
                <a:latin typeface="Goudy Old Style" pitchFamily="18" charset="0"/>
              </a:rPr>
            </a:br>
            <a:r>
              <a:rPr lang="en-US" dirty="0" smtClean="0">
                <a:latin typeface="Goudy Old Style" pitchFamily="18" charset="0"/>
              </a:rPr>
              <a:t/>
            </a:r>
            <a:br>
              <a:rPr lang="en-US" dirty="0" smtClean="0">
                <a:latin typeface="Goudy Old Style" pitchFamily="18" charset="0"/>
              </a:rPr>
            </a:br>
            <a:r>
              <a:rPr lang="en-US" dirty="0">
                <a:latin typeface="Goudy Old Style" pitchFamily="18" charset="0"/>
              </a:rPr>
              <a:t/>
            </a:r>
            <a:br>
              <a:rPr lang="en-US" dirty="0">
                <a:latin typeface="Goudy Old Style" pitchFamily="18" charset="0"/>
              </a:rPr>
            </a:br>
            <a:endParaRPr lang="en-US" dirty="0"/>
          </a:p>
        </p:txBody>
      </p:sp>
      <p:pic>
        <p:nvPicPr>
          <p:cNvPr id="1026" name="Picture 2" descr="C:\Users\Ammar\Desktop\desktop items\tauqeer\LABTEST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04800"/>
            <a:ext cx="2362199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03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219200"/>
            <a:ext cx="9144000" cy="4953000"/>
          </a:xfrm>
        </p:spPr>
        <p:txBody>
          <a:bodyPr>
            <a:normAutofit fontScale="85000" lnSpcReduction="20000"/>
          </a:bodyPr>
          <a:lstStyle/>
          <a:p>
            <a:endParaRPr lang="en-US" sz="2400" b="1" u="sng" dirty="0" smtClean="0"/>
          </a:p>
          <a:p>
            <a:endParaRPr lang="en-US" sz="2400" b="1" u="sng" dirty="0" smtClean="0">
              <a:solidFill>
                <a:schemeClr val="bg1"/>
              </a:solidFill>
            </a:endParaRPr>
          </a:p>
          <a:p>
            <a:r>
              <a:rPr lang="en-US" sz="2400" b="1" u="sng" dirty="0" smtClean="0">
                <a:solidFill>
                  <a:schemeClr val="bg1"/>
                </a:solidFill>
              </a:rPr>
              <a:t>Lab Technologists</a:t>
            </a:r>
            <a:r>
              <a:rPr lang="en-US" sz="2400" u="sng" dirty="0" smtClean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4</a:t>
            </a:r>
            <a:r>
              <a:rPr lang="en-US" sz="2400" dirty="0" smtClean="0">
                <a:solidFill>
                  <a:schemeClr val="bg1"/>
                </a:solidFill>
              </a:rPr>
              <a:t> Technologists with a combined experience of over 30 years.</a:t>
            </a:r>
          </a:p>
          <a:p>
            <a:endParaRPr lang="en-US" sz="2400" b="1" u="sng" dirty="0" smtClean="0">
              <a:solidFill>
                <a:schemeClr val="bg1"/>
              </a:solidFill>
            </a:endParaRPr>
          </a:p>
          <a:p>
            <a:endParaRPr lang="en-US" sz="2400" b="1" u="sng" dirty="0">
              <a:solidFill>
                <a:schemeClr val="bg1"/>
              </a:solidFill>
            </a:endParaRPr>
          </a:p>
          <a:p>
            <a:endParaRPr lang="en-US" sz="2400" b="1" u="sng" dirty="0" smtClean="0">
              <a:solidFill>
                <a:schemeClr val="bg1"/>
              </a:solidFill>
            </a:endParaRPr>
          </a:p>
          <a:p>
            <a:r>
              <a:rPr lang="en-US" sz="2400" b="1" u="sng" dirty="0" smtClean="0">
                <a:solidFill>
                  <a:schemeClr val="tx1"/>
                </a:solidFill>
              </a:rPr>
              <a:t>Phlebotomy Team</a:t>
            </a:r>
            <a:r>
              <a:rPr lang="en-US" sz="2400" u="sng" dirty="0" smtClean="0">
                <a:solidFill>
                  <a:schemeClr val="tx1"/>
                </a:solidFill>
              </a:rPr>
              <a:t>:</a:t>
            </a:r>
            <a:endParaRPr lang="en-US" sz="2400" dirty="0" smtClean="0"/>
          </a:p>
          <a:p>
            <a:pPr lvl="1"/>
            <a:r>
              <a:rPr lang="en-US" sz="2400" dirty="0" smtClean="0"/>
              <a:t>We </a:t>
            </a:r>
            <a:r>
              <a:rPr lang="en-US" sz="2400" dirty="0" smtClean="0"/>
              <a:t>have an 8 </a:t>
            </a:r>
            <a:r>
              <a:rPr lang="en-US" sz="2400" dirty="0" smtClean="0"/>
              <a:t>member Phlebotomy team </a:t>
            </a:r>
          </a:p>
          <a:p>
            <a:pPr lvl="1"/>
            <a:r>
              <a:rPr lang="en-US" sz="2400" dirty="0" smtClean="0"/>
              <a:t>that is expanding by the day.</a:t>
            </a:r>
          </a:p>
          <a:p>
            <a:pPr lvl="1"/>
            <a:r>
              <a:rPr lang="en-US" sz="2400" dirty="0" smtClean="0"/>
              <a:t> Our Phlebotomists have an average of 5 years of </a:t>
            </a:r>
          </a:p>
          <a:p>
            <a:pPr lvl="1"/>
            <a:r>
              <a:rPr lang="en-US" sz="2400" dirty="0" smtClean="0"/>
              <a:t>experience with all segments of population.</a:t>
            </a:r>
          </a:p>
          <a:p>
            <a:pPr lvl="1"/>
            <a:r>
              <a:rPr lang="en-US" sz="2400" b="1" u="sng" dirty="0" smtClean="0">
                <a:solidFill>
                  <a:srgbClr val="FF3300"/>
                </a:solidFill>
              </a:rPr>
              <a:t>Mobile Phlebotomy Services</a:t>
            </a:r>
            <a:endParaRPr lang="en-US" sz="2400" dirty="0" smtClean="0"/>
          </a:p>
          <a:p>
            <a:pPr lvl="1"/>
            <a:r>
              <a:rPr lang="en-US" sz="2400" dirty="0" smtClean="0"/>
              <a:t>Phlebotomists are placed in some large practices and</a:t>
            </a:r>
          </a:p>
          <a:p>
            <a:pPr lvl="1"/>
            <a:r>
              <a:rPr lang="en-US" sz="2400" dirty="0" smtClean="0"/>
              <a:t> some perform </a:t>
            </a:r>
            <a:r>
              <a:rPr lang="en-US" sz="2400" b="1" u="sng" dirty="0" smtClean="0">
                <a:solidFill>
                  <a:srgbClr val="FF3300"/>
                </a:solidFill>
              </a:rPr>
              <a:t>mobile phlebotomy</a:t>
            </a:r>
            <a:r>
              <a:rPr lang="en-US" sz="2400" dirty="0" smtClean="0"/>
              <a:t> services.</a:t>
            </a:r>
          </a:p>
          <a:p>
            <a:endParaRPr lang="en-US" sz="2400" dirty="0" smtClean="0"/>
          </a:p>
          <a:p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4B3C-D87A-465A-9023-26C09953A880}" type="datetime1">
              <a:rPr lang="en-US" smtClean="0"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/>
              <a:t>www.stlouislab.com       Dail:314.842 .TEST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04801"/>
            <a:ext cx="3962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Goudy Old Style" pitchFamily="18" charset="0"/>
              </a:rPr>
              <a:t/>
            </a:r>
            <a:br>
              <a:rPr lang="en-US" dirty="0" smtClean="0">
                <a:latin typeface="Goudy Old Style" pitchFamily="18" charset="0"/>
              </a:rPr>
            </a:br>
            <a:r>
              <a:rPr lang="en-US" dirty="0">
                <a:latin typeface="Goudy Old Style" pitchFamily="18" charset="0"/>
              </a:rPr>
              <a:t/>
            </a:r>
            <a:br>
              <a:rPr lang="en-US" dirty="0">
                <a:latin typeface="Goudy Old Style" pitchFamily="18" charset="0"/>
              </a:rPr>
            </a:br>
            <a:r>
              <a:rPr lang="en-US" dirty="0" smtClean="0">
                <a:latin typeface="Goudy Old Style" pitchFamily="18" charset="0"/>
              </a:rPr>
              <a:t/>
            </a:r>
            <a:br>
              <a:rPr lang="en-US" dirty="0" smtClean="0">
                <a:latin typeface="Goudy Old Style" pitchFamily="18" charset="0"/>
              </a:rPr>
            </a:br>
            <a:r>
              <a:rPr lang="en-US" dirty="0">
                <a:latin typeface="Goudy Old Style" pitchFamily="18" charset="0"/>
              </a:rPr>
              <a:t/>
            </a:r>
            <a:br>
              <a:rPr lang="en-US" dirty="0">
                <a:latin typeface="Goudy Old Style" pitchFamily="18" charset="0"/>
              </a:rPr>
            </a:br>
            <a:r>
              <a:rPr lang="en-US" dirty="0" smtClean="0">
                <a:latin typeface="Goudy Old Style" pitchFamily="18" charset="0"/>
              </a:rPr>
              <a:t/>
            </a:r>
            <a:br>
              <a:rPr lang="en-US" dirty="0" smtClean="0">
                <a:latin typeface="Goudy Old Style" pitchFamily="18" charset="0"/>
              </a:rPr>
            </a:br>
            <a:r>
              <a:rPr lang="en-US" sz="4400" b="1" dirty="0" smtClean="0">
                <a:solidFill>
                  <a:srgbClr val="0070C0"/>
                </a:solidFill>
                <a:latin typeface="Goudy Old Style" pitchFamily="18" charset="0"/>
              </a:rPr>
              <a:t>Staff</a:t>
            </a:r>
            <a:r>
              <a:rPr lang="en-US" sz="3600" b="1" dirty="0" smtClean="0">
                <a:latin typeface="Goudy Old Style" pitchFamily="18" charset="0"/>
              </a:rPr>
              <a:t> </a:t>
            </a:r>
            <a:r>
              <a:rPr lang="en-US" dirty="0" smtClean="0">
                <a:latin typeface="Goudy Old Style" pitchFamily="18" charset="0"/>
              </a:rPr>
              <a:t/>
            </a:r>
            <a:br>
              <a:rPr lang="en-US" dirty="0" smtClean="0">
                <a:latin typeface="Goudy Old Style" pitchFamily="18" charset="0"/>
              </a:rPr>
            </a:br>
            <a:r>
              <a:rPr lang="en-US" dirty="0" smtClean="0">
                <a:latin typeface="Goudy Old Style" pitchFamily="18" charset="0"/>
              </a:rPr>
              <a:t/>
            </a:r>
            <a:br>
              <a:rPr lang="en-US" dirty="0" smtClean="0">
                <a:latin typeface="Goudy Old Style" pitchFamily="18" charset="0"/>
              </a:rPr>
            </a:br>
            <a:r>
              <a:rPr lang="en-US" dirty="0" smtClean="0">
                <a:latin typeface="Goudy Old Style" pitchFamily="18" charset="0"/>
              </a:rPr>
              <a:t/>
            </a:r>
            <a:br>
              <a:rPr lang="en-US" dirty="0" smtClean="0">
                <a:latin typeface="Goudy Old Style" pitchFamily="18" charset="0"/>
              </a:rPr>
            </a:br>
            <a:r>
              <a:rPr lang="en-US" dirty="0" smtClean="0">
                <a:latin typeface="Goudy Old Style" pitchFamily="18" charset="0"/>
              </a:rPr>
              <a:t/>
            </a:r>
            <a:br>
              <a:rPr lang="en-US" dirty="0" smtClean="0">
                <a:latin typeface="Goudy Old Style" pitchFamily="18" charset="0"/>
              </a:rPr>
            </a:br>
            <a:r>
              <a:rPr lang="en-US" dirty="0">
                <a:latin typeface="Goudy Old Style" pitchFamily="18" charset="0"/>
              </a:rPr>
              <a:t/>
            </a:r>
            <a:br>
              <a:rPr lang="en-US" dirty="0">
                <a:latin typeface="Goudy Old Style" pitchFamily="18" charset="0"/>
              </a:rPr>
            </a:br>
            <a:endParaRPr lang="en-US" dirty="0"/>
          </a:p>
        </p:txBody>
      </p:sp>
      <p:pic>
        <p:nvPicPr>
          <p:cNvPr id="1026" name="Picture 2" descr="C:\Users\Ammar\Desktop\desktop items\tauqeer\LABTEST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04800"/>
            <a:ext cx="2362199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97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524000"/>
            <a:ext cx="9144000" cy="4648200"/>
          </a:xfrm>
        </p:spPr>
        <p:txBody>
          <a:bodyPr>
            <a:normAutofit lnSpcReduction="10000"/>
          </a:bodyPr>
          <a:lstStyle/>
          <a:p>
            <a:pPr marL="381000" indent="-381000">
              <a:lnSpc>
                <a:spcPct val="80000"/>
              </a:lnSpc>
            </a:pPr>
            <a:r>
              <a:rPr lang="en-US" sz="2400" b="1" u="sng" dirty="0" smtClean="0">
                <a:solidFill>
                  <a:schemeClr val="bg1"/>
                </a:solidFill>
              </a:rPr>
              <a:t>BLOOD DRAW SITE</a:t>
            </a:r>
          </a:p>
          <a:p>
            <a:pPr marL="688975" lvl="1" indent="-342900">
              <a:lnSpc>
                <a:spcPct val="8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Labtest Diagnostics is </a:t>
            </a:r>
            <a:r>
              <a:rPr lang="en-US" sz="2000" dirty="0" smtClean="0">
                <a:solidFill>
                  <a:schemeClr val="bg1"/>
                </a:solidFill>
              </a:rPr>
              <a:t>willing </a:t>
            </a:r>
            <a:r>
              <a:rPr lang="en-US" sz="2000" dirty="0" smtClean="0">
                <a:solidFill>
                  <a:schemeClr val="bg1"/>
                </a:solidFill>
              </a:rPr>
              <a:t>to set up a DRAW SITE in any LARGE PRACTICE.</a:t>
            </a:r>
          </a:p>
          <a:p>
            <a:pPr marL="688975" lvl="1" indent="-342900">
              <a:lnSpc>
                <a:spcPct val="8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Labtest Diagnostics  will RENT a suitable  space</a:t>
            </a:r>
          </a:p>
          <a:p>
            <a:pPr marL="688975" lvl="1" indent="-342900">
              <a:lnSpc>
                <a:spcPct val="8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in your building / office for the DRAW </a:t>
            </a:r>
            <a:r>
              <a:rPr lang="en-US" sz="2000" dirty="0" smtClean="0">
                <a:solidFill>
                  <a:schemeClr val="bg1"/>
                </a:solidFill>
              </a:rPr>
              <a:t>SITE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688975" lvl="1" indent="-342900">
              <a:lnSpc>
                <a:spcPct val="80000"/>
              </a:lnSpc>
            </a:pPr>
            <a:endParaRPr lang="en-US" sz="2000" dirty="0" smtClean="0"/>
          </a:p>
          <a:p>
            <a:pPr marL="688975" lvl="1" indent="-342900">
              <a:lnSpc>
                <a:spcPct val="80000"/>
              </a:lnSpc>
            </a:pPr>
            <a:endParaRPr lang="en-US" sz="2000" b="1" dirty="0" smtClean="0"/>
          </a:p>
          <a:p>
            <a:pPr marL="688975" lvl="1" indent="-342900">
              <a:lnSpc>
                <a:spcPct val="80000"/>
              </a:lnSpc>
            </a:pPr>
            <a:r>
              <a:rPr lang="en-US" sz="2000" b="1" dirty="0" smtClean="0"/>
              <a:t>Insured Phlebotomist </a:t>
            </a:r>
            <a:r>
              <a:rPr lang="en-US" sz="2000" dirty="0" smtClean="0"/>
              <a:t>will  be on staff for the full duration</a:t>
            </a:r>
          </a:p>
          <a:p>
            <a:pPr marL="688975" lvl="1" indent="-342900">
              <a:lnSpc>
                <a:spcPct val="80000"/>
              </a:lnSpc>
            </a:pPr>
            <a:r>
              <a:rPr lang="en-US" sz="2000" dirty="0" smtClean="0"/>
              <a:t> of your office hours and all lab Supplies will be provided</a:t>
            </a:r>
          </a:p>
          <a:p>
            <a:pPr marL="688975" lvl="1" indent="-342900">
              <a:lnSpc>
                <a:spcPct val="80000"/>
              </a:lnSpc>
            </a:pPr>
            <a:r>
              <a:rPr lang="en-US" sz="2000" dirty="0" smtClean="0"/>
              <a:t> by Labtest Diagnostics.</a:t>
            </a:r>
          </a:p>
          <a:p>
            <a:pPr marL="688975" lvl="1" indent="-342900">
              <a:lnSpc>
                <a:spcPct val="80000"/>
              </a:lnSpc>
            </a:pPr>
            <a:endParaRPr lang="en-US" sz="2000" dirty="0" smtClean="0"/>
          </a:p>
          <a:p>
            <a:pPr marL="688975" lvl="1" indent="-342900">
              <a:lnSpc>
                <a:spcPct val="80000"/>
              </a:lnSpc>
            </a:pPr>
            <a:r>
              <a:rPr lang="en-US" sz="2000" b="1" dirty="0"/>
              <a:t>A Lab Test Diagnostics phlebotomy staff will be on site </a:t>
            </a:r>
          </a:p>
          <a:p>
            <a:pPr marL="688975" lvl="1" indent="-342900">
              <a:lnSpc>
                <a:spcPct val="80000"/>
              </a:lnSpc>
            </a:pPr>
            <a:r>
              <a:rPr lang="en-US" sz="2000" b="1" dirty="0"/>
              <a:t>for 100% of your customer service needs, at your door </a:t>
            </a:r>
            <a:r>
              <a:rPr lang="en-US" sz="2000" b="1" dirty="0" smtClean="0"/>
              <a:t>step.</a:t>
            </a:r>
          </a:p>
          <a:p>
            <a:pPr marL="688975" lvl="1" indent="-342900">
              <a:lnSpc>
                <a:spcPct val="80000"/>
              </a:lnSpc>
            </a:pPr>
            <a:endParaRPr lang="en-US" sz="2000" dirty="0" smtClean="0"/>
          </a:p>
          <a:p>
            <a:pPr marL="688975" lvl="1" indent="-342900">
              <a:lnSpc>
                <a:spcPct val="80000"/>
              </a:lnSpc>
            </a:pPr>
            <a:r>
              <a:rPr lang="en-US" sz="2000" dirty="0" smtClean="0"/>
              <a:t> </a:t>
            </a:r>
            <a:r>
              <a:rPr lang="en-US" sz="2000" b="1" dirty="0" smtClean="0"/>
              <a:t>NO dial through options to get a live</a:t>
            </a:r>
          </a:p>
          <a:p>
            <a:pPr marL="688975" lvl="1" indent="-342900">
              <a:lnSpc>
                <a:spcPct val="80000"/>
              </a:lnSpc>
            </a:pPr>
            <a:r>
              <a:rPr lang="en-US" sz="2000" b="1" dirty="0" smtClean="0"/>
              <a:t> person for reports or any lab related issues.</a:t>
            </a:r>
          </a:p>
          <a:p>
            <a:pPr marL="688975" lvl="1" indent="-342900">
              <a:lnSpc>
                <a:spcPct val="80000"/>
              </a:lnSpc>
            </a:pPr>
            <a:r>
              <a:rPr lang="en-US" sz="1600" dirty="0" smtClean="0"/>
              <a:t>.</a:t>
            </a:r>
          </a:p>
          <a:p>
            <a:endParaRPr lang="en-US" sz="2400" dirty="0" smtClean="0"/>
          </a:p>
          <a:p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4B3C-D87A-465A-9023-26C09953A880}" type="datetime1">
              <a:rPr lang="en-US" smtClean="0"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/>
              <a:t>www.stlouislab.com       Dail:314.842 .TEST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81000"/>
            <a:ext cx="4114800" cy="914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Goudy Old Style" pitchFamily="18" charset="0"/>
              </a:rPr>
              <a:t/>
            </a:r>
            <a:br>
              <a:rPr lang="en-US" dirty="0" smtClean="0">
                <a:latin typeface="Goudy Old Style" pitchFamily="18" charset="0"/>
              </a:rPr>
            </a:br>
            <a:r>
              <a:rPr lang="en-US" dirty="0" smtClean="0">
                <a:solidFill>
                  <a:srgbClr val="0070C0"/>
                </a:solidFill>
                <a:latin typeface="Goudy Old Style" pitchFamily="18" charset="0"/>
              </a:rPr>
              <a:t/>
            </a:r>
            <a:br>
              <a:rPr lang="en-US" dirty="0" smtClean="0">
                <a:solidFill>
                  <a:srgbClr val="0070C0"/>
                </a:solidFill>
                <a:latin typeface="Goudy Old Style" pitchFamily="18" charset="0"/>
              </a:rPr>
            </a:br>
            <a:r>
              <a:rPr lang="en-US" sz="3600" b="1" dirty="0" smtClean="0">
                <a:solidFill>
                  <a:srgbClr val="0070C0"/>
                </a:solidFill>
                <a:latin typeface="Goudy Old Style" pitchFamily="18" charset="0"/>
              </a:rPr>
              <a:t>Large Practices</a:t>
            </a:r>
            <a:r>
              <a:rPr lang="en-US" dirty="0" smtClean="0">
                <a:solidFill>
                  <a:srgbClr val="0070C0"/>
                </a:solidFill>
                <a:latin typeface="Goudy Old Style" pitchFamily="18" charset="0"/>
              </a:rPr>
              <a:t/>
            </a:r>
            <a:br>
              <a:rPr lang="en-US" dirty="0" smtClean="0">
                <a:solidFill>
                  <a:srgbClr val="0070C0"/>
                </a:solidFill>
                <a:latin typeface="Goudy Old Style" pitchFamily="18" charset="0"/>
              </a:rPr>
            </a:br>
            <a:r>
              <a:rPr lang="en-US" dirty="0">
                <a:latin typeface="Goudy Old Style" pitchFamily="18" charset="0"/>
              </a:rPr>
              <a:t/>
            </a:r>
            <a:br>
              <a:rPr lang="en-US" dirty="0">
                <a:latin typeface="Goudy Old Style" pitchFamily="18" charset="0"/>
              </a:rPr>
            </a:br>
            <a:endParaRPr lang="en-US" dirty="0"/>
          </a:p>
        </p:txBody>
      </p:sp>
      <p:pic>
        <p:nvPicPr>
          <p:cNvPr id="1026" name="Picture 2" descr="C:\Users\Ammar\Desktop\desktop items\tauqeer\LABTEST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28600"/>
            <a:ext cx="2362199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10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752600"/>
            <a:ext cx="9144000" cy="3810000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000" dirty="0" smtClean="0">
                <a:solidFill>
                  <a:schemeClr val="bg1"/>
                </a:solidFill>
              </a:rPr>
              <a:t>Labtest Diagnostics management is looking forward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to working with you and your office staff for setting up </a:t>
            </a:r>
          </a:p>
          <a:p>
            <a:endParaRPr lang="en-US" sz="2000" b="1" dirty="0" smtClean="0"/>
          </a:p>
          <a:p>
            <a:r>
              <a:rPr lang="en-US" sz="2000" b="1" dirty="0" smtClean="0">
                <a:solidFill>
                  <a:schemeClr val="tx1"/>
                </a:solidFill>
              </a:rPr>
              <a:t>YOUR NEW BLOOD DRAW SITE</a:t>
            </a:r>
            <a:r>
              <a:rPr lang="en-US" sz="2000" dirty="0" smtClean="0">
                <a:solidFill>
                  <a:schemeClr val="tx1"/>
                </a:solidFill>
              </a:rPr>
              <a:t>. 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We would love to work together with you and your staff 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and </a:t>
            </a:r>
            <a:r>
              <a:rPr lang="en-US" sz="2000" dirty="0" smtClean="0">
                <a:solidFill>
                  <a:schemeClr val="tx1"/>
                </a:solidFill>
              </a:rPr>
              <a:t>provide the </a:t>
            </a:r>
            <a:r>
              <a:rPr lang="en-US" sz="2000" dirty="0" smtClean="0">
                <a:solidFill>
                  <a:schemeClr val="tx1"/>
                </a:solidFill>
              </a:rPr>
              <a:t>local community with </a:t>
            </a:r>
            <a:r>
              <a:rPr lang="en-US" sz="2000" dirty="0" smtClean="0">
                <a:solidFill>
                  <a:schemeClr val="tx1"/>
                </a:solidFill>
              </a:rPr>
              <a:t>top </a:t>
            </a:r>
            <a:r>
              <a:rPr lang="en-US" sz="2000" dirty="0" smtClean="0">
                <a:solidFill>
                  <a:schemeClr val="tx1"/>
                </a:solidFill>
              </a:rPr>
              <a:t>notch support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 for Laboratory needs. 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Please let us know if we can answer any questions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4B3C-D87A-465A-9023-26C09953A880}" type="datetime1">
              <a:rPr lang="en-US" smtClean="0"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/>
              <a:t>www.stlouislab.com       Dail:314.842 .TEST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685801"/>
            <a:ext cx="4419600" cy="60959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Goudy Old Style" pitchFamily="18" charset="0"/>
              </a:rPr>
              <a:t/>
            </a:r>
            <a:br>
              <a:rPr lang="en-US" dirty="0" smtClean="0">
                <a:latin typeface="Goudy Old Style" pitchFamily="18" charset="0"/>
              </a:rPr>
            </a:br>
            <a:r>
              <a:rPr lang="en-US" dirty="0">
                <a:latin typeface="Goudy Old Style" pitchFamily="18" charset="0"/>
              </a:rPr>
              <a:t/>
            </a:r>
            <a:br>
              <a:rPr lang="en-US" dirty="0">
                <a:latin typeface="Goudy Old Style" pitchFamily="18" charset="0"/>
              </a:rPr>
            </a:br>
            <a:r>
              <a:rPr lang="en-US" dirty="0" smtClean="0">
                <a:latin typeface="Goudy Old Style" pitchFamily="18" charset="0"/>
              </a:rPr>
              <a:t/>
            </a:r>
            <a:br>
              <a:rPr lang="en-US" dirty="0" smtClean="0">
                <a:latin typeface="Goudy Old Style" pitchFamily="18" charset="0"/>
              </a:rPr>
            </a:br>
            <a:r>
              <a:rPr lang="en-US" dirty="0" smtClean="0">
                <a:latin typeface="Goudy Old Style" pitchFamily="18" charset="0"/>
              </a:rPr>
              <a:t/>
            </a:r>
            <a:br>
              <a:rPr lang="en-US" dirty="0" smtClean="0">
                <a:latin typeface="Goudy Old Style" pitchFamily="18" charset="0"/>
              </a:rPr>
            </a:br>
            <a:r>
              <a:rPr lang="en-US" dirty="0">
                <a:latin typeface="Goudy Old Style" pitchFamily="18" charset="0"/>
              </a:rPr>
              <a:t/>
            </a:r>
            <a:br>
              <a:rPr lang="en-US" dirty="0">
                <a:latin typeface="Goudy Old Style" pitchFamily="18" charset="0"/>
              </a:rPr>
            </a:br>
            <a:r>
              <a:rPr lang="en-US" sz="3600" b="1" dirty="0" smtClean="0">
                <a:solidFill>
                  <a:srgbClr val="0070C0"/>
                </a:solidFill>
                <a:latin typeface="Goudy Old Style" pitchFamily="18" charset="0"/>
              </a:rPr>
              <a:t>Next Step to START </a:t>
            </a:r>
            <a:r>
              <a:rPr lang="en-US" sz="3600" b="1" dirty="0" smtClean="0">
                <a:latin typeface="Goudy Old Style" pitchFamily="18" charset="0"/>
              </a:rPr>
              <a:t/>
            </a:r>
            <a:br>
              <a:rPr lang="en-US" sz="3600" b="1" dirty="0" smtClean="0">
                <a:latin typeface="Goudy Old Style" pitchFamily="18" charset="0"/>
              </a:rPr>
            </a:br>
            <a:r>
              <a:rPr lang="en-US" sz="3600" b="1" dirty="0" smtClean="0">
                <a:latin typeface="Goudy Old Style" pitchFamily="18" charset="0"/>
              </a:rPr>
              <a:t/>
            </a:r>
            <a:br>
              <a:rPr lang="en-US" sz="3600" b="1" dirty="0" smtClean="0">
                <a:latin typeface="Goudy Old Style" pitchFamily="18" charset="0"/>
              </a:rPr>
            </a:br>
            <a:r>
              <a:rPr lang="en-US" sz="3600" b="1" dirty="0" smtClean="0">
                <a:latin typeface="Goudy Old Style" pitchFamily="18" charset="0"/>
              </a:rPr>
              <a:t>DRAW SITE</a:t>
            </a:r>
            <a:r>
              <a:rPr lang="en-US" dirty="0">
                <a:latin typeface="Goudy Old Style" pitchFamily="18" charset="0"/>
              </a:rPr>
              <a:t/>
            </a:r>
            <a:br>
              <a:rPr lang="en-US" dirty="0">
                <a:latin typeface="Goudy Old Style" pitchFamily="18" charset="0"/>
              </a:rPr>
            </a:br>
            <a:r>
              <a:rPr lang="en-US" dirty="0" smtClean="0">
                <a:latin typeface="Goudy Old Style" pitchFamily="18" charset="0"/>
              </a:rPr>
              <a:t/>
            </a:r>
            <a:br>
              <a:rPr lang="en-US" dirty="0" smtClean="0">
                <a:latin typeface="Goudy Old Style" pitchFamily="18" charset="0"/>
              </a:rPr>
            </a:br>
            <a:r>
              <a:rPr lang="en-US" dirty="0">
                <a:latin typeface="Goudy Old Style" pitchFamily="18" charset="0"/>
              </a:rPr>
              <a:t/>
            </a:r>
            <a:br>
              <a:rPr lang="en-US" dirty="0">
                <a:latin typeface="Goudy Old Style" pitchFamily="18" charset="0"/>
              </a:rPr>
            </a:br>
            <a:endParaRPr lang="en-US" dirty="0"/>
          </a:p>
        </p:txBody>
      </p:sp>
      <p:pic>
        <p:nvPicPr>
          <p:cNvPr id="1026" name="Picture 2" descr="C:\Users\Ammar\Desktop\desktop items\tauqeer\LABTEST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94179"/>
            <a:ext cx="2362199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63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828800"/>
            <a:ext cx="9144000" cy="3733800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sz="2400" b="1" dirty="0" smtClean="0">
                <a:solidFill>
                  <a:schemeClr val="bg1"/>
                </a:solidFill>
              </a:rPr>
              <a:t>                    Syed </a:t>
            </a:r>
            <a:r>
              <a:rPr lang="en-US" sz="2400" b="1" dirty="0">
                <a:solidFill>
                  <a:schemeClr val="bg1"/>
                </a:solidFill>
              </a:rPr>
              <a:t>T. </a:t>
            </a:r>
            <a:r>
              <a:rPr lang="en-US" sz="2400" b="1" dirty="0" err="1">
                <a:solidFill>
                  <a:schemeClr val="bg1"/>
                </a:solidFill>
              </a:rPr>
              <a:t>Haider</a:t>
            </a:r>
            <a:r>
              <a:rPr lang="en-US" sz="2400" b="1" dirty="0">
                <a:solidFill>
                  <a:schemeClr val="bg1"/>
                </a:solidFill>
              </a:rPr>
              <a:t>		     </a:t>
            </a:r>
            <a:r>
              <a:rPr lang="en-US" sz="2400" b="1" dirty="0" smtClean="0">
                <a:solidFill>
                  <a:schemeClr val="bg1"/>
                </a:solidFill>
              </a:rPr>
              <a:t>                    Mike </a:t>
            </a:r>
            <a:r>
              <a:rPr lang="en-US" sz="2400" b="1" dirty="0">
                <a:solidFill>
                  <a:schemeClr val="bg1"/>
                </a:solidFill>
              </a:rPr>
              <a:t>Sanders</a:t>
            </a:r>
          </a:p>
          <a:p>
            <a:pPr algn="l"/>
            <a:r>
              <a:rPr lang="en-US" sz="2400" b="1" dirty="0">
                <a:solidFill>
                  <a:schemeClr val="bg1"/>
                </a:solidFill>
              </a:rPr>
              <a:t>                </a:t>
            </a:r>
            <a:r>
              <a:rPr lang="en-US" sz="2400" b="1" dirty="0" smtClean="0">
                <a:solidFill>
                  <a:schemeClr val="bg1"/>
                </a:solidFill>
              </a:rPr>
              <a:t>    Chief </a:t>
            </a:r>
            <a:r>
              <a:rPr lang="en-US" sz="2400" b="1" dirty="0">
                <a:solidFill>
                  <a:schemeClr val="bg1"/>
                </a:solidFill>
              </a:rPr>
              <a:t>Executive Officer		</a:t>
            </a:r>
            <a:r>
              <a:rPr lang="en-US" sz="2400" b="1" dirty="0" smtClean="0">
                <a:solidFill>
                  <a:schemeClr val="bg1"/>
                </a:solidFill>
              </a:rPr>
              <a:t>         Area </a:t>
            </a:r>
            <a:r>
              <a:rPr lang="en-US" sz="2400" b="1" dirty="0">
                <a:solidFill>
                  <a:schemeClr val="bg1"/>
                </a:solidFill>
              </a:rPr>
              <a:t>Sales </a:t>
            </a:r>
            <a:r>
              <a:rPr lang="en-US" sz="2400" b="1" dirty="0" smtClean="0">
                <a:solidFill>
                  <a:schemeClr val="bg1"/>
                </a:solidFill>
              </a:rPr>
              <a:t>Manager</a:t>
            </a:r>
            <a:r>
              <a:rPr lang="en-US" sz="2400" dirty="0" smtClean="0">
                <a:solidFill>
                  <a:schemeClr val="bg1"/>
                </a:solidFill>
              </a:rPr>
              <a:t>		</a:t>
            </a:r>
          </a:p>
          <a:p>
            <a:pPr algn="l"/>
            <a:r>
              <a:rPr lang="en-US" sz="2400" b="1" dirty="0" smtClean="0">
                <a:solidFill>
                  <a:schemeClr val="bg1"/>
                </a:solidFill>
              </a:rPr>
              <a:t>                    Cell:314-283-3393                                      Cell: 314.327.3932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000" b="1" dirty="0" smtClean="0"/>
              <a:t>		</a:t>
            </a:r>
          </a:p>
          <a:p>
            <a:r>
              <a:rPr lang="en-US" sz="2000" b="1" dirty="0" smtClean="0"/>
              <a:t>			</a:t>
            </a:r>
          </a:p>
          <a:p>
            <a:r>
              <a:rPr lang="en-US" sz="2000" dirty="0" smtClean="0"/>
              <a:t>Email: </a:t>
            </a:r>
            <a:r>
              <a:rPr lang="en-US" sz="2000" dirty="0" smtClean="0">
                <a:hlinkClick r:id="rId3"/>
              </a:rPr>
              <a:t>thaider@dlabtest.com</a:t>
            </a:r>
            <a:r>
              <a:rPr lang="en-US" sz="2000" dirty="0" smtClean="0"/>
              <a:t>                               Email: </a:t>
            </a:r>
            <a:r>
              <a:rPr lang="en-US" sz="2000" dirty="0" smtClean="0">
                <a:solidFill>
                  <a:srgbClr val="0070C0"/>
                </a:solidFill>
                <a:hlinkClick r:id="rId4"/>
              </a:rPr>
              <a:t>msanders@stlouislab.com</a:t>
            </a:r>
            <a:endParaRPr lang="en-US" sz="2000" dirty="0" smtClean="0">
              <a:solidFill>
                <a:srgbClr val="0070C0"/>
              </a:solidFill>
            </a:endParaRPr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Work: 314-571.7833  Fax: 314-571.7834</a:t>
            </a:r>
          </a:p>
          <a:p>
            <a:r>
              <a:rPr lang="en-US" sz="2000" dirty="0" smtClean="0"/>
              <a:t>www.stlouislab.com</a:t>
            </a:r>
          </a:p>
          <a:p>
            <a:r>
              <a:rPr lang="en-US" sz="2000" dirty="0" smtClean="0"/>
              <a:t>.</a:t>
            </a:r>
          </a:p>
          <a:p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4B3C-D87A-465A-9023-26C09953A880}" type="datetime1">
              <a:rPr lang="en-US" smtClean="0"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/>
              <a:t>www.stlouislab.com       Dail:314.842 .TEST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342731"/>
            <a:ext cx="4419600" cy="95266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Goudy Old Style" pitchFamily="18" charset="0"/>
              </a:rPr>
              <a:t/>
            </a:r>
            <a:br>
              <a:rPr lang="en-US" dirty="0" smtClean="0">
                <a:latin typeface="Goudy Old Style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Goudy Old Style" pitchFamily="18" charset="0"/>
              </a:rPr>
              <a:t>Your</a:t>
            </a:r>
            <a:r>
              <a:rPr lang="en-US" dirty="0">
                <a:solidFill>
                  <a:srgbClr val="0070C0"/>
                </a:solidFill>
                <a:latin typeface="Goudy Old Style" pitchFamily="18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Goudy Old Style" pitchFamily="18" charset="0"/>
              </a:rPr>
              <a:t>Contact Team</a:t>
            </a:r>
            <a:r>
              <a:rPr lang="en-US" dirty="0">
                <a:solidFill>
                  <a:srgbClr val="0070C0"/>
                </a:solidFill>
                <a:latin typeface="Goudy Old Style" pitchFamily="18" charset="0"/>
              </a:rPr>
              <a:t/>
            </a:r>
            <a:br>
              <a:rPr lang="en-US" dirty="0">
                <a:solidFill>
                  <a:srgbClr val="0070C0"/>
                </a:solidFill>
                <a:latin typeface="Goudy Old Style" pitchFamily="18" charset="0"/>
              </a:rPr>
            </a:br>
            <a:endParaRPr lang="en-US" dirty="0"/>
          </a:p>
        </p:txBody>
      </p:sp>
      <p:pic>
        <p:nvPicPr>
          <p:cNvPr id="1026" name="Picture 2" descr="C:\Users\Ammar\Desktop\desktop items\tauqeer\LABTEST\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42731"/>
            <a:ext cx="2362199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684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895600"/>
            <a:ext cx="6934200" cy="3352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Goudy Old Style" pitchFamily="18" charset="0"/>
              </a:rPr>
              <a:t/>
            </a:r>
            <a:br>
              <a:rPr lang="en-US" dirty="0" smtClean="0">
                <a:latin typeface="Goudy Old Style" pitchFamily="18" charset="0"/>
              </a:rPr>
            </a:br>
            <a:endParaRPr lang="en-US" dirty="0" smtClean="0">
              <a:latin typeface="Goudy Old Style" pitchFamily="18" charset="0"/>
            </a:endParaRPr>
          </a:p>
          <a:p>
            <a:r>
              <a:rPr lang="en-US" dirty="0" smtClean="0"/>
              <a:t>Our Mission Statement</a:t>
            </a:r>
          </a:p>
          <a:p>
            <a:r>
              <a:rPr lang="en-US" dirty="0" smtClean="0"/>
              <a:t>Certifications</a:t>
            </a:r>
          </a:p>
          <a:p>
            <a:r>
              <a:rPr lang="en-US" dirty="0" smtClean="0"/>
              <a:t>Location</a:t>
            </a:r>
          </a:p>
          <a:p>
            <a:r>
              <a:rPr lang="en-US" dirty="0" smtClean="0"/>
              <a:t>Our Capabilities</a:t>
            </a:r>
          </a:p>
          <a:p>
            <a:r>
              <a:rPr lang="en-US" dirty="0" smtClean="0"/>
              <a:t>Our Staff</a:t>
            </a:r>
          </a:p>
          <a:p>
            <a:r>
              <a:rPr lang="en-US" dirty="0" smtClean="0"/>
              <a:t>Our Plan</a:t>
            </a:r>
          </a:p>
          <a:p>
            <a:r>
              <a:rPr lang="en-US" dirty="0" smtClean="0"/>
              <a:t>Next Steps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4B3C-D87A-465A-9023-26C09953A880}" type="datetime1">
              <a:rPr lang="en-US" smtClean="0"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www.stlouislab.com       Dail:314.842 .TEST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2057401"/>
            <a:ext cx="4495800" cy="381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Goudy Old Style" pitchFamily="18" charset="0"/>
              </a:rPr>
              <a:t/>
            </a:r>
            <a:br>
              <a:rPr lang="en-US" dirty="0" smtClean="0">
                <a:latin typeface="Goudy Old Style" pitchFamily="18" charset="0"/>
              </a:rPr>
            </a:br>
            <a:r>
              <a:rPr lang="en-US" dirty="0">
                <a:latin typeface="Goudy Old Style" pitchFamily="18" charset="0"/>
              </a:rPr>
              <a:t/>
            </a:r>
            <a:br>
              <a:rPr lang="en-US" dirty="0">
                <a:latin typeface="Goudy Old Style" pitchFamily="18" charset="0"/>
              </a:rPr>
            </a:br>
            <a:r>
              <a:rPr lang="en-US" dirty="0" smtClean="0">
                <a:latin typeface="Goudy Old Style" pitchFamily="18" charset="0"/>
              </a:rPr>
              <a:t/>
            </a:r>
            <a:br>
              <a:rPr lang="en-US" dirty="0" smtClean="0">
                <a:latin typeface="Goudy Old Style" pitchFamily="18" charset="0"/>
              </a:rPr>
            </a:br>
            <a:r>
              <a:rPr lang="en-US" dirty="0">
                <a:latin typeface="Goudy Old Style" pitchFamily="18" charset="0"/>
              </a:rPr>
              <a:t/>
            </a:r>
            <a:br>
              <a:rPr lang="en-US" dirty="0">
                <a:latin typeface="Goudy Old Style" pitchFamily="18" charset="0"/>
              </a:rPr>
            </a:br>
            <a:r>
              <a:rPr lang="en-US" dirty="0" smtClean="0">
                <a:latin typeface="Goudy Old Style" pitchFamily="18" charset="0"/>
              </a:rPr>
              <a:t/>
            </a:r>
            <a:br>
              <a:rPr lang="en-US" dirty="0" smtClean="0">
                <a:latin typeface="Goudy Old Style" pitchFamily="18" charset="0"/>
              </a:rPr>
            </a:br>
            <a:r>
              <a:rPr lang="en-US" dirty="0">
                <a:latin typeface="Goudy Old Style" pitchFamily="18" charset="0"/>
              </a:rPr>
              <a:t/>
            </a:r>
            <a:br>
              <a:rPr lang="en-US" dirty="0">
                <a:latin typeface="Goudy Old Style" pitchFamily="18" charset="0"/>
              </a:rPr>
            </a:br>
            <a:r>
              <a:rPr lang="en-US" b="1" dirty="0" smtClean="0">
                <a:latin typeface="Goudy Old Style" pitchFamily="18" charset="0"/>
              </a:rPr>
              <a:t>AGENDA</a:t>
            </a:r>
            <a:br>
              <a:rPr lang="en-US" b="1" dirty="0" smtClean="0">
                <a:latin typeface="Goudy Old Style" pitchFamily="18" charset="0"/>
              </a:rPr>
            </a:br>
            <a:r>
              <a:rPr lang="en-US" dirty="0" smtClean="0">
                <a:latin typeface="Goudy Old Style" pitchFamily="18" charset="0"/>
              </a:rPr>
              <a:t> </a:t>
            </a:r>
            <a:br>
              <a:rPr lang="en-US" dirty="0" smtClean="0">
                <a:latin typeface="Goudy Old Style" pitchFamily="18" charset="0"/>
              </a:rPr>
            </a:br>
            <a:r>
              <a:rPr lang="en-US" dirty="0" smtClean="0">
                <a:latin typeface="Goudy Old Style" pitchFamily="18" charset="0"/>
              </a:rPr>
              <a:t/>
            </a:r>
            <a:br>
              <a:rPr lang="en-US" dirty="0" smtClean="0">
                <a:latin typeface="Goudy Old Style" pitchFamily="18" charset="0"/>
              </a:rPr>
            </a:br>
            <a:r>
              <a:rPr lang="en-US" dirty="0">
                <a:latin typeface="Goudy Old Style" pitchFamily="18" charset="0"/>
              </a:rPr>
              <a:t/>
            </a:r>
            <a:br>
              <a:rPr lang="en-US" dirty="0">
                <a:latin typeface="Goudy Old Style" pitchFamily="18" charset="0"/>
              </a:rPr>
            </a:br>
            <a:r>
              <a:rPr lang="en-US" dirty="0" smtClean="0">
                <a:latin typeface="Goudy Old Style" pitchFamily="18" charset="0"/>
              </a:rPr>
              <a:t/>
            </a:r>
            <a:br>
              <a:rPr lang="en-US" dirty="0" smtClean="0">
                <a:latin typeface="Goudy Old Style" pitchFamily="18" charset="0"/>
              </a:rPr>
            </a:br>
            <a:r>
              <a:rPr lang="en-US" dirty="0">
                <a:latin typeface="Goudy Old Style" pitchFamily="18" charset="0"/>
              </a:rPr>
              <a:t/>
            </a:r>
            <a:br>
              <a:rPr lang="en-US" dirty="0">
                <a:latin typeface="Goudy Old Style" pitchFamily="18" charset="0"/>
              </a:rPr>
            </a:br>
            <a:endParaRPr lang="en-US" dirty="0"/>
          </a:p>
        </p:txBody>
      </p:sp>
      <p:pic>
        <p:nvPicPr>
          <p:cNvPr id="7" name="Picture 2" descr="C:\Users\Ammar\Desktop\desktop items\tauqeer\LABTEST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2400"/>
            <a:ext cx="3505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43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590800"/>
            <a:ext cx="7391400" cy="3276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Goudy Old Style" pitchFamily="18" charset="0"/>
              </a:rPr>
              <a:t/>
            </a:r>
            <a:br>
              <a:rPr lang="en-US" dirty="0" smtClean="0">
                <a:latin typeface="Goudy Old Style" pitchFamily="18" charset="0"/>
              </a:rPr>
            </a:br>
            <a:endParaRPr lang="en-US" dirty="0" smtClean="0">
              <a:latin typeface="Goudy Old Style" pitchFamily="18" charset="0"/>
            </a:endParaRPr>
          </a:p>
          <a:p>
            <a:r>
              <a:rPr lang="en-US" dirty="0" smtClean="0"/>
              <a:t>We are committed to be the undisputed leader in providing excellent diagnostic service while maintaining the highest ethical standard and quality.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4B3C-D87A-465A-9023-26C09953A880}" type="datetime1">
              <a:rPr lang="en-US" smtClean="0"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www.stlouislab.com       Dail:314.842 .TEST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057401"/>
            <a:ext cx="7391400" cy="381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Goudy Old Style" pitchFamily="18" charset="0"/>
              </a:rPr>
              <a:t/>
            </a:r>
            <a:br>
              <a:rPr lang="en-US" dirty="0" smtClean="0">
                <a:latin typeface="Goudy Old Style" pitchFamily="18" charset="0"/>
              </a:rPr>
            </a:br>
            <a:r>
              <a:rPr lang="en-US" dirty="0">
                <a:latin typeface="Goudy Old Style" pitchFamily="18" charset="0"/>
              </a:rPr>
              <a:t/>
            </a:r>
            <a:br>
              <a:rPr lang="en-US" dirty="0">
                <a:latin typeface="Goudy Old Style" pitchFamily="18" charset="0"/>
              </a:rPr>
            </a:br>
            <a:r>
              <a:rPr lang="en-US" dirty="0" smtClean="0">
                <a:latin typeface="Goudy Old Style" pitchFamily="18" charset="0"/>
              </a:rPr>
              <a:t/>
            </a:r>
            <a:br>
              <a:rPr lang="en-US" dirty="0" smtClean="0">
                <a:latin typeface="Goudy Old Style" pitchFamily="18" charset="0"/>
              </a:rPr>
            </a:br>
            <a:r>
              <a:rPr lang="en-US" dirty="0">
                <a:latin typeface="Goudy Old Style" pitchFamily="18" charset="0"/>
              </a:rPr>
              <a:t/>
            </a:r>
            <a:br>
              <a:rPr lang="en-US" dirty="0">
                <a:latin typeface="Goudy Old Style" pitchFamily="18" charset="0"/>
              </a:rPr>
            </a:br>
            <a:r>
              <a:rPr lang="en-US" dirty="0" smtClean="0">
                <a:latin typeface="Goudy Old Style" pitchFamily="18" charset="0"/>
              </a:rPr>
              <a:t/>
            </a:r>
            <a:br>
              <a:rPr lang="en-US" dirty="0" smtClean="0">
                <a:latin typeface="Goudy Old Style" pitchFamily="18" charset="0"/>
              </a:rPr>
            </a:br>
            <a:r>
              <a:rPr lang="en-US" dirty="0" smtClean="0">
                <a:latin typeface="Goudy Old Style" pitchFamily="18" charset="0"/>
              </a:rPr>
              <a:t/>
            </a:r>
            <a:br>
              <a:rPr lang="en-US" dirty="0" smtClean="0">
                <a:latin typeface="Goudy Old Style" pitchFamily="18" charset="0"/>
              </a:rPr>
            </a:br>
            <a:r>
              <a:rPr lang="en-US" b="1" dirty="0" smtClean="0">
                <a:latin typeface="Goudy Old Style" pitchFamily="18" charset="0"/>
              </a:rPr>
              <a:t>MISSION </a:t>
            </a:r>
            <a:r>
              <a:rPr lang="en-US" b="1" dirty="0" smtClean="0">
                <a:latin typeface="Goudy Old Style" pitchFamily="18" charset="0"/>
              </a:rPr>
              <a:t>STATEMENT</a:t>
            </a:r>
            <a:r>
              <a:rPr lang="en-US" dirty="0" smtClean="0">
                <a:latin typeface="Goudy Old Style" pitchFamily="18" charset="0"/>
              </a:rPr>
              <a:t/>
            </a:r>
            <a:br>
              <a:rPr lang="en-US" dirty="0" smtClean="0">
                <a:latin typeface="Goudy Old Style" pitchFamily="18" charset="0"/>
              </a:rPr>
            </a:br>
            <a:r>
              <a:rPr lang="en-US" dirty="0" smtClean="0">
                <a:latin typeface="Goudy Old Style" pitchFamily="18" charset="0"/>
              </a:rPr>
              <a:t> </a:t>
            </a:r>
            <a:br>
              <a:rPr lang="en-US" dirty="0" smtClean="0">
                <a:latin typeface="Goudy Old Style" pitchFamily="18" charset="0"/>
              </a:rPr>
            </a:br>
            <a:r>
              <a:rPr lang="en-US" dirty="0" smtClean="0">
                <a:latin typeface="Goudy Old Style" pitchFamily="18" charset="0"/>
              </a:rPr>
              <a:t/>
            </a:r>
            <a:br>
              <a:rPr lang="en-US" dirty="0" smtClean="0">
                <a:latin typeface="Goudy Old Style" pitchFamily="18" charset="0"/>
              </a:rPr>
            </a:br>
            <a:r>
              <a:rPr lang="en-US" dirty="0">
                <a:latin typeface="Goudy Old Style" pitchFamily="18" charset="0"/>
              </a:rPr>
              <a:t/>
            </a:r>
            <a:br>
              <a:rPr lang="en-US" dirty="0">
                <a:latin typeface="Goudy Old Style" pitchFamily="18" charset="0"/>
              </a:rPr>
            </a:br>
            <a:r>
              <a:rPr lang="en-US" dirty="0" smtClean="0">
                <a:latin typeface="Goudy Old Style" pitchFamily="18" charset="0"/>
              </a:rPr>
              <a:t/>
            </a:r>
            <a:br>
              <a:rPr lang="en-US" dirty="0" smtClean="0">
                <a:latin typeface="Goudy Old Style" pitchFamily="18" charset="0"/>
              </a:rPr>
            </a:br>
            <a:r>
              <a:rPr lang="en-US" dirty="0">
                <a:latin typeface="Goudy Old Style" pitchFamily="18" charset="0"/>
              </a:rPr>
              <a:t/>
            </a:r>
            <a:br>
              <a:rPr lang="en-US" dirty="0">
                <a:latin typeface="Goudy Old Style" pitchFamily="18" charset="0"/>
              </a:rPr>
            </a:br>
            <a:endParaRPr lang="en-US" dirty="0"/>
          </a:p>
        </p:txBody>
      </p:sp>
      <p:pic>
        <p:nvPicPr>
          <p:cNvPr id="8" name="Picture 2" descr="C:\Users\Ammar\Desktop\desktop items\tauqeer\LABTEST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2400"/>
            <a:ext cx="3505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24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590800"/>
            <a:ext cx="7391400" cy="3276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Goudy Old Style" pitchFamily="18" charset="0"/>
              </a:rPr>
              <a:t/>
            </a:r>
            <a:br>
              <a:rPr lang="en-US" dirty="0" smtClean="0">
                <a:latin typeface="Goudy Old Style" pitchFamily="18" charset="0"/>
              </a:rPr>
            </a:br>
            <a:endParaRPr lang="en-US" dirty="0" smtClean="0">
              <a:latin typeface="Goudy Old Style" pitchFamily="18" charset="0"/>
            </a:endParaRPr>
          </a:p>
          <a:p>
            <a:r>
              <a:rPr lang="en-US" dirty="0" smtClean="0"/>
              <a:t>Labtest </a:t>
            </a:r>
            <a:r>
              <a:rPr lang="en-US" dirty="0" smtClean="0"/>
              <a:t>Diagnostics </a:t>
            </a:r>
            <a:r>
              <a:rPr lang="en-US" dirty="0" smtClean="0"/>
              <a:t>is CLIA and COLA </a:t>
            </a:r>
          </a:p>
          <a:p>
            <a:r>
              <a:rPr lang="en-US" dirty="0" smtClean="0"/>
              <a:t>Approved</a:t>
            </a:r>
          </a:p>
          <a:p>
            <a:r>
              <a:rPr lang="en-US" dirty="0" smtClean="0"/>
              <a:t>CLIA ID is 26D2027335</a:t>
            </a:r>
          </a:p>
          <a:p>
            <a:r>
              <a:rPr lang="en-US" dirty="0" smtClean="0"/>
              <a:t>COLA ID is 23137</a:t>
            </a:r>
          </a:p>
          <a:p>
            <a:r>
              <a:rPr lang="en-US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4B3C-D87A-465A-9023-26C09953A880}" type="datetime1">
              <a:rPr lang="en-US" smtClean="0"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www.stlouislab.com       Dail:314.842 .TEST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057401"/>
            <a:ext cx="7391400" cy="381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Goudy Old Style" pitchFamily="18" charset="0"/>
              </a:rPr>
              <a:t/>
            </a:r>
            <a:br>
              <a:rPr lang="en-US" dirty="0" smtClean="0">
                <a:latin typeface="Goudy Old Style" pitchFamily="18" charset="0"/>
              </a:rPr>
            </a:br>
            <a:r>
              <a:rPr lang="en-US" dirty="0">
                <a:latin typeface="Goudy Old Style" pitchFamily="18" charset="0"/>
              </a:rPr>
              <a:t/>
            </a:r>
            <a:br>
              <a:rPr lang="en-US" dirty="0">
                <a:latin typeface="Goudy Old Style" pitchFamily="18" charset="0"/>
              </a:rPr>
            </a:br>
            <a:r>
              <a:rPr lang="en-US" dirty="0" smtClean="0">
                <a:latin typeface="Goudy Old Style" pitchFamily="18" charset="0"/>
              </a:rPr>
              <a:t/>
            </a:r>
            <a:br>
              <a:rPr lang="en-US" dirty="0" smtClean="0">
                <a:latin typeface="Goudy Old Style" pitchFamily="18" charset="0"/>
              </a:rPr>
            </a:br>
            <a:r>
              <a:rPr lang="en-US" dirty="0">
                <a:latin typeface="Goudy Old Style" pitchFamily="18" charset="0"/>
              </a:rPr>
              <a:t/>
            </a:r>
            <a:br>
              <a:rPr lang="en-US" dirty="0">
                <a:latin typeface="Goudy Old Style" pitchFamily="18" charset="0"/>
              </a:rPr>
            </a:br>
            <a:r>
              <a:rPr lang="en-US" dirty="0" smtClean="0">
                <a:latin typeface="Goudy Old Style" pitchFamily="18" charset="0"/>
              </a:rPr>
              <a:t/>
            </a:r>
            <a:br>
              <a:rPr lang="en-US" dirty="0" smtClean="0">
                <a:latin typeface="Goudy Old Style" pitchFamily="18" charset="0"/>
              </a:rPr>
            </a:br>
            <a:r>
              <a:rPr lang="en-US" dirty="0" smtClean="0">
                <a:latin typeface="Goudy Old Style" pitchFamily="18" charset="0"/>
              </a:rPr>
              <a:t/>
            </a:r>
            <a:br>
              <a:rPr lang="en-US" dirty="0" smtClean="0">
                <a:latin typeface="Goudy Old Style" pitchFamily="18" charset="0"/>
              </a:rPr>
            </a:br>
            <a:r>
              <a:rPr lang="en-US" b="1" dirty="0" smtClean="0">
                <a:latin typeface="Goudy Old Style" pitchFamily="18" charset="0"/>
              </a:rPr>
              <a:t>CERTIFICATIONS</a:t>
            </a:r>
            <a:br>
              <a:rPr lang="en-US" b="1" dirty="0" smtClean="0">
                <a:latin typeface="Goudy Old Style" pitchFamily="18" charset="0"/>
              </a:rPr>
            </a:br>
            <a:r>
              <a:rPr lang="en-US" dirty="0" smtClean="0">
                <a:latin typeface="Goudy Old Style" pitchFamily="18" charset="0"/>
              </a:rPr>
              <a:t> </a:t>
            </a:r>
            <a:br>
              <a:rPr lang="en-US" dirty="0" smtClean="0">
                <a:latin typeface="Goudy Old Style" pitchFamily="18" charset="0"/>
              </a:rPr>
            </a:br>
            <a:r>
              <a:rPr lang="en-US" dirty="0" smtClean="0">
                <a:latin typeface="Goudy Old Style" pitchFamily="18" charset="0"/>
              </a:rPr>
              <a:t/>
            </a:r>
            <a:br>
              <a:rPr lang="en-US" dirty="0" smtClean="0">
                <a:latin typeface="Goudy Old Style" pitchFamily="18" charset="0"/>
              </a:rPr>
            </a:br>
            <a:r>
              <a:rPr lang="en-US" dirty="0">
                <a:latin typeface="Goudy Old Style" pitchFamily="18" charset="0"/>
              </a:rPr>
              <a:t/>
            </a:r>
            <a:br>
              <a:rPr lang="en-US" dirty="0">
                <a:latin typeface="Goudy Old Style" pitchFamily="18" charset="0"/>
              </a:rPr>
            </a:br>
            <a:r>
              <a:rPr lang="en-US" dirty="0" smtClean="0">
                <a:latin typeface="Goudy Old Style" pitchFamily="18" charset="0"/>
              </a:rPr>
              <a:t/>
            </a:r>
            <a:br>
              <a:rPr lang="en-US" dirty="0" smtClean="0">
                <a:latin typeface="Goudy Old Style" pitchFamily="18" charset="0"/>
              </a:rPr>
            </a:br>
            <a:r>
              <a:rPr lang="en-US" dirty="0">
                <a:latin typeface="Goudy Old Style" pitchFamily="18" charset="0"/>
              </a:rPr>
              <a:t/>
            </a:r>
            <a:br>
              <a:rPr lang="en-US" dirty="0">
                <a:latin typeface="Goudy Old Style" pitchFamily="18" charset="0"/>
              </a:rPr>
            </a:br>
            <a:endParaRPr lang="en-US" dirty="0"/>
          </a:p>
        </p:txBody>
      </p:sp>
      <p:pic>
        <p:nvPicPr>
          <p:cNvPr id="7" name="Picture 2" descr="C:\Users\Ammar\Desktop\desktop items\tauqeer\LABTEST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2400"/>
            <a:ext cx="3505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17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590800"/>
            <a:ext cx="8001000" cy="3733800"/>
          </a:xfrm>
        </p:spPr>
        <p:txBody>
          <a:bodyPr>
            <a:normAutofit fontScale="92500" lnSpcReduction="10000"/>
          </a:bodyPr>
          <a:lstStyle/>
          <a:p>
            <a:endParaRPr lang="en-US" dirty="0" smtClean="0">
              <a:latin typeface="Goudy Old Style" pitchFamily="18" charset="0"/>
            </a:endParaRPr>
          </a:p>
          <a:p>
            <a:endParaRPr lang="en-US" dirty="0" smtClean="0">
              <a:latin typeface="Goudy Old Style" pitchFamily="18" charset="0"/>
            </a:endParaRPr>
          </a:p>
          <a:p>
            <a:r>
              <a:rPr lang="en-US" dirty="0" smtClean="0">
                <a:latin typeface="Goudy Old Style" pitchFamily="18" charset="0"/>
              </a:rPr>
              <a:t>Labtest Diagnostics </a:t>
            </a:r>
            <a:r>
              <a:rPr lang="en-US" dirty="0" smtClean="0"/>
              <a:t>situated </a:t>
            </a:r>
          </a:p>
          <a:p>
            <a:r>
              <a:rPr lang="en-US" dirty="0" smtClean="0"/>
              <a:t>in South County 1.5 miles south of St. Anthony’s Hospital</a:t>
            </a:r>
          </a:p>
          <a:p>
            <a:r>
              <a:rPr lang="en-US" dirty="0" smtClean="0"/>
              <a:t> 5000 Cedar Plaza Pkwy suite 200 St. Louis MO 63128</a:t>
            </a:r>
          </a:p>
          <a:p>
            <a:r>
              <a:rPr lang="en-US" dirty="0" smtClean="0"/>
              <a:t>All testing will be performed at this facility</a:t>
            </a:r>
          </a:p>
          <a:p>
            <a:r>
              <a:rPr lang="en-US" dirty="0" smtClean="0"/>
              <a:t>Drivers are available to pick up samples</a:t>
            </a:r>
          </a:p>
          <a:p>
            <a:r>
              <a:rPr lang="en-US" dirty="0" smtClean="0"/>
              <a:t> </a:t>
            </a:r>
            <a:r>
              <a:rPr lang="en-US" dirty="0" smtClean="0"/>
              <a:t>within </a:t>
            </a:r>
            <a:r>
              <a:rPr lang="en-US" dirty="0" smtClean="0"/>
              <a:t>1 hour of your call for “Stat testing”</a:t>
            </a:r>
          </a:p>
          <a:p>
            <a:r>
              <a:rPr lang="en-US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4B3C-D87A-465A-9023-26C09953A880}" type="datetime1">
              <a:rPr lang="en-US" smtClean="0"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www.stlouislab.com       Dail:314.842 .TEST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2"/>
            <a:ext cx="7696200" cy="83819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Goudy Old Style" pitchFamily="18" charset="0"/>
              </a:rPr>
              <a:t/>
            </a:r>
            <a:br>
              <a:rPr lang="en-US" dirty="0" smtClean="0">
                <a:latin typeface="Goudy Old Style" pitchFamily="18" charset="0"/>
              </a:rPr>
            </a:br>
            <a:r>
              <a:rPr lang="en-US" dirty="0">
                <a:latin typeface="Goudy Old Style" pitchFamily="18" charset="0"/>
              </a:rPr>
              <a:t/>
            </a:r>
            <a:br>
              <a:rPr lang="en-US" dirty="0">
                <a:latin typeface="Goudy Old Style" pitchFamily="18" charset="0"/>
              </a:rPr>
            </a:br>
            <a:r>
              <a:rPr lang="en-US" dirty="0" smtClean="0">
                <a:latin typeface="Goudy Old Style" pitchFamily="18" charset="0"/>
              </a:rPr>
              <a:t/>
            </a:r>
            <a:br>
              <a:rPr lang="en-US" dirty="0" smtClean="0">
                <a:latin typeface="Goudy Old Style" pitchFamily="18" charset="0"/>
              </a:rPr>
            </a:br>
            <a:r>
              <a:rPr lang="en-US" dirty="0">
                <a:latin typeface="Goudy Old Style" pitchFamily="18" charset="0"/>
              </a:rPr>
              <a:t/>
            </a:r>
            <a:br>
              <a:rPr lang="en-US" dirty="0">
                <a:latin typeface="Goudy Old Style" pitchFamily="18" charset="0"/>
              </a:rPr>
            </a:br>
            <a:r>
              <a:rPr lang="en-US" dirty="0" smtClean="0">
                <a:latin typeface="Goudy Old Style" pitchFamily="18" charset="0"/>
              </a:rPr>
              <a:t/>
            </a:r>
            <a:br>
              <a:rPr lang="en-US" dirty="0" smtClean="0">
                <a:latin typeface="Goudy Old Style" pitchFamily="18" charset="0"/>
              </a:rPr>
            </a:br>
            <a:r>
              <a:rPr lang="en-US" b="1" dirty="0" smtClean="0">
                <a:latin typeface="Goudy Old Style" pitchFamily="18" charset="0"/>
              </a:rPr>
              <a:t>LABORATORY   LOCATION</a:t>
            </a:r>
            <a:r>
              <a:rPr lang="en-US" dirty="0" smtClean="0">
                <a:latin typeface="Goudy Old Style" pitchFamily="18" charset="0"/>
              </a:rPr>
              <a:t/>
            </a:r>
            <a:br>
              <a:rPr lang="en-US" dirty="0" smtClean="0">
                <a:latin typeface="Goudy Old Style" pitchFamily="18" charset="0"/>
              </a:rPr>
            </a:br>
            <a:r>
              <a:rPr lang="en-US" dirty="0" smtClean="0">
                <a:latin typeface="Goudy Old Style" pitchFamily="18" charset="0"/>
              </a:rPr>
              <a:t/>
            </a:r>
            <a:br>
              <a:rPr lang="en-US" dirty="0" smtClean="0">
                <a:latin typeface="Goudy Old Style" pitchFamily="18" charset="0"/>
              </a:rPr>
            </a:br>
            <a:r>
              <a:rPr lang="en-US" dirty="0">
                <a:latin typeface="Goudy Old Style" pitchFamily="18" charset="0"/>
              </a:rPr>
              <a:t/>
            </a:r>
            <a:br>
              <a:rPr lang="en-US" dirty="0">
                <a:latin typeface="Goudy Old Style" pitchFamily="18" charset="0"/>
              </a:rPr>
            </a:br>
            <a:r>
              <a:rPr lang="en-US" dirty="0" smtClean="0">
                <a:latin typeface="Goudy Old Style" pitchFamily="18" charset="0"/>
              </a:rPr>
              <a:t/>
            </a:r>
            <a:br>
              <a:rPr lang="en-US" dirty="0" smtClean="0">
                <a:latin typeface="Goudy Old Style" pitchFamily="18" charset="0"/>
              </a:rPr>
            </a:br>
            <a:r>
              <a:rPr lang="en-US" dirty="0">
                <a:latin typeface="Goudy Old Style" pitchFamily="18" charset="0"/>
              </a:rPr>
              <a:t/>
            </a:r>
            <a:br>
              <a:rPr lang="en-US" dirty="0">
                <a:latin typeface="Goudy Old Style" pitchFamily="18" charset="0"/>
              </a:rPr>
            </a:br>
            <a:endParaRPr lang="en-US" dirty="0"/>
          </a:p>
        </p:txBody>
      </p:sp>
      <p:pic>
        <p:nvPicPr>
          <p:cNvPr id="7" name="Picture 2" descr="C:\Users\Ammar\Desktop\desktop items\tauqeer\LABTEST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2400"/>
            <a:ext cx="3505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87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124200"/>
            <a:ext cx="7924800" cy="2743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South County</a:t>
            </a:r>
          </a:p>
          <a:p>
            <a:r>
              <a:rPr lang="en-US" sz="2400" b="1" dirty="0" smtClean="0"/>
              <a:t>5000 Cedar Plaza Pkwy </a:t>
            </a:r>
            <a:r>
              <a:rPr lang="en-US" sz="2400" b="1" dirty="0" smtClean="0"/>
              <a:t>Suite 210 </a:t>
            </a:r>
            <a:r>
              <a:rPr lang="en-US" sz="2400" b="1" dirty="0" smtClean="0"/>
              <a:t>St. Louis MO 63128</a:t>
            </a:r>
            <a:endParaRPr lang="en-US" dirty="0" smtClean="0"/>
          </a:p>
          <a:p>
            <a:r>
              <a:rPr lang="en-US" sz="2400" b="1" dirty="0" smtClean="0"/>
              <a:t>North County</a:t>
            </a:r>
          </a:p>
          <a:p>
            <a:r>
              <a:rPr lang="en-US" sz="2400" b="1" dirty="0" smtClean="0"/>
              <a:t>11115 New Halls Ferry Road </a:t>
            </a:r>
            <a:r>
              <a:rPr lang="en-US" sz="2400" b="1" dirty="0" smtClean="0"/>
              <a:t>Suite </a:t>
            </a:r>
            <a:r>
              <a:rPr lang="en-US" sz="2400" b="1" dirty="0" smtClean="0"/>
              <a:t>202 Florissant MO 63033</a:t>
            </a:r>
          </a:p>
          <a:p>
            <a:r>
              <a:rPr lang="en-US" sz="2400" b="1" dirty="0" smtClean="0"/>
              <a:t>Working on</a:t>
            </a:r>
          </a:p>
          <a:p>
            <a:r>
              <a:rPr lang="en-US" sz="2400" b="1" dirty="0" smtClean="0"/>
              <a:t>West County, St. Charles, St. Peters, and some other locations.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4B3C-D87A-465A-9023-26C09953A880}" type="datetime1">
              <a:rPr lang="en-US" smtClean="0"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www.stlouislab.com       Dail:314.842 .TEST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2"/>
            <a:ext cx="7162800" cy="83819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Goudy Old Style" pitchFamily="18" charset="0"/>
              </a:rPr>
              <a:t/>
            </a:r>
            <a:br>
              <a:rPr lang="en-US" dirty="0" smtClean="0">
                <a:latin typeface="Goudy Old Style" pitchFamily="18" charset="0"/>
              </a:rPr>
            </a:br>
            <a:r>
              <a:rPr lang="en-US" dirty="0">
                <a:latin typeface="Goudy Old Style" pitchFamily="18" charset="0"/>
              </a:rPr>
              <a:t/>
            </a:r>
            <a:br>
              <a:rPr lang="en-US" dirty="0">
                <a:latin typeface="Goudy Old Style" pitchFamily="18" charset="0"/>
              </a:rPr>
            </a:br>
            <a:r>
              <a:rPr lang="en-US" dirty="0" smtClean="0">
                <a:latin typeface="Goudy Old Style" pitchFamily="18" charset="0"/>
              </a:rPr>
              <a:t/>
            </a:r>
            <a:br>
              <a:rPr lang="en-US" dirty="0" smtClean="0">
                <a:latin typeface="Goudy Old Style" pitchFamily="18" charset="0"/>
              </a:rPr>
            </a:br>
            <a:r>
              <a:rPr lang="en-US" dirty="0">
                <a:latin typeface="Goudy Old Style" pitchFamily="18" charset="0"/>
              </a:rPr>
              <a:t/>
            </a:r>
            <a:br>
              <a:rPr lang="en-US" dirty="0">
                <a:latin typeface="Goudy Old Style" pitchFamily="18" charset="0"/>
              </a:rPr>
            </a:br>
            <a:r>
              <a:rPr lang="en-US" dirty="0" smtClean="0">
                <a:latin typeface="Goudy Old Style" pitchFamily="18" charset="0"/>
              </a:rPr>
              <a:t/>
            </a:r>
            <a:br>
              <a:rPr lang="en-US" dirty="0" smtClean="0">
                <a:latin typeface="Goudy Old Style" pitchFamily="18" charset="0"/>
              </a:rPr>
            </a:br>
            <a:r>
              <a:rPr lang="en-US" b="1" dirty="0" smtClean="0">
                <a:latin typeface="Goudy Old Style" pitchFamily="18" charset="0"/>
              </a:rPr>
              <a:t>BLOOD DRAW SITES</a:t>
            </a:r>
            <a:r>
              <a:rPr lang="en-US" dirty="0" smtClean="0">
                <a:latin typeface="Goudy Old Style" pitchFamily="18" charset="0"/>
              </a:rPr>
              <a:t/>
            </a:r>
            <a:br>
              <a:rPr lang="en-US" dirty="0" smtClean="0">
                <a:latin typeface="Goudy Old Style" pitchFamily="18" charset="0"/>
              </a:rPr>
            </a:br>
            <a:r>
              <a:rPr lang="en-US" dirty="0" smtClean="0">
                <a:latin typeface="Goudy Old Style" pitchFamily="18" charset="0"/>
              </a:rPr>
              <a:t/>
            </a:r>
            <a:br>
              <a:rPr lang="en-US" dirty="0" smtClean="0">
                <a:latin typeface="Goudy Old Style" pitchFamily="18" charset="0"/>
              </a:rPr>
            </a:br>
            <a:r>
              <a:rPr lang="en-US" dirty="0">
                <a:latin typeface="Goudy Old Style" pitchFamily="18" charset="0"/>
              </a:rPr>
              <a:t/>
            </a:r>
            <a:br>
              <a:rPr lang="en-US" dirty="0">
                <a:latin typeface="Goudy Old Style" pitchFamily="18" charset="0"/>
              </a:rPr>
            </a:br>
            <a:r>
              <a:rPr lang="en-US" dirty="0" smtClean="0">
                <a:latin typeface="Goudy Old Style" pitchFamily="18" charset="0"/>
              </a:rPr>
              <a:t/>
            </a:r>
            <a:br>
              <a:rPr lang="en-US" dirty="0" smtClean="0">
                <a:latin typeface="Goudy Old Style" pitchFamily="18" charset="0"/>
              </a:rPr>
            </a:br>
            <a:r>
              <a:rPr lang="en-US" dirty="0" smtClean="0">
                <a:latin typeface="Goudy Old Style" pitchFamily="18" charset="0"/>
              </a:rPr>
              <a:t/>
            </a:r>
            <a:br>
              <a:rPr lang="en-US" dirty="0" smtClean="0">
                <a:latin typeface="Goudy Old Style" pitchFamily="18" charset="0"/>
              </a:rPr>
            </a:br>
            <a:endParaRPr lang="en-US" dirty="0"/>
          </a:p>
        </p:txBody>
      </p:sp>
      <p:pic>
        <p:nvPicPr>
          <p:cNvPr id="7" name="Picture 2" descr="C:\Users\Ammar\Desktop\desktop items\tauqeer\LABTEST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2400"/>
            <a:ext cx="3505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65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600200"/>
            <a:ext cx="9144000" cy="4572000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We </a:t>
            </a:r>
            <a:r>
              <a:rPr lang="en-US" sz="2400" dirty="0" smtClean="0">
                <a:solidFill>
                  <a:schemeClr val="bg1"/>
                </a:solidFill>
              </a:rPr>
              <a:t>offer </a:t>
            </a:r>
            <a:r>
              <a:rPr lang="en-US" sz="2400" dirty="0" smtClean="0">
                <a:solidFill>
                  <a:schemeClr val="bg1"/>
                </a:solidFill>
              </a:rPr>
              <a:t>the full spectrum of LC/MS/MS, clinical Chemistry, Immunoassay, Hematology, Drug Screening, Pregnancy, HIV and a whole variety of Clinical Tests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b="1" u="sng" dirty="0" smtClean="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</a:pPr>
            <a:r>
              <a:rPr lang="en-US" b="1" u="sng" dirty="0" smtClean="0">
                <a:solidFill>
                  <a:schemeClr val="bg1"/>
                </a:solidFill>
              </a:rPr>
              <a:t>Equipment</a:t>
            </a:r>
          </a:p>
          <a:p>
            <a:pPr>
              <a:lnSpc>
                <a:spcPct val="70000"/>
              </a:lnSpc>
            </a:pPr>
            <a:endParaRPr lang="en-US" b="1" u="sng" dirty="0" smtClean="0"/>
          </a:p>
          <a:p>
            <a:pPr lvl="1">
              <a:lnSpc>
                <a:spcPct val="70000"/>
              </a:lnSpc>
            </a:pPr>
            <a:r>
              <a:rPr lang="en-US" sz="2000" dirty="0" smtClean="0"/>
              <a:t>We are equipped with the Latest, Top of the Line, High Performance and Low Maintenance Analyzers so there is no compromise on Quality, Efficiency and Performance.</a:t>
            </a:r>
          </a:p>
          <a:p>
            <a:pPr lvl="1">
              <a:lnSpc>
                <a:spcPct val="70000"/>
              </a:lnSpc>
            </a:pPr>
            <a:r>
              <a:rPr lang="en-US" sz="2000" dirty="0" smtClean="0"/>
              <a:t>Our </a:t>
            </a:r>
            <a:r>
              <a:rPr lang="en-US" sz="2000" dirty="0" smtClean="0"/>
              <a:t>Systems LC </a:t>
            </a:r>
            <a:r>
              <a:rPr lang="en-US" sz="2000" dirty="0"/>
              <a:t>/MS/MS Chemistry, Immunoassay, and </a:t>
            </a:r>
            <a:r>
              <a:rPr lang="en-US" sz="2000" dirty="0" smtClean="0"/>
              <a:t>CBC’s, </a:t>
            </a:r>
            <a:r>
              <a:rPr lang="en-US" sz="2000" dirty="0" smtClean="0"/>
              <a:t>by Abbott, Beckman, </a:t>
            </a:r>
            <a:r>
              <a:rPr lang="en-US" sz="2000" dirty="0" smtClean="0"/>
              <a:t>Siemens, are </a:t>
            </a:r>
            <a:r>
              <a:rPr lang="en-US" sz="2000" dirty="0" smtClean="0"/>
              <a:t>fully </a:t>
            </a:r>
            <a:r>
              <a:rPr lang="en-US" sz="2000" dirty="0" smtClean="0"/>
              <a:t>Integrated</a:t>
            </a: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400" b="1" u="sng" dirty="0" smtClean="0"/>
          </a:p>
          <a:p>
            <a:pPr>
              <a:lnSpc>
                <a:spcPct val="70000"/>
              </a:lnSpc>
            </a:pPr>
            <a:r>
              <a:rPr lang="en-US" sz="2400" b="1" u="sng" dirty="0" smtClean="0"/>
              <a:t>Capacity</a:t>
            </a:r>
          </a:p>
          <a:p>
            <a:pPr lvl="1">
              <a:lnSpc>
                <a:spcPct val="70000"/>
              </a:lnSpc>
            </a:pPr>
            <a:r>
              <a:rPr lang="en-US" sz="2000" dirty="0" smtClean="0"/>
              <a:t>Our high speed analyzers have the capacity to run </a:t>
            </a:r>
            <a:r>
              <a:rPr lang="en-US" sz="2000" b="1" u="sng" dirty="0" smtClean="0">
                <a:solidFill>
                  <a:srgbClr val="FF3300"/>
                </a:solidFill>
              </a:rPr>
              <a:t>800-1000</a:t>
            </a:r>
            <a:r>
              <a:rPr lang="en-US" sz="2000" dirty="0" smtClean="0"/>
              <a:t> tests per hour. This capacity can be increased by adding another shift or more equipment and both can be achieved as the work load increases.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4B3C-D87A-465A-9023-26C09953A880}" type="datetime1">
              <a:rPr lang="en-US" smtClean="0"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www.stlouislab.com       Dail:314.842 .TEST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457201"/>
            <a:ext cx="4191000" cy="914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Goudy Old Style" pitchFamily="18" charset="0"/>
              </a:rPr>
              <a:t/>
            </a:r>
            <a:br>
              <a:rPr lang="en-US" dirty="0" smtClean="0">
                <a:latin typeface="Goudy Old Style" pitchFamily="18" charset="0"/>
              </a:rPr>
            </a:br>
            <a:r>
              <a:rPr lang="en-US" dirty="0">
                <a:latin typeface="Goudy Old Style" pitchFamily="18" charset="0"/>
              </a:rPr>
              <a:t/>
            </a:r>
            <a:br>
              <a:rPr lang="en-US" dirty="0">
                <a:latin typeface="Goudy Old Style" pitchFamily="18" charset="0"/>
              </a:rPr>
            </a:br>
            <a:r>
              <a:rPr lang="en-US" dirty="0" smtClean="0">
                <a:latin typeface="Goudy Old Style" pitchFamily="18" charset="0"/>
              </a:rPr>
              <a:t/>
            </a:r>
            <a:br>
              <a:rPr lang="en-US" dirty="0" smtClean="0">
                <a:latin typeface="Goudy Old Style" pitchFamily="18" charset="0"/>
              </a:rPr>
            </a:br>
            <a:r>
              <a:rPr lang="en-US" dirty="0">
                <a:latin typeface="Goudy Old Style" pitchFamily="18" charset="0"/>
              </a:rPr>
              <a:t/>
            </a:r>
            <a:br>
              <a:rPr lang="en-US" dirty="0">
                <a:latin typeface="Goudy Old Style" pitchFamily="18" charset="0"/>
              </a:rPr>
            </a:br>
            <a:r>
              <a:rPr lang="en-US" dirty="0" smtClean="0">
                <a:latin typeface="Goudy Old Style" pitchFamily="18" charset="0"/>
              </a:rPr>
              <a:t/>
            </a:r>
            <a:br>
              <a:rPr lang="en-US" dirty="0" smtClean="0">
                <a:latin typeface="Goudy Old Style" pitchFamily="18" charset="0"/>
              </a:rPr>
            </a:br>
            <a:r>
              <a:rPr lang="en-US" sz="3600" b="1" dirty="0" smtClean="0">
                <a:solidFill>
                  <a:srgbClr val="0070C0"/>
                </a:solidFill>
                <a:latin typeface="Goudy Old Style" pitchFamily="18" charset="0"/>
              </a:rPr>
              <a:t>Capabilities</a:t>
            </a:r>
            <a:r>
              <a:rPr lang="en-US" dirty="0" smtClean="0">
                <a:solidFill>
                  <a:srgbClr val="0070C0"/>
                </a:solidFill>
                <a:latin typeface="Goudy Old Style" pitchFamily="18" charset="0"/>
              </a:rPr>
              <a:t/>
            </a:r>
            <a:br>
              <a:rPr lang="en-US" dirty="0" smtClean="0">
                <a:solidFill>
                  <a:srgbClr val="0070C0"/>
                </a:solidFill>
                <a:latin typeface="Goudy Old Style" pitchFamily="18" charset="0"/>
              </a:rPr>
            </a:br>
            <a:r>
              <a:rPr lang="en-US" dirty="0" smtClean="0">
                <a:latin typeface="Goudy Old Style" pitchFamily="18" charset="0"/>
              </a:rPr>
              <a:t/>
            </a:r>
            <a:br>
              <a:rPr lang="en-US" dirty="0" smtClean="0">
                <a:latin typeface="Goudy Old Style" pitchFamily="18" charset="0"/>
              </a:rPr>
            </a:br>
            <a:r>
              <a:rPr lang="en-US" dirty="0">
                <a:latin typeface="Goudy Old Style" pitchFamily="18" charset="0"/>
              </a:rPr>
              <a:t/>
            </a:r>
            <a:br>
              <a:rPr lang="en-US" dirty="0">
                <a:latin typeface="Goudy Old Style" pitchFamily="18" charset="0"/>
              </a:rPr>
            </a:br>
            <a:r>
              <a:rPr lang="en-US" dirty="0" smtClean="0">
                <a:latin typeface="Goudy Old Style" pitchFamily="18" charset="0"/>
              </a:rPr>
              <a:t/>
            </a:r>
            <a:br>
              <a:rPr lang="en-US" dirty="0" smtClean="0">
                <a:latin typeface="Goudy Old Style" pitchFamily="18" charset="0"/>
              </a:rPr>
            </a:br>
            <a:r>
              <a:rPr lang="en-US" dirty="0">
                <a:latin typeface="Goudy Old Style" pitchFamily="18" charset="0"/>
              </a:rPr>
              <a:t/>
            </a:r>
            <a:br>
              <a:rPr lang="en-US" dirty="0">
                <a:latin typeface="Goudy Old Style" pitchFamily="18" charset="0"/>
              </a:rPr>
            </a:br>
            <a:endParaRPr lang="en-US" dirty="0"/>
          </a:p>
        </p:txBody>
      </p:sp>
      <p:pic>
        <p:nvPicPr>
          <p:cNvPr id="1026" name="Picture 2" descr="C:\Users\Ammar\Desktop\desktop items\tauqeer\LABTEST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28600"/>
            <a:ext cx="2362199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65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600200"/>
            <a:ext cx="9144000" cy="4572000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chemeClr val="bg1"/>
                </a:solidFill>
              </a:rPr>
              <a:t>Lab Information Systems (LIS)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We are fully capable of transmitting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data </a:t>
            </a:r>
            <a:r>
              <a:rPr lang="en-US" sz="2000" dirty="0" smtClean="0">
                <a:solidFill>
                  <a:schemeClr val="bg1"/>
                </a:solidFill>
              </a:rPr>
              <a:t>electronically to any medical practice through our ANTEK “ </a:t>
            </a:r>
            <a:r>
              <a:rPr lang="en-US" sz="2000" b="1" dirty="0" smtClean="0">
                <a:solidFill>
                  <a:schemeClr val="bg1"/>
                </a:solidFill>
              </a:rPr>
              <a:t>LabDaq</a:t>
            </a:r>
            <a:r>
              <a:rPr lang="en-US" sz="2000" dirty="0" smtClean="0">
                <a:solidFill>
                  <a:schemeClr val="bg1"/>
                </a:solidFill>
              </a:rPr>
              <a:t>” LIS. </a:t>
            </a:r>
          </a:p>
          <a:p>
            <a:pPr lvl="1"/>
            <a:endParaRPr lang="en-US" sz="2000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en-US" sz="20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/>
              <a:t>We can support EMR/EHR interface integration</a:t>
            </a:r>
          </a:p>
          <a:p>
            <a:pPr lvl="1"/>
            <a:r>
              <a:rPr lang="en-US" sz="2000" dirty="0" smtClean="0"/>
              <a:t> for real time result delivery and records.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/>
              <a:t>If the practice is not LIS ready, </a:t>
            </a:r>
            <a:r>
              <a:rPr lang="en-US" sz="2000" dirty="0" smtClean="0"/>
              <a:t>we </a:t>
            </a:r>
            <a:r>
              <a:rPr lang="en-US" sz="2000" dirty="0" smtClean="0"/>
              <a:t>can install a computer terminal </a:t>
            </a:r>
          </a:p>
          <a:p>
            <a:pPr lvl="1"/>
            <a:r>
              <a:rPr lang="en-US" sz="2000" dirty="0"/>
              <a:t>t</a:t>
            </a:r>
            <a:r>
              <a:rPr lang="en-US" sz="2000" dirty="0" smtClean="0"/>
              <a:t>hat will give access to patients </a:t>
            </a:r>
            <a:r>
              <a:rPr lang="en-US" sz="2000" dirty="0" smtClean="0"/>
              <a:t>report.</a:t>
            </a:r>
            <a:endParaRPr lang="en-US" sz="2000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/>
              <a:t>Auto fax reporting system as soon as test is completed.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4B3C-D87A-465A-9023-26C09953A880}" type="datetime1">
              <a:rPr lang="en-US" smtClean="0"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www.stlouislab.com       Dail:314.842 .TEST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81001"/>
            <a:ext cx="4191000" cy="838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Goudy Old Style" pitchFamily="18" charset="0"/>
              </a:rPr>
              <a:t/>
            </a:r>
            <a:br>
              <a:rPr lang="en-US" dirty="0" smtClean="0">
                <a:latin typeface="Goudy Old Style" pitchFamily="18" charset="0"/>
              </a:rPr>
            </a:br>
            <a:r>
              <a:rPr lang="en-US" dirty="0">
                <a:latin typeface="Goudy Old Style" pitchFamily="18" charset="0"/>
              </a:rPr>
              <a:t/>
            </a:r>
            <a:br>
              <a:rPr lang="en-US" dirty="0">
                <a:latin typeface="Goudy Old Style" pitchFamily="18" charset="0"/>
              </a:rPr>
            </a:br>
            <a:r>
              <a:rPr lang="en-US" dirty="0" smtClean="0">
                <a:latin typeface="Goudy Old Style" pitchFamily="18" charset="0"/>
              </a:rPr>
              <a:t/>
            </a:r>
            <a:br>
              <a:rPr lang="en-US" dirty="0" smtClean="0">
                <a:latin typeface="Goudy Old Style" pitchFamily="18" charset="0"/>
              </a:rPr>
            </a:br>
            <a:r>
              <a:rPr lang="en-US" dirty="0">
                <a:latin typeface="Goudy Old Style" pitchFamily="18" charset="0"/>
              </a:rPr>
              <a:t/>
            </a:r>
            <a:br>
              <a:rPr lang="en-US" dirty="0">
                <a:latin typeface="Goudy Old Style" pitchFamily="18" charset="0"/>
              </a:rPr>
            </a:br>
            <a:r>
              <a:rPr lang="en-US" dirty="0" smtClean="0">
                <a:latin typeface="Goudy Old Style" pitchFamily="18" charset="0"/>
              </a:rPr>
              <a:t/>
            </a:r>
            <a:br>
              <a:rPr lang="en-US" dirty="0" smtClean="0">
                <a:latin typeface="Goudy Old Style" pitchFamily="18" charset="0"/>
              </a:rPr>
            </a:br>
            <a:r>
              <a:rPr lang="en-US" sz="3600" b="1" dirty="0" smtClean="0">
                <a:solidFill>
                  <a:srgbClr val="0070C0"/>
                </a:solidFill>
                <a:latin typeface="Goudy Old Style" pitchFamily="18" charset="0"/>
              </a:rPr>
              <a:t>Capabilities </a:t>
            </a:r>
            <a:r>
              <a:rPr lang="en-US" dirty="0" smtClean="0">
                <a:solidFill>
                  <a:srgbClr val="0070C0"/>
                </a:solidFill>
                <a:latin typeface="Goudy Old Style" pitchFamily="18" charset="0"/>
              </a:rPr>
              <a:t/>
            </a:r>
            <a:br>
              <a:rPr lang="en-US" dirty="0" smtClean="0">
                <a:solidFill>
                  <a:srgbClr val="0070C0"/>
                </a:solidFill>
                <a:latin typeface="Goudy Old Style" pitchFamily="18" charset="0"/>
              </a:rPr>
            </a:br>
            <a:r>
              <a:rPr lang="en-US" dirty="0" smtClean="0">
                <a:latin typeface="Goudy Old Style" pitchFamily="18" charset="0"/>
              </a:rPr>
              <a:t/>
            </a:r>
            <a:br>
              <a:rPr lang="en-US" dirty="0" smtClean="0">
                <a:latin typeface="Goudy Old Style" pitchFamily="18" charset="0"/>
              </a:rPr>
            </a:br>
            <a:r>
              <a:rPr lang="en-US" dirty="0">
                <a:latin typeface="Goudy Old Style" pitchFamily="18" charset="0"/>
              </a:rPr>
              <a:t/>
            </a:r>
            <a:br>
              <a:rPr lang="en-US" dirty="0">
                <a:latin typeface="Goudy Old Style" pitchFamily="18" charset="0"/>
              </a:rPr>
            </a:br>
            <a:r>
              <a:rPr lang="en-US" dirty="0" smtClean="0">
                <a:latin typeface="Goudy Old Style" pitchFamily="18" charset="0"/>
              </a:rPr>
              <a:t/>
            </a:r>
            <a:br>
              <a:rPr lang="en-US" dirty="0" smtClean="0">
                <a:latin typeface="Goudy Old Style" pitchFamily="18" charset="0"/>
              </a:rPr>
            </a:br>
            <a:r>
              <a:rPr lang="en-US" dirty="0">
                <a:latin typeface="Goudy Old Style" pitchFamily="18" charset="0"/>
              </a:rPr>
              <a:t/>
            </a:r>
            <a:br>
              <a:rPr lang="en-US" dirty="0">
                <a:latin typeface="Goudy Old Style" pitchFamily="18" charset="0"/>
              </a:rPr>
            </a:br>
            <a:endParaRPr lang="en-US" dirty="0"/>
          </a:p>
        </p:txBody>
      </p:sp>
      <p:pic>
        <p:nvPicPr>
          <p:cNvPr id="1026" name="Picture 2" descr="C:\Users\Ammar\Desktop\desktop items\tauqeer\LABTEST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10363"/>
            <a:ext cx="2362199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50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600200"/>
            <a:ext cx="9144000" cy="4572000"/>
          </a:xfrm>
        </p:spPr>
        <p:txBody>
          <a:bodyPr>
            <a:normAutofit/>
          </a:bodyPr>
          <a:lstStyle/>
          <a:p>
            <a:r>
              <a:rPr lang="en-US" sz="2400" b="1" u="sng" dirty="0" smtClean="0"/>
              <a:t> </a:t>
            </a:r>
            <a:r>
              <a:rPr lang="en-US" sz="2400" b="1" u="sng" dirty="0" smtClean="0">
                <a:solidFill>
                  <a:schemeClr val="bg1"/>
                </a:solidFill>
              </a:rPr>
              <a:t>Insurance Providers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Labtest Diagnostics can support patients with most insurance carriers including </a:t>
            </a:r>
            <a:r>
              <a:rPr lang="en-US" sz="2400" b="1" dirty="0" smtClean="0">
                <a:solidFill>
                  <a:schemeClr val="bg1"/>
                </a:solidFill>
              </a:rPr>
              <a:t>Medicare and Medicaid</a:t>
            </a:r>
          </a:p>
          <a:p>
            <a:pPr lvl="1"/>
            <a:endParaRPr lang="en-US" sz="2400" dirty="0" smtClean="0"/>
          </a:p>
          <a:p>
            <a:pPr lvl="1"/>
            <a:endParaRPr lang="en-US" sz="2400" b="1" dirty="0" smtClean="0"/>
          </a:p>
          <a:p>
            <a:pPr lvl="1"/>
            <a:r>
              <a:rPr lang="en-US" sz="2400" b="1" dirty="0" smtClean="0"/>
              <a:t>Special Discounted Rates</a:t>
            </a:r>
            <a:endParaRPr lang="en-US" sz="2400" b="1" dirty="0" smtClean="0">
              <a:solidFill>
                <a:srgbClr val="FF3300"/>
              </a:solidFill>
            </a:endParaRPr>
          </a:p>
          <a:p>
            <a:pPr lvl="1"/>
            <a:r>
              <a:rPr lang="en-US" sz="2400" dirty="0" smtClean="0"/>
              <a:t>Special discounted rates for un-insured and cash patients. </a:t>
            </a:r>
          </a:p>
          <a:p>
            <a:pPr lvl="1"/>
            <a:r>
              <a:rPr lang="en-US" sz="2400" dirty="0" smtClean="0"/>
              <a:t>This will provide some help to </a:t>
            </a:r>
          </a:p>
          <a:p>
            <a:pPr lvl="1"/>
            <a:r>
              <a:rPr lang="en-US" sz="2400" dirty="0" smtClean="0"/>
              <a:t>patients in these tough economic times.</a:t>
            </a:r>
          </a:p>
          <a:p>
            <a:pPr lvl="1"/>
            <a:endParaRPr lang="en-US" sz="2400" dirty="0" smtClean="0"/>
          </a:p>
          <a:p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4B3C-D87A-465A-9023-26C09953A880}" type="datetime1">
              <a:rPr lang="en-US" smtClean="0"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www.stlouislab.com       Dail:314.842 .TEST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457201"/>
            <a:ext cx="4191000" cy="838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Goudy Old Style" pitchFamily="18" charset="0"/>
              </a:rPr>
              <a:t/>
            </a:r>
            <a:br>
              <a:rPr lang="en-US" dirty="0" smtClean="0">
                <a:latin typeface="Goudy Old Style" pitchFamily="18" charset="0"/>
              </a:rPr>
            </a:br>
            <a:r>
              <a:rPr lang="en-US" dirty="0">
                <a:latin typeface="Goudy Old Style" pitchFamily="18" charset="0"/>
              </a:rPr>
              <a:t/>
            </a:r>
            <a:br>
              <a:rPr lang="en-US" dirty="0">
                <a:latin typeface="Goudy Old Style" pitchFamily="18" charset="0"/>
              </a:rPr>
            </a:br>
            <a:r>
              <a:rPr lang="en-US" dirty="0" smtClean="0">
                <a:latin typeface="Goudy Old Style" pitchFamily="18" charset="0"/>
              </a:rPr>
              <a:t/>
            </a:r>
            <a:br>
              <a:rPr lang="en-US" dirty="0" smtClean="0">
                <a:latin typeface="Goudy Old Style" pitchFamily="18" charset="0"/>
              </a:rPr>
            </a:br>
            <a:r>
              <a:rPr lang="en-US" dirty="0">
                <a:latin typeface="Goudy Old Style" pitchFamily="18" charset="0"/>
              </a:rPr>
              <a:t/>
            </a:r>
            <a:br>
              <a:rPr lang="en-US" dirty="0">
                <a:latin typeface="Goudy Old Style" pitchFamily="18" charset="0"/>
              </a:rPr>
            </a:br>
            <a:r>
              <a:rPr lang="en-US" dirty="0" smtClean="0">
                <a:latin typeface="Goudy Old Style" pitchFamily="18" charset="0"/>
              </a:rPr>
              <a:t/>
            </a:r>
            <a:br>
              <a:rPr lang="en-US" dirty="0" smtClean="0">
                <a:latin typeface="Goudy Old Style" pitchFamily="18" charset="0"/>
              </a:rPr>
            </a:br>
            <a:r>
              <a:rPr lang="en-US" sz="3600" b="1" dirty="0" smtClean="0">
                <a:solidFill>
                  <a:srgbClr val="0070C0"/>
                </a:solidFill>
                <a:latin typeface="Goudy Old Style" pitchFamily="18" charset="0"/>
              </a:rPr>
              <a:t>Capabilities </a:t>
            </a:r>
            <a:r>
              <a:rPr lang="en-US" dirty="0" smtClean="0">
                <a:solidFill>
                  <a:srgbClr val="0070C0"/>
                </a:solidFill>
                <a:latin typeface="Goudy Old Style" pitchFamily="18" charset="0"/>
              </a:rPr>
              <a:t/>
            </a:r>
            <a:br>
              <a:rPr lang="en-US" dirty="0" smtClean="0">
                <a:solidFill>
                  <a:srgbClr val="0070C0"/>
                </a:solidFill>
                <a:latin typeface="Goudy Old Style" pitchFamily="18" charset="0"/>
              </a:rPr>
            </a:br>
            <a:r>
              <a:rPr lang="en-US" dirty="0" smtClean="0">
                <a:latin typeface="Goudy Old Style" pitchFamily="18" charset="0"/>
              </a:rPr>
              <a:t/>
            </a:r>
            <a:br>
              <a:rPr lang="en-US" dirty="0" smtClean="0">
                <a:latin typeface="Goudy Old Style" pitchFamily="18" charset="0"/>
              </a:rPr>
            </a:br>
            <a:r>
              <a:rPr lang="en-US" dirty="0">
                <a:latin typeface="Goudy Old Style" pitchFamily="18" charset="0"/>
              </a:rPr>
              <a:t/>
            </a:r>
            <a:br>
              <a:rPr lang="en-US" dirty="0">
                <a:latin typeface="Goudy Old Style" pitchFamily="18" charset="0"/>
              </a:rPr>
            </a:br>
            <a:r>
              <a:rPr lang="en-US" dirty="0" smtClean="0">
                <a:latin typeface="Goudy Old Style" pitchFamily="18" charset="0"/>
              </a:rPr>
              <a:t/>
            </a:r>
            <a:br>
              <a:rPr lang="en-US" dirty="0" smtClean="0">
                <a:latin typeface="Goudy Old Style" pitchFamily="18" charset="0"/>
              </a:rPr>
            </a:br>
            <a:r>
              <a:rPr lang="en-US" dirty="0">
                <a:latin typeface="Goudy Old Style" pitchFamily="18" charset="0"/>
              </a:rPr>
              <a:t/>
            </a:r>
            <a:br>
              <a:rPr lang="en-US" dirty="0">
                <a:latin typeface="Goudy Old Style" pitchFamily="18" charset="0"/>
              </a:rPr>
            </a:br>
            <a:endParaRPr lang="en-US" dirty="0"/>
          </a:p>
        </p:txBody>
      </p:sp>
      <p:pic>
        <p:nvPicPr>
          <p:cNvPr id="1026" name="Picture 2" descr="C:\Users\Ammar\Desktop\desktop items\tauqeer\LABTEST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04800"/>
            <a:ext cx="2362199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56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707</TotalTime>
  <Words>1084</Words>
  <Application>Microsoft Office PowerPoint</Application>
  <PresentationFormat>On-screen Show (4:3)</PresentationFormat>
  <Paragraphs>192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Equity</vt:lpstr>
      <vt:lpstr>       Executive Summary  Labtest Diagnostics        </vt:lpstr>
      <vt:lpstr>      AGENDA       </vt:lpstr>
      <vt:lpstr>      MISSION STATEMENT       </vt:lpstr>
      <vt:lpstr>      CERTIFICATIONS       </vt:lpstr>
      <vt:lpstr>     LABORATORY   LOCATION     </vt:lpstr>
      <vt:lpstr>     BLOOD DRAW SITES     </vt:lpstr>
      <vt:lpstr>     Capabilities     </vt:lpstr>
      <vt:lpstr>     Capabilities      </vt:lpstr>
      <vt:lpstr>     Capabilities      </vt:lpstr>
      <vt:lpstr>     Capabilities      </vt:lpstr>
      <vt:lpstr>     Staff      </vt:lpstr>
      <vt:lpstr>     Staff      </vt:lpstr>
      <vt:lpstr>  Large Practices  </vt:lpstr>
      <vt:lpstr>     Next Step to START   DRAW SITE   </vt:lpstr>
      <vt:lpstr> Your Contact Team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Ammar</dc:creator>
  <cp:lastModifiedBy>Owner</cp:lastModifiedBy>
  <cp:revision>40</cp:revision>
  <cp:lastPrinted>2012-04-12T20:09:21Z</cp:lastPrinted>
  <dcterms:created xsi:type="dcterms:W3CDTF">2012-04-08T14:02:11Z</dcterms:created>
  <dcterms:modified xsi:type="dcterms:W3CDTF">2012-04-12T21:07:08Z</dcterms:modified>
</cp:coreProperties>
</file>