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7deda77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to my 2023 Cars Dataset Analysis. In this project, I explored how vehicle attributes like horsepower, fuel efficiency, and pricing influence consumer preferences and market positioning.</a:t>
            </a:r>
            <a:endParaRPr/>
          </a:p>
        </p:txBody>
      </p:sp>
      <p:sp>
        <p:nvSpPr>
          <p:cNvPr id="58" name="Google Shape;58;g377deda77f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7deda77fc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project's goal is to better understand what drives consumer choices in the automotive market. I used BigQuery and SQL for data analysis, and then visualized insights in Looker Studio and Google Sheets.</a:t>
            </a:r>
            <a:endParaRPr/>
          </a:p>
        </p:txBody>
      </p:sp>
      <p:sp>
        <p:nvSpPr>
          <p:cNvPr id="64" name="Google Shape;64;g377deda77fc_0_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7deda77fc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comes from Kaggle and includes 164 car models from 2023 with 20 attributes. I cleaned the data to remove formatting issues, standardized columns, and created new calculated fields to analyze performance vs. efficiency.</a:t>
            </a:r>
            <a:endParaRPr/>
          </a:p>
        </p:txBody>
      </p:sp>
      <p:sp>
        <p:nvSpPr>
          <p:cNvPr id="70" name="Google Shape;70;g377deda77fc_0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7deda77fc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were the guiding questions for my analysis. They helped me stay focused on comparing efficiency, performance, and affordability across different car makes and models.</a:t>
            </a:r>
            <a:endParaRPr/>
          </a:p>
        </p:txBody>
      </p:sp>
      <p:sp>
        <p:nvSpPr>
          <p:cNvPr id="76" name="Google Shape;76;g377deda77fc_0_4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7deda77fc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chart shows the relationship between horsepower and fuel efficiency. We can see Tesla and Toyota balancing both, while luxury brands like BMW and Mercedes focus on power, often sacrificing efficiency.</a:t>
            </a:r>
            <a:endParaRPr/>
          </a:p>
        </p:txBody>
      </p:sp>
      <p:sp>
        <p:nvSpPr>
          <p:cNvPr id="82" name="Google Shape;82;g377deda77fc_0_4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7deda77fc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visualization highlights brand positioning. Affordable brands like Toyota and Honda excel at efficiency, while premium brands dominate in power but come with a much higher price tag.</a:t>
            </a:r>
            <a:endParaRPr/>
          </a:p>
        </p:txBody>
      </p:sp>
      <p:sp>
        <p:nvSpPr>
          <p:cNvPr id="89" name="Google Shape;89;g377deda77fc_0_5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7deda77fc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analysis revealed that most brands face a trade-off: efficiency or horsepower. Tesla stands out as a brand that manages to do both. Toyota and Honda remain top choices for consumers focused on value and efficiency.</a:t>
            </a:r>
            <a:endParaRPr/>
          </a:p>
        </p:txBody>
      </p:sp>
      <p:sp>
        <p:nvSpPr>
          <p:cNvPr id="96" name="Google Shape;96;g377deda77fc_0_5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7deda77fc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recommendations include highlighting brands like Tesla and Toyota as role models, suggesting that performance brands adopt hybrid or electric strategies, and helping consumers compare trade-offs to make informed choices.</a:t>
            </a:r>
            <a:endParaRPr/>
          </a:p>
        </p:txBody>
      </p:sp>
      <p:sp>
        <p:nvSpPr>
          <p:cNvPr id="102" name="Google Shape;102;g377deda77fc_0_6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7deda77fc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This concludes my analysis of the 2023 Cars dataset. I’d be happy to answer any questions, and I want to acknowledge Kaggle as the source of the dataset.</a:t>
            </a:r>
            <a:endParaRPr/>
          </a:p>
        </p:txBody>
      </p:sp>
      <p:sp>
        <p:nvSpPr>
          <p:cNvPr id="108" name="Google Shape;108;g377deda77fc_0_7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mail.google.com/mail/u/0/?ogbl#inbox" TargetMode="External"/><Relationship Id="rId4" Type="http://schemas.openxmlformats.org/officeDocument/2006/relationships/hyperlink" Target="https://github.com/ssagastume11/2023-Cars.git" TargetMode="External"/><Relationship Id="rId5" Type="http://schemas.openxmlformats.org/officeDocument/2006/relationships/hyperlink" Target="https://www.kaggle.com/datasets/anoopjohny/2023-cars-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558431"/>
            <a:ext cx="8520600" cy="1539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2023 Cars Dataset Analysis</a:t>
            </a:r>
            <a:endParaRPr/>
          </a:p>
        </p:txBody>
      </p:sp>
      <p:sp>
        <p:nvSpPr>
          <p:cNvPr id="61" name="Google Shape;61;p14"/>
          <p:cNvSpPr txBox="1"/>
          <p:nvPr>
            <p:ph idx="1" type="subTitle"/>
          </p:nvPr>
        </p:nvSpPr>
        <p:spPr>
          <a:xfrm>
            <a:off x="311700" y="2125606"/>
            <a:ext cx="8520600" cy="1153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sz="1500">
                <a:solidFill>
                  <a:srgbClr val="888888"/>
                </a:solidFill>
              </a:rPr>
              <a:t>Exploring Performance, Efficiency, and Market Insights</a:t>
            </a:r>
            <a:endParaRPr sz="1500">
              <a:solidFill>
                <a:srgbClr val="888888"/>
              </a:solidFill>
            </a:endParaRPr>
          </a:p>
          <a:p>
            <a:pPr indent="0" lvl="0" marL="0" rtl="0" algn="ctr">
              <a:spcBef>
                <a:spcPts val="0"/>
              </a:spcBef>
              <a:spcAft>
                <a:spcPts val="0"/>
              </a:spcAft>
              <a:buClr>
                <a:schemeClr val="dk1"/>
              </a:buClr>
              <a:buSzPts val="1100"/>
              <a:buFont typeface="Arial"/>
              <a:buNone/>
            </a:pPr>
            <a:r>
              <a:rPr lang="en" sz="1500">
                <a:solidFill>
                  <a:srgbClr val="888888"/>
                </a:solidFill>
              </a:rPr>
              <a:t>By: Sergio Sagastume</a:t>
            </a:r>
            <a:endParaRPr sz="1500">
              <a:solidFill>
                <a:srgbClr val="888888"/>
              </a:solidFill>
            </a:endParaRPr>
          </a:p>
          <a:p>
            <a:pPr indent="0" lvl="0" marL="0" rtl="0" algn="ctr">
              <a:spcBef>
                <a:spcPts val="0"/>
              </a:spcBef>
              <a:spcAft>
                <a:spcPts val="0"/>
              </a:spcAft>
              <a:buClr>
                <a:srgbClr val="888888"/>
              </a:buClr>
              <a:buSzPts val="3200"/>
              <a:buNone/>
            </a:pPr>
            <a:r>
              <a:t/>
            </a:r>
            <a:endParaRPr sz="8600">
              <a:solidFill>
                <a:srgbClr val="88888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Project Overview</a:t>
            </a:r>
            <a:endParaRPr/>
          </a:p>
        </p:txBody>
      </p:sp>
      <p:sp>
        <p:nvSpPr>
          <p:cNvPr id="67" name="Google Shape;67;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fontScale="92500" lnSpcReduction="20000"/>
          </a:bodyPr>
          <a:lstStyle/>
          <a:p>
            <a:pPr indent="-32766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Objective:</a:t>
            </a:r>
            <a:endParaRPr/>
          </a:p>
          <a:p>
            <a:pPr indent="-32766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To uncover trends and correlations between 2023 car attributes and market positioning, including horsepower, fuel efficiency, pricing, and sales performance.</a:t>
            </a:r>
            <a:endParaRPr/>
          </a:p>
          <a:p>
            <a:pPr indent="-327660" lvl="0" marL="342900" rtl="0" algn="l">
              <a:spcBef>
                <a:spcPts val="640"/>
              </a:spcBef>
              <a:spcAft>
                <a:spcPts val="1200"/>
              </a:spcAft>
              <a:buClr>
                <a:schemeClr val="dk1"/>
              </a:buClr>
              <a:buSzPct val="100000"/>
              <a:buChar char="●"/>
            </a:pPr>
            <a:r>
              <a:rPr lang="en" sz="3200">
                <a:solidFill>
                  <a:schemeClr val="dk1"/>
                </a:solidFill>
                <a:latin typeface="Calibri"/>
                <a:ea typeface="Calibri"/>
                <a:cs typeface="Calibri"/>
                <a:sym typeface="Calibri"/>
              </a:rPr>
              <a:t>Tools Used: </a:t>
            </a:r>
            <a:r>
              <a:rPr lang="en" sz="3200">
                <a:solidFill>
                  <a:schemeClr val="dk1"/>
                </a:solidFill>
                <a:latin typeface="Calibri"/>
                <a:ea typeface="Calibri"/>
                <a:cs typeface="Calibri"/>
                <a:sym typeface="Calibri"/>
              </a:rPr>
              <a:t>Google BigQuery, SQL, Google Sheets, Looker Studio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The Data</a:t>
            </a:r>
            <a:endParaRPr/>
          </a:p>
        </p:txBody>
      </p:sp>
      <p:sp>
        <p:nvSpPr>
          <p:cNvPr id="73" name="Google Shape;73;p16"/>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85000"/>
          </a:bodyPr>
          <a:lstStyle/>
          <a:p>
            <a:pPr indent="-401320" lvl="0" marL="457200" rtl="0" algn="l">
              <a:spcBef>
                <a:spcPts val="0"/>
              </a:spcBef>
              <a:spcAft>
                <a:spcPts val="0"/>
              </a:spcAft>
              <a:buClr>
                <a:schemeClr val="dk1"/>
              </a:buClr>
              <a:buSzPct val="100000"/>
              <a:buFont typeface="Calibri"/>
              <a:buChar char="●"/>
            </a:pPr>
            <a:r>
              <a:rPr lang="en" sz="3200">
                <a:solidFill>
                  <a:schemeClr val="dk1"/>
                </a:solidFill>
                <a:latin typeface="Calibri"/>
                <a:ea typeface="Calibri"/>
                <a:cs typeface="Calibri"/>
                <a:sym typeface="Calibri"/>
              </a:rPr>
              <a:t>Dataset: 2023 Cars Dataset (Kaggle)</a:t>
            </a:r>
            <a:endParaRPr sz="3200">
              <a:solidFill>
                <a:schemeClr val="dk1"/>
              </a:solidFill>
              <a:latin typeface="Calibri"/>
              <a:ea typeface="Calibri"/>
              <a:cs typeface="Calibri"/>
              <a:sym typeface="Calibri"/>
            </a:endParaRPr>
          </a:p>
          <a:p>
            <a:pPr indent="-401320" lvl="0" marL="457200" rtl="0" algn="l">
              <a:spcBef>
                <a:spcPts val="0"/>
              </a:spcBef>
              <a:spcAft>
                <a:spcPts val="0"/>
              </a:spcAft>
              <a:buSzPct val="100000"/>
              <a:buFont typeface="Calibri"/>
              <a:buChar char="●"/>
            </a:pPr>
            <a:r>
              <a:rPr lang="en" sz="3200">
                <a:solidFill>
                  <a:schemeClr val="dk1"/>
                </a:solidFill>
                <a:latin typeface="Calibri"/>
                <a:ea typeface="Calibri"/>
                <a:cs typeface="Calibri"/>
                <a:sym typeface="Calibri"/>
              </a:rPr>
              <a:t>Size: 164 records, 20 columns</a:t>
            </a:r>
            <a:endParaRPr sz="3200">
              <a:solidFill>
                <a:schemeClr val="dk1"/>
              </a:solidFill>
              <a:latin typeface="Calibri"/>
              <a:ea typeface="Calibri"/>
              <a:cs typeface="Calibri"/>
              <a:sym typeface="Calibri"/>
            </a:endParaRPr>
          </a:p>
          <a:p>
            <a:pPr indent="-401320" lvl="0" marL="457200" rtl="0" algn="l">
              <a:spcBef>
                <a:spcPts val="0"/>
              </a:spcBef>
              <a:spcAft>
                <a:spcPts val="0"/>
              </a:spcAft>
              <a:buClr>
                <a:schemeClr val="dk1"/>
              </a:buClr>
              <a:buSzPct val="100000"/>
              <a:buFont typeface="Calibri"/>
              <a:buChar char="●"/>
            </a:pPr>
            <a:r>
              <a:rPr lang="en" sz="3200">
                <a:solidFill>
                  <a:schemeClr val="dk1"/>
                </a:solidFill>
                <a:latin typeface="Calibri"/>
                <a:ea typeface="Calibri"/>
                <a:cs typeface="Calibri"/>
                <a:sym typeface="Calibri"/>
              </a:rPr>
              <a:t>Preparation: Cleaned, standardized column names, converted numeric fields, created derived metrics (e.g., Price per Horsepower, Efficiency Score).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Key Questions</a:t>
            </a:r>
            <a:endParaRPr/>
          </a:p>
        </p:txBody>
      </p:sp>
      <p:sp>
        <p:nvSpPr>
          <p:cNvPr id="79" name="Google Shape;79;p17"/>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77500" lnSpcReduction="20000"/>
          </a:bodyPr>
          <a:lstStyle/>
          <a:p>
            <a:pPr indent="-29718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1. </a:t>
            </a:r>
            <a:r>
              <a:rPr lang="en" sz="3200">
                <a:solidFill>
                  <a:schemeClr val="dk1"/>
                </a:solidFill>
                <a:latin typeface="Calibri"/>
                <a:ea typeface="Calibri"/>
                <a:cs typeface="Calibri"/>
                <a:sym typeface="Calibri"/>
              </a:rPr>
              <a:t>How do price, performance, and fuel efficiency vary across brands and body types?</a:t>
            </a:r>
            <a:endParaRPr/>
          </a:p>
          <a:p>
            <a:pPr indent="-2971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2. </a:t>
            </a:r>
            <a:r>
              <a:rPr lang="en" sz="3200">
                <a:solidFill>
                  <a:schemeClr val="dk1"/>
                </a:solidFill>
                <a:latin typeface="Calibri"/>
                <a:ea typeface="Calibri"/>
                <a:cs typeface="Calibri"/>
                <a:sym typeface="Calibri"/>
              </a:rPr>
              <a:t>What relationships exist between horsepower, mileage, and consumer ratings?</a:t>
            </a:r>
            <a:endParaRPr/>
          </a:p>
          <a:p>
            <a:pPr indent="-297180" lvl="0" marL="342900" rtl="0" algn="l">
              <a:spcBef>
                <a:spcPts val="640"/>
              </a:spcBef>
              <a:spcAft>
                <a:spcPts val="1200"/>
              </a:spcAft>
              <a:buClr>
                <a:schemeClr val="dk1"/>
              </a:buClr>
              <a:buSzPct val="100000"/>
              <a:buChar char="●"/>
            </a:pPr>
            <a:r>
              <a:rPr lang="en" sz="3200">
                <a:solidFill>
                  <a:schemeClr val="dk1"/>
                </a:solidFill>
                <a:latin typeface="Calibri"/>
                <a:ea typeface="Calibri"/>
                <a:cs typeface="Calibri"/>
                <a:sym typeface="Calibri"/>
              </a:rPr>
              <a:t>3. </a:t>
            </a:r>
            <a:r>
              <a:rPr lang="en" sz="3200">
                <a:solidFill>
                  <a:schemeClr val="dk1"/>
                </a:solidFill>
                <a:latin typeface="Calibri"/>
                <a:ea typeface="Calibri"/>
                <a:cs typeface="Calibri"/>
                <a:sym typeface="Calibri"/>
              </a:rPr>
              <a:t>Which brands provide the best balance of performance, efficiency, and affordability?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Visual 1: </a:t>
            </a:r>
            <a:r>
              <a:rPr lang="en" sz="4400">
                <a:latin typeface="Calibri"/>
                <a:ea typeface="Calibri"/>
                <a:cs typeface="Calibri"/>
                <a:sym typeface="Calibri"/>
              </a:rPr>
              <a:t>Horsepower vs. Fuel Efficiency</a:t>
            </a:r>
            <a:endParaRPr/>
          </a:p>
        </p:txBody>
      </p:sp>
      <p:sp>
        <p:nvSpPr>
          <p:cNvPr id="85" name="Google Shape;85;p18"/>
          <p:cNvSpPr txBox="1"/>
          <p:nvPr>
            <p:ph idx="1" type="body"/>
          </p:nvPr>
        </p:nvSpPr>
        <p:spPr>
          <a:xfrm>
            <a:off x="731250" y="1076275"/>
            <a:ext cx="7167300" cy="1921200"/>
          </a:xfrm>
          <a:prstGeom prst="rect">
            <a:avLst/>
          </a:prstGeom>
          <a:noFill/>
          <a:ln>
            <a:noFill/>
          </a:ln>
        </p:spPr>
        <p:txBody>
          <a:bodyPr anchorCtr="0" anchor="t" bIns="45700" lIns="91425" spcFirstLastPara="1" rIns="91425" wrap="square" tIns="45700">
            <a:normAutofit fontScale="77500"/>
          </a:bodyPr>
          <a:lstStyle/>
          <a:p>
            <a:pPr indent="-29718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Insight:</a:t>
            </a:r>
            <a:endParaRPr/>
          </a:p>
          <a:p>
            <a:pPr indent="-297180" lvl="0" marL="342900" rtl="0" algn="l">
              <a:spcBef>
                <a:spcPts val="640"/>
              </a:spcBef>
              <a:spcAft>
                <a:spcPts val="1200"/>
              </a:spcAft>
              <a:buClr>
                <a:schemeClr val="dk1"/>
              </a:buClr>
              <a:buSzPct val="100000"/>
              <a:buChar char="●"/>
            </a:pPr>
            <a:r>
              <a:rPr lang="en" sz="3200">
                <a:solidFill>
                  <a:schemeClr val="dk1"/>
                </a:solidFill>
                <a:latin typeface="Calibri"/>
                <a:ea typeface="Calibri"/>
                <a:cs typeface="Calibri"/>
                <a:sym typeface="Calibri"/>
              </a:rPr>
              <a:t>Brands like Tesla and Toyota balance horsepower with strong mileage, while luxury and performance brands sacrifice efficiency for power.</a:t>
            </a:r>
            <a:endParaRPr/>
          </a:p>
        </p:txBody>
      </p:sp>
      <p:pic>
        <p:nvPicPr>
          <p:cNvPr id="86" name="Google Shape;86;p18" title="avg_horsepower, avg_mileage_mpg by Car_Make.png"/>
          <p:cNvPicPr preferRelativeResize="0"/>
          <p:nvPr/>
        </p:nvPicPr>
        <p:blipFill>
          <a:blip r:embed="rId3">
            <a:alphaModFix/>
          </a:blip>
          <a:stretch>
            <a:fillRect/>
          </a:stretch>
        </p:blipFill>
        <p:spPr>
          <a:xfrm>
            <a:off x="1108225" y="2997484"/>
            <a:ext cx="6413351" cy="18687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457200" y="154470"/>
            <a:ext cx="8232900" cy="976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Visual 2: </a:t>
            </a:r>
            <a:r>
              <a:rPr lang="en" sz="4400">
                <a:latin typeface="Calibri"/>
                <a:ea typeface="Calibri"/>
                <a:cs typeface="Calibri"/>
                <a:sym typeface="Calibri"/>
              </a:rPr>
              <a:t>Market Positioning by Car Make</a:t>
            </a:r>
            <a:endParaRPr/>
          </a:p>
        </p:txBody>
      </p:sp>
      <p:sp>
        <p:nvSpPr>
          <p:cNvPr id="92" name="Google Shape;92;p19"/>
          <p:cNvSpPr txBox="1"/>
          <p:nvPr>
            <p:ph idx="1" type="body"/>
          </p:nvPr>
        </p:nvSpPr>
        <p:spPr>
          <a:xfrm>
            <a:off x="1331825" y="1435475"/>
            <a:ext cx="6756300" cy="1224000"/>
          </a:xfrm>
          <a:prstGeom prst="rect">
            <a:avLst/>
          </a:prstGeom>
          <a:noFill/>
          <a:ln>
            <a:noFill/>
          </a:ln>
        </p:spPr>
        <p:txBody>
          <a:bodyPr anchorCtr="0" anchor="t" bIns="45700" lIns="91425" spcFirstLastPara="1" rIns="91425" wrap="square" tIns="45700">
            <a:normAutofit fontScale="55000" lnSpcReduction="20000"/>
          </a:bodyPr>
          <a:lstStyle/>
          <a:p>
            <a:pPr indent="-251459"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Insight:</a:t>
            </a:r>
            <a:endParaRPr/>
          </a:p>
          <a:p>
            <a:pPr indent="-251459" lvl="0" marL="342900" rtl="0" algn="l">
              <a:spcBef>
                <a:spcPts val="640"/>
              </a:spcBef>
              <a:spcAft>
                <a:spcPts val="1200"/>
              </a:spcAft>
              <a:buClr>
                <a:schemeClr val="dk1"/>
              </a:buClr>
              <a:buSzPct val="100000"/>
              <a:buChar char="●"/>
            </a:pPr>
            <a:r>
              <a:rPr lang="en" sz="3200">
                <a:solidFill>
                  <a:schemeClr val="dk1"/>
                </a:solidFill>
                <a:latin typeface="Calibri"/>
                <a:ea typeface="Calibri"/>
                <a:cs typeface="Calibri"/>
                <a:sym typeface="Calibri"/>
              </a:rPr>
              <a:t>Affordable brands (e.g., Honda, Toyota) dominate in efficiency, while premium brands (BMW, Mercedes) lead in power, but at higher prices.</a:t>
            </a:r>
            <a:endParaRPr/>
          </a:p>
        </p:txBody>
      </p:sp>
      <p:pic>
        <p:nvPicPr>
          <p:cNvPr id="93" name="Google Shape;93;p19" title="avg_mileage_mpg, avg_horsepower by Car_Make.png"/>
          <p:cNvPicPr preferRelativeResize="0"/>
          <p:nvPr/>
        </p:nvPicPr>
        <p:blipFill>
          <a:blip r:embed="rId3">
            <a:alphaModFix/>
          </a:blip>
          <a:stretch>
            <a:fillRect/>
          </a:stretch>
        </p:blipFill>
        <p:spPr>
          <a:xfrm>
            <a:off x="849625" y="2659470"/>
            <a:ext cx="7444745" cy="21693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Key Insights</a:t>
            </a:r>
            <a:endParaRPr/>
          </a:p>
        </p:txBody>
      </p:sp>
      <p:sp>
        <p:nvSpPr>
          <p:cNvPr id="99" name="Google Shape;99;p20"/>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70000" lnSpcReduction="20000"/>
          </a:bodyPr>
          <a:lstStyle/>
          <a:p>
            <a:pPr indent="-370840" lvl="0" marL="342900" rtl="0" algn="l">
              <a:spcBef>
                <a:spcPts val="640"/>
              </a:spcBef>
              <a:spcAft>
                <a:spcPts val="0"/>
              </a:spcAft>
              <a:buSzPct val="100000"/>
              <a:buChar char="●"/>
            </a:pPr>
            <a:r>
              <a:rPr lang="en" sz="3200">
                <a:solidFill>
                  <a:schemeClr val="dk1"/>
                </a:solidFill>
                <a:latin typeface="Calibri"/>
                <a:ea typeface="Calibri"/>
                <a:cs typeface="Calibri"/>
                <a:sym typeface="Calibri"/>
              </a:rPr>
              <a:t>Clear trade-offs between horsepower and fuel efficiency.</a:t>
            </a:r>
            <a:endParaRPr sz="3200">
              <a:solidFill>
                <a:schemeClr val="dk1"/>
              </a:solidFill>
              <a:latin typeface="Calibri"/>
              <a:ea typeface="Calibri"/>
              <a:cs typeface="Calibri"/>
              <a:sym typeface="Calibri"/>
            </a:endParaRPr>
          </a:p>
          <a:p>
            <a:pPr indent="-370840" lvl="0" marL="342900" rtl="0" algn="l">
              <a:spcBef>
                <a:spcPts val="1200"/>
              </a:spcBef>
              <a:spcAft>
                <a:spcPts val="0"/>
              </a:spcAft>
              <a:buSzPct val="100000"/>
              <a:buChar char="●"/>
            </a:pPr>
            <a:r>
              <a:rPr lang="en" sz="3200">
                <a:solidFill>
                  <a:schemeClr val="dk1"/>
                </a:solidFill>
                <a:latin typeface="Calibri"/>
                <a:ea typeface="Calibri"/>
                <a:cs typeface="Calibri"/>
                <a:sym typeface="Calibri"/>
              </a:rPr>
              <a:t>Tesla combines performance and efficiency better than most brands.</a:t>
            </a:r>
            <a:endParaRPr sz="3200">
              <a:solidFill>
                <a:schemeClr val="dk1"/>
              </a:solidFill>
              <a:latin typeface="Calibri"/>
              <a:ea typeface="Calibri"/>
              <a:cs typeface="Calibri"/>
              <a:sym typeface="Calibri"/>
            </a:endParaRPr>
          </a:p>
          <a:p>
            <a:pPr indent="-370840" lvl="0" marL="342900" rtl="0" algn="l">
              <a:spcBef>
                <a:spcPts val="1200"/>
              </a:spcBef>
              <a:spcAft>
                <a:spcPts val="0"/>
              </a:spcAft>
              <a:buSzPct val="100000"/>
              <a:buChar char="●"/>
            </a:pPr>
            <a:r>
              <a:rPr lang="en" sz="3200">
                <a:solidFill>
                  <a:schemeClr val="dk1"/>
                </a:solidFill>
                <a:latin typeface="Calibri"/>
                <a:ea typeface="Calibri"/>
                <a:cs typeface="Calibri"/>
                <a:sym typeface="Calibri"/>
              </a:rPr>
              <a:t>Toyota and Honda excel in fuel efficiency while remaining affordable.</a:t>
            </a:r>
            <a:endParaRPr sz="3200">
              <a:solidFill>
                <a:schemeClr val="dk1"/>
              </a:solidFill>
              <a:latin typeface="Calibri"/>
              <a:ea typeface="Calibri"/>
              <a:cs typeface="Calibri"/>
              <a:sym typeface="Calibri"/>
            </a:endParaRPr>
          </a:p>
          <a:p>
            <a:pPr indent="-370840" lvl="0" marL="342900" rtl="0" algn="l">
              <a:spcBef>
                <a:spcPts val="1200"/>
              </a:spcBef>
              <a:spcAft>
                <a:spcPts val="1200"/>
              </a:spcAft>
              <a:buSzPct val="100000"/>
              <a:buChar char="●"/>
            </a:pPr>
            <a:r>
              <a:rPr lang="en" sz="3200">
                <a:solidFill>
                  <a:schemeClr val="dk1"/>
                </a:solidFill>
                <a:latin typeface="Calibri"/>
                <a:ea typeface="Calibri"/>
                <a:cs typeface="Calibri"/>
                <a:sym typeface="Calibri"/>
              </a:rPr>
              <a:t>Luxury brands dominate in power, but lag behind in efficiency.</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Recommendations</a:t>
            </a:r>
            <a:endParaRPr/>
          </a:p>
        </p:txBody>
      </p:sp>
      <p:sp>
        <p:nvSpPr>
          <p:cNvPr id="105" name="Google Shape;105;p21"/>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62500"/>
          </a:bodyPr>
          <a:lstStyle/>
          <a:p>
            <a:pPr indent="-355600" lvl="0" marL="342900" rtl="0" algn="l">
              <a:spcBef>
                <a:spcPts val="640"/>
              </a:spcBef>
              <a:spcAft>
                <a:spcPts val="0"/>
              </a:spcAft>
              <a:buSzPct val="100000"/>
              <a:buChar char="●"/>
            </a:pPr>
            <a:r>
              <a:rPr lang="en" sz="3200">
                <a:solidFill>
                  <a:schemeClr val="dk1"/>
                </a:solidFill>
                <a:latin typeface="Calibri"/>
                <a:ea typeface="Calibri"/>
                <a:cs typeface="Calibri"/>
                <a:sym typeface="Calibri"/>
              </a:rPr>
              <a:t>Highlight balanced brands like Tesla and Toyota as benchmarks.</a:t>
            </a:r>
            <a:endParaRPr sz="3200">
              <a:solidFill>
                <a:schemeClr val="dk1"/>
              </a:solidFill>
              <a:latin typeface="Calibri"/>
              <a:ea typeface="Calibri"/>
              <a:cs typeface="Calibri"/>
              <a:sym typeface="Calibri"/>
            </a:endParaRPr>
          </a:p>
          <a:p>
            <a:pPr indent="-355600" lvl="0" marL="342900" rtl="0" algn="l">
              <a:spcBef>
                <a:spcPts val="1200"/>
              </a:spcBef>
              <a:spcAft>
                <a:spcPts val="0"/>
              </a:spcAft>
              <a:buSzPct val="100000"/>
              <a:buChar char="●"/>
            </a:pPr>
            <a:r>
              <a:rPr lang="en" sz="3200">
                <a:solidFill>
                  <a:schemeClr val="dk1"/>
                </a:solidFill>
                <a:latin typeface="Calibri"/>
                <a:ea typeface="Calibri"/>
                <a:cs typeface="Calibri"/>
                <a:sym typeface="Calibri"/>
              </a:rPr>
              <a:t>Encourage high-performance brands to adopt hybrid or electric options.</a:t>
            </a:r>
            <a:endParaRPr sz="3200">
              <a:solidFill>
                <a:schemeClr val="dk1"/>
              </a:solidFill>
              <a:latin typeface="Calibri"/>
              <a:ea typeface="Calibri"/>
              <a:cs typeface="Calibri"/>
              <a:sym typeface="Calibri"/>
            </a:endParaRPr>
          </a:p>
          <a:p>
            <a:pPr indent="-355600" lvl="0" marL="342900" rtl="0" algn="l">
              <a:spcBef>
                <a:spcPts val="1200"/>
              </a:spcBef>
              <a:spcAft>
                <a:spcPts val="0"/>
              </a:spcAft>
              <a:buSzPct val="100000"/>
              <a:buChar char="●"/>
            </a:pPr>
            <a:r>
              <a:rPr lang="en" sz="3200">
                <a:solidFill>
                  <a:schemeClr val="dk1"/>
                </a:solidFill>
                <a:latin typeface="Calibri"/>
                <a:ea typeface="Calibri"/>
                <a:cs typeface="Calibri"/>
                <a:sym typeface="Calibri"/>
              </a:rPr>
              <a:t>Guide consumers to evaluate the trade-offs between efficiency and performance.</a:t>
            </a:r>
            <a:endParaRPr sz="3200">
              <a:solidFill>
                <a:schemeClr val="dk1"/>
              </a:solidFill>
              <a:latin typeface="Calibri"/>
              <a:ea typeface="Calibri"/>
              <a:cs typeface="Calibri"/>
              <a:sym typeface="Calibri"/>
            </a:endParaRPr>
          </a:p>
          <a:p>
            <a:pPr indent="-355600" lvl="0" marL="342900" rtl="0" algn="l">
              <a:spcBef>
                <a:spcPts val="1200"/>
              </a:spcBef>
              <a:spcAft>
                <a:spcPts val="1200"/>
              </a:spcAft>
              <a:buSzPct val="100000"/>
              <a:buChar char="●"/>
            </a:pPr>
            <a:r>
              <a:rPr lang="en" sz="3200">
                <a:solidFill>
                  <a:schemeClr val="dk1"/>
                </a:solidFill>
                <a:latin typeface="Calibri"/>
                <a:ea typeface="Calibri"/>
                <a:cs typeface="Calibri"/>
                <a:sym typeface="Calibri"/>
              </a:rPr>
              <a:t>Use information to shape marketing and product positioning strategies.</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Thank You / Q&amp;A</a:t>
            </a:r>
            <a:endParaRPr/>
          </a:p>
        </p:txBody>
      </p:sp>
      <p:sp>
        <p:nvSpPr>
          <p:cNvPr id="111" name="Google Shape;111;p22"/>
          <p:cNvSpPr txBox="1"/>
          <p:nvPr>
            <p:ph idx="1" type="body"/>
          </p:nvPr>
        </p:nvSpPr>
        <p:spPr>
          <a:xfrm>
            <a:off x="457200" y="900113"/>
            <a:ext cx="8229600" cy="2545800"/>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Questions or feedback?</a:t>
            </a:r>
            <a:endParaRPr/>
          </a:p>
          <a:p>
            <a:pPr indent="-31242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 </a:t>
            </a:r>
            <a:r>
              <a:rPr lang="en" sz="3200" u="sng">
                <a:solidFill>
                  <a:schemeClr val="hlink"/>
                </a:solidFill>
                <a:latin typeface="Calibri"/>
                <a:ea typeface="Calibri"/>
                <a:cs typeface="Calibri"/>
                <a:sym typeface="Calibri"/>
                <a:hlinkClick r:id="rId3"/>
              </a:rPr>
              <a:t>Sergio Sagastume</a:t>
            </a:r>
            <a:endParaRPr/>
          </a:p>
          <a:p>
            <a:pPr indent="-31242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 GitHub: </a:t>
            </a:r>
            <a:r>
              <a:rPr lang="en" sz="3200" u="sng">
                <a:solidFill>
                  <a:schemeClr val="hlink"/>
                </a:solidFill>
                <a:latin typeface="Calibri"/>
                <a:ea typeface="Calibri"/>
                <a:cs typeface="Calibri"/>
                <a:sym typeface="Calibri"/>
                <a:hlinkClick r:id="rId4"/>
              </a:rPr>
              <a:t>2023 Cars Dataset</a:t>
            </a:r>
            <a:endParaRPr/>
          </a:p>
          <a:p>
            <a:pPr indent="-31242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Dataset Source:</a:t>
            </a:r>
            <a:endParaRPr/>
          </a:p>
          <a:p>
            <a:pPr indent="-312420" lvl="0" marL="342900" rtl="0" algn="l">
              <a:spcBef>
                <a:spcPts val="640"/>
              </a:spcBef>
              <a:spcAft>
                <a:spcPts val="1200"/>
              </a:spcAft>
              <a:buClr>
                <a:schemeClr val="dk1"/>
              </a:buClr>
              <a:buSzPct val="100000"/>
              <a:buChar char="●"/>
            </a:pPr>
            <a:r>
              <a:rPr lang="en" sz="3200" u="sng">
                <a:solidFill>
                  <a:schemeClr val="hlink"/>
                </a:solidFill>
                <a:latin typeface="Calibri"/>
                <a:ea typeface="Calibri"/>
                <a:cs typeface="Calibri"/>
                <a:sym typeface="Calibri"/>
                <a:hlinkClick r:id="rId5"/>
              </a:rPr>
              <a:t>2023 Cars Dataset (Kaggle)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