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34e7b52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3634e7b529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34e7b529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3634e7b529e_0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34e7b529e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3634e7b529e_0_3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34e7b529e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3634e7b529e_0_4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34e7b529e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3634e7b529e_0_4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34e7b529e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3634e7b529e_0_6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34e7b529e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3634e7b529e_0_7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34e7b529e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3634e7b529e_0_8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34e7b529e_0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634e7b529e_0_9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ssagastume11/ecommerce-sales-trend-analysis.git" TargetMode="External"/><Relationship Id="rId4" Type="http://schemas.openxmlformats.org/officeDocument/2006/relationships/hyperlink" Target="http://www.linkedin.com/in/sergio-sagastume-4a3b601a8" TargetMode="External"/><Relationship Id="rId5" Type="http://schemas.openxmlformats.org/officeDocument/2006/relationships/hyperlink" Target="https://www.kaggle.com/datasets/mfayyazgiki/ecommer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Monthly Sales Trend Analysis – eCommerce Dataset 2025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Pakistan-Based Online Gift Store | Jan–Jun 2025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Presented by: Sergio E. Sagastume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57200" y="154484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Summary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57200" y="900113"/>
            <a:ext cx="82296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70840" lvl="0" marL="342900" rtl="0" algn="l">
              <a:spcBef>
                <a:spcPts val="640"/>
              </a:spcBef>
              <a:spcAft>
                <a:spcPts val="0"/>
              </a:spcAft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project analyzes the e-commerce transactions of a gift shop based in Pakistan.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0840" lvl="0" marL="3429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covers January to June 2025.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0840" lvl="0" marL="3429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 To understand monthly sales trends to facilitate better planning and decision-making.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0840" lvl="0" marL="342900" rtl="0" algn="l">
              <a:spcBef>
                <a:spcPts val="1200"/>
              </a:spcBef>
              <a:spcAft>
                <a:spcPts val="1200"/>
              </a:spcAft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used: Google Cloud BigQuery, SQL, Looker Studio.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457200" y="154484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 – Ask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57200" y="900113"/>
            <a:ext cx="82296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819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Task: Analyze monthly sales to discover patterns and support business decisions.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Questions: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3690" lvl="1" marL="742950" rtl="0" algn="l">
              <a:spcBef>
                <a:spcPts val="640"/>
              </a:spcBef>
              <a:spcAft>
                <a:spcPts val="0"/>
              </a:spcAft>
              <a:buSzPct val="100000"/>
              <a:buChar char="○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total sales for each month?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3690" lvl="1" marL="742950" rtl="0" algn="l">
              <a:spcBef>
                <a:spcPts val="640"/>
              </a:spcBef>
              <a:spcAft>
                <a:spcPts val="0"/>
              </a:spcAft>
              <a:buSzPct val="100000"/>
              <a:buChar char="○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months performed best and worst?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3690" lvl="1" marL="742950" rtl="0" algn="l">
              <a:spcBef>
                <a:spcPts val="640"/>
              </a:spcBef>
              <a:spcAft>
                <a:spcPts val="0"/>
              </a:spcAft>
              <a:buSzPct val="100000"/>
              <a:buChar char="○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there any seasonal or demand patterns?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457200" y="154484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 – Prepare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457200" y="900113"/>
            <a:ext cx="82296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-386080" lvl="0" marL="342900" rtl="0" algn="l">
              <a:spcBef>
                <a:spcPts val="640"/>
              </a:spcBef>
              <a:spcAft>
                <a:spcPts val="0"/>
              </a:spcAft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Columns were cleaned up and renamed for consistency.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6080" lvl="0" marL="3429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'order_date' </a:t>
            </a: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was converted to the correct date format.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6080" lvl="0" marL="3429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'order_month' </a:t>
            </a: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column was created for trend grouping.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6080" lvl="0" marL="342900" rtl="0" algn="l">
              <a:spcBef>
                <a:spcPts val="1200"/>
              </a:spcBef>
              <a:spcAft>
                <a:spcPts val="1200"/>
              </a:spcAft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 data was reviewed.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457200" y="154484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 – Process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457200" y="900113"/>
            <a:ext cx="82296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Transactions grouped by month.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342900" rtl="0" algn="l">
              <a:spcBef>
                <a:spcPts val="1200"/>
              </a:spcBef>
              <a:spcAft>
                <a:spcPts val="0"/>
              </a:spcAft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sales, quantity sold, and order volume.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342900" rtl="0" algn="l">
              <a:spcBef>
                <a:spcPts val="1200"/>
              </a:spcBef>
              <a:spcAft>
                <a:spcPts val="1200"/>
              </a:spcAft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sorted chronologically.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457200" y="154484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4 – Analyze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457200" y="900113"/>
            <a:ext cx="82296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3375" lvl="0" marL="342900" rtl="0" algn="l">
              <a:spcBef>
                <a:spcPts val="640"/>
              </a:spcBef>
              <a:spcAft>
                <a:spcPts val="0"/>
              </a:spcAft>
              <a:buSzPts val="1650"/>
              <a:buFont typeface="Calibri"/>
              <a:buChar char="●"/>
            </a:pPr>
            <a:r>
              <a:rPr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January recorded the highest total sales.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3375" lvl="0" marL="342900" rtl="0" algn="l">
              <a:spcBef>
                <a:spcPts val="640"/>
              </a:spcBef>
              <a:spcAft>
                <a:spcPts val="0"/>
              </a:spcAft>
              <a:buSzPts val="1650"/>
              <a:buFont typeface="Calibri"/>
              <a:buChar char="●"/>
            </a:pPr>
            <a:r>
              <a:rPr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March and June were the months with the worst results.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3375" lvl="0" marL="342900" rtl="0" algn="l">
              <a:spcBef>
                <a:spcPts val="640"/>
              </a:spcBef>
              <a:spcAft>
                <a:spcPts val="0"/>
              </a:spcAft>
              <a:buSzPts val="1650"/>
              <a:buFont typeface="Calibri"/>
              <a:buChar char="●"/>
            </a:pPr>
            <a:r>
              <a:rPr lang="en" sz="16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April showed a recovery after March's decline.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9" title="total_sales, total_orders, total_quantity_sold by order_mont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675" y="2709074"/>
            <a:ext cx="7978648" cy="226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9"/>
          <p:cNvCxnSpPr/>
          <p:nvPr/>
        </p:nvCxnSpPr>
        <p:spPr>
          <a:xfrm>
            <a:off x="685800" y="3047575"/>
            <a:ext cx="3072600" cy="1541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9"/>
          <p:cNvCxnSpPr/>
          <p:nvPr/>
        </p:nvCxnSpPr>
        <p:spPr>
          <a:xfrm flipH="1" rot="10800000">
            <a:off x="3758425" y="3529125"/>
            <a:ext cx="818700" cy="1069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9"/>
          <p:cNvCxnSpPr/>
          <p:nvPr/>
        </p:nvCxnSpPr>
        <p:spPr>
          <a:xfrm>
            <a:off x="4567500" y="3529175"/>
            <a:ext cx="3467400" cy="112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457200" y="154484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5 – Share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457200" y="900113"/>
            <a:ext cx="82296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reated a clear bar chart to communicate trends.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visuals to show month-over-month changes.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Highlighted key takeaways for stakeholders.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57200" y="154484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6 – Act: Recommendations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457200" y="900113"/>
            <a:ext cx="82296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4013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Boost marketing during low-demand months like March and June.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13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Replicate successful strategies from January.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13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Align inventory with high-demand months.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13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Explore external or seasonal factors.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13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AutoNum type="arabicPeriod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monthly sales goals using data insights.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457200" y="154484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457200" y="900113"/>
            <a:ext cx="82296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1242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 questions or comments?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242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me on GitHub or LinkedIn: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417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(GitHub: </a:t>
            </a:r>
            <a:r>
              <a:rPr lang="en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eCommerce Sales Trend Analysis</a:t>
            </a: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417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" sz="31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LinkedIn: </a:t>
            </a:r>
            <a:r>
              <a:rPr lang="en" sz="3150" u="sng">
                <a:solidFill>
                  <a:schemeClr val="hlink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4"/>
              </a:rPr>
              <a:t>Sergio Sagastume</a:t>
            </a: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242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This analysis is based on the publicly available dataset from </a:t>
            </a:r>
            <a:r>
              <a:rPr lang="en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M. Fayyaz on Kaggle</a:t>
            </a: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Accessed 2025.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