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0"/>
  </p:notesMasterIdLst>
  <p:sldIdLst>
    <p:sldId id="441" r:id="rId5"/>
    <p:sldId id="434" r:id="rId6"/>
    <p:sldId id="431" r:id="rId7"/>
    <p:sldId id="410" r:id="rId8"/>
    <p:sldId id="378" r:id="rId9"/>
    <p:sldId id="438" r:id="rId10"/>
    <p:sldId id="437" r:id="rId11"/>
    <p:sldId id="435" r:id="rId12"/>
    <p:sldId id="432" r:id="rId13"/>
    <p:sldId id="332" r:id="rId14"/>
    <p:sldId id="442" r:id="rId15"/>
    <p:sldId id="443" r:id="rId16"/>
    <p:sldId id="440" r:id="rId17"/>
    <p:sldId id="433" r:id="rId18"/>
    <p:sldId id="413" r:id="rId19"/>
    <p:sldId id="412" r:id="rId20"/>
    <p:sldId id="415" r:id="rId21"/>
    <p:sldId id="402" r:id="rId22"/>
    <p:sldId id="399" r:id="rId23"/>
    <p:sldId id="417" r:id="rId24"/>
    <p:sldId id="371" r:id="rId25"/>
    <p:sldId id="420" r:id="rId26"/>
    <p:sldId id="353" r:id="rId27"/>
    <p:sldId id="377" r:id="rId28"/>
    <p:sldId id="386" r:id="rId29"/>
    <p:sldId id="401" r:id="rId30"/>
    <p:sldId id="423" r:id="rId31"/>
    <p:sldId id="392" r:id="rId32"/>
    <p:sldId id="393" r:id="rId33"/>
    <p:sldId id="394" r:id="rId34"/>
    <p:sldId id="395" r:id="rId35"/>
    <p:sldId id="409" r:id="rId36"/>
    <p:sldId id="424" r:id="rId37"/>
    <p:sldId id="414" r:id="rId38"/>
    <p:sldId id="337"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83333" autoAdjust="0"/>
  </p:normalViewPr>
  <p:slideViewPr>
    <p:cSldViewPr snapToGrid="0" snapToObjects="1">
      <p:cViewPr varScale="1">
        <p:scale>
          <a:sx n="103" d="100"/>
          <a:sy n="103" d="100"/>
        </p:scale>
        <p:origin x="-792" y="-112"/>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2071237016"/>
        <c:axId val="-2071646280"/>
        <c:axId val="0"/>
      </c:bar3DChart>
      <c:dateAx>
        <c:axId val="-2071237016"/>
        <c:scaling>
          <c:orientation val="minMax"/>
        </c:scaling>
        <c:delete val="0"/>
        <c:axPos val="b"/>
        <c:numFmt formatCode="mmm\-yy" sourceLinked="1"/>
        <c:majorTickMark val="out"/>
        <c:minorTickMark val="none"/>
        <c:tickLblPos val="nextTo"/>
        <c:crossAx val="-2071646280"/>
        <c:crosses val="autoZero"/>
        <c:auto val="1"/>
        <c:lblOffset val="100"/>
        <c:baseTimeUnit val="months"/>
      </c:dateAx>
      <c:valAx>
        <c:axId val="-2071646280"/>
        <c:scaling>
          <c:orientation val="minMax"/>
        </c:scaling>
        <c:delete val="0"/>
        <c:axPos val="l"/>
        <c:majorGridlines/>
        <c:numFmt formatCode="#,##0" sourceLinked="1"/>
        <c:majorTickMark val="out"/>
        <c:minorTickMark val="none"/>
        <c:tickLblPos val="nextTo"/>
        <c:crossAx val="-2071237016"/>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3/29/18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I want to talk to you about cloud native applications, and bringing microservice architectures into production in the enterprise.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11</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14</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3810893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79" r:id="rId21"/>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micrometer.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spring.io/blog/2018/03/01/spring-boot-2-0-goes-g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130747"/>
            <a:ext cx="9170334" cy="5404994"/>
          </a:xfrm>
          <a:prstGeom prst="rect">
            <a:avLst/>
          </a:prstGeom>
        </p:spPr>
      </p:pic>
      <p:sp>
        <p:nvSpPr>
          <p:cNvPr id="14" name="Shape 251"/>
          <p:cNvSpPr/>
          <p:nvPr/>
        </p:nvSpPr>
        <p:spPr>
          <a:xfrm>
            <a:off x="-4469" y="-130747"/>
            <a:ext cx="9144000" cy="5404994"/>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1323439"/>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dirty="0">
                <a:solidFill>
                  <a:srgbClr val="2C95DD"/>
                </a:solidFill>
                <a:latin typeface="Arial"/>
                <a:cs typeface="Arial"/>
              </a:rPr>
              <a:t>Cloud Native Workshop</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Spring Boot and Actuator</a:t>
            </a:r>
          </a:p>
        </p:txBody>
      </p:sp>
      <p:sp>
        <p:nvSpPr>
          <p:cNvPr id="11" name="TextBox 10"/>
          <p:cNvSpPr txBox="1"/>
          <p:nvPr/>
        </p:nvSpPr>
        <p:spPr>
          <a:xfrm>
            <a:off x="623455" y="3461916"/>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Pivotal Cloud Foundry</a:t>
            </a:r>
            <a:endParaRPr lang="en-US" sz="1600" dirty="0">
              <a:solidFill>
                <a:srgbClr val="FFFFFF"/>
              </a:solidFill>
              <a:cs typeface="Arial"/>
            </a:endParaRPr>
          </a:p>
        </p:txBody>
      </p:sp>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946426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smtClean="0"/>
              <a:t>Boot 2.0 </a:t>
            </a:r>
            <a:r>
              <a:rPr lang="mr-IN" dirty="0" smtClean="0"/>
              <a:t>–</a:t>
            </a:r>
            <a:r>
              <a:rPr lang="en-US" dirty="0" smtClean="0"/>
              <a:t> </a:t>
            </a:r>
            <a:r>
              <a:rPr lang="en-US" dirty="0" err="1" smtClean="0"/>
              <a:t>Whats</a:t>
            </a:r>
            <a:r>
              <a:rPr lang="en-US" dirty="0" smtClean="0"/>
              <a:t> new</a:t>
            </a:r>
            <a:endParaRPr lang="en-US" dirty="0"/>
          </a:p>
        </p:txBody>
      </p:sp>
      <p:sp>
        <p:nvSpPr>
          <p:cNvPr id="3" name="Content Placeholder 2"/>
          <p:cNvSpPr>
            <a:spLocks noGrp="1"/>
          </p:cNvSpPr>
          <p:nvPr>
            <p:ph sz="quarter" idx="10"/>
          </p:nvPr>
        </p:nvSpPr>
        <p:spPr>
          <a:xfrm>
            <a:off x="457200" y="1108074"/>
            <a:ext cx="8229600" cy="3293454"/>
          </a:xfrm>
        </p:spPr>
        <p:txBody>
          <a:bodyPr anchor="ctr">
            <a:normAutofit fontScale="55000" lnSpcReduction="20000"/>
          </a:bodyPr>
          <a:lstStyle/>
          <a:p>
            <a:pPr lvl="0"/>
            <a:r>
              <a:rPr lang="en-US" dirty="0"/>
              <a:t>A Java 8 baseline, and Java 9 support.</a:t>
            </a:r>
          </a:p>
          <a:p>
            <a:pPr lvl="0"/>
            <a:r>
              <a:rPr lang="en-US" dirty="0"/>
              <a:t>Reactive web programming support with Spring </a:t>
            </a:r>
            <a:r>
              <a:rPr lang="en-US" dirty="0" err="1"/>
              <a:t>WebFlux</a:t>
            </a:r>
            <a:r>
              <a:rPr lang="en-US" dirty="0"/>
              <a:t>/</a:t>
            </a:r>
            <a:r>
              <a:rPr lang="en-US" dirty="0" err="1"/>
              <a:t>WebFlux.fn</a:t>
            </a:r>
            <a:r>
              <a:rPr lang="en-US" dirty="0"/>
              <a:t>.</a:t>
            </a:r>
          </a:p>
          <a:p>
            <a:pPr lvl="0"/>
            <a:r>
              <a:rPr lang="en-US" dirty="0"/>
              <a:t>Auto-configuration and starter POMs for reactive Spring Data Cassandra, </a:t>
            </a:r>
            <a:r>
              <a:rPr lang="en-US" dirty="0" err="1"/>
              <a:t>MongoDB</a:t>
            </a:r>
            <a:r>
              <a:rPr lang="en-US" dirty="0"/>
              <a:t>, </a:t>
            </a:r>
            <a:r>
              <a:rPr lang="en-US" dirty="0" err="1"/>
              <a:t>Couchbase</a:t>
            </a:r>
            <a:r>
              <a:rPr lang="en-US" dirty="0"/>
              <a:t> and </a:t>
            </a:r>
            <a:r>
              <a:rPr lang="en-US" dirty="0" err="1"/>
              <a:t>Redis</a:t>
            </a:r>
            <a:r>
              <a:rPr lang="en-US" dirty="0"/>
              <a:t>.</a:t>
            </a:r>
          </a:p>
          <a:p>
            <a:pPr lvl="0"/>
            <a:r>
              <a:rPr lang="en-US" dirty="0"/>
              <a:t>Support for embedded </a:t>
            </a:r>
            <a:r>
              <a:rPr lang="en-US" dirty="0" err="1"/>
              <a:t>Netty</a:t>
            </a:r>
            <a:r>
              <a:rPr lang="en-US" dirty="0"/>
              <a:t>.</a:t>
            </a:r>
          </a:p>
          <a:p>
            <a:pPr lvl="0"/>
            <a:r>
              <a:rPr lang="en-US" dirty="0"/>
              <a:t>HTTP/2 for Tomcat, Undertow and Jetty.</a:t>
            </a:r>
          </a:p>
          <a:p>
            <a:pPr lvl="0"/>
            <a:r>
              <a:rPr lang="en-US" dirty="0" err="1"/>
              <a:t>Kotlin</a:t>
            </a:r>
            <a:r>
              <a:rPr lang="en-US" dirty="0"/>
              <a:t> support.</a:t>
            </a:r>
          </a:p>
          <a:p>
            <a:pPr lvl="0"/>
            <a:r>
              <a:rPr lang="en-US" dirty="0"/>
              <a:t>A brand new actuator architecture, with support for Spring MVC, </a:t>
            </a:r>
            <a:r>
              <a:rPr lang="en-US" dirty="0" err="1"/>
              <a:t>WebFlux</a:t>
            </a:r>
            <a:r>
              <a:rPr lang="en-US" dirty="0"/>
              <a:t> and Jersey.</a:t>
            </a:r>
          </a:p>
          <a:p>
            <a:pPr lvl="0"/>
            <a:r>
              <a:rPr lang="en-US" dirty="0">
                <a:hlinkClick r:id="rId3"/>
              </a:rPr>
              <a:t>Micrometer</a:t>
            </a:r>
            <a:r>
              <a:rPr lang="en-US" dirty="0"/>
              <a:t> based metrics with exporters for Atlas, </a:t>
            </a:r>
            <a:r>
              <a:rPr lang="en-US" dirty="0" err="1"/>
              <a:t>Datadog</a:t>
            </a:r>
            <a:r>
              <a:rPr lang="en-US" dirty="0"/>
              <a:t>, Ganglia, Graphite, Influx, JMX, New Relic, Prometheus, </a:t>
            </a:r>
            <a:r>
              <a:rPr lang="en-US" dirty="0" err="1"/>
              <a:t>SignalFx</a:t>
            </a:r>
            <a:r>
              <a:rPr lang="en-US" dirty="0"/>
              <a:t>, </a:t>
            </a:r>
            <a:r>
              <a:rPr lang="en-US" dirty="0" err="1"/>
              <a:t>StatsD</a:t>
            </a:r>
            <a:r>
              <a:rPr lang="en-US" dirty="0"/>
              <a:t> and </a:t>
            </a:r>
            <a:r>
              <a:rPr lang="en-US" dirty="0" err="1"/>
              <a:t>Wavefront</a:t>
            </a:r>
            <a:r>
              <a:rPr lang="en-US" dirty="0"/>
              <a:t>.</a:t>
            </a:r>
          </a:p>
          <a:p>
            <a:pPr lvl="0"/>
            <a:r>
              <a:rPr lang="en-US" dirty="0"/>
              <a:t>Quartz scheduler support.</a:t>
            </a:r>
          </a:p>
          <a:p>
            <a:pPr lvl="0"/>
            <a:r>
              <a:rPr lang="en-US" dirty="0"/>
              <a:t>Greatly simplified security auto-configuration.</a:t>
            </a:r>
          </a:p>
          <a:p>
            <a:pPr marL="0" indent="0" algn="ctr">
              <a:lnSpc>
                <a:spcPct val="150000"/>
              </a:lnSpc>
              <a:buNone/>
            </a:pPr>
            <a:endParaRPr lang="en-US" dirty="0" smtClean="0"/>
          </a:p>
          <a:p>
            <a:pPr marL="0" indent="0">
              <a:buNone/>
            </a:pPr>
            <a:endParaRPr lang="en-US" dirty="0"/>
          </a:p>
        </p:txBody>
      </p:sp>
    </p:spTree>
    <p:extLst>
      <p:ext uri="{BB962C8B-B14F-4D97-AF65-F5344CB8AC3E}">
        <p14:creationId xmlns:p14="http://schemas.microsoft.com/office/powerpoint/2010/main" val="190940598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2.0 Resources</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r>
              <a:rPr lang="en-US" dirty="0">
                <a:hlinkClick r:id="rId3"/>
              </a:rPr>
              <a:t>https://spring.io/blog/2018/03/01/spring-boot-2-0-goes-</a:t>
            </a:r>
            <a:r>
              <a:rPr lang="en-US" dirty="0" smtClean="0">
                <a:hlinkClick r:id="rId3"/>
              </a:rPr>
              <a:t>ga</a:t>
            </a:r>
            <a:endParaRPr lang="en-US" dirty="0" smtClean="0"/>
          </a:p>
          <a:p>
            <a:pPr marL="0" indent="0" algn="ctr">
              <a:lnSpc>
                <a:spcPct val="150000"/>
              </a:lnSpc>
              <a:buNone/>
            </a:pPr>
            <a:endParaRPr lang="en-US" dirty="0" smtClean="0"/>
          </a:p>
          <a:p>
            <a:pPr marL="0" indent="0">
              <a:buNone/>
            </a:pPr>
            <a:endParaRPr lang="en-US" dirty="0"/>
          </a:p>
        </p:txBody>
      </p:sp>
    </p:spTree>
    <p:extLst>
      <p:ext uri="{BB962C8B-B14F-4D97-AF65-F5344CB8AC3E}">
        <p14:creationId xmlns:p14="http://schemas.microsoft.com/office/powerpoint/2010/main" val="303040633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
        <p:nvSpPr>
          <p:cNvPr id="4" name="Title 1"/>
          <p:cNvSpPr>
            <a:spLocks noGrp="1"/>
          </p:cNvSpPr>
          <p:nvPr>
            <p:ph type="title"/>
          </p:nvPr>
        </p:nvSpPr>
        <p:spPr>
          <a:xfrm>
            <a:off x="457199" y="320040"/>
            <a:ext cx="8229601" cy="363558"/>
          </a:xfrm>
        </p:spPr>
        <p:txBody>
          <a:bodyPr/>
          <a:lstStyle/>
          <a:p>
            <a:r>
              <a:rPr lang="en-US" dirty="0" smtClean="0"/>
              <a:t>Spring Initializer</a:t>
            </a: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
        <p:nvSpPr>
          <p:cNvPr id="4" name="Title 1"/>
          <p:cNvSpPr>
            <a:spLocks noGrp="1"/>
          </p:cNvSpPr>
          <p:nvPr>
            <p:ph type="title"/>
          </p:nvPr>
        </p:nvSpPr>
        <p:spPr/>
        <p:txBody>
          <a:bodyPr/>
          <a:lstStyle/>
          <a:p>
            <a:r>
              <a:rPr lang="en-US" dirty="0" smtClean="0"/>
              <a:t>Spring Initializer</a:t>
            </a:r>
            <a:endParaRPr lang="en-US" dirty="0"/>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t>What </a:t>
            </a:r>
            <a:r>
              <a:rPr lang="en-US" dirty="0" smtClean="0"/>
              <a:t>is </a:t>
            </a:r>
            <a:r>
              <a:rPr lang="en-US" dirty="0"/>
              <a:t>Spring Boot</a:t>
            </a:r>
            <a:r>
              <a:rPr lang="en-US" dirty="0" smtClean="0"/>
              <a:t>?</a:t>
            </a:r>
            <a:endParaRPr lang="en-US" dirty="0"/>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334634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starters</a:t>
            </a:r>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Profiles</a:t>
            </a:r>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r>
              <a:rPr lang="en-US" dirty="0"/>
              <a:t>Actuator</a:t>
            </a:r>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solidFill>
                  <a:schemeClr val="bg2">
                    <a:lumMod val="50000"/>
                  </a:schemeClr>
                </a:solidFill>
              </a:rPr>
              <a:t>What’s new in </a:t>
            </a:r>
            <a:r>
              <a:rPr lang="en-US" dirty="0">
                <a:solidFill>
                  <a:schemeClr val="bg2">
                    <a:lumMod val="50000"/>
                  </a:schemeClr>
                </a:solidFill>
              </a:rPr>
              <a:t>Spring </a:t>
            </a:r>
            <a:r>
              <a:rPr lang="en-US" dirty="0" smtClean="0">
                <a:solidFill>
                  <a:schemeClr val="bg2">
                    <a:lumMod val="50000"/>
                  </a:schemeClr>
                </a:solidFill>
              </a:rPr>
              <a:t>Boot 2.0?</a:t>
            </a:r>
            <a:endParaRPr lang="en-US" dirty="0">
              <a:solidFill>
                <a:schemeClr val="bg2">
                  <a:lumMod val="50000"/>
                </a:schemeClr>
              </a:solidFill>
            </a:endParaRPr>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933727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Classpath</a:t>
            </a:r>
            <a:r>
              <a:rPr lang="en-US" dirty="0" smtClean="0"/>
              <a:t> Hell</a:t>
            </a:r>
            <a:endParaRPr lang="en-US" dirty="0">
              <a:latin typeface="Arial"/>
              <a:cs typeface="Arial"/>
            </a:endParaRPr>
          </a:p>
        </p:txBody>
      </p:sp>
      <p:sp>
        <p:nvSpPr>
          <p:cNvPr id="3" name="Content Placeholder 2"/>
          <p:cNvSpPr>
            <a:spLocks noGrp="1"/>
          </p:cNvSpPr>
          <p:nvPr>
            <p:ph sz="quarter" idx="10"/>
          </p:nvPr>
        </p:nvSpPr>
        <p:spPr>
          <a:xfrm>
            <a:off x="457201" y="982315"/>
            <a:ext cx="4798478" cy="3419213"/>
          </a:xfrm>
        </p:spPr>
        <p:txBody>
          <a:bodyPr anchor="ctr">
            <a:normAutofit/>
          </a:bodyPr>
          <a:lstStyle/>
          <a:p>
            <a:r>
              <a:rPr lang="en-US" dirty="0" smtClean="0"/>
              <a:t>A </a:t>
            </a:r>
            <a:r>
              <a:rPr lang="en-US" dirty="0"/>
              <a:t>Jar is missing</a:t>
            </a:r>
          </a:p>
          <a:p>
            <a:r>
              <a:rPr lang="en-US" dirty="0" smtClean="0"/>
              <a:t>There </a:t>
            </a:r>
            <a:r>
              <a:rPr lang="en-US" dirty="0"/>
              <a:t>is one Jar too many</a:t>
            </a:r>
          </a:p>
          <a:p>
            <a:r>
              <a:rPr lang="en-US" dirty="0" smtClean="0"/>
              <a:t>A </a:t>
            </a:r>
            <a:r>
              <a:rPr lang="en-US" dirty="0"/>
              <a:t>class is not visible where it should be</a:t>
            </a:r>
          </a:p>
          <a:p>
            <a:pPr marL="0" indent="0">
              <a:buNone/>
            </a:pPr>
            <a:endParaRPr lang="en-US" dirty="0"/>
          </a:p>
        </p:txBody>
      </p:sp>
      <p:pic>
        <p:nvPicPr>
          <p:cNvPr id="5" name="Picture 4" descr="Java-Classpa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720" y="982315"/>
            <a:ext cx="3305384" cy="3419214"/>
          </a:xfrm>
          <a:prstGeom prst="rect">
            <a:avLst/>
          </a:prstGeom>
        </p:spPr>
      </p:pic>
    </p:spTree>
    <p:extLst>
      <p:ext uri="{BB962C8B-B14F-4D97-AF65-F5344CB8AC3E}">
        <p14:creationId xmlns:p14="http://schemas.microsoft.com/office/powerpoint/2010/main" val="19612148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a:t>
            </a:r>
            <a:r>
              <a:rPr lang="en-US" dirty="0" err="1" smtClean="0">
                <a:latin typeface="Courier"/>
                <a:cs typeface="Courier"/>
              </a:rPr>
              <a:t>Classpath</a:t>
            </a:r>
            <a:r>
              <a:rPr lang="en-US" dirty="0" smtClean="0"/>
              <a:t> Hell</a:t>
            </a:r>
            <a:endParaRPr lang="en-US" dirty="0"/>
          </a:p>
        </p:txBody>
      </p:sp>
      <p:sp>
        <p:nvSpPr>
          <p:cNvPr id="5" name="Rectangle 4"/>
          <p:cNvSpPr/>
          <p:nvPr/>
        </p:nvSpPr>
        <p:spPr>
          <a:xfrm>
            <a:off x="113161" y="2283581"/>
            <a:ext cx="1596820" cy="914400"/>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 docs/blogs/copy previous project structure</a:t>
            </a:r>
            <a:endParaRPr lang="en-US" sz="1400" dirty="0"/>
          </a:p>
        </p:txBody>
      </p:sp>
      <p:sp>
        <p:nvSpPr>
          <p:cNvPr id="6" name="Terminator 5"/>
          <p:cNvSpPr/>
          <p:nvPr/>
        </p:nvSpPr>
        <p:spPr>
          <a:xfrm>
            <a:off x="457199" y="106413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start</a:t>
            </a:r>
            <a:endParaRPr lang="en-US" dirty="0"/>
          </a:p>
        </p:txBody>
      </p:sp>
      <p:sp>
        <p:nvSpPr>
          <p:cNvPr id="7" name="Process 6"/>
          <p:cNvSpPr/>
          <p:nvPr/>
        </p:nvSpPr>
        <p:spPr>
          <a:xfrm>
            <a:off x="312056" y="3726300"/>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Download jars</a:t>
            </a:r>
            <a:endParaRPr lang="en-US" sz="1400" dirty="0"/>
          </a:p>
        </p:txBody>
      </p:sp>
      <p:sp>
        <p:nvSpPr>
          <p:cNvPr id="9" name="Process 8"/>
          <p:cNvSpPr/>
          <p:nvPr/>
        </p:nvSpPr>
        <p:spPr>
          <a:xfrm>
            <a:off x="2854476" y="3775651"/>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Add jars to </a:t>
            </a:r>
            <a:r>
              <a:rPr lang="en-US" sz="1400" dirty="0" err="1" smtClean="0">
                <a:latin typeface="Courier"/>
                <a:cs typeface="Courier"/>
              </a:rPr>
              <a:t>classpath</a:t>
            </a:r>
            <a:endParaRPr lang="en-US" sz="1400" dirty="0">
              <a:latin typeface="Courier"/>
              <a:cs typeface="Courier"/>
            </a:endParaRPr>
          </a:p>
        </p:txBody>
      </p:sp>
      <p:sp>
        <p:nvSpPr>
          <p:cNvPr id="10" name="Process 9"/>
          <p:cNvSpPr/>
          <p:nvPr/>
        </p:nvSpPr>
        <p:spPr>
          <a:xfrm>
            <a:off x="2854476" y="2837302"/>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Write Code</a:t>
            </a:r>
            <a:endParaRPr lang="en-US" sz="1400" dirty="0"/>
          </a:p>
        </p:txBody>
      </p:sp>
      <p:sp>
        <p:nvSpPr>
          <p:cNvPr id="11" name="Decision 10"/>
          <p:cNvSpPr/>
          <p:nvPr/>
        </p:nvSpPr>
        <p:spPr>
          <a:xfrm>
            <a:off x="2433564" y="1300117"/>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Unresolved symbol?</a:t>
            </a:r>
            <a:endParaRPr lang="en-US" sz="1200" dirty="0"/>
          </a:p>
        </p:txBody>
      </p:sp>
      <p:sp>
        <p:nvSpPr>
          <p:cNvPr id="12" name="Process 11"/>
          <p:cNvSpPr/>
          <p:nvPr/>
        </p:nvSpPr>
        <p:spPr>
          <a:xfrm>
            <a:off x="5060647" y="1532098"/>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build</a:t>
            </a:r>
            <a:endParaRPr lang="en-US" sz="1400" dirty="0"/>
          </a:p>
        </p:txBody>
      </p:sp>
      <p:sp>
        <p:nvSpPr>
          <p:cNvPr id="13" name="Process 12"/>
          <p:cNvSpPr/>
          <p:nvPr/>
        </p:nvSpPr>
        <p:spPr>
          <a:xfrm>
            <a:off x="5060647" y="2394616"/>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run</a:t>
            </a:r>
            <a:endParaRPr lang="en-US" sz="1400" dirty="0"/>
          </a:p>
        </p:txBody>
      </p:sp>
      <p:sp>
        <p:nvSpPr>
          <p:cNvPr id="15" name="Decision 14"/>
          <p:cNvSpPr/>
          <p:nvPr/>
        </p:nvSpPr>
        <p:spPr>
          <a:xfrm>
            <a:off x="6905899" y="2052435"/>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err="1" smtClean="0">
                <a:latin typeface="Courier"/>
                <a:cs typeface="Courier"/>
              </a:rPr>
              <a:t>NoClassDefFound</a:t>
            </a:r>
            <a:r>
              <a:rPr lang="en-US" sz="1100" dirty="0" smtClean="0">
                <a:latin typeface="Courier"/>
                <a:cs typeface="Courier"/>
              </a:rPr>
              <a:t>?  </a:t>
            </a:r>
            <a:endParaRPr lang="en-US" sz="1100" dirty="0">
              <a:latin typeface="Courier"/>
              <a:cs typeface="Courier"/>
            </a:endParaRPr>
          </a:p>
        </p:txBody>
      </p:sp>
      <p:sp>
        <p:nvSpPr>
          <p:cNvPr id="16" name="Terminator 15"/>
          <p:cNvSpPr/>
          <p:nvPr/>
        </p:nvSpPr>
        <p:spPr>
          <a:xfrm>
            <a:off x="7540371" y="398646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end</a:t>
            </a:r>
            <a:endParaRPr lang="en-US" dirty="0"/>
          </a:p>
        </p:txBody>
      </p:sp>
      <p:cxnSp>
        <p:nvCxnSpPr>
          <p:cNvPr id="18" name="Straight Arrow Connector 17"/>
          <p:cNvCxnSpPr/>
          <p:nvPr/>
        </p:nvCxnSpPr>
        <p:spPr>
          <a:xfrm>
            <a:off x="868679" y="1589315"/>
            <a:ext cx="0" cy="63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911571" y="3297164"/>
            <a:ext cx="41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572382" y="3986469"/>
            <a:ext cx="12337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454401" y="3381829"/>
            <a:ext cx="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54401" y="2442996"/>
            <a:ext cx="0" cy="338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928918" y="1850571"/>
            <a:ext cx="1468361"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523620" y="1850571"/>
            <a:ext cx="488647"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60572" y="2112910"/>
            <a:ext cx="0" cy="231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286121" y="2602889"/>
            <a:ext cx="607683" cy="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7946572" y="3210076"/>
            <a:ext cx="3018" cy="703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862667" y="1064139"/>
            <a:ext cx="0" cy="763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7931578" y="1064140"/>
            <a:ext cx="18012" cy="954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862667" y="1064139"/>
            <a:ext cx="606891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49590" y="1649790"/>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
        <p:nvSpPr>
          <p:cNvPr id="35" name="TextBox 34"/>
          <p:cNvSpPr txBox="1"/>
          <p:nvPr/>
        </p:nvSpPr>
        <p:spPr>
          <a:xfrm>
            <a:off x="7949590" y="3197981"/>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7" name="TextBox 36"/>
          <p:cNvSpPr txBox="1"/>
          <p:nvPr/>
        </p:nvSpPr>
        <p:spPr>
          <a:xfrm>
            <a:off x="4484920" y="1458442"/>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9" name="TextBox 38"/>
          <p:cNvSpPr txBox="1"/>
          <p:nvPr/>
        </p:nvSpPr>
        <p:spPr>
          <a:xfrm>
            <a:off x="2034254" y="1465124"/>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Tree>
    <p:extLst>
      <p:ext uri="{BB962C8B-B14F-4D97-AF65-F5344CB8AC3E}">
        <p14:creationId xmlns:p14="http://schemas.microsoft.com/office/powerpoint/2010/main" val="443375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sz="quarter" idx="10"/>
          </p:nvPr>
        </p:nvSpPr>
        <p:spPr>
          <a:xfrm>
            <a:off x="457200" y="1108074"/>
            <a:ext cx="8229600" cy="1921179"/>
          </a:xfrm>
        </p:spPr>
        <p:txBody>
          <a:bodyPr anchor="ctr">
            <a:normAutofit/>
          </a:bodyPr>
          <a:lstStyle/>
          <a:p>
            <a:pPr marL="0" indent="0" algn="ctr">
              <a:buNone/>
            </a:pPr>
            <a:r>
              <a:rPr lang="en-US" sz="2200" dirty="0" smtClean="0"/>
              <a:t>Every application that accesses a relational database with </a:t>
            </a:r>
            <a:r>
              <a:rPr lang="en-US" sz="2200" dirty="0" smtClean="0">
                <a:latin typeface="Courier"/>
                <a:cs typeface="Courier"/>
              </a:rPr>
              <a:t>JDBC</a:t>
            </a:r>
            <a:r>
              <a:rPr lang="en-US" sz="2200" dirty="0" smtClean="0"/>
              <a:t> needs to configure a </a:t>
            </a:r>
            <a:r>
              <a:rPr lang="en-US" sz="2200" dirty="0" err="1" smtClean="0">
                <a:latin typeface="Courier"/>
                <a:cs typeface="Courier"/>
              </a:rPr>
              <a:t>JdbcTemplate</a:t>
            </a:r>
            <a:r>
              <a:rPr lang="en-US" sz="2200" dirty="0" smtClean="0"/>
              <a:t> and a </a:t>
            </a:r>
            <a:r>
              <a:rPr lang="en-US" sz="2200" dirty="0" err="1" smtClean="0">
                <a:latin typeface="Courier"/>
                <a:cs typeface="Courier"/>
              </a:rPr>
              <a:t>DataSource</a:t>
            </a:r>
            <a:endParaRPr lang="en-US" sz="2200" dirty="0">
              <a:latin typeface="Courier"/>
              <a:cs typeface="Courier"/>
            </a:endParaRPr>
          </a:p>
        </p:txBody>
      </p:sp>
      <p:pic>
        <p:nvPicPr>
          <p:cNvPr id="4" name="Picture 3" descr="Screen Shot 2016-01-23 at 9.2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65" y="3029253"/>
            <a:ext cx="4445000" cy="1346200"/>
          </a:xfrm>
          <a:prstGeom prst="rect">
            <a:avLst/>
          </a:prstGeom>
        </p:spPr>
      </p:pic>
      <p:pic>
        <p:nvPicPr>
          <p:cNvPr id="7" name="Picture 6" descr="Screen Shot 2016-01-23 at 9.3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 y="3029253"/>
            <a:ext cx="4533900" cy="1346200"/>
          </a:xfrm>
          <a:prstGeom prst="rect">
            <a:avLst/>
          </a:prstGeom>
        </p:spPr>
      </p:pic>
    </p:spTree>
    <p:extLst>
      <p:ext uri="{BB962C8B-B14F-4D97-AF65-F5344CB8AC3E}">
        <p14:creationId xmlns:p14="http://schemas.microsoft.com/office/powerpoint/2010/main" val="33228788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pic>
        <p:nvPicPr>
          <p:cNvPr id="4" name="Picture 3" descr="Screen Shot 2016-02-17 at 5.26.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6" y="943427"/>
            <a:ext cx="5454951" cy="3655098"/>
          </a:xfrm>
          <a:prstGeom prst="rect">
            <a:avLst/>
          </a:prstGeom>
        </p:spPr>
      </p:pic>
      <p:sp>
        <p:nvSpPr>
          <p:cNvPr id="5" name="TextBox 4"/>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To get a </a:t>
            </a:r>
            <a:r>
              <a:rPr lang="en-US" sz="2400" dirty="0" err="1" smtClean="0">
                <a:solidFill>
                  <a:schemeClr val="bg1"/>
                </a:solidFill>
                <a:latin typeface="Arial"/>
                <a:cs typeface="Arial"/>
              </a:rPr>
              <a:t>db</a:t>
            </a:r>
            <a:r>
              <a:rPr lang="en-US" sz="2400" dirty="0" smtClean="0">
                <a:solidFill>
                  <a:schemeClr val="bg1"/>
                </a:solidFill>
                <a:latin typeface="Arial"/>
                <a:cs typeface="Arial"/>
              </a:rPr>
              <a:t> connection</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Driver</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Connection URL</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Username</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Password</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41707161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pic>
        <p:nvPicPr>
          <p:cNvPr id="10" name="Picture 9" descr="Screen Shot 2016-02-17 at 5.3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1" y="919235"/>
            <a:ext cx="5379357" cy="3684491"/>
          </a:xfrm>
          <a:prstGeom prst="rect">
            <a:avLst/>
          </a:prstGeom>
        </p:spPr>
      </p:pic>
      <p:sp>
        <p:nvSpPr>
          <p:cNvPr id="23" name="TextBox 22"/>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For </a:t>
            </a:r>
            <a:r>
              <a:rPr lang="en-US" sz="2400" dirty="0" smtClean="0">
                <a:solidFill>
                  <a:schemeClr val="bg1"/>
                </a:solidFill>
                <a:latin typeface="Courier"/>
                <a:cs typeface="Courier"/>
              </a:rPr>
              <a:t>CRUD</a:t>
            </a:r>
            <a:r>
              <a:rPr lang="en-US" sz="2400" dirty="0" smtClean="0">
                <a:solidFill>
                  <a:schemeClr val="bg1"/>
                </a:solidFill>
                <a:latin typeface="Arial"/>
                <a:cs typeface="Arial"/>
              </a:rPr>
              <a:t> Operations</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Prepare Statement</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Parameters</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Execute Statement</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8534094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t>What </a:t>
            </a:r>
            <a:r>
              <a:rPr lang="en-US" dirty="0"/>
              <a:t>is </a:t>
            </a:r>
            <a:r>
              <a:rPr lang="en-US" dirty="0" smtClean="0"/>
              <a:t>new in Spring Boot 2.0?</a:t>
            </a:r>
            <a:endParaRPr lang="en-US" dirty="0"/>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6209818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27080</TotalTime>
  <Words>1331</Words>
  <Application>Microsoft Macintosh PowerPoint</Application>
  <PresentationFormat>On-screen Show (16:9)</PresentationFormat>
  <Paragraphs>212</Paragraphs>
  <Slides>35</Slides>
  <Notes>9</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Pivotal_Dark_Template</vt:lpstr>
      <vt:lpstr>PowerPoint Presentation</vt:lpstr>
      <vt:lpstr>Agenda</vt:lpstr>
      <vt:lpstr>Agenda</vt:lpstr>
      <vt:lpstr>Classpath Hell</vt:lpstr>
      <vt:lpstr>Resolving Classpath Hell</vt:lpstr>
      <vt:lpstr>Boilerplate code</vt:lpstr>
      <vt:lpstr>Boilerplate code</vt:lpstr>
      <vt:lpstr>Boilerplate code</vt:lpstr>
      <vt:lpstr>Agenda</vt:lpstr>
      <vt:lpstr>Spring Boot</vt:lpstr>
      <vt:lpstr>Spring Boot 2.0 – Whats new</vt:lpstr>
      <vt:lpstr>Spring Boot 2.0 Resources</vt:lpstr>
      <vt:lpstr>Spring Boot Adoption</vt:lpstr>
      <vt:lpstr>Agenda</vt:lpstr>
      <vt:lpstr>Capabilities</vt:lpstr>
      <vt:lpstr>Capabilities</vt:lpstr>
      <vt:lpstr>PowerPoint Presentation</vt:lpstr>
      <vt:lpstr>Spring Initializer</vt:lpstr>
      <vt:lpstr>Spring Initializer</vt:lpstr>
      <vt:lpstr>PowerPoint Presentation</vt:lpstr>
      <vt:lpstr>Spring Boot starters</vt:lpstr>
      <vt:lpstr>PowerPoint Presentation</vt:lpstr>
      <vt:lpstr>Profiles</vt:lpstr>
      <vt:lpstr>Profiles</vt:lpstr>
      <vt:lpstr>Profiles</vt:lpstr>
      <vt:lpstr>Precedence of externalized configuration</vt:lpstr>
      <vt:lpstr>PowerPoint Presentation</vt:lpstr>
      <vt:lpstr>Actuator</vt:lpstr>
      <vt:lpstr>Actuator</vt:lpstr>
      <vt:lpstr>Types of Actuator Endpoints</vt:lpstr>
      <vt:lpstr>/health</vt:lpstr>
      <vt:lpstr>/metrics</vt:lpstr>
      <vt:lpstr>PowerPoint Presentation</vt:lpstr>
      <vt:lpstr>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Sharath Sahadevan</cp:lastModifiedBy>
  <cp:revision>596</cp:revision>
  <dcterms:created xsi:type="dcterms:W3CDTF">2010-04-12T23:12:02Z</dcterms:created>
  <dcterms:modified xsi:type="dcterms:W3CDTF">2018-03-29T21:23:39Z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