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16"/>
  </p:notesMasterIdLst>
  <p:handoutMasterIdLst>
    <p:handoutMasterId r:id="rId17"/>
  </p:handoutMasterIdLst>
  <p:sldIdLst>
    <p:sldId id="465" r:id="rId5"/>
    <p:sldId id="461" r:id="rId6"/>
    <p:sldId id="448" r:id="rId7"/>
    <p:sldId id="431" r:id="rId8"/>
    <p:sldId id="432" r:id="rId9"/>
    <p:sldId id="454" r:id="rId10"/>
    <p:sldId id="455" r:id="rId11"/>
    <p:sldId id="462" r:id="rId12"/>
    <p:sldId id="463" r:id="rId13"/>
    <p:sldId id="464" r:id="rId14"/>
    <p:sldId id="466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D2B111F-3241-BA49-BD6B-E01F39824615}">
          <p14:sldIdLst>
            <p14:sldId id="465"/>
            <p14:sldId id="461"/>
            <p14:sldId id="448"/>
            <p14:sldId id="431"/>
          </p14:sldIdLst>
        </p14:section>
        <p14:section name="Blue/Green upgrades and DB Migrations" id="{0FDDD6FB-16AE-284E-9BE0-E70D0CB1F5D6}">
          <p14:sldIdLst>
            <p14:sldId id="432"/>
            <p14:sldId id="454"/>
            <p14:sldId id="455"/>
          </p14:sldIdLst>
        </p14:section>
        <p14:section name="End" id="{CE84DD7C-ACD5-B043-AFD4-1CA89F58F70A}">
          <p14:sldIdLst/>
        </p14:section>
        <p14:section name="Parking Lot" id="{B2A7A31D-193C-7B4A-B6E8-9F0C941600B1}">
          <p14:sldIdLst>
            <p14:sldId id="462"/>
            <p14:sldId id="463"/>
            <p14:sldId id="464"/>
            <p14:sldId id="466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am Zwickey" initials="" lastIdx="5" clrIdx="0"/>
  <p:cmAuthor id="1" name="Carl Daver" initials="" lastIdx="1" clrIdx="1"/>
  <p:cmAuthor id="2" name="Marcelo Borges" initials="" lastIdx="3" clrIdx="2"/>
  <p:cmAuthor id="3" name="Steven Benario" initials="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881"/>
    <a:srgbClr val="00A79D"/>
    <a:srgbClr val="00786E"/>
    <a:srgbClr val="17232A"/>
    <a:srgbClr val="155A89"/>
    <a:srgbClr val="1E84C6"/>
    <a:srgbClr val="202F38"/>
    <a:srgbClr val="BD68C4"/>
    <a:srgbClr val="A87DAF"/>
    <a:srgbClr val="45A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4762" autoAdjust="0"/>
    <p:restoredTop sz="90365" autoAdjust="0"/>
  </p:normalViewPr>
  <p:slideViewPr>
    <p:cSldViewPr snapToGrid="0" snapToObjects="1">
      <p:cViewPr>
        <p:scale>
          <a:sx n="143" d="100"/>
          <a:sy n="143" d="100"/>
        </p:scale>
        <p:origin x="-120" y="-104"/>
      </p:cViewPr>
      <p:guideLst>
        <p:guide orient="horz" pos="698"/>
        <p:guide orient="horz" pos="1765"/>
        <p:guide orient="horz" pos="2024"/>
        <p:guide pos="2880"/>
        <p:guide pos="594"/>
        <p:guide pos="5472"/>
        <p:guide pos="1158"/>
        <p:guide pos="461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8" d="100"/>
        <a:sy n="188" d="100"/>
      </p:scale>
      <p:origin x="0" y="14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639CD-02BA-E14F-BB05-54A9501A84F3}" type="datetimeFigureOut">
              <a:rPr lang="en-US" smtClean="0"/>
              <a:t>3/8/16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8319D-B5CF-C34D-B3AB-503185207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655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7E9F9-6557-4923-BE10-1C342566E3EE}" type="datetimeFigureOut">
              <a:rPr lang="en-US" smtClean="0"/>
              <a:t>3/8/16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87A38-3CEC-41F8-9B8A-7D549F20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96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Relationship Id="rId3" Type="http://schemas.openxmlformats.org/officeDocument/2006/relationships/hyperlink" Target="https://docs.pivotal.io/pivotalcf/devguide/services/migrate-db.html" TargetMode="Externa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Relationship Id="rId3" Type="http://schemas.openxmlformats.org/officeDocument/2006/relationships/hyperlink" Target="https://docs.pivotal.io/pivotalcf/devguide/services/migrate-db.html" TargetMode="Externa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Relationship Id="rId3" Type="http://schemas.openxmlformats.org/officeDocument/2006/relationships/hyperlink" Target="https://docs.pivotal.io/pivotalcf/devguide/services/migrate-db.html" TargetMode="Externa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Shape 707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8" name="Shape 70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Clr>
                <a:schemeClr val="dk1"/>
              </a:buClr>
            </a:pPr>
            <a:endParaRPr baseline="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>
              <a:spcBef>
                <a:spcPts val="0"/>
              </a:spcBef>
              <a:buFontTx/>
              <a:buNone/>
            </a:pPr>
            <a:endParaRPr lang="x-none" baseline="0" dirty="0" smtClean="0"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5" name="Shape 21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86" name="Shape 2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u="sng" dirty="0" smtClean="0">
                <a:solidFill>
                  <a:schemeClr val="hlink"/>
                </a:solidFill>
                <a:hlinkClick r:id="rId3"/>
              </a:rPr>
              <a:t>https://docs.pivotal.io/pivotalcf/devguide/services/migrate-db.html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u="sng" dirty="0" smtClean="0">
              <a:solidFill>
                <a:schemeClr val="hlink"/>
              </a:solidFill>
              <a:hlinkClick r:id="rId3"/>
            </a:endParaRPr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IMAGE</a:t>
            </a:r>
            <a:r>
              <a:rPr lang="en-US" baseline="0" dirty="0" smtClean="0"/>
              <a:t> FOUND ON GOOGLE – </a:t>
            </a:r>
            <a:r>
              <a:rPr lang="en-US" baseline="0" smtClean="0"/>
              <a:t>check 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5" name="Shape 21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86" name="Shape 2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u="sng" dirty="0" smtClean="0">
                <a:solidFill>
                  <a:schemeClr val="hlink"/>
                </a:solidFill>
                <a:hlinkClick r:id="rId3"/>
              </a:rPr>
              <a:t>https://docs.pivotal.io/pivotalcf/devguide/services/migrate-db.html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u="sng" dirty="0" smtClean="0">
              <a:solidFill>
                <a:schemeClr val="hlink"/>
              </a:solidFill>
              <a:hlinkClick r:id="rId3"/>
            </a:endParaRPr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IMAGE</a:t>
            </a:r>
            <a:r>
              <a:rPr lang="en-US" baseline="0" dirty="0" smtClean="0"/>
              <a:t> FOUND ON GOOGLE – </a:t>
            </a:r>
            <a:r>
              <a:rPr lang="en-US" baseline="0" smtClean="0"/>
              <a:t>check 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5" name="Shape 21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86" name="Shape 2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u="sng" dirty="0" smtClean="0">
                <a:solidFill>
                  <a:schemeClr val="hlink"/>
                </a:solidFill>
                <a:hlinkClick r:id="rId3"/>
              </a:rPr>
              <a:t>https://docs.pivotal.io/pivotalcf/devguide/services/migrate-db.html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u="sng" dirty="0" smtClean="0">
              <a:solidFill>
                <a:schemeClr val="hlink"/>
              </a:solidFill>
              <a:hlinkClick r:id="rId3"/>
            </a:endParaRPr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IMAGE</a:t>
            </a:r>
            <a:r>
              <a:rPr lang="en-US" baseline="0" dirty="0" smtClean="0"/>
              <a:t> FOUND ON GOOGLE – </a:t>
            </a:r>
            <a:r>
              <a:rPr lang="en-US" baseline="0" smtClean="0"/>
              <a:t>check 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docs.pivotal.io</a:t>
            </a:r>
            <a:r>
              <a:rPr lang="en-US" dirty="0" smtClean="0"/>
              <a:t>/</a:t>
            </a:r>
            <a:r>
              <a:rPr lang="en-US" dirty="0" err="1" smtClean="0"/>
              <a:t>pivotalcf</a:t>
            </a:r>
            <a:r>
              <a:rPr lang="en-US" dirty="0" smtClean="0"/>
              <a:t>/</a:t>
            </a:r>
            <a:r>
              <a:rPr lang="en-US" dirty="0" err="1" smtClean="0"/>
              <a:t>devguide</a:t>
            </a:r>
            <a:r>
              <a:rPr lang="en-US" dirty="0" smtClean="0"/>
              <a:t>/deploy-apps/routes-</a:t>
            </a:r>
            <a:r>
              <a:rPr lang="en-US" dirty="0" err="1" smtClean="0"/>
              <a:t>domains.html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Picture of PCF architecture </a:t>
            </a:r>
            <a:r>
              <a:rPr lang="en-US" dirty="0" err="1" smtClean="0"/>
              <a:t>HAProxy</a:t>
            </a:r>
            <a:r>
              <a:rPr lang="en-US" baseline="0" dirty="0" smtClean="0"/>
              <a:t> and Router using domain </a:t>
            </a:r>
            <a:r>
              <a:rPr lang="en-US" baseline="0" dirty="0" err="1" smtClean="0"/>
              <a:t>namesdns</a:t>
            </a:r>
            <a:r>
              <a:rPr lang="en-US" baseline="0" dirty="0" smtClean="0"/>
              <a:t>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042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Shape 1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4213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70" name="Shape 1170"/>
          <p:cNvSpPr txBox="1">
            <a:spLocks noGrp="1"/>
          </p:cNvSpPr>
          <p:nvPr>
            <p:ph type="body" idx="1"/>
          </p:nvPr>
        </p:nvSpPr>
        <p:spPr>
          <a:xfrm>
            <a:off x="295170" y="2972430"/>
            <a:ext cx="6267600" cy="5793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1" name="Shape 1171"/>
          <p:cNvSpPr txBox="1">
            <a:spLocks noGrp="1"/>
          </p:cNvSpPr>
          <p:nvPr>
            <p:ph type="sldNum" idx="12"/>
          </p:nvPr>
        </p:nvSpPr>
        <p:spPr>
          <a:xfrm>
            <a:off x="3884853" y="8685863"/>
            <a:ext cx="2971499" cy="456599"/>
          </a:xfrm>
          <a:prstGeom prst="rect">
            <a:avLst/>
          </a:prstGeom>
          <a:noFill/>
          <a:ln>
            <a:noFill/>
          </a:ln>
        </p:spPr>
        <p:txBody>
          <a:bodyPr lIns="89825" tIns="44900" rIns="89825" bIns="44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89647" y="-27990"/>
            <a:ext cx="9259047" cy="5220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Piv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984" y="366152"/>
            <a:ext cx="1364191" cy="30928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134021" y="2005054"/>
            <a:ext cx="6530788" cy="1147664"/>
          </a:xfrm>
        </p:spPr>
        <p:txBody>
          <a:bodyPr/>
          <a:lstStyle>
            <a:lvl1pPr algn="l">
              <a:lnSpc>
                <a:spcPct val="80000"/>
              </a:lnSpc>
              <a:spcAft>
                <a:spcPts val="500"/>
              </a:spcAft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34021" y="1586264"/>
            <a:ext cx="6110923" cy="314872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1134021" y="3315823"/>
            <a:ext cx="7881472" cy="345129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chemeClr val="accent5"/>
                </a:solidFill>
              </a:defRPr>
            </a:lvl1pPr>
            <a:lvl3pPr marL="914400" indent="0" algn="l">
              <a:buNone/>
              <a:defRPr baseline="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SUB TEXT</a:t>
            </a:r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None/>
              <a:defRPr sz="1600">
                <a:solidFill>
                  <a:srgbClr val="878787"/>
                </a:solidFill>
              </a:defRPr>
            </a:lvl1pPr>
            <a:lvl2pPr marL="457200" indent="0">
              <a:buNone/>
              <a:defRPr sz="1600">
                <a:solidFill>
                  <a:srgbClr val="878787"/>
                </a:solidFill>
              </a:defRPr>
            </a:lvl2pPr>
            <a:lvl3pPr marL="914400" indent="0">
              <a:buNone/>
              <a:defRPr sz="1400">
                <a:solidFill>
                  <a:srgbClr val="878787"/>
                </a:solidFill>
              </a:defRPr>
            </a:lvl3pPr>
            <a:lvl4pPr marL="1371600" indent="0">
              <a:buNone/>
              <a:defRPr sz="1200">
                <a:solidFill>
                  <a:srgbClr val="878787"/>
                </a:solidFill>
              </a:defRPr>
            </a:lvl4pPr>
            <a:lvl5pPr marL="1828800" indent="0">
              <a:buNone/>
              <a:defRPr sz="1200">
                <a:solidFill>
                  <a:srgbClr val="87878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662394" y="3832344"/>
            <a:ext cx="4070350" cy="665162"/>
          </a:xfrm>
        </p:spPr>
        <p:txBody>
          <a:bodyPr>
            <a:noAutofit/>
          </a:bodyPr>
          <a:lstStyle>
            <a:lvl1pPr marL="0" indent="0">
              <a:buNone/>
              <a:defRPr sz="1100" i="1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662488" y="1200150"/>
            <a:ext cx="4070350" cy="2430556"/>
          </a:xfrm>
        </p:spPr>
        <p:txBody>
          <a:bodyPr/>
          <a:lstStyle/>
          <a:p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943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7536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16580"/>
            <a:ext cx="4040188" cy="2578042"/>
          </a:xfrm>
        </p:spPr>
        <p:txBody>
          <a:bodyPr>
            <a:normAutofit/>
          </a:bodyPr>
          <a:lstStyle>
            <a:lvl1pPr>
              <a:defRPr sz="2000">
                <a:solidFill>
                  <a:srgbClr val="878787"/>
                </a:solidFill>
              </a:defRPr>
            </a:lvl1pPr>
            <a:lvl2pPr>
              <a:defRPr sz="2000">
                <a:solidFill>
                  <a:srgbClr val="878787"/>
                </a:solidFill>
              </a:defRPr>
            </a:lvl2pPr>
            <a:lvl3pPr>
              <a:defRPr sz="2000">
                <a:solidFill>
                  <a:srgbClr val="878787"/>
                </a:solidFill>
              </a:defRPr>
            </a:lvl3pPr>
            <a:lvl4pPr>
              <a:defRPr sz="2000">
                <a:solidFill>
                  <a:srgbClr val="878787"/>
                </a:solidFill>
              </a:defRPr>
            </a:lvl4pPr>
            <a:lvl5pPr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7536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016580"/>
            <a:ext cx="4041775" cy="2578042"/>
          </a:xfrm>
        </p:spPr>
        <p:txBody>
          <a:bodyPr>
            <a:normAutofit/>
          </a:bodyPr>
          <a:lstStyle>
            <a:lvl1pPr>
              <a:defRPr sz="2000">
                <a:solidFill>
                  <a:srgbClr val="878787"/>
                </a:solidFill>
              </a:defRPr>
            </a:lvl1pPr>
            <a:lvl2pPr>
              <a:defRPr sz="2000">
                <a:solidFill>
                  <a:srgbClr val="878787"/>
                </a:solidFill>
              </a:defRPr>
            </a:lvl2pPr>
            <a:lvl3pPr>
              <a:defRPr sz="2000">
                <a:solidFill>
                  <a:srgbClr val="878787"/>
                </a:solidFill>
              </a:defRPr>
            </a:lvl3pPr>
            <a:lvl4pPr>
              <a:defRPr sz="2000">
                <a:solidFill>
                  <a:srgbClr val="878787"/>
                </a:solidFill>
              </a:defRPr>
            </a:lvl4pPr>
            <a:lvl5pPr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73780"/>
            <a:ext cx="9144000" cy="300461"/>
          </a:xfrm>
        </p:spPr>
        <p:txBody>
          <a:bodyPr/>
          <a:lstStyle>
            <a:lvl1pPr algn="ctr">
              <a:defRPr sz="18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042147" y="1770529"/>
            <a:ext cx="7059706" cy="1377484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5" name="Picture 4" descr="Pattern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67234" y="-126999"/>
            <a:ext cx="9226176" cy="5285441"/>
          </a:xfrm>
          <a:prstGeom prst="rect">
            <a:avLst/>
          </a:prstGeom>
          <a:solidFill>
            <a:srgbClr val="97ACB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56" y="465167"/>
            <a:ext cx="8516471" cy="376792"/>
          </a:xfrm>
        </p:spPr>
        <p:txBody>
          <a:bodyPr anchor="b"/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82176" y="1105647"/>
            <a:ext cx="9226176" cy="40378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39056" y="157381"/>
            <a:ext cx="8516471" cy="229215"/>
          </a:xfrm>
        </p:spPr>
        <p:txBody>
          <a:bodyPr>
            <a:normAutofit/>
          </a:bodyPr>
          <a:lstStyle>
            <a:lvl1pPr marL="0" indent="0" algn="l">
              <a:buNone/>
              <a:defRPr sz="1200" b="1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366059" y="1822334"/>
            <a:ext cx="2039470" cy="27720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2488201" y="1822334"/>
            <a:ext cx="2039470" cy="27720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4610343" y="1822334"/>
            <a:ext cx="2039470" cy="27720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6732485" y="1822334"/>
            <a:ext cx="2039470" cy="27720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33421"/>
            <a:ext cx="1948329" cy="514719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6FD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04515"/>
            <a:ext cx="1948329" cy="2578042"/>
          </a:xfrm>
        </p:spPr>
        <p:txBody>
          <a:bodyPr>
            <a:normAutofit/>
          </a:bodyPr>
          <a:lstStyle>
            <a:lvl1pPr marL="285750" marR="0" indent="-285750" algn="l" defTabSz="4572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 sz="1000">
                <a:solidFill>
                  <a:srgbClr val="878787"/>
                </a:solidFill>
              </a:defRPr>
            </a:lvl1pPr>
            <a:lvl2pPr marL="457200" indent="0">
              <a:buNone/>
              <a:defRPr sz="2000">
                <a:solidFill>
                  <a:srgbClr val="878787"/>
                </a:solidFill>
              </a:defRPr>
            </a:lvl2pPr>
            <a:lvl3pPr marL="914400" indent="0">
              <a:buNone/>
              <a:defRPr sz="2000">
                <a:solidFill>
                  <a:srgbClr val="878787"/>
                </a:solidFill>
              </a:defRPr>
            </a:lvl3pPr>
            <a:lvl4pPr marL="1371600" indent="0">
              <a:buNone/>
              <a:defRPr sz="2000">
                <a:solidFill>
                  <a:srgbClr val="878787"/>
                </a:solidFill>
              </a:defRPr>
            </a:lvl4pPr>
            <a:lvl5pPr marL="1828800" indent="0">
              <a:buNone/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sp>
        <p:nvSpPr>
          <p:cNvPr id="7" name="Text Placeholder 2"/>
          <p:cNvSpPr>
            <a:spLocks noGrp="1"/>
          </p:cNvSpPr>
          <p:nvPr>
            <p:ph type="body" idx="10"/>
          </p:nvPr>
        </p:nvSpPr>
        <p:spPr>
          <a:xfrm>
            <a:off x="2548961" y="1233421"/>
            <a:ext cx="1948329" cy="514719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1863A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1"/>
          </p:nvPr>
        </p:nvSpPr>
        <p:spPr>
          <a:xfrm>
            <a:off x="2548961" y="1904515"/>
            <a:ext cx="1948329" cy="2578042"/>
          </a:xfrm>
        </p:spPr>
        <p:txBody>
          <a:bodyPr>
            <a:normAutofit/>
          </a:bodyPr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 sz="1000">
                <a:solidFill>
                  <a:srgbClr val="878787"/>
                </a:solidFill>
              </a:defRPr>
            </a:lvl1pPr>
            <a:lvl2pPr marL="457200" indent="0">
              <a:buNone/>
              <a:defRPr sz="2000">
                <a:solidFill>
                  <a:srgbClr val="878787"/>
                </a:solidFill>
              </a:defRPr>
            </a:lvl2pPr>
            <a:lvl3pPr marL="914400" indent="0">
              <a:buNone/>
              <a:defRPr sz="2000">
                <a:solidFill>
                  <a:srgbClr val="878787"/>
                </a:solidFill>
              </a:defRPr>
            </a:lvl3pPr>
            <a:lvl4pPr marL="1371600" indent="0">
              <a:buNone/>
              <a:defRPr sz="2000">
                <a:solidFill>
                  <a:srgbClr val="878787"/>
                </a:solidFill>
              </a:defRPr>
            </a:lvl4pPr>
            <a:lvl5pPr marL="1828800" indent="0">
              <a:buNone/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sp>
        <p:nvSpPr>
          <p:cNvPr id="9" name="Text Placeholder 2"/>
          <p:cNvSpPr>
            <a:spLocks noGrp="1"/>
          </p:cNvSpPr>
          <p:nvPr>
            <p:ph type="body" idx="12"/>
          </p:nvPr>
        </p:nvSpPr>
        <p:spPr>
          <a:xfrm>
            <a:off x="4655665" y="1233421"/>
            <a:ext cx="1948329" cy="514719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1863A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4655665" y="1904515"/>
            <a:ext cx="1948329" cy="2578042"/>
          </a:xfrm>
        </p:spPr>
        <p:txBody>
          <a:bodyPr>
            <a:normAutofit/>
          </a:bodyPr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 sz="1000">
                <a:solidFill>
                  <a:srgbClr val="878787"/>
                </a:solidFill>
              </a:defRPr>
            </a:lvl1pPr>
            <a:lvl2pPr marL="457200" indent="0">
              <a:buNone/>
              <a:defRPr sz="2000">
                <a:solidFill>
                  <a:srgbClr val="878787"/>
                </a:solidFill>
              </a:defRPr>
            </a:lvl2pPr>
            <a:lvl3pPr marL="914400" indent="0">
              <a:buNone/>
              <a:defRPr sz="2000">
                <a:solidFill>
                  <a:srgbClr val="878787"/>
                </a:solidFill>
              </a:defRPr>
            </a:lvl3pPr>
            <a:lvl4pPr marL="1371600" indent="0">
              <a:buNone/>
              <a:defRPr sz="2000">
                <a:solidFill>
                  <a:srgbClr val="878787"/>
                </a:solidFill>
              </a:defRPr>
            </a:lvl4pPr>
            <a:lvl5pPr marL="1828800" indent="0">
              <a:buNone/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4"/>
          </p:nvPr>
        </p:nvSpPr>
        <p:spPr>
          <a:xfrm>
            <a:off x="6732485" y="1233421"/>
            <a:ext cx="1948329" cy="514719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1863A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6732485" y="1904515"/>
            <a:ext cx="1948329" cy="2578042"/>
          </a:xfrm>
        </p:spPr>
        <p:txBody>
          <a:bodyPr>
            <a:normAutofit/>
          </a:bodyPr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 sz="1000">
                <a:solidFill>
                  <a:srgbClr val="878787"/>
                </a:solidFill>
              </a:defRPr>
            </a:lvl1pPr>
            <a:lvl2pPr marL="457200" indent="0">
              <a:buNone/>
              <a:defRPr sz="2000">
                <a:solidFill>
                  <a:srgbClr val="878787"/>
                </a:solidFill>
              </a:defRPr>
            </a:lvl2pPr>
            <a:lvl3pPr marL="914400" indent="0">
              <a:buNone/>
              <a:defRPr sz="2000">
                <a:solidFill>
                  <a:srgbClr val="878787"/>
                </a:solidFill>
              </a:defRPr>
            </a:lvl3pPr>
            <a:lvl4pPr marL="1371600" indent="0">
              <a:buNone/>
              <a:defRPr sz="2000">
                <a:solidFill>
                  <a:srgbClr val="878787"/>
                </a:solidFill>
              </a:defRPr>
            </a:lvl4pPr>
            <a:lvl5pPr marL="1828800" indent="0">
              <a:buNone/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8806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669118" y="-126999"/>
            <a:ext cx="4736352" cy="5285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-67233" y="-126999"/>
            <a:ext cx="4736352" cy="5285441"/>
          </a:xfrm>
          <a:prstGeom prst="rect">
            <a:avLst/>
          </a:prstGeom>
          <a:solidFill>
            <a:srgbClr val="97ACB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9057" y="483683"/>
            <a:ext cx="4430061" cy="414471"/>
          </a:xfrm>
        </p:spPr>
        <p:txBody>
          <a:bodyPr anchor="b"/>
          <a:lstStyle>
            <a:lvl1pPr algn="l">
              <a:defRPr sz="2800" b="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69118" y="1"/>
            <a:ext cx="4474881" cy="5143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39057" y="224620"/>
            <a:ext cx="4430062" cy="229215"/>
          </a:xfrm>
        </p:spPr>
        <p:txBody>
          <a:bodyPr>
            <a:noAutofit/>
          </a:bodyPr>
          <a:lstStyle>
            <a:lvl1pPr marL="0" indent="0" algn="l">
              <a:buNone/>
              <a:defRPr sz="1000" b="1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9057" y="1225718"/>
            <a:ext cx="4430061" cy="9144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697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-163871" y="-65548"/>
            <a:ext cx="9447161" cy="5284838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01800" y="3094038"/>
            <a:ext cx="5689600" cy="46196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chemeClr val="accent5"/>
                </a:solidFill>
                <a:cs typeface="Arial" charset="0"/>
              </a:rPr>
              <a:t>A NEW PLATFORM </a:t>
            </a:r>
            <a:r>
              <a:rPr lang="en-US" dirty="0" smtClean="0">
                <a:solidFill>
                  <a:schemeClr val="accent1"/>
                </a:solidFill>
                <a:cs typeface="Arial" charset="0"/>
              </a:rPr>
              <a:t>FOR A NEW ERA</a:t>
            </a:r>
          </a:p>
        </p:txBody>
      </p:sp>
      <p:pic>
        <p:nvPicPr>
          <p:cNvPr id="5" name="Picture 10" descr="Pivotal_Logo_white.png"/>
          <p:cNvPicPr>
            <a:picLocks noChangeAspect="1"/>
          </p:cNvPicPr>
          <p:nvPr userDrawn="1"/>
        </p:nvPicPr>
        <p:blipFill>
          <a:blip r:embed="rId2"/>
          <a:srcRect r="5548"/>
          <a:stretch>
            <a:fillRect/>
          </a:stretch>
        </p:blipFill>
        <p:spPr bwMode="auto">
          <a:xfrm>
            <a:off x="1973263" y="1658938"/>
            <a:ext cx="5189537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379855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6995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p Basic with Rule">
    <p:bg>
      <p:bgPr>
        <a:solidFill>
          <a:srgbClr val="17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320040"/>
            <a:ext cx="8229601" cy="363558"/>
          </a:xfrm>
        </p:spPr>
        <p:txBody>
          <a:bodyPr lIns="0" tIns="0" rIns="0" bIns="0"/>
          <a:lstStyle>
            <a:lvl1pPr>
              <a:defRPr sz="3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229600" cy="30829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366713" y="5018449"/>
            <a:ext cx="227488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2015 Pivotal.</a:t>
            </a:r>
            <a:r>
              <a:rPr lang="en-US" sz="60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8" name="Picture 7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885931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828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p Basic without Rule">
    <p:bg>
      <p:bgPr>
        <a:solidFill>
          <a:srgbClr val="17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5" name="TextBox 4"/>
          <p:cNvSpPr txBox="1"/>
          <p:nvPr userDrawn="1"/>
        </p:nvSpPr>
        <p:spPr bwMode="gray">
          <a:xfrm>
            <a:off x="366713" y="5018449"/>
            <a:ext cx="227488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2015 Pivotal.</a:t>
            </a:r>
            <a:r>
              <a:rPr lang="en-US" sz="60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6" name="Picture 5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320040"/>
            <a:ext cx="8229601" cy="363558"/>
          </a:xfrm>
        </p:spPr>
        <p:txBody>
          <a:bodyPr lIns="0" tIns="0" rIns="0" bIns="0"/>
          <a:lstStyle>
            <a:lvl1pPr>
              <a:defRPr sz="3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229600" cy="30829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339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89647" y="-27990"/>
            <a:ext cx="9259047" cy="5220256"/>
          </a:xfrm>
          <a:prstGeom prst="rect">
            <a:avLst/>
          </a:prstGeom>
          <a:solidFill>
            <a:srgbClr val="1B28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Piv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984" y="366152"/>
            <a:ext cx="1364191" cy="30928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134021" y="2005054"/>
            <a:ext cx="6530788" cy="1147664"/>
          </a:xfrm>
        </p:spPr>
        <p:txBody>
          <a:bodyPr/>
          <a:lstStyle>
            <a:lvl1pPr algn="l">
              <a:lnSpc>
                <a:spcPct val="80000"/>
              </a:lnSpc>
              <a:spcAft>
                <a:spcPts val="500"/>
              </a:spcAft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34021" y="1586264"/>
            <a:ext cx="6110923" cy="314872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1134021" y="3315823"/>
            <a:ext cx="7881472" cy="345129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chemeClr val="accent5"/>
                </a:solidFill>
              </a:defRPr>
            </a:lvl1pPr>
            <a:lvl3pPr marL="914400" indent="0" algn="l">
              <a:buNone/>
              <a:defRPr baseline="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SUB TEXT</a:t>
            </a:r>
          </a:p>
        </p:txBody>
      </p:sp>
    </p:spTree>
    <p:extLst>
      <p:ext uri="{BB962C8B-B14F-4D97-AF65-F5344CB8AC3E}">
        <p14:creationId xmlns:p14="http://schemas.microsoft.com/office/powerpoint/2010/main" val="519775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ooter bar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25546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, no circle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66712" y="1074737"/>
            <a:ext cx="8410499" cy="33830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1200"/>
              </a:spcBef>
              <a:buClr>
                <a:schemeClr val="accent1"/>
              </a:buClr>
              <a:buFont typeface="Noto Sans Symbols"/>
              <a:buChar char="•"/>
              <a:defRPr/>
            </a:lvl1pPr>
            <a:lvl2pPr lvl="1" rtl="0">
              <a:spcBef>
                <a:spcPts val="300"/>
              </a:spcBef>
              <a:buClr>
                <a:schemeClr val="accent1"/>
              </a:buClr>
              <a:buFont typeface="Verdana"/>
              <a:buChar char="–"/>
              <a:defRPr/>
            </a:lvl2pPr>
            <a:lvl3pPr lvl="2" rtl="0">
              <a:spcBef>
                <a:spcPts val="300"/>
              </a:spcBef>
              <a:buClr>
                <a:schemeClr val="accent1"/>
              </a:buClr>
              <a:buFont typeface="Verdana"/>
              <a:buChar char="▪"/>
              <a:defRPr/>
            </a:lvl3pPr>
            <a:lvl4pPr marL="1658936" lvl="3" indent="-122236" rtl="0">
              <a:spcBef>
                <a:spcPts val="300"/>
              </a:spcBef>
              <a:buClr>
                <a:schemeClr val="accent1"/>
              </a:buClr>
              <a:buFont typeface="Verdana"/>
              <a:buChar char="—"/>
              <a:defRPr/>
            </a:lvl4pPr>
            <a:lvl5pPr lvl="4" rtl="0">
              <a:spcBef>
                <a:spcPts val="300"/>
              </a:spcBef>
              <a:buClr>
                <a:schemeClr val="accent1"/>
              </a:buClr>
              <a:buFont typeface="Verdana"/>
              <a:buChar char="»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195229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, no circle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 sz="3200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13111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, and Content with graphic area a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0"/>
          </p:nvPr>
        </p:nvSpPr>
        <p:spPr bwMode="gray">
          <a:xfrm>
            <a:off x="366714" y="1419225"/>
            <a:ext cx="2073275" cy="3038475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6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rgbClr val="1C7B70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3" y="785813"/>
            <a:ext cx="8410575" cy="346219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1"/>
          </p:nvPr>
        </p:nvSpPr>
        <p:spPr bwMode="gray">
          <a:xfrm>
            <a:off x="2728913" y="1419224"/>
            <a:ext cx="6048376" cy="303847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bg2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bg2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20494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0"/>
            <a:ext cx="9280544" cy="51435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95325" y="1916328"/>
            <a:ext cx="6947616" cy="532285"/>
          </a:xfrm>
        </p:spPr>
        <p:txBody>
          <a:bodyPr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7" name="Picture 6" descr="Piv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984" y="366152"/>
            <a:ext cx="1364191" cy="309289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195325" y="2502217"/>
            <a:ext cx="5828553" cy="43790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1195325" y="4442307"/>
            <a:ext cx="7881472" cy="379642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accent5"/>
                </a:solidFill>
              </a:defRPr>
            </a:lvl1pPr>
            <a:lvl3pPr marL="914400" indent="0" algn="l">
              <a:buNone/>
              <a:defRPr baseline="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SUB TEXT</a:t>
            </a:r>
          </a:p>
        </p:txBody>
      </p:sp>
    </p:spTree>
    <p:extLst>
      <p:ext uri="{BB962C8B-B14F-4D97-AF65-F5344CB8AC3E}">
        <p14:creationId xmlns:p14="http://schemas.microsoft.com/office/powerpoint/2010/main" val="1918645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0"/>
            <a:ext cx="9144000" cy="51435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7709" y="407953"/>
            <a:ext cx="6947616" cy="585514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117709" y="998561"/>
            <a:ext cx="5828553" cy="481696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4892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0"/>
            <a:ext cx="9144000" cy="51435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A1215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1756833"/>
            <a:ext cx="9144000" cy="338666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7709" y="407953"/>
            <a:ext cx="6947616" cy="585514"/>
          </a:xfrm>
        </p:spPr>
        <p:txBody>
          <a:bodyPr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677241" y="998561"/>
            <a:ext cx="5828553" cy="481696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3670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878787"/>
                </a:solidFill>
              </a:defRPr>
            </a:lvl1pPr>
            <a:lvl2pPr>
              <a:defRPr>
                <a:solidFill>
                  <a:srgbClr val="878787"/>
                </a:solidFill>
              </a:defRPr>
            </a:lvl2pPr>
            <a:lvl3pPr>
              <a:defRPr>
                <a:solidFill>
                  <a:srgbClr val="878787"/>
                </a:solidFill>
              </a:defRPr>
            </a:lvl3pPr>
            <a:lvl4pPr>
              <a:defRPr>
                <a:solidFill>
                  <a:srgbClr val="878787"/>
                </a:solidFill>
              </a:defRPr>
            </a:lvl4pPr>
            <a:lvl5pPr>
              <a:defRPr>
                <a:solidFill>
                  <a:srgbClr val="878787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87914"/>
            <a:ext cx="6662271" cy="85725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9381"/>
            <a:ext cx="8229600" cy="3075242"/>
          </a:xfrm>
        </p:spPr>
        <p:txBody>
          <a:bodyPr/>
          <a:lstStyle>
            <a:lvl1pPr marL="0" indent="0">
              <a:buNone/>
              <a:defRPr>
                <a:solidFill>
                  <a:srgbClr val="878787"/>
                </a:solidFill>
              </a:defRPr>
            </a:lvl1pPr>
            <a:lvl2pPr marL="457200" indent="0">
              <a:buNone/>
              <a:defRPr>
                <a:solidFill>
                  <a:srgbClr val="878787"/>
                </a:solidFill>
              </a:defRPr>
            </a:lvl2pPr>
            <a:lvl3pPr marL="914400" indent="0">
              <a:buNone/>
              <a:defRPr>
                <a:solidFill>
                  <a:srgbClr val="878787"/>
                </a:solidFill>
              </a:defRPr>
            </a:lvl3pPr>
            <a:lvl4pPr marL="1371600" indent="0">
              <a:buNone/>
              <a:defRPr>
                <a:solidFill>
                  <a:srgbClr val="878787"/>
                </a:solidFill>
              </a:defRPr>
            </a:lvl4pPr>
            <a:lvl5pPr marL="1828800" indent="0">
              <a:buNone/>
              <a:defRPr>
                <a:solidFill>
                  <a:srgbClr val="878787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09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2400">
                <a:solidFill>
                  <a:srgbClr val="878787"/>
                </a:solidFill>
              </a:defRPr>
            </a:lvl1pPr>
            <a:lvl2pPr>
              <a:defRPr sz="2000">
                <a:solidFill>
                  <a:srgbClr val="878787"/>
                </a:solidFill>
              </a:defRPr>
            </a:lvl2pPr>
            <a:lvl3pPr>
              <a:defRPr sz="1800">
                <a:solidFill>
                  <a:srgbClr val="878787"/>
                </a:solidFill>
              </a:defRPr>
            </a:lvl3pPr>
            <a:lvl4pPr>
              <a:defRPr sz="1600">
                <a:solidFill>
                  <a:srgbClr val="878787"/>
                </a:solidFill>
              </a:defRPr>
            </a:lvl4pPr>
            <a:lvl5pPr>
              <a:defRPr sz="1600">
                <a:solidFill>
                  <a:srgbClr val="87878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2400">
                <a:solidFill>
                  <a:srgbClr val="878787"/>
                </a:solidFill>
              </a:defRPr>
            </a:lvl1pPr>
            <a:lvl2pPr>
              <a:defRPr sz="2000">
                <a:solidFill>
                  <a:srgbClr val="878787"/>
                </a:solidFill>
              </a:defRPr>
            </a:lvl2pPr>
            <a:lvl3pPr>
              <a:defRPr sz="1800">
                <a:solidFill>
                  <a:srgbClr val="878787"/>
                </a:solidFill>
              </a:defRPr>
            </a:lvl3pPr>
            <a:lvl4pPr>
              <a:defRPr sz="1600">
                <a:solidFill>
                  <a:srgbClr val="878787"/>
                </a:solidFill>
              </a:defRPr>
            </a:lvl4pPr>
            <a:lvl5pPr>
              <a:defRPr sz="1600">
                <a:solidFill>
                  <a:srgbClr val="87878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7471" y="-52294"/>
            <a:ext cx="9218706" cy="52107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495799" y="948765"/>
            <a:ext cx="4722907" cy="4258235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1588" y="318403"/>
            <a:ext cx="8538884" cy="363558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8882" y="1192686"/>
            <a:ext cx="3957918" cy="3394472"/>
          </a:xfrm>
        </p:spPr>
        <p:txBody>
          <a:bodyPr>
            <a:normAutofit/>
          </a:bodyPr>
          <a:lstStyle>
            <a:lvl1pPr marL="285750" indent="-285750">
              <a:spcAft>
                <a:spcPts val="600"/>
              </a:spcAft>
              <a:buFont typeface="Arial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rgbClr val="878787"/>
                </a:solidFill>
              </a:defRPr>
            </a:lvl2pPr>
            <a:lvl3pPr marL="914400" indent="0">
              <a:buNone/>
              <a:defRPr sz="1400">
                <a:solidFill>
                  <a:srgbClr val="878787"/>
                </a:solidFill>
              </a:defRPr>
            </a:lvl3pPr>
            <a:lvl4pPr marL="1371600" indent="0">
              <a:buNone/>
              <a:defRPr sz="1200">
                <a:solidFill>
                  <a:srgbClr val="878787"/>
                </a:solidFill>
              </a:defRPr>
            </a:lvl4pPr>
            <a:lvl5pPr marL="1828800" indent="0">
              <a:buNone/>
              <a:defRPr sz="1200">
                <a:solidFill>
                  <a:srgbClr val="87878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0" y="956796"/>
            <a:ext cx="4495800" cy="425020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392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342231"/>
            <a:ext cx="6662271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9381"/>
            <a:ext cx="8229600" cy="3075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70" r:id="rId2"/>
    <p:sldLayoutId id="2147493465" r:id="rId3"/>
    <p:sldLayoutId id="2147493472" r:id="rId4"/>
    <p:sldLayoutId id="2147493473" r:id="rId5"/>
    <p:sldLayoutId id="2147493457" r:id="rId6"/>
    <p:sldLayoutId id="2147493466" r:id="rId7"/>
    <p:sldLayoutId id="2147493459" r:id="rId8"/>
    <p:sldLayoutId id="2147493468" r:id="rId9"/>
    <p:sldLayoutId id="2147493469" r:id="rId10"/>
    <p:sldLayoutId id="2147493460" r:id="rId11"/>
    <p:sldLayoutId id="2147493461" r:id="rId12"/>
    <p:sldLayoutId id="2147493464" r:id="rId13"/>
    <p:sldLayoutId id="2147493467" r:id="rId14"/>
    <p:sldLayoutId id="2147493471" r:id="rId15"/>
    <p:sldLayoutId id="2147493474" r:id="rId16"/>
    <p:sldLayoutId id="2147493475" r:id="rId17"/>
    <p:sldLayoutId id="2147493476" r:id="rId18"/>
    <p:sldLayoutId id="2147493477" r:id="rId19"/>
    <p:sldLayoutId id="2147493482" r:id="rId20"/>
    <p:sldLayoutId id="2147493484" r:id="rId21"/>
    <p:sldLayoutId id="2147493486" r:id="rId22"/>
    <p:sldLayoutId id="2147493487" r:id="rId2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878787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rgbClr val="878787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878787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rgbClr val="878787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rgbClr val="878787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Diagrams only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81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787" y="1166502"/>
            <a:ext cx="2557700" cy="999169"/>
          </a:xfrm>
          <a:prstGeom prst="roundRect">
            <a:avLst/>
          </a:prstGeom>
          <a:solidFill>
            <a:srgbClr val="FF6600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UI</a:t>
            </a:r>
          </a:p>
          <a:p>
            <a:pPr algn="ctr"/>
            <a:r>
              <a:rPr lang="en-US" sz="1200" dirty="0" smtClean="0"/>
              <a:t>(</a:t>
            </a:r>
            <a:r>
              <a:rPr lang="en-US" sz="1200" dirty="0" err="1" smtClean="0"/>
              <a:t>thymeleaf</a:t>
            </a:r>
            <a:r>
              <a:rPr lang="en-US" sz="1200" dirty="0" smtClean="0"/>
              <a:t> / bootstrap / Spring Boot, MVC and Cloud Connectors)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2850774" y="1173969"/>
            <a:ext cx="879208" cy="991701"/>
          </a:xfrm>
          <a:prstGeom prst="roundRect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Model</a:t>
            </a:r>
            <a:endParaRPr lang="en-US" sz="14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3793572" y="1166502"/>
            <a:ext cx="1481686" cy="991701"/>
          </a:xfrm>
          <a:prstGeom prst="roundRect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Service</a:t>
            </a:r>
          </a:p>
          <a:p>
            <a:pPr algn="ctr"/>
            <a:r>
              <a:rPr lang="en-US" sz="1200" dirty="0" smtClean="0"/>
              <a:t>(feign / Ribbon)</a:t>
            </a:r>
            <a:endParaRPr lang="en-US" sz="1200" dirty="0"/>
          </a:p>
        </p:txBody>
      </p:sp>
      <p:sp>
        <p:nvSpPr>
          <p:cNvPr id="29" name="Rounded Rectangle 28"/>
          <p:cNvSpPr/>
          <p:nvPr/>
        </p:nvSpPr>
        <p:spPr>
          <a:xfrm>
            <a:off x="6678442" y="1175579"/>
            <a:ext cx="2140297" cy="991701"/>
          </a:xfrm>
          <a:prstGeom prst="roundRect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attendees</a:t>
            </a:r>
          </a:p>
          <a:p>
            <a:pPr algn="ctr"/>
            <a:r>
              <a:rPr lang="en-US" sz="1200" dirty="0" smtClean="0"/>
              <a:t>(spring boot, Data, Cloud Connectors)</a:t>
            </a:r>
            <a:endParaRPr lang="en-US" sz="1200" dirty="0"/>
          </a:p>
        </p:txBody>
      </p:sp>
      <p:sp>
        <p:nvSpPr>
          <p:cNvPr id="31" name="Rectangle 30"/>
          <p:cNvSpPr/>
          <p:nvPr/>
        </p:nvSpPr>
        <p:spPr>
          <a:xfrm>
            <a:off x="190942" y="825982"/>
            <a:ext cx="5213090" cy="1511270"/>
          </a:xfrm>
          <a:prstGeom prst="rect">
            <a:avLst/>
          </a:prstGeom>
          <a:noFill/>
          <a:ln w="6350">
            <a:solidFill>
              <a:schemeClr val="bg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6598512" y="825982"/>
            <a:ext cx="2335679" cy="1511270"/>
          </a:xfrm>
          <a:prstGeom prst="rect">
            <a:avLst/>
          </a:prstGeom>
          <a:noFill/>
          <a:ln w="6350">
            <a:solidFill>
              <a:schemeClr val="bg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err="1" smtClean="0"/>
              <a:t>microservice</a:t>
            </a:r>
            <a:endParaRPr lang="en-US" dirty="0"/>
          </a:p>
        </p:txBody>
      </p:sp>
      <p:cxnSp>
        <p:nvCxnSpPr>
          <p:cNvPr id="19" name="Straight Connector 18"/>
          <p:cNvCxnSpPr>
            <a:stCxn id="27" idx="3"/>
            <a:endCxn id="29" idx="1"/>
          </p:cNvCxnSpPr>
          <p:nvPr/>
        </p:nvCxnSpPr>
        <p:spPr>
          <a:xfrm>
            <a:off x="5275258" y="1662353"/>
            <a:ext cx="1403184" cy="90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506050" y="1431520"/>
            <a:ext cx="977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REST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(http/</a:t>
            </a:r>
            <a:r>
              <a:rPr lang="en-US" sz="1200" dirty="0" err="1" smtClean="0">
                <a:solidFill>
                  <a:schemeClr val="bg1"/>
                </a:solidFill>
              </a:rPr>
              <a:t>json</a:t>
            </a:r>
            <a:r>
              <a:rPr lang="en-US" sz="1200" dirty="0" smtClean="0">
                <a:solidFill>
                  <a:schemeClr val="bg1"/>
                </a:solidFill>
              </a:rPr>
              <a:t>)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314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1208"/>
          <p:cNvSpPr/>
          <p:nvPr/>
        </p:nvSpPr>
        <p:spPr>
          <a:xfrm>
            <a:off x="7089216" y="3891844"/>
            <a:ext cx="1641238" cy="62073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b" anchorCtr="0">
            <a:noAutofit/>
          </a:bodyPr>
          <a:lstStyle/>
          <a:p>
            <a:pPr lvl="0" algn="ctr">
              <a:buClr>
                <a:srgbClr val="000000"/>
              </a:buClr>
            </a:pPr>
            <a:r>
              <a:rPr lang="en-US" sz="1100" dirty="0" smtClean="0">
                <a:solidFill>
                  <a:schemeClr val="dk1"/>
                </a:solidFill>
              </a:rPr>
              <a:t>User Provided Service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3" name="Shape 11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85D"/>
              </a:buClr>
              <a:buSzPct val="250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</a:rPr>
              <a:t>Pivotal Cloud Foundry </a:t>
            </a:r>
            <a:r>
              <a:rPr lang="en-US" sz="2800" b="0" i="0" u="none" strike="noStrike" cap="none" dirty="0" smtClean="0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</a:rPr>
              <a:t>Architecture Recap</a:t>
            </a:r>
            <a:endParaRPr lang="en-US" sz="2800" b="0" i="0" u="none" strike="noStrike" cap="none" dirty="0">
              <a:solidFill>
                <a:srgbClr val="00685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74" name="Shape 1174"/>
          <p:cNvGrpSpPr/>
          <p:nvPr/>
        </p:nvGrpSpPr>
        <p:grpSpPr>
          <a:xfrm>
            <a:off x="575965" y="980939"/>
            <a:ext cx="3645377" cy="920860"/>
            <a:chOff x="1092200" y="1176869"/>
            <a:chExt cx="1744199" cy="920860"/>
          </a:xfrm>
        </p:grpSpPr>
        <p:sp>
          <p:nvSpPr>
            <p:cNvPr id="1175" name="Shape 1175"/>
            <p:cNvSpPr/>
            <p:nvPr/>
          </p:nvSpPr>
          <p:spPr>
            <a:xfrm>
              <a:off x="1092200" y="1176869"/>
              <a:ext cx="1744199" cy="8975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76" name="Shape 1176"/>
            <p:cNvGrpSpPr/>
            <p:nvPr/>
          </p:nvGrpSpPr>
          <p:grpSpPr>
            <a:xfrm>
              <a:off x="1163919" y="1239446"/>
              <a:ext cx="1621566" cy="568433"/>
              <a:chOff x="5481921" y="2721113"/>
              <a:chExt cx="1621566" cy="568433"/>
            </a:xfrm>
          </p:grpSpPr>
          <p:sp>
            <p:nvSpPr>
              <p:cNvPr id="1177" name="Shape 1177"/>
              <p:cNvSpPr/>
              <p:nvPr/>
            </p:nvSpPr>
            <p:spPr>
              <a:xfrm>
                <a:off x="5481921" y="2721113"/>
                <a:ext cx="1613099" cy="272100"/>
              </a:xfrm>
              <a:prstGeom prst="roundRect">
                <a:avLst>
                  <a:gd name="adj" fmla="val 17740"/>
                </a:avLst>
              </a:prstGeom>
              <a:solidFill>
                <a:srgbClr val="33928A"/>
              </a:solidFill>
              <a:ln>
                <a:noFill/>
              </a:ln>
            </p:spPr>
            <p:txBody>
              <a:bodyPr lIns="91425" tIns="0" rIns="91425" bIns="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F2F2"/>
                  </a:buClr>
                  <a:buSzPct val="25000"/>
                  <a:buFont typeface="Calibri"/>
                  <a:buNone/>
                </a:pPr>
                <a:r>
                  <a:rPr lang="en-US" sz="1200" b="0" i="0" u="none" strike="noStrike" cap="none">
                    <a:solidFill>
                      <a:srgbClr val="F2F2F2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Ops Manager UI</a:t>
                </a:r>
              </a:p>
            </p:txBody>
          </p:sp>
          <p:sp>
            <p:nvSpPr>
              <p:cNvPr id="1178" name="Shape 1178"/>
              <p:cNvSpPr/>
              <p:nvPr/>
            </p:nvSpPr>
            <p:spPr>
              <a:xfrm>
                <a:off x="5490387" y="3017446"/>
                <a:ext cx="1613099" cy="272100"/>
              </a:xfrm>
              <a:prstGeom prst="roundRect">
                <a:avLst>
                  <a:gd name="adj" fmla="val 17740"/>
                </a:avLst>
              </a:prstGeom>
              <a:solidFill>
                <a:srgbClr val="33928A"/>
              </a:solidFill>
              <a:ln>
                <a:noFill/>
              </a:ln>
            </p:spPr>
            <p:txBody>
              <a:bodyPr lIns="91425" tIns="0" rIns="91425" bIns="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F2F2"/>
                  </a:buClr>
                  <a:buSzPct val="25000"/>
                  <a:buFont typeface="Calibri"/>
                  <a:buNone/>
                </a:pPr>
                <a:r>
                  <a:rPr lang="en-US" sz="1200" b="0" i="0" u="none" strike="noStrike" cap="none">
                    <a:solidFill>
                      <a:srgbClr val="F2F2F2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Ops Manager Director</a:t>
                </a:r>
              </a:p>
            </p:txBody>
          </p:sp>
          <p:sp>
            <p:nvSpPr>
              <p:cNvPr id="1179" name="Shape 1179"/>
              <p:cNvSpPr/>
              <p:nvPr/>
            </p:nvSpPr>
            <p:spPr>
              <a:xfrm rot="-2700000">
                <a:off x="6900111" y="2774853"/>
                <a:ext cx="100974" cy="14806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8701" y="0"/>
                    </a:moveTo>
                    <a:cubicBezTo>
                      <a:pt x="27010" y="0"/>
                      <a:pt x="34235" y="12740"/>
                      <a:pt x="37662" y="31892"/>
                    </a:cubicBezTo>
                    <a:lnTo>
                      <a:pt x="82337" y="31892"/>
                    </a:lnTo>
                    <a:cubicBezTo>
                      <a:pt x="85765" y="12740"/>
                      <a:pt x="92989" y="0"/>
                      <a:pt x="101298" y="0"/>
                    </a:cubicBezTo>
                    <a:cubicBezTo>
                      <a:pt x="109439" y="0"/>
                      <a:pt x="116540" y="12234"/>
                      <a:pt x="120000" y="30839"/>
                    </a:cubicBezTo>
                    <a:lnTo>
                      <a:pt x="101879" y="30839"/>
                    </a:lnTo>
                    <a:lnTo>
                      <a:pt x="96571" y="60000"/>
                    </a:lnTo>
                    <a:lnTo>
                      <a:pt x="101879" y="89160"/>
                    </a:lnTo>
                    <a:lnTo>
                      <a:pt x="120000" y="89160"/>
                    </a:lnTo>
                    <a:cubicBezTo>
                      <a:pt x="116540" y="107765"/>
                      <a:pt x="109439" y="120000"/>
                      <a:pt x="101298" y="120000"/>
                    </a:cubicBezTo>
                    <a:cubicBezTo>
                      <a:pt x="92989" y="120000"/>
                      <a:pt x="85765" y="107259"/>
                      <a:pt x="82337" y="88107"/>
                    </a:cubicBezTo>
                    <a:lnTo>
                      <a:pt x="37662" y="88107"/>
                    </a:lnTo>
                    <a:cubicBezTo>
                      <a:pt x="34235" y="107259"/>
                      <a:pt x="27010" y="120000"/>
                      <a:pt x="18701" y="120000"/>
                    </a:cubicBezTo>
                    <a:cubicBezTo>
                      <a:pt x="10560" y="120000"/>
                      <a:pt x="3459" y="107765"/>
                      <a:pt x="0" y="89160"/>
                    </a:cubicBezTo>
                    <a:lnTo>
                      <a:pt x="18120" y="89160"/>
                    </a:lnTo>
                    <a:lnTo>
                      <a:pt x="23428" y="60000"/>
                    </a:lnTo>
                    <a:lnTo>
                      <a:pt x="18120" y="30839"/>
                    </a:lnTo>
                    <a:lnTo>
                      <a:pt x="0" y="30839"/>
                    </a:lnTo>
                    <a:cubicBezTo>
                      <a:pt x="3459" y="12234"/>
                      <a:pt x="10560" y="0"/>
                      <a:pt x="187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3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80" name="Shape 1180"/>
            <p:cNvSpPr txBox="1"/>
            <p:nvPr/>
          </p:nvSpPr>
          <p:spPr>
            <a:xfrm>
              <a:off x="1097423" y="1820830"/>
              <a:ext cx="1714043" cy="2768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1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Operations Manager – Infrastructure Automation</a:t>
              </a:r>
            </a:p>
          </p:txBody>
        </p:sp>
      </p:grpSp>
      <p:sp>
        <p:nvSpPr>
          <p:cNvPr id="1181" name="Shape 1181"/>
          <p:cNvSpPr/>
          <p:nvPr/>
        </p:nvSpPr>
        <p:spPr>
          <a:xfrm>
            <a:off x="5303121" y="980939"/>
            <a:ext cx="3378299" cy="262677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2" name="Shape 1182"/>
          <p:cNvSpPr/>
          <p:nvPr/>
        </p:nvSpPr>
        <p:spPr>
          <a:xfrm>
            <a:off x="7017378" y="3052678"/>
            <a:ext cx="1611899" cy="272699"/>
          </a:xfrm>
          <a:prstGeom prst="roundRect">
            <a:avLst>
              <a:gd name="adj" fmla="val 9038"/>
            </a:avLst>
          </a:prstGeom>
          <a:solidFill>
            <a:srgbClr val="33928A"/>
          </a:solidFill>
          <a:ln>
            <a:noFill/>
          </a:ln>
        </p:spPr>
        <p:txBody>
          <a:bodyPr lIns="91425" tIns="0" rIns="9142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App Log Aggregator</a:t>
            </a:r>
          </a:p>
        </p:txBody>
      </p:sp>
      <p:sp>
        <p:nvSpPr>
          <p:cNvPr id="1183" name="Shape 1183"/>
          <p:cNvSpPr/>
          <p:nvPr/>
        </p:nvSpPr>
        <p:spPr>
          <a:xfrm>
            <a:off x="7000443" y="1698276"/>
            <a:ext cx="1611899" cy="272699"/>
          </a:xfrm>
          <a:prstGeom prst="roundRect">
            <a:avLst>
              <a:gd name="adj" fmla="val 9038"/>
            </a:avLst>
          </a:prstGeom>
          <a:solidFill>
            <a:srgbClr val="33928A"/>
          </a:solidFill>
          <a:ln>
            <a:noFill/>
          </a:ln>
        </p:spPr>
        <p:txBody>
          <a:bodyPr lIns="91425" tIns="0" rIns="9142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Login Server</a:t>
            </a:r>
          </a:p>
        </p:txBody>
      </p:sp>
      <p:sp>
        <p:nvSpPr>
          <p:cNvPr id="1184" name="Shape 1184"/>
          <p:cNvSpPr/>
          <p:nvPr/>
        </p:nvSpPr>
        <p:spPr>
          <a:xfrm>
            <a:off x="5357910" y="1104075"/>
            <a:ext cx="3263100" cy="272100"/>
          </a:xfrm>
          <a:prstGeom prst="roundRect">
            <a:avLst>
              <a:gd name="adj" fmla="val 17740"/>
            </a:avLst>
          </a:prstGeom>
          <a:solidFill>
            <a:srgbClr val="33928A"/>
          </a:solidFill>
          <a:ln>
            <a:noFill/>
          </a:ln>
        </p:spPr>
        <p:txBody>
          <a:bodyPr lIns="91425" tIns="0" rIns="91425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Dynamic Router</a:t>
            </a:r>
          </a:p>
        </p:txBody>
      </p:sp>
      <p:sp>
        <p:nvSpPr>
          <p:cNvPr id="1185" name="Shape 1185"/>
          <p:cNvSpPr/>
          <p:nvPr/>
        </p:nvSpPr>
        <p:spPr>
          <a:xfrm>
            <a:off x="8314235" y="1141693"/>
            <a:ext cx="196499" cy="1964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669" y="69893"/>
                </a:moveTo>
                <a:lnTo>
                  <a:pt x="52669" y="92828"/>
                </a:lnTo>
                <a:lnTo>
                  <a:pt x="41041" y="92828"/>
                </a:lnTo>
                <a:lnTo>
                  <a:pt x="60000" y="117431"/>
                </a:lnTo>
                <a:lnTo>
                  <a:pt x="78958" y="92828"/>
                </a:lnTo>
                <a:lnTo>
                  <a:pt x="67330" y="92828"/>
                </a:lnTo>
                <a:lnTo>
                  <a:pt x="67330" y="69893"/>
                </a:lnTo>
                <a:close/>
                <a:moveTo>
                  <a:pt x="90877" y="41041"/>
                </a:moveTo>
                <a:lnTo>
                  <a:pt x="66274" y="60000"/>
                </a:lnTo>
                <a:lnTo>
                  <a:pt x="90877" y="78958"/>
                </a:lnTo>
                <a:lnTo>
                  <a:pt x="90877" y="67330"/>
                </a:lnTo>
                <a:lnTo>
                  <a:pt x="113812" y="67330"/>
                </a:lnTo>
                <a:lnTo>
                  <a:pt x="113812" y="52669"/>
                </a:lnTo>
                <a:lnTo>
                  <a:pt x="90877" y="52669"/>
                </a:lnTo>
                <a:close/>
                <a:moveTo>
                  <a:pt x="29122" y="41041"/>
                </a:moveTo>
                <a:lnTo>
                  <a:pt x="29122" y="52669"/>
                </a:lnTo>
                <a:lnTo>
                  <a:pt x="6187" y="52669"/>
                </a:lnTo>
                <a:lnTo>
                  <a:pt x="6187" y="67330"/>
                </a:lnTo>
                <a:lnTo>
                  <a:pt x="29122" y="67330"/>
                </a:lnTo>
                <a:lnTo>
                  <a:pt x="29122" y="78958"/>
                </a:lnTo>
                <a:lnTo>
                  <a:pt x="53724" y="60000"/>
                </a:lnTo>
                <a:close/>
                <a:moveTo>
                  <a:pt x="60000" y="2569"/>
                </a:moveTo>
                <a:lnTo>
                  <a:pt x="41041" y="27171"/>
                </a:lnTo>
                <a:lnTo>
                  <a:pt x="52669" y="27171"/>
                </a:lnTo>
                <a:lnTo>
                  <a:pt x="52669" y="50106"/>
                </a:lnTo>
                <a:lnTo>
                  <a:pt x="67330" y="50106"/>
                </a:lnTo>
                <a:lnTo>
                  <a:pt x="67330" y="27171"/>
                </a:lnTo>
                <a:lnTo>
                  <a:pt x="78958" y="27171"/>
                </a:lnTo>
                <a:close/>
                <a:moveTo>
                  <a:pt x="60000" y="0"/>
                </a:moveTo>
                <a:cubicBezTo>
                  <a:pt x="93137" y="0"/>
                  <a:pt x="120000" y="26862"/>
                  <a:pt x="120000" y="60000"/>
                </a:cubicBezTo>
                <a:cubicBezTo>
                  <a:pt x="120000" y="93137"/>
                  <a:pt x="93137" y="120000"/>
                  <a:pt x="60000" y="120000"/>
                </a:cubicBezTo>
                <a:cubicBezTo>
                  <a:pt x="26862" y="120000"/>
                  <a:pt x="0" y="93137"/>
                  <a:pt x="0" y="60000"/>
                </a:cubicBezTo>
                <a:cubicBezTo>
                  <a:pt x="0" y="26862"/>
                  <a:pt x="26862" y="0"/>
                  <a:pt x="600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6" name="Shape 1186"/>
          <p:cNvSpPr/>
          <p:nvPr/>
        </p:nvSpPr>
        <p:spPr>
          <a:xfrm>
            <a:off x="5357910" y="1400447"/>
            <a:ext cx="1613099" cy="272100"/>
          </a:xfrm>
          <a:prstGeom prst="roundRect">
            <a:avLst>
              <a:gd name="adj" fmla="val 17740"/>
            </a:avLst>
          </a:prstGeom>
          <a:solidFill>
            <a:srgbClr val="33928A"/>
          </a:solidFill>
          <a:ln>
            <a:noFill/>
          </a:ln>
        </p:spPr>
        <p:txBody>
          <a:bodyPr lIns="91425" tIns="0" rIns="9142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Cloud Controller</a:t>
            </a:r>
          </a:p>
        </p:txBody>
      </p:sp>
      <p:sp>
        <p:nvSpPr>
          <p:cNvPr id="1187" name="Shape 1187"/>
          <p:cNvSpPr/>
          <p:nvPr/>
        </p:nvSpPr>
        <p:spPr>
          <a:xfrm>
            <a:off x="5357910" y="1698276"/>
            <a:ext cx="1611899" cy="272699"/>
          </a:xfrm>
          <a:prstGeom prst="roundRect">
            <a:avLst>
              <a:gd name="adj" fmla="val 9038"/>
            </a:avLst>
          </a:prstGeom>
          <a:solidFill>
            <a:srgbClr val="33928A"/>
          </a:solidFill>
          <a:ln>
            <a:noFill/>
          </a:ln>
        </p:spPr>
        <p:txBody>
          <a:bodyPr lIns="91425" tIns="0" rIns="9142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UAA</a:t>
            </a:r>
          </a:p>
        </p:txBody>
      </p:sp>
      <p:sp>
        <p:nvSpPr>
          <p:cNvPr id="1188" name="Shape 1188"/>
          <p:cNvSpPr/>
          <p:nvPr/>
        </p:nvSpPr>
        <p:spPr>
          <a:xfrm>
            <a:off x="7004039" y="1400463"/>
            <a:ext cx="1611899" cy="272699"/>
          </a:xfrm>
          <a:prstGeom prst="roundRect">
            <a:avLst>
              <a:gd name="adj" fmla="val 9038"/>
            </a:avLst>
          </a:prstGeom>
          <a:solidFill>
            <a:srgbClr val="33928A"/>
          </a:solidFill>
          <a:ln>
            <a:noFill/>
          </a:ln>
        </p:spPr>
        <p:txBody>
          <a:bodyPr lIns="91425" tIns="0" rIns="9142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Health Manager</a:t>
            </a:r>
          </a:p>
        </p:txBody>
      </p:sp>
      <p:sp>
        <p:nvSpPr>
          <p:cNvPr id="1189" name="Shape 1189"/>
          <p:cNvSpPr/>
          <p:nvPr/>
        </p:nvSpPr>
        <p:spPr>
          <a:xfrm>
            <a:off x="5362389" y="1998267"/>
            <a:ext cx="3264000" cy="699538"/>
          </a:xfrm>
          <a:prstGeom prst="roundRect">
            <a:avLst>
              <a:gd name="adj" fmla="val 2039"/>
            </a:avLst>
          </a:prstGeom>
          <a:solidFill>
            <a:srgbClr val="2E7D8C"/>
          </a:solidFill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Calibri"/>
              <a:buNone/>
            </a:pPr>
            <a:r>
              <a:rPr lang="en-US" sz="1200" b="0" i="0" u="none" strike="noStrike" cap="none" dirty="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Distributed Containerized Runtime </a:t>
            </a:r>
          </a:p>
        </p:txBody>
      </p:sp>
      <p:sp>
        <p:nvSpPr>
          <p:cNvPr id="1190" name="Shape 1190"/>
          <p:cNvSpPr/>
          <p:nvPr/>
        </p:nvSpPr>
        <p:spPr>
          <a:xfrm>
            <a:off x="5360010" y="2737008"/>
            <a:ext cx="3263100" cy="272100"/>
          </a:xfrm>
          <a:prstGeom prst="roundRect">
            <a:avLst>
              <a:gd name="adj" fmla="val 17740"/>
            </a:avLst>
          </a:prstGeom>
          <a:solidFill>
            <a:srgbClr val="33928A"/>
          </a:solidFill>
          <a:ln>
            <a:noFill/>
          </a:ln>
        </p:spPr>
        <p:txBody>
          <a:bodyPr lIns="91425" tIns="0" rIns="91425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Messaging (NATS)</a:t>
            </a:r>
          </a:p>
        </p:txBody>
      </p:sp>
      <p:sp>
        <p:nvSpPr>
          <p:cNvPr id="1191" name="Shape 1191"/>
          <p:cNvSpPr/>
          <p:nvPr/>
        </p:nvSpPr>
        <p:spPr>
          <a:xfrm>
            <a:off x="5406114" y="2316892"/>
            <a:ext cx="1515300" cy="269099"/>
          </a:xfrm>
          <a:prstGeom prst="roundRect">
            <a:avLst>
              <a:gd name="adj" fmla="val 10428"/>
            </a:avLst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0" rIns="9142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Apps Container</a:t>
            </a:r>
          </a:p>
        </p:txBody>
      </p:sp>
      <p:sp>
        <p:nvSpPr>
          <p:cNvPr id="1192" name="Shape 1192"/>
          <p:cNvSpPr/>
          <p:nvPr/>
        </p:nvSpPr>
        <p:spPr>
          <a:xfrm>
            <a:off x="6718999" y="1414788"/>
            <a:ext cx="169800" cy="2264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92324"/>
                </a:moveTo>
                <a:lnTo>
                  <a:pt x="38590" y="104580"/>
                </a:lnTo>
                <a:cubicBezTo>
                  <a:pt x="44390" y="108214"/>
                  <a:pt x="51904" y="110084"/>
                  <a:pt x="60000" y="110084"/>
                </a:cubicBezTo>
                <a:cubicBezTo>
                  <a:pt x="68096" y="110084"/>
                  <a:pt x="75609" y="108214"/>
                  <a:pt x="81409" y="104580"/>
                </a:cubicBezTo>
                <a:close/>
                <a:moveTo>
                  <a:pt x="23779" y="71589"/>
                </a:moveTo>
                <a:cubicBezTo>
                  <a:pt x="22207" y="74563"/>
                  <a:pt x="21433" y="77806"/>
                  <a:pt x="21433" y="81184"/>
                </a:cubicBezTo>
                <a:cubicBezTo>
                  <a:pt x="21433" y="90786"/>
                  <a:pt x="27683" y="99295"/>
                  <a:pt x="37705" y="104133"/>
                </a:cubicBezTo>
                <a:lnTo>
                  <a:pt x="45903" y="84254"/>
                </a:lnTo>
                <a:close/>
                <a:moveTo>
                  <a:pt x="96220" y="71589"/>
                </a:moveTo>
                <a:lnTo>
                  <a:pt x="74096" y="84254"/>
                </a:lnTo>
                <a:lnTo>
                  <a:pt x="82294" y="104133"/>
                </a:lnTo>
                <a:cubicBezTo>
                  <a:pt x="92316" y="99295"/>
                  <a:pt x="98566" y="90786"/>
                  <a:pt x="98566" y="81184"/>
                </a:cubicBezTo>
                <a:cubicBezTo>
                  <a:pt x="98566" y="77806"/>
                  <a:pt x="97792" y="74563"/>
                  <a:pt x="96220" y="71589"/>
                </a:cubicBezTo>
                <a:close/>
                <a:moveTo>
                  <a:pt x="60942" y="52356"/>
                </a:moveTo>
                <a:lnTo>
                  <a:pt x="68711" y="71197"/>
                </a:lnTo>
                <a:lnTo>
                  <a:pt x="96058" y="71197"/>
                </a:lnTo>
                <a:cubicBezTo>
                  <a:pt x="90849" y="60351"/>
                  <a:pt x="77132" y="52585"/>
                  <a:pt x="60942" y="52356"/>
                </a:cubicBezTo>
                <a:close/>
                <a:moveTo>
                  <a:pt x="59057" y="52356"/>
                </a:moveTo>
                <a:cubicBezTo>
                  <a:pt x="42867" y="52585"/>
                  <a:pt x="29150" y="60351"/>
                  <a:pt x="23941" y="71197"/>
                </a:cubicBezTo>
                <a:lnTo>
                  <a:pt x="51287" y="71197"/>
                </a:lnTo>
                <a:close/>
                <a:moveTo>
                  <a:pt x="70359" y="14649"/>
                </a:moveTo>
                <a:lnTo>
                  <a:pt x="111798" y="14649"/>
                </a:lnTo>
                <a:lnTo>
                  <a:pt x="111798" y="29159"/>
                </a:lnTo>
                <a:lnTo>
                  <a:pt x="88172" y="48677"/>
                </a:lnTo>
                <a:cubicBezTo>
                  <a:pt x="102412" y="55551"/>
                  <a:pt x="111798" y="67546"/>
                  <a:pt x="111798" y="81184"/>
                </a:cubicBezTo>
                <a:cubicBezTo>
                  <a:pt x="111798" y="102621"/>
                  <a:pt x="88607" y="119999"/>
                  <a:pt x="60000" y="119999"/>
                </a:cubicBezTo>
                <a:cubicBezTo>
                  <a:pt x="31392" y="119999"/>
                  <a:pt x="8201" y="102621"/>
                  <a:pt x="8201" y="81184"/>
                </a:cubicBezTo>
                <a:cubicBezTo>
                  <a:pt x="8201" y="67563"/>
                  <a:pt x="17565" y="55580"/>
                  <a:pt x="31772" y="48700"/>
                </a:cubicBezTo>
                <a:lnTo>
                  <a:pt x="8201" y="29226"/>
                </a:lnTo>
                <a:lnTo>
                  <a:pt x="8201" y="14717"/>
                </a:lnTo>
                <a:lnTo>
                  <a:pt x="49640" y="14717"/>
                </a:lnTo>
                <a:lnTo>
                  <a:pt x="49640" y="29226"/>
                </a:lnTo>
                <a:lnTo>
                  <a:pt x="49640" y="43151"/>
                </a:lnTo>
                <a:cubicBezTo>
                  <a:pt x="52986" y="42636"/>
                  <a:pt x="56451" y="42369"/>
                  <a:pt x="60000" y="42369"/>
                </a:cubicBezTo>
                <a:lnTo>
                  <a:pt x="70359" y="43151"/>
                </a:lnTo>
                <a:lnTo>
                  <a:pt x="70359" y="29159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9380"/>
                </a:lnTo>
                <a:lnTo>
                  <a:pt x="0" y="938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3" name="Shape 1193"/>
          <p:cNvSpPr/>
          <p:nvPr/>
        </p:nvSpPr>
        <p:spPr>
          <a:xfrm>
            <a:off x="8328092" y="1445468"/>
            <a:ext cx="207299" cy="182699"/>
          </a:xfrm>
          <a:prstGeom prst="hear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4" name="Shape 1194"/>
          <p:cNvSpPr/>
          <p:nvPr/>
        </p:nvSpPr>
        <p:spPr>
          <a:xfrm>
            <a:off x="6658124" y="1759809"/>
            <a:ext cx="272999" cy="138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2275" y="40290"/>
                </a:moveTo>
                <a:cubicBezTo>
                  <a:pt x="96763" y="40290"/>
                  <a:pt x="92294" y="49114"/>
                  <a:pt x="92294" y="60000"/>
                </a:cubicBezTo>
                <a:cubicBezTo>
                  <a:pt x="92294" y="70885"/>
                  <a:pt x="96763" y="79709"/>
                  <a:pt x="102275" y="79709"/>
                </a:cubicBezTo>
                <a:cubicBezTo>
                  <a:pt x="107787" y="79709"/>
                  <a:pt x="112256" y="70885"/>
                  <a:pt x="112256" y="60000"/>
                </a:cubicBezTo>
                <a:cubicBezTo>
                  <a:pt x="112256" y="49114"/>
                  <a:pt x="107787" y="40290"/>
                  <a:pt x="102275" y="40290"/>
                </a:cubicBezTo>
                <a:close/>
                <a:moveTo>
                  <a:pt x="89615" y="0"/>
                </a:moveTo>
                <a:cubicBezTo>
                  <a:pt x="106396" y="0"/>
                  <a:pt x="120000" y="26862"/>
                  <a:pt x="120000" y="60000"/>
                </a:cubicBezTo>
                <a:cubicBezTo>
                  <a:pt x="120000" y="93137"/>
                  <a:pt x="106396" y="120000"/>
                  <a:pt x="89615" y="120000"/>
                </a:cubicBezTo>
                <a:cubicBezTo>
                  <a:pt x="76702" y="120000"/>
                  <a:pt x="65671" y="104092"/>
                  <a:pt x="61344" y="81604"/>
                </a:cubicBezTo>
                <a:lnTo>
                  <a:pt x="10941" y="81604"/>
                </a:lnTo>
                <a:lnTo>
                  <a:pt x="10940" y="81605"/>
                </a:lnTo>
                <a:lnTo>
                  <a:pt x="0" y="60000"/>
                </a:lnTo>
                <a:lnTo>
                  <a:pt x="10911" y="38453"/>
                </a:lnTo>
                <a:lnTo>
                  <a:pt x="21477" y="59317"/>
                </a:lnTo>
                <a:lnTo>
                  <a:pt x="32072" y="38394"/>
                </a:lnTo>
                <a:lnTo>
                  <a:pt x="32210" y="38394"/>
                </a:lnTo>
                <a:lnTo>
                  <a:pt x="42805" y="59317"/>
                </a:lnTo>
                <a:lnTo>
                  <a:pt x="53401" y="38394"/>
                </a:lnTo>
                <a:lnTo>
                  <a:pt x="61344" y="38394"/>
                </a:lnTo>
                <a:cubicBezTo>
                  <a:pt x="65671" y="15907"/>
                  <a:pt x="76702" y="0"/>
                  <a:pt x="8961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5" name="Shape 1195"/>
          <p:cNvSpPr/>
          <p:nvPr/>
        </p:nvSpPr>
        <p:spPr>
          <a:xfrm>
            <a:off x="6687974" y="2346251"/>
            <a:ext cx="185399" cy="209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33813"/>
                </a:moveTo>
                <a:lnTo>
                  <a:pt x="56402" y="62407"/>
                </a:lnTo>
                <a:lnTo>
                  <a:pt x="56688" y="120000"/>
                </a:lnTo>
                <a:lnTo>
                  <a:pt x="285" y="91405"/>
                </a:lnTo>
                <a:close/>
                <a:moveTo>
                  <a:pt x="120000" y="32982"/>
                </a:moveTo>
                <a:lnTo>
                  <a:pt x="119714" y="90574"/>
                </a:lnTo>
                <a:lnTo>
                  <a:pt x="63311" y="119168"/>
                </a:lnTo>
                <a:lnTo>
                  <a:pt x="63597" y="61576"/>
                </a:lnTo>
                <a:close/>
                <a:moveTo>
                  <a:pt x="59874" y="0"/>
                </a:moveTo>
                <a:lnTo>
                  <a:pt x="116151" y="28787"/>
                </a:lnTo>
                <a:lnTo>
                  <a:pt x="59874" y="57575"/>
                </a:lnTo>
                <a:lnTo>
                  <a:pt x="3596" y="2878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6" name="Shape 1196"/>
          <p:cNvSpPr/>
          <p:nvPr/>
        </p:nvSpPr>
        <p:spPr>
          <a:xfrm rot="-4305579">
            <a:off x="8384286" y="3152065"/>
            <a:ext cx="195524" cy="9031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8994" y="62044"/>
                </a:moveTo>
                <a:cubicBezTo>
                  <a:pt x="89110" y="80741"/>
                  <a:pt x="82276" y="84242"/>
                  <a:pt x="73852" y="84744"/>
                </a:cubicBezTo>
                <a:cubicBezTo>
                  <a:pt x="73750" y="84803"/>
                  <a:pt x="73646" y="84805"/>
                  <a:pt x="73542" y="84805"/>
                </a:cubicBezTo>
                <a:lnTo>
                  <a:pt x="73098" y="84805"/>
                </a:lnTo>
                <a:cubicBezTo>
                  <a:pt x="71368" y="84931"/>
                  <a:pt x="69579" y="84907"/>
                  <a:pt x="67775" y="84878"/>
                </a:cubicBezTo>
                <a:lnTo>
                  <a:pt x="67517" y="84805"/>
                </a:lnTo>
                <a:lnTo>
                  <a:pt x="21098" y="84805"/>
                </a:lnTo>
                <a:cubicBezTo>
                  <a:pt x="13218" y="86457"/>
                  <a:pt x="18556" y="99195"/>
                  <a:pt x="28014" y="112413"/>
                </a:cubicBezTo>
                <a:cubicBezTo>
                  <a:pt x="38251" y="126719"/>
                  <a:pt x="23773" y="117694"/>
                  <a:pt x="17181" y="110524"/>
                </a:cubicBezTo>
                <a:cubicBezTo>
                  <a:pt x="10589" y="103354"/>
                  <a:pt x="1877" y="90864"/>
                  <a:pt x="173" y="62880"/>
                </a:cubicBezTo>
                <a:cubicBezTo>
                  <a:pt x="-1142" y="41255"/>
                  <a:pt x="5176" y="36366"/>
                  <a:pt x="13502" y="35387"/>
                </a:cubicBezTo>
                <a:cubicBezTo>
                  <a:pt x="13987" y="35152"/>
                  <a:pt x="14488" y="35094"/>
                  <a:pt x="14996" y="35094"/>
                </a:cubicBezTo>
                <a:lnTo>
                  <a:pt x="68249" y="35094"/>
                </a:lnTo>
                <a:cubicBezTo>
                  <a:pt x="75613" y="33151"/>
                  <a:pt x="70294" y="20602"/>
                  <a:pt x="60981" y="7586"/>
                </a:cubicBezTo>
                <a:cubicBezTo>
                  <a:pt x="50744" y="-6719"/>
                  <a:pt x="65222" y="2305"/>
                  <a:pt x="71814" y="9475"/>
                </a:cubicBezTo>
                <a:cubicBezTo>
                  <a:pt x="78406" y="16645"/>
                  <a:pt x="87118" y="29135"/>
                  <a:pt x="88822" y="57119"/>
                </a:cubicBezTo>
                <a:cubicBezTo>
                  <a:pt x="88928" y="58868"/>
                  <a:pt x="88985" y="60507"/>
                  <a:pt x="88994" y="62044"/>
                </a:cubicBezTo>
                <a:close/>
                <a:moveTo>
                  <a:pt x="120000" y="60095"/>
                </a:moveTo>
                <a:cubicBezTo>
                  <a:pt x="120000" y="73742"/>
                  <a:pt x="114315" y="84805"/>
                  <a:pt x="107303" y="84805"/>
                </a:cubicBezTo>
                <a:cubicBezTo>
                  <a:pt x="100291" y="84805"/>
                  <a:pt x="94606" y="73742"/>
                  <a:pt x="94606" y="60095"/>
                </a:cubicBezTo>
                <a:cubicBezTo>
                  <a:pt x="94606" y="46448"/>
                  <a:pt x="100291" y="35385"/>
                  <a:pt x="107303" y="35385"/>
                </a:cubicBezTo>
                <a:cubicBezTo>
                  <a:pt x="114315" y="35385"/>
                  <a:pt x="120000" y="46448"/>
                  <a:pt x="120000" y="6009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7" name="Shape 1197"/>
          <p:cNvSpPr/>
          <p:nvPr/>
        </p:nvSpPr>
        <p:spPr>
          <a:xfrm rot="-10344867">
            <a:off x="8287538" y="2781438"/>
            <a:ext cx="249987" cy="22062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1908" y="81758"/>
                </a:moveTo>
                <a:cubicBezTo>
                  <a:pt x="37215" y="80959"/>
                  <a:pt x="40945" y="75434"/>
                  <a:pt x="40239" y="69420"/>
                </a:cubicBezTo>
                <a:cubicBezTo>
                  <a:pt x="39533" y="63405"/>
                  <a:pt x="34659" y="59178"/>
                  <a:pt x="29351" y="59978"/>
                </a:cubicBezTo>
                <a:cubicBezTo>
                  <a:pt x="24044" y="60778"/>
                  <a:pt x="20314" y="66302"/>
                  <a:pt x="21020" y="72317"/>
                </a:cubicBezTo>
                <a:cubicBezTo>
                  <a:pt x="21726" y="78331"/>
                  <a:pt x="26600" y="82558"/>
                  <a:pt x="31908" y="81758"/>
                </a:cubicBezTo>
                <a:close/>
                <a:moveTo>
                  <a:pt x="60910" y="77387"/>
                </a:moveTo>
                <a:cubicBezTo>
                  <a:pt x="66217" y="76587"/>
                  <a:pt x="69947" y="71063"/>
                  <a:pt x="69241" y="65049"/>
                </a:cubicBezTo>
                <a:cubicBezTo>
                  <a:pt x="68535" y="59034"/>
                  <a:pt x="63661" y="54807"/>
                  <a:pt x="58353" y="55607"/>
                </a:cubicBezTo>
                <a:cubicBezTo>
                  <a:pt x="53046" y="56407"/>
                  <a:pt x="49316" y="61931"/>
                  <a:pt x="50022" y="67945"/>
                </a:cubicBezTo>
                <a:cubicBezTo>
                  <a:pt x="50728" y="73960"/>
                  <a:pt x="55602" y="78187"/>
                  <a:pt x="60910" y="77387"/>
                </a:cubicBezTo>
                <a:close/>
                <a:moveTo>
                  <a:pt x="89912" y="73016"/>
                </a:moveTo>
                <a:cubicBezTo>
                  <a:pt x="95219" y="72216"/>
                  <a:pt x="98949" y="66692"/>
                  <a:pt x="98243" y="60677"/>
                </a:cubicBezTo>
                <a:cubicBezTo>
                  <a:pt x="97537" y="54663"/>
                  <a:pt x="92663" y="50435"/>
                  <a:pt x="87355" y="51235"/>
                </a:cubicBezTo>
                <a:cubicBezTo>
                  <a:pt x="82048" y="52035"/>
                  <a:pt x="78318" y="57560"/>
                  <a:pt x="79024" y="63574"/>
                </a:cubicBezTo>
                <a:cubicBezTo>
                  <a:pt x="79730" y="69588"/>
                  <a:pt x="84604" y="73816"/>
                  <a:pt x="89912" y="73016"/>
                </a:cubicBezTo>
                <a:close/>
                <a:moveTo>
                  <a:pt x="66214" y="119233"/>
                </a:moveTo>
                <a:cubicBezTo>
                  <a:pt x="33257" y="124200"/>
                  <a:pt x="3759" y="104520"/>
                  <a:pt x="327" y="75276"/>
                </a:cubicBezTo>
                <a:cubicBezTo>
                  <a:pt x="-3104" y="46032"/>
                  <a:pt x="20829" y="18299"/>
                  <a:pt x="53785" y="13331"/>
                </a:cubicBezTo>
                <a:cubicBezTo>
                  <a:pt x="60361" y="12340"/>
                  <a:pt x="66799" y="12330"/>
                  <a:pt x="72892" y="13435"/>
                </a:cubicBezTo>
                <a:cubicBezTo>
                  <a:pt x="87098" y="13167"/>
                  <a:pt x="101300" y="8647"/>
                  <a:pt x="115504" y="0"/>
                </a:cubicBezTo>
                <a:cubicBezTo>
                  <a:pt x="111514" y="10106"/>
                  <a:pt x="108615" y="20212"/>
                  <a:pt x="106908" y="30341"/>
                </a:cubicBezTo>
                <a:cubicBezTo>
                  <a:pt x="113870" y="37567"/>
                  <a:pt x="118443" y="46814"/>
                  <a:pt x="119672" y="57288"/>
                </a:cubicBezTo>
                <a:cubicBezTo>
                  <a:pt x="123104" y="86532"/>
                  <a:pt x="99170" y="114265"/>
                  <a:pt x="66214" y="11923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8" name="Shape 1198"/>
          <p:cNvSpPr/>
          <p:nvPr/>
        </p:nvSpPr>
        <p:spPr>
          <a:xfrm>
            <a:off x="8344681" y="2070070"/>
            <a:ext cx="192000" cy="189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35630"/>
                </a:moveTo>
                <a:cubicBezTo>
                  <a:pt x="46279" y="35630"/>
                  <a:pt x="35156" y="46908"/>
                  <a:pt x="35156" y="60821"/>
                </a:cubicBezTo>
                <a:cubicBezTo>
                  <a:pt x="35156" y="74734"/>
                  <a:pt x="46279" y="86012"/>
                  <a:pt x="60000" y="86012"/>
                </a:cubicBezTo>
                <a:cubicBezTo>
                  <a:pt x="73720" y="86012"/>
                  <a:pt x="84843" y="74734"/>
                  <a:pt x="84843" y="60821"/>
                </a:cubicBezTo>
                <a:cubicBezTo>
                  <a:pt x="84843" y="46908"/>
                  <a:pt x="73720" y="35630"/>
                  <a:pt x="60000" y="35630"/>
                </a:cubicBezTo>
                <a:close/>
                <a:moveTo>
                  <a:pt x="54509" y="0"/>
                </a:moveTo>
                <a:lnTo>
                  <a:pt x="59259" y="0"/>
                </a:lnTo>
                <a:lnTo>
                  <a:pt x="59987" y="0"/>
                </a:lnTo>
                <a:lnTo>
                  <a:pt x="64738" y="0"/>
                </a:lnTo>
                <a:cubicBezTo>
                  <a:pt x="66440" y="0"/>
                  <a:pt x="67820" y="1399"/>
                  <a:pt x="67820" y="3125"/>
                </a:cubicBezTo>
                <a:cubicBezTo>
                  <a:pt x="67820" y="6825"/>
                  <a:pt x="68365" y="10011"/>
                  <a:pt x="69012" y="13612"/>
                </a:cubicBezTo>
                <a:cubicBezTo>
                  <a:pt x="73686" y="14542"/>
                  <a:pt x="78115" y="16166"/>
                  <a:pt x="82122" y="18502"/>
                </a:cubicBezTo>
                <a:cubicBezTo>
                  <a:pt x="84996" y="16084"/>
                  <a:pt x="87504" y="13963"/>
                  <a:pt x="89914" y="11050"/>
                </a:cubicBezTo>
                <a:cubicBezTo>
                  <a:pt x="91009" y="9728"/>
                  <a:pt x="92953" y="9555"/>
                  <a:pt x="94257" y="10665"/>
                </a:cubicBezTo>
                <a:lnTo>
                  <a:pt x="97895" y="13761"/>
                </a:lnTo>
                <a:lnTo>
                  <a:pt x="98453" y="14236"/>
                </a:lnTo>
                <a:lnTo>
                  <a:pt x="102092" y="17332"/>
                </a:lnTo>
                <a:cubicBezTo>
                  <a:pt x="103396" y="18441"/>
                  <a:pt x="103566" y="20412"/>
                  <a:pt x="102472" y="21735"/>
                </a:cubicBezTo>
                <a:cubicBezTo>
                  <a:pt x="100120" y="24577"/>
                  <a:pt x="98517" y="27380"/>
                  <a:pt x="96723" y="30571"/>
                </a:cubicBezTo>
                <a:cubicBezTo>
                  <a:pt x="99680" y="34226"/>
                  <a:pt x="102110" y="38333"/>
                  <a:pt x="103790" y="42821"/>
                </a:cubicBezTo>
                <a:cubicBezTo>
                  <a:pt x="107575" y="42842"/>
                  <a:pt x="110872" y="42859"/>
                  <a:pt x="114606" y="42192"/>
                </a:cubicBezTo>
                <a:cubicBezTo>
                  <a:pt x="116282" y="41892"/>
                  <a:pt x="117880" y="43027"/>
                  <a:pt x="118176" y="44727"/>
                </a:cubicBezTo>
                <a:lnTo>
                  <a:pt x="119001" y="49470"/>
                </a:lnTo>
                <a:lnTo>
                  <a:pt x="119127" y="50198"/>
                </a:lnTo>
                <a:lnTo>
                  <a:pt x="119952" y="54941"/>
                </a:lnTo>
                <a:cubicBezTo>
                  <a:pt x="120248" y="56641"/>
                  <a:pt x="119128" y="58262"/>
                  <a:pt x="117452" y="58562"/>
                </a:cubicBezTo>
                <a:cubicBezTo>
                  <a:pt x="113831" y="59209"/>
                  <a:pt x="110814" y="60319"/>
                  <a:pt x="107397" y="61602"/>
                </a:cubicBezTo>
                <a:cubicBezTo>
                  <a:pt x="107350" y="66635"/>
                  <a:pt x="106543" y="71483"/>
                  <a:pt x="105001" y="76006"/>
                </a:cubicBezTo>
                <a:cubicBezTo>
                  <a:pt x="107825" y="78436"/>
                  <a:pt x="110309" y="80556"/>
                  <a:pt x="113535" y="82445"/>
                </a:cubicBezTo>
                <a:cubicBezTo>
                  <a:pt x="115009" y="83308"/>
                  <a:pt x="115514" y="85219"/>
                  <a:pt x="114663" y="86714"/>
                </a:cubicBezTo>
                <a:lnTo>
                  <a:pt x="112288" y="90885"/>
                </a:lnTo>
                <a:lnTo>
                  <a:pt x="111923" y="91525"/>
                </a:lnTo>
                <a:lnTo>
                  <a:pt x="109548" y="95696"/>
                </a:lnTo>
                <a:cubicBezTo>
                  <a:pt x="108697" y="97191"/>
                  <a:pt x="106812" y="97703"/>
                  <a:pt x="105338" y="96840"/>
                </a:cubicBezTo>
                <a:cubicBezTo>
                  <a:pt x="102159" y="94979"/>
                  <a:pt x="99148" y="93863"/>
                  <a:pt x="95724" y="92621"/>
                </a:cubicBezTo>
                <a:cubicBezTo>
                  <a:pt x="92690" y="96298"/>
                  <a:pt x="89066" y="99441"/>
                  <a:pt x="85035" y="101989"/>
                </a:cubicBezTo>
                <a:cubicBezTo>
                  <a:pt x="85642" y="105597"/>
                  <a:pt x="86204" y="108780"/>
                  <a:pt x="87452" y="112257"/>
                </a:cubicBezTo>
                <a:cubicBezTo>
                  <a:pt x="88034" y="113879"/>
                  <a:pt x="87209" y="115672"/>
                  <a:pt x="85610" y="116263"/>
                </a:cubicBezTo>
                <a:lnTo>
                  <a:pt x="81146" y="117910"/>
                </a:lnTo>
                <a:lnTo>
                  <a:pt x="80462" y="118163"/>
                </a:lnTo>
                <a:lnTo>
                  <a:pt x="75998" y="119810"/>
                </a:lnTo>
                <a:cubicBezTo>
                  <a:pt x="74398" y="120401"/>
                  <a:pt x="72630" y="119564"/>
                  <a:pt x="72047" y="117942"/>
                </a:cubicBezTo>
                <a:cubicBezTo>
                  <a:pt x="70827" y="114541"/>
                  <a:pt x="69281" y="111783"/>
                  <a:pt x="67508" y="108707"/>
                </a:cubicBezTo>
                <a:cubicBezTo>
                  <a:pt x="64986" y="109185"/>
                  <a:pt x="62388" y="109404"/>
                  <a:pt x="59740" y="109404"/>
                </a:cubicBezTo>
                <a:cubicBezTo>
                  <a:pt x="57395" y="109404"/>
                  <a:pt x="55089" y="109233"/>
                  <a:pt x="52843" y="108842"/>
                </a:cubicBezTo>
                <a:cubicBezTo>
                  <a:pt x="51110" y="111851"/>
                  <a:pt x="49598" y="114571"/>
                  <a:pt x="48399" y="117911"/>
                </a:cubicBezTo>
                <a:cubicBezTo>
                  <a:pt x="47817" y="119533"/>
                  <a:pt x="46048" y="120369"/>
                  <a:pt x="44449" y="119779"/>
                </a:cubicBezTo>
                <a:lnTo>
                  <a:pt x="39985" y="118131"/>
                </a:lnTo>
                <a:lnTo>
                  <a:pt x="39301" y="117879"/>
                </a:lnTo>
                <a:lnTo>
                  <a:pt x="34837" y="116231"/>
                </a:lnTo>
                <a:cubicBezTo>
                  <a:pt x="33238" y="115641"/>
                  <a:pt x="32413" y="113848"/>
                  <a:pt x="32995" y="112226"/>
                </a:cubicBezTo>
                <a:cubicBezTo>
                  <a:pt x="34177" y="108932"/>
                  <a:pt x="34744" y="105903"/>
                  <a:pt x="35315" y="102525"/>
                </a:cubicBezTo>
                <a:cubicBezTo>
                  <a:pt x="31121" y="100000"/>
                  <a:pt x="27346" y="96839"/>
                  <a:pt x="24186" y="93111"/>
                </a:cubicBezTo>
                <a:cubicBezTo>
                  <a:pt x="20709" y="94372"/>
                  <a:pt x="17664" y="95492"/>
                  <a:pt x="14446" y="97376"/>
                </a:cubicBezTo>
                <a:cubicBezTo>
                  <a:pt x="12971" y="98239"/>
                  <a:pt x="11086" y="97727"/>
                  <a:pt x="10235" y="96232"/>
                </a:cubicBezTo>
                <a:lnTo>
                  <a:pt x="7860" y="92060"/>
                </a:lnTo>
                <a:lnTo>
                  <a:pt x="7496" y="91421"/>
                </a:lnTo>
                <a:lnTo>
                  <a:pt x="5121" y="87250"/>
                </a:lnTo>
                <a:cubicBezTo>
                  <a:pt x="4270" y="85755"/>
                  <a:pt x="4775" y="83843"/>
                  <a:pt x="6249" y="82980"/>
                </a:cubicBezTo>
                <a:cubicBezTo>
                  <a:pt x="9438" y="81114"/>
                  <a:pt x="11901" y="79021"/>
                  <a:pt x="14684" y="76626"/>
                </a:cubicBezTo>
                <a:cubicBezTo>
                  <a:pt x="13059" y="72092"/>
                  <a:pt x="12172" y="67221"/>
                  <a:pt x="12139" y="62154"/>
                </a:cubicBezTo>
                <a:cubicBezTo>
                  <a:pt x="8910" y="60944"/>
                  <a:pt x="6003" y="59904"/>
                  <a:pt x="2547" y="59286"/>
                </a:cubicBezTo>
                <a:cubicBezTo>
                  <a:pt x="871" y="58987"/>
                  <a:pt x="-248" y="57366"/>
                  <a:pt x="47" y="55666"/>
                </a:cubicBezTo>
                <a:lnTo>
                  <a:pt x="872" y="50922"/>
                </a:lnTo>
                <a:lnTo>
                  <a:pt x="998" y="50195"/>
                </a:lnTo>
                <a:lnTo>
                  <a:pt x="1823" y="45451"/>
                </a:lnTo>
                <a:cubicBezTo>
                  <a:pt x="2119" y="43752"/>
                  <a:pt x="3717" y="42617"/>
                  <a:pt x="5393" y="42916"/>
                </a:cubicBezTo>
                <a:cubicBezTo>
                  <a:pt x="8830" y="43531"/>
                  <a:pt x="11896" y="43565"/>
                  <a:pt x="15314" y="43548"/>
                </a:cubicBezTo>
                <a:cubicBezTo>
                  <a:pt x="17069" y="38935"/>
                  <a:pt x="19504" y="34665"/>
                  <a:pt x="22511" y="30877"/>
                </a:cubicBezTo>
                <a:cubicBezTo>
                  <a:pt x="20727" y="27704"/>
                  <a:pt x="19127" y="24912"/>
                  <a:pt x="16786" y="22083"/>
                </a:cubicBezTo>
                <a:cubicBezTo>
                  <a:pt x="15692" y="20761"/>
                  <a:pt x="15862" y="18789"/>
                  <a:pt x="17166" y="17680"/>
                </a:cubicBezTo>
                <a:lnTo>
                  <a:pt x="20804" y="14584"/>
                </a:lnTo>
                <a:lnTo>
                  <a:pt x="21362" y="14109"/>
                </a:lnTo>
                <a:lnTo>
                  <a:pt x="25001" y="11013"/>
                </a:lnTo>
                <a:cubicBezTo>
                  <a:pt x="25653" y="10458"/>
                  <a:pt x="26465" y="10224"/>
                  <a:pt x="27251" y="10294"/>
                </a:cubicBezTo>
                <a:cubicBezTo>
                  <a:pt x="28037" y="10363"/>
                  <a:pt x="28796" y="10737"/>
                  <a:pt x="29343" y="11398"/>
                </a:cubicBezTo>
                <a:cubicBezTo>
                  <a:pt x="31698" y="14243"/>
                  <a:pt x="34145" y="16333"/>
                  <a:pt x="36936" y="18681"/>
                </a:cubicBezTo>
                <a:cubicBezTo>
                  <a:pt x="41010" y="16346"/>
                  <a:pt x="45470" y="14641"/>
                  <a:pt x="50210" y="13751"/>
                </a:cubicBezTo>
                <a:cubicBezTo>
                  <a:pt x="50867" y="10092"/>
                  <a:pt x="51427" y="6872"/>
                  <a:pt x="51427" y="3125"/>
                </a:cubicBezTo>
                <a:cubicBezTo>
                  <a:pt x="51427" y="1399"/>
                  <a:pt x="52807" y="0"/>
                  <a:pt x="545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9" name="Shape 1199"/>
          <p:cNvSpPr/>
          <p:nvPr/>
        </p:nvSpPr>
        <p:spPr>
          <a:xfrm>
            <a:off x="5366378" y="3052678"/>
            <a:ext cx="1611899" cy="272699"/>
          </a:xfrm>
          <a:prstGeom prst="roundRect">
            <a:avLst>
              <a:gd name="adj" fmla="val 9038"/>
            </a:avLst>
          </a:prstGeom>
          <a:solidFill>
            <a:srgbClr val="33928A"/>
          </a:solidFill>
          <a:ln>
            <a:noFill/>
          </a:ln>
        </p:spPr>
        <p:txBody>
          <a:bodyPr lIns="91425" tIns="0" rIns="9142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Metrics Collection</a:t>
            </a:r>
          </a:p>
        </p:txBody>
      </p:sp>
      <p:sp>
        <p:nvSpPr>
          <p:cNvPr id="1200" name="Shape 1200"/>
          <p:cNvSpPr/>
          <p:nvPr/>
        </p:nvSpPr>
        <p:spPr>
          <a:xfrm>
            <a:off x="7040182" y="2308426"/>
            <a:ext cx="1515300" cy="269099"/>
          </a:xfrm>
          <a:prstGeom prst="roundRect">
            <a:avLst>
              <a:gd name="adj" fmla="val 10428"/>
            </a:avLst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0" rIns="9142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Apps Container</a:t>
            </a:r>
          </a:p>
        </p:txBody>
      </p:sp>
      <p:sp>
        <p:nvSpPr>
          <p:cNvPr id="1201" name="Shape 1201"/>
          <p:cNvSpPr/>
          <p:nvPr/>
        </p:nvSpPr>
        <p:spPr>
          <a:xfrm>
            <a:off x="8322042" y="2337784"/>
            <a:ext cx="185399" cy="209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33813"/>
                </a:moveTo>
                <a:lnTo>
                  <a:pt x="56402" y="62407"/>
                </a:lnTo>
                <a:lnTo>
                  <a:pt x="56688" y="120000"/>
                </a:lnTo>
                <a:lnTo>
                  <a:pt x="285" y="91405"/>
                </a:lnTo>
                <a:close/>
                <a:moveTo>
                  <a:pt x="120000" y="32982"/>
                </a:moveTo>
                <a:lnTo>
                  <a:pt x="119714" y="90574"/>
                </a:lnTo>
                <a:lnTo>
                  <a:pt x="63311" y="119168"/>
                </a:lnTo>
                <a:lnTo>
                  <a:pt x="63597" y="61576"/>
                </a:lnTo>
                <a:close/>
                <a:moveTo>
                  <a:pt x="59874" y="0"/>
                </a:moveTo>
                <a:lnTo>
                  <a:pt x="116151" y="28787"/>
                </a:lnTo>
                <a:lnTo>
                  <a:pt x="59874" y="57575"/>
                </a:lnTo>
                <a:lnTo>
                  <a:pt x="3596" y="2878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2" name="Shape 1202"/>
          <p:cNvSpPr/>
          <p:nvPr/>
        </p:nvSpPr>
        <p:spPr>
          <a:xfrm>
            <a:off x="8368056" y="1747058"/>
            <a:ext cx="149699" cy="183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99" y="58970"/>
                </a:moveTo>
                <a:cubicBezTo>
                  <a:pt x="51715" y="58970"/>
                  <a:pt x="44999" y="64227"/>
                  <a:pt x="44999" y="70713"/>
                </a:cubicBezTo>
                <a:cubicBezTo>
                  <a:pt x="44999" y="75921"/>
                  <a:pt x="49328" y="80336"/>
                  <a:pt x="55384" y="81728"/>
                </a:cubicBezTo>
                <a:lnTo>
                  <a:pt x="55384" y="104696"/>
                </a:lnTo>
                <a:cubicBezTo>
                  <a:pt x="55384" y="106691"/>
                  <a:pt x="57450" y="108309"/>
                  <a:pt x="59999" y="108309"/>
                </a:cubicBezTo>
                <a:cubicBezTo>
                  <a:pt x="62548" y="108309"/>
                  <a:pt x="64615" y="106691"/>
                  <a:pt x="64615" y="104696"/>
                </a:cubicBezTo>
                <a:lnTo>
                  <a:pt x="64615" y="81728"/>
                </a:lnTo>
                <a:cubicBezTo>
                  <a:pt x="70671" y="80336"/>
                  <a:pt x="75000" y="75921"/>
                  <a:pt x="75000" y="70713"/>
                </a:cubicBezTo>
                <a:cubicBezTo>
                  <a:pt x="75000" y="64227"/>
                  <a:pt x="68284" y="58970"/>
                  <a:pt x="59999" y="58970"/>
                </a:cubicBezTo>
                <a:close/>
                <a:moveTo>
                  <a:pt x="59999" y="16169"/>
                </a:moveTo>
                <a:cubicBezTo>
                  <a:pt x="47455" y="16169"/>
                  <a:pt x="37286" y="24130"/>
                  <a:pt x="37286" y="33951"/>
                </a:cubicBezTo>
                <a:lnTo>
                  <a:pt x="37286" y="33952"/>
                </a:lnTo>
                <a:lnTo>
                  <a:pt x="37255" y="33952"/>
                </a:lnTo>
                <a:lnTo>
                  <a:pt x="37255" y="51044"/>
                </a:lnTo>
                <a:lnTo>
                  <a:pt x="82744" y="51044"/>
                </a:lnTo>
                <a:lnTo>
                  <a:pt x="82744" y="33952"/>
                </a:lnTo>
                <a:lnTo>
                  <a:pt x="82712" y="33952"/>
                </a:lnTo>
                <a:cubicBezTo>
                  <a:pt x="82712" y="33951"/>
                  <a:pt x="82712" y="33951"/>
                  <a:pt x="82712" y="33951"/>
                </a:cubicBezTo>
                <a:cubicBezTo>
                  <a:pt x="82712" y="24130"/>
                  <a:pt x="72543" y="16169"/>
                  <a:pt x="59999" y="16169"/>
                </a:cubicBezTo>
                <a:close/>
                <a:moveTo>
                  <a:pt x="60000" y="0"/>
                </a:moveTo>
                <a:cubicBezTo>
                  <a:pt x="83180" y="0"/>
                  <a:pt x="101972" y="14712"/>
                  <a:pt x="101972" y="32860"/>
                </a:cubicBezTo>
                <a:lnTo>
                  <a:pt x="101972" y="32860"/>
                </a:lnTo>
                <a:lnTo>
                  <a:pt x="101972" y="51044"/>
                </a:lnTo>
                <a:lnTo>
                  <a:pt x="105320" y="51044"/>
                </a:lnTo>
                <a:cubicBezTo>
                  <a:pt x="113427" y="51044"/>
                  <a:pt x="120000" y="56189"/>
                  <a:pt x="120000" y="62537"/>
                </a:cubicBezTo>
                <a:lnTo>
                  <a:pt x="120000" y="108507"/>
                </a:lnTo>
                <a:cubicBezTo>
                  <a:pt x="120000" y="114854"/>
                  <a:pt x="113427" y="120000"/>
                  <a:pt x="105320" y="120000"/>
                </a:cubicBezTo>
                <a:lnTo>
                  <a:pt x="14679" y="120000"/>
                </a:lnTo>
                <a:cubicBezTo>
                  <a:pt x="6572" y="120000"/>
                  <a:pt x="0" y="114854"/>
                  <a:pt x="0" y="108507"/>
                </a:cubicBezTo>
                <a:lnTo>
                  <a:pt x="0" y="62537"/>
                </a:lnTo>
                <a:cubicBezTo>
                  <a:pt x="0" y="56189"/>
                  <a:pt x="6572" y="51044"/>
                  <a:pt x="14679" y="51044"/>
                </a:cubicBezTo>
                <a:lnTo>
                  <a:pt x="18027" y="51044"/>
                </a:lnTo>
                <a:lnTo>
                  <a:pt x="18027" y="32860"/>
                </a:lnTo>
                <a:cubicBezTo>
                  <a:pt x="18027" y="14712"/>
                  <a:pt x="36819" y="0"/>
                  <a:pt x="600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4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4" name="Shape 1204"/>
          <p:cNvSpPr txBox="1"/>
          <p:nvPr/>
        </p:nvSpPr>
        <p:spPr>
          <a:xfrm>
            <a:off x="5433678" y="3334710"/>
            <a:ext cx="3167399" cy="272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11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Elastic Runtime – Application Management</a:t>
            </a:r>
          </a:p>
        </p:txBody>
      </p:sp>
      <p:pic>
        <p:nvPicPr>
          <p:cNvPr id="1205" name="Shape 12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08586" y="3073269"/>
            <a:ext cx="237000" cy="237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07" name="Shape 1207"/>
          <p:cNvGrpSpPr/>
          <p:nvPr/>
        </p:nvGrpSpPr>
        <p:grpSpPr>
          <a:xfrm>
            <a:off x="2484410" y="2704277"/>
            <a:ext cx="1744199" cy="903432"/>
            <a:chOff x="6358466" y="2184400"/>
            <a:chExt cx="1744199" cy="903432"/>
          </a:xfrm>
        </p:grpSpPr>
        <p:sp>
          <p:nvSpPr>
            <p:cNvPr id="1208" name="Shape 1208"/>
            <p:cNvSpPr/>
            <p:nvPr/>
          </p:nvSpPr>
          <p:spPr>
            <a:xfrm>
              <a:off x="6358466" y="2184400"/>
              <a:ext cx="1744199" cy="8975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Shape 1209"/>
            <p:cNvSpPr txBox="1"/>
            <p:nvPr/>
          </p:nvSpPr>
          <p:spPr>
            <a:xfrm>
              <a:off x="6790080" y="2810933"/>
              <a:ext cx="897110" cy="2768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2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Service</a:t>
              </a:r>
            </a:p>
          </p:txBody>
        </p:sp>
        <p:grpSp>
          <p:nvGrpSpPr>
            <p:cNvPr id="1210" name="Shape 1210"/>
            <p:cNvGrpSpPr/>
            <p:nvPr/>
          </p:nvGrpSpPr>
          <p:grpSpPr>
            <a:xfrm>
              <a:off x="6430190" y="2221581"/>
              <a:ext cx="1613099" cy="568430"/>
              <a:chOff x="5490387" y="1527312"/>
              <a:chExt cx="1613099" cy="568430"/>
            </a:xfrm>
          </p:grpSpPr>
          <p:sp>
            <p:nvSpPr>
              <p:cNvPr id="1211" name="Shape 1211"/>
              <p:cNvSpPr/>
              <p:nvPr/>
            </p:nvSpPr>
            <p:spPr>
              <a:xfrm>
                <a:off x="5490387" y="1527312"/>
                <a:ext cx="1613099" cy="272100"/>
              </a:xfrm>
              <a:prstGeom prst="roundRect">
                <a:avLst>
                  <a:gd name="adj" fmla="val 17740"/>
                </a:avLst>
              </a:prstGeom>
              <a:solidFill>
                <a:srgbClr val="33928A"/>
              </a:solidFill>
              <a:ln>
                <a:noFill/>
              </a:ln>
            </p:spPr>
            <p:txBody>
              <a:bodyPr lIns="91425" tIns="0" rIns="91425" bIns="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F2F2"/>
                  </a:buClr>
                  <a:buSzPct val="25000"/>
                  <a:buFont typeface="Calibri"/>
                  <a:buNone/>
                </a:pPr>
                <a:r>
                  <a:rPr lang="en-US" sz="1200" b="0" i="0" u="none" strike="noStrike" cap="none" dirty="0">
                    <a:solidFill>
                      <a:srgbClr val="F2F2F2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Service </a:t>
                </a:r>
                <a:r>
                  <a:rPr lang="en-US" sz="1200" b="0" i="0" u="none" strike="noStrike" cap="none" dirty="0" smtClean="0">
                    <a:solidFill>
                      <a:srgbClr val="F2F2F2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Broker*</a:t>
                </a:r>
                <a:endParaRPr lang="en-US" sz="1200" b="0" i="0" u="none" strike="noStrike" cap="none" dirty="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2" name="Shape 1212"/>
              <p:cNvSpPr/>
              <p:nvPr/>
            </p:nvSpPr>
            <p:spPr>
              <a:xfrm>
                <a:off x="5490387" y="1823642"/>
                <a:ext cx="1613099" cy="272100"/>
              </a:xfrm>
              <a:prstGeom prst="roundRect">
                <a:avLst>
                  <a:gd name="adj" fmla="val 17740"/>
                </a:avLst>
              </a:prstGeom>
              <a:solidFill>
                <a:srgbClr val="33928A"/>
              </a:solidFill>
              <a:ln>
                <a:noFill/>
              </a:ln>
            </p:spPr>
            <p:txBody>
              <a:bodyPr lIns="91425" tIns="0" rIns="91425" bIns="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F2F2"/>
                  </a:buClr>
                  <a:buSzPct val="25000"/>
                  <a:buFont typeface="Calibri"/>
                  <a:buNone/>
                </a:pPr>
                <a:r>
                  <a:rPr lang="en-US" sz="1200" b="0" i="0" u="none" strike="noStrike" cap="none">
                    <a:solidFill>
                      <a:srgbClr val="F2F2F2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Service Nodes</a:t>
                </a:r>
              </a:p>
            </p:txBody>
          </p:sp>
          <p:sp>
            <p:nvSpPr>
              <p:cNvPr id="1213" name="Shape 1213"/>
              <p:cNvSpPr/>
              <p:nvPr/>
            </p:nvSpPr>
            <p:spPr>
              <a:xfrm>
                <a:off x="6846607" y="1563850"/>
                <a:ext cx="194099" cy="19409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5661" y="84323"/>
                    </a:moveTo>
                    <a:cubicBezTo>
                      <a:pt x="19756" y="84323"/>
                      <a:pt x="14969" y="89110"/>
                      <a:pt x="14969" y="95015"/>
                    </a:cubicBezTo>
                    <a:lnTo>
                      <a:pt x="14969" y="95015"/>
                    </a:lnTo>
                    <a:cubicBezTo>
                      <a:pt x="14969" y="100920"/>
                      <a:pt x="19756" y="105708"/>
                      <a:pt x="25661" y="105708"/>
                    </a:cubicBezTo>
                    <a:cubicBezTo>
                      <a:pt x="31566" y="105708"/>
                      <a:pt x="36354" y="100920"/>
                      <a:pt x="36354" y="95015"/>
                    </a:cubicBezTo>
                    <a:lnTo>
                      <a:pt x="36354" y="84323"/>
                    </a:lnTo>
                    <a:close/>
                    <a:moveTo>
                      <a:pt x="84316" y="83607"/>
                    </a:moveTo>
                    <a:lnTo>
                      <a:pt x="84316" y="94299"/>
                    </a:lnTo>
                    <a:cubicBezTo>
                      <a:pt x="84316" y="100204"/>
                      <a:pt x="89103" y="104992"/>
                      <a:pt x="95008" y="104992"/>
                    </a:cubicBezTo>
                    <a:lnTo>
                      <a:pt x="95008" y="104992"/>
                    </a:lnTo>
                    <a:cubicBezTo>
                      <a:pt x="100914" y="104992"/>
                      <a:pt x="105701" y="100204"/>
                      <a:pt x="105701" y="94299"/>
                    </a:cubicBezTo>
                    <a:cubicBezTo>
                      <a:pt x="105701" y="88394"/>
                      <a:pt x="100914" y="83607"/>
                      <a:pt x="95008" y="83607"/>
                    </a:cubicBezTo>
                    <a:close/>
                    <a:moveTo>
                      <a:pt x="49735" y="49517"/>
                    </a:moveTo>
                    <a:lnTo>
                      <a:pt x="49735" y="49645"/>
                    </a:lnTo>
                    <a:lnTo>
                      <a:pt x="49627" y="49645"/>
                    </a:lnTo>
                    <a:lnTo>
                      <a:pt x="49627" y="70372"/>
                    </a:lnTo>
                    <a:lnTo>
                      <a:pt x="70366" y="70372"/>
                    </a:lnTo>
                    <a:lnTo>
                      <a:pt x="70366" y="70334"/>
                    </a:lnTo>
                    <a:lnTo>
                      <a:pt x="70481" y="70334"/>
                    </a:lnTo>
                    <a:lnTo>
                      <a:pt x="70481" y="49627"/>
                    </a:lnTo>
                    <a:lnTo>
                      <a:pt x="70372" y="49627"/>
                    </a:lnTo>
                    <a:lnTo>
                      <a:pt x="70372" y="49517"/>
                    </a:lnTo>
                    <a:close/>
                    <a:moveTo>
                      <a:pt x="25092" y="14987"/>
                    </a:moveTo>
                    <a:cubicBezTo>
                      <a:pt x="19187" y="14987"/>
                      <a:pt x="14400" y="19774"/>
                      <a:pt x="14400" y="25680"/>
                    </a:cubicBezTo>
                    <a:cubicBezTo>
                      <a:pt x="14400" y="31585"/>
                      <a:pt x="19187" y="36372"/>
                      <a:pt x="25092" y="36372"/>
                    </a:cubicBezTo>
                    <a:lnTo>
                      <a:pt x="35784" y="36372"/>
                    </a:lnTo>
                    <a:lnTo>
                      <a:pt x="35784" y="25680"/>
                    </a:lnTo>
                    <a:cubicBezTo>
                      <a:pt x="35784" y="19774"/>
                      <a:pt x="30997" y="14987"/>
                      <a:pt x="25092" y="14987"/>
                    </a:cubicBezTo>
                    <a:close/>
                    <a:moveTo>
                      <a:pt x="94338" y="14291"/>
                    </a:moveTo>
                    <a:cubicBezTo>
                      <a:pt x="88433" y="14291"/>
                      <a:pt x="83645" y="19079"/>
                      <a:pt x="83645" y="24984"/>
                    </a:cubicBezTo>
                    <a:lnTo>
                      <a:pt x="83645" y="35676"/>
                    </a:lnTo>
                    <a:lnTo>
                      <a:pt x="94338" y="35676"/>
                    </a:lnTo>
                    <a:cubicBezTo>
                      <a:pt x="100243" y="35676"/>
                      <a:pt x="105030" y="30889"/>
                      <a:pt x="105030" y="24984"/>
                    </a:cubicBezTo>
                    <a:lnTo>
                      <a:pt x="105030" y="24984"/>
                    </a:lnTo>
                    <a:cubicBezTo>
                      <a:pt x="105030" y="19079"/>
                      <a:pt x="100243" y="14291"/>
                      <a:pt x="94338" y="14291"/>
                    </a:cubicBezTo>
                    <a:close/>
                    <a:moveTo>
                      <a:pt x="95186" y="0"/>
                    </a:moveTo>
                    <a:cubicBezTo>
                      <a:pt x="108890" y="0"/>
                      <a:pt x="120000" y="11109"/>
                      <a:pt x="120000" y="24813"/>
                    </a:cubicBezTo>
                    <a:lnTo>
                      <a:pt x="119999" y="24813"/>
                    </a:lnTo>
                    <a:cubicBezTo>
                      <a:pt x="119999" y="38518"/>
                      <a:pt x="108890" y="49627"/>
                      <a:pt x="95186" y="49627"/>
                    </a:cubicBezTo>
                    <a:lnTo>
                      <a:pt x="83655" y="49627"/>
                    </a:lnTo>
                    <a:lnTo>
                      <a:pt x="83655" y="70334"/>
                    </a:lnTo>
                    <a:lnTo>
                      <a:pt x="95179" y="70334"/>
                    </a:lnTo>
                    <a:cubicBezTo>
                      <a:pt x="108883" y="70334"/>
                      <a:pt x="119993" y="81443"/>
                      <a:pt x="119993" y="95147"/>
                    </a:cubicBezTo>
                    <a:cubicBezTo>
                      <a:pt x="119993" y="108852"/>
                      <a:pt x="108883" y="119961"/>
                      <a:pt x="95179" y="119961"/>
                    </a:cubicBezTo>
                    <a:lnTo>
                      <a:pt x="95179" y="119961"/>
                    </a:lnTo>
                    <a:cubicBezTo>
                      <a:pt x="81475" y="119961"/>
                      <a:pt x="70366" y="108852"/>
                      <a:pt x="70366" y="95147"/>
                    </a:cubicBezTo>
                    <a:lnTo>
                      <a:pt x="70366" y="84331"/>
                    </a:lnTo>
                    <a:lnTo>
                      <a:pt x="49627" y="84331"/>
                    </a:lnTo>
                    <a:lnTo>
                      <a:pt x="49627" y="95186"/>
                    </a:lnTo>
                    <a:cubicBezTo>
                      <a:pt x="49627" y="108890"/>
                      <a:pt x="38517" y="120000"/>
                      <a:pt x="24813" y="120000"/>
                    </a:cubicBezTo>
                    <a:cubicBezTo>
                      <a:pt x="11109" y="120000"/>
                      <a:pt x="0" y="108890"/>
                      <a:pt x="0" y="95186"/>
                    </a:cubicBezTo>
                    <a:lnTo>
                      <a:pt x="0" y="95186"/>
                    </a:lnTo>
                    <a:cubicBezTo>
                      <a:pt x="0" y="81481"/>
                      <a:pt x="11109" y="70372"/>
                      <a:pt x="24813" y="70372"/>
                    </a:cubicBezTo>
                    <a:lnTo>
                      <a:pt x="36396" y="70372"/>
                    </a:lnTo>
                    <a:lnTo>
                      <a:pt x="36396" y="49645"/>
                    </a:lnTo>
                    <a:lnTo>
                      <a:pt x="24921" y="49645"/>
                    </a:lnTo>
                    <a:cubicBezTo>
                      <a:pt x="11217" y="49645"/>
                      <a:pt x="108" y="38536"/>
                      <a:pt x="108" y="24831"/>
                    </a:cubicBezTo>
                    <a:cubicBezTo>
                      <a:pt x="108" y="11127"/>
                      <a:pt x="11217" y="18"/>
                      <a:pt x="24921" y="18"/>
                    </a:cubicBezTo>
                    <a:lnTo>
                      <a:pt x="24921" y="18"/>
                    </a:lnTo>
                    <a:cubicBezTo>
                      <a:pt x="38625" y="18"/>
                      <a:pt x="49735" y="11127"/>
                      <a:pt x="49735" y="24832"/>
                    </a:cubicBezTo>
                    <a:lnTo>
                      <a:pt x="49735" y="37072"/>
                    </a:lnTo>
                    <a:lnTo>
                      <a:pt x="70372" y="37072"/>
                    </a:lnTo>
                    <a:lnTo>
                      <a:pt x="70372" y="24813"/>
                    </a:lnTo>
                    <a:cubicBezTo>
                      <a:pt x="70372" y="11109"/>
                      <a:pt x="81482" y="0"/>
                      <a:pt x="9518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3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14" name="Shape 1214"/>
            <p:cNvSpPr/>
            <p:nvPr/>
          </p:nvSpPr>
          <p:spPr>
            <a:xfrm>
              <a:off x="7807128" y="2565175"/>
              <a:ext cx="159900" cy="152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7932"/>
                  </a:moveTo>
                  <a:cubicBezTo>
                    <a:pt x="0" y="77010"/>
                    <a:pt x="26863" y="84369"/>
                    <a:pt x="60000" y="84369"/>
                  </a:cubicBezTo>
                  <a:cubicBezTo>
                    <a:pt x="93137" y="84369"/>
                    <a:pt x="120000" y="77010"/>
                    <a:pt x="120000" y="67932"/>
                  </a:cubicBezTo>
                  <a:lnTo>
                    <a:pt x="120000" y="103563"/>
                  </a:lnTo>
                  <a:lnTo>
                    <a:pt x="120000" y="103665"/>
                  </a:lnTo>
                  <a:lnTo>
                    <a:pt x="119962" y="103665"/>
                  </a:lnTo>
                  <a:cubicBezTo>
                    <a:pt x="119797" y="112696"/>
                    <a:pt x="93011" y="120000"/>
                    <a:pt x="60000" y="120000"/>
                  </a:cubicBezTo>
                  <a:cubicBezTo>
                    <a:pt x="26988" y="120000"/>
                    <a:pt x="203" y="112696"/>
                    <a:pt x="37" y="103665"/>
                  </a:cubicBezTo>
                  <a:lnTo>
                    <a:pt x="0" y="103665"/>
                  </a:lnTo>
                  <a:lnTo>
                    <a:pt x="0" y="103563"/>
                  </a:lnTo>
                  <a:close/>
                  <a:moveTo>
                    <a:pt x="0" y="22813"/>
                  </a:moveTo>
                  <a:cubicBezTo>
                    <a:pt x="0" y="31890"/>
                    <a:pt x="26863" y="39249"/>
                    <a:pt x="60000" y="39249"/>
                  </a:cubicBezTo>
                  <a:cubicBezTo>
                    <a:pt x="93137" y="39249"/>
                    <a:pt x="120000" y="31890"/>
                    <a:pt x="120000" y="22813"/>
                  </a:cubicBezTo>
                  <a:lnTo>
                    <a:pt x="120000" y="58444"/>
                  </a:lnTo>
                  <a:lnTo>
                    <a:pt x="120000" y="58546"/>
                  </a:lnTo>
                  <a:lnTo>
                    <a:pt x="119962" y="58546"/>
                  </a:lnTo>
                  <a:cubicBezTo>
                    <a:pt x="119797" y="67577"/>
                    <a:pt x="93011" y="74880"/>
                    <a:pt x="60000" y="74880"/>
                  </a:cubicBezTo>
                  <a:cubicBezTo>
                    <a:pt x="26988" y="74880"/>
                    <a:pt x="203" y="67577"/>
                    <a:pt x="37" y="58546"/>
                  </a:cubicBezTo>
                  <a:lnTo>
                    <a:pt x="0" y="58546"/>
                  </a:lnTo>
                  <a:lnTo>
                    <a:pt x="0" y="58444"/>
                  </a:lnTo>
                  <a:close/>
                  <a:moveTo>
                    <a:pt x="59999" y="0"/>
                  </a:moveTo>
                  <a:cubicBezTo>
                    <a:pt x="91314" y="0"/>
                    <a:pt x="116699" y="6954"/>
                    <a:pt x="116699" y="15532"/>
                  </a:cubicBezTo>
                  <a:cubicBezTo>
                    <a:pt x="116699" y="24110"/>
                    <a:pt x="91314" y="31064"/>
                    <a:pt x="59999" y="31064"/>
                  </a:cubicBezTo>
                  <a:cubicBezTo>
                    <a:pt x="28685" y="31064"/>
                    <a:pt x="3300" y="24110"/>
                    <a:pt x="3300" y="15532"/>
                  </a:cubicBezTo>
                  <a:cubicBezTo>
                    <a:pt x="3300" y="6954"/>
                    <a:pt x="28685" y="0"/>
                    <a:pt x="599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4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15" name="Shape 1215"/>
          <p:cNvGrpSpPr/>
          <p:nvPr/>
        </p:nvGrpSpPr>
        <p:grpSpPr>
          <a:xfrm>
            <a:off x="586882" y="2697804"/>
            <a:ext cx="1744199" cy="903429"/>
            <a:chOff x="6358467" y="1176869"/>
            <a:chExt cx="1744199" cy="903429"/>
          </a:xfrm>
        </p:grpSpPr>
        <p:sp>
          <p:nvSpPr>
            <p:cNvPr id="1216" name="Shape 1216"/>
            <p:cNvSpPr/>
            <p:nvPr/>
          </p:nvSpPr>
          <p:spPr>
            <a:xfrm>
              <a:off x="6358467" y="1176869"/>
              <a:ext cx="1744199" cy="8975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17" name="Shape 1217"/>
            <p:cNvGrpSpPr/>
            <p:nvPr/>
          </p:nvGrpSpPr>
          <p:grpSpPr>
            <a:xfrm>
              <a:off x="6430190" y="1230979"/>
              <a:ext cx="1613099" cy="568430"/>
              <a:chOff x="5490387" y="1527312"/>
              <a:chExt cx="1613099" cy="568430"/>
            </a:xfrm>
          </p:grpSpPr>
          <p:sp>
            <p:nvSpPr>
              <p:cNvPr id="1218" name="Shape 1218"/>
              <p:cNvSpPr/>
              <p:nvPr/>
            </p:nvSpPr>
            <p:spPr>
              <a:xfrm>
                <a:off x="5490387" y="1527312"/>
                <a:ext cx="1613099" cy="272100"/>
              </a:xfrm>
              <a:prstGeom prst="roundRect">
                <a:avLst>
                  <a:gd name="adj" fmla="val 17740"/>
                </a:avLst>
              </a:prstGeom>
              <a:solidFill>
                <a:srgbClr val="33928A"/>
              </a:solidFill>
              <a:ln>
                <a:noFill/>
              </a:ln>
            </p:spPr>
            <p:txBody>
              <a:bodyPr lIns="91425" tIns="0" rIns="91425" bIns="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F2F2"/>
                  </a:buClr>
                  <a:buSzPct val="25000"/>
                  <a:buFont typeface="Calibri"/>
                  <a:buNone/>
                </a:pPr>
                <a:r>
                  <a:rPr lang="en-US" sz="1200" b="0" i="0" u="none" strike="noStrike" cap="none" dirty="0">
                    <a:solidFill>
                      <a:srgbClr val="F2F2F2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Service </a:t>
                </a:r>
                <a:r>
                  <a:rPr lang="en-US" sz="1200" b="0" i="0" u="none" strike="noStrike" cap="none" dirty="0" smtClean="0">
                    <a:solidFill>
                      <a:srgbClr val="F2F2F2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Broker*</a:t>
                </a:r>
                <a:endParaRPr lang="en-US" sz="1200" b="0" i="0" u="none" strike="noStrike" cap="none" dirty="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9" name="Shape 1219"/>
              <p:cNvSpPr/>
              <p:nvPr/>
            </p:nvSpPr>
            <p:spPr>
              <a:xfrm>
                <a:off x="5490387" y="1823642"/>
                <a:ext cx="1613099" cy="272100"/>
              </a:xfrm>
              <a:prstGeom prst="roundRect">
                <a:avLst>
                  <a:gd name="adj" fmla="val 17740"/>
                </a:avLst>
              </a:prstGeom>
              <a:solidFill>
                <a:srgbClr val="33928A"/>
              </a:solidFill>
              <a:ln>
                <a:noFill/>
              </a:ln>
            </p:spPr>
            <p:txBody>
              <a:bodyPr lIns="91425" tIns="0" rIns="91425" bIns="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F2F2"/>
                  </a:buClr>
                  <a:buSzPct val="25000"/>
                  <a:buFont typeface="Calibri"/>
                  <a:buNone/>
                </a:pPr>
                <a:r>
                  <a:rPr lang="en-US" sz="1200" b="0" i="0" u="none" strike="noStrike" cap="none">
                    <a:solidFill>
                      <a:srgbClr val="F2F2F2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Service Nodes</a:t>
                </a:r>
              </a:p>
            </p:txBody>
          </p:sp>
          <p:sp>
            <p:nvSpPr>
              <p:cNvPr id="1220" name="Shape 1220"/>
              <p:cNvSpPr/>
              <p:nvPr/>
            </p:nvSpPr>
            <p:spPr>
              <a:xfrm>
                <a:off x="6846607" y="1563850"/>
                <a:ext cx="194099" cy="19409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5661" y="84323"/>
                    </a:moveTo>
                    <a:cubicBezTo>
                      <a:pt x="19756" y="84323"/>
                      <a:pt x="14969" y="89110"/>
                      <a:pt x="14969" y="95015"/>
                    </a:cubicBezTo>
                    <a:lnTo>
                      <a:pt x="14969" y="95015"/>
                    </a:lnTo>
                    <a:cubicBezTo>
                      <a:pt x="14969" y="100920"/>
                      <a:pt x="19756" y="105708"/>
                      <a:pt x="25661" y="105708"/>
                    </a:cubicBezTo>
                    <a:cubicBezTo>
                      <a:pt x="31566" y="105708"/>
                      <a:pt x="36354" y="100920"/>
                      <a:pt x="36354" y="95015"/>
                    </a:cubicBezTo>
                    <a:lnTo>
                      <a:pt x="36354" y="84323"/>
                    </a:lnTo>
                    <a:close/>
                    <a:moveTo>
                      <a:pt x="84316" y="83607"/>
                    </a:moveTo>
                    <a:lnTo>
                      <a:pt x="84316" y="94299"/>
                    </a:lnTo>
                    <a:cubicBezTo>
                      <a:pt x="84316" y="100204"/>
                      <a:pt x="89103" y="104992"/>
                      <a:pt x="95008" y="104992"/>
                    </a:cubicBezTo>
                    <a:lnTo>
                      <a:pt x="95008" y="104992"/>
                    </a:lnTo>
                    <a:cubicBezTo>
                      <a:pt x="100914" y="104992"/>
                      <a:pt x="105701" y="100204"/>
                      <a:pt x="105701" y="94299"/>
                    </a:cubicBezTo>
                    <a:cubicBezTo>
                      <a:pt x="105701" y="88394"/>
                      <a:pt x="100914" y="83607"/>
                      <a:pt x="95008" y="83607"/>
                    </a:cubicBezTo>
                    <a:close/>
                    <a:moveTo>
                      <a:pt x="49735" y="49517"/>
                    </a:moveTo>
                    <a:lnTo>
                      <a:pt x="49735" y="49645"/>
                    </a:lnTo>
                    <a:lnTo>
                      <a:pt x="49627" y="49645"/>
                    </a:lnTo>
                    <a:lnTo>
                      <a:pt x="49627" y="70372"/>
                    </a:lnTo>
                    <a:lnTo>
                      <a:pt x="70366" y="70372"/>
                    </a:lnTo>
                    <a:lnTo>
                      <a:pt x="70366" y="70334"/>
                    </a:lnTo>
                    <a:lnTo>
                      <a:pt x="70481" y="70334"/>
                    </a:lnTo>
                    <a:lnTo>
                      <a:pt x="70481" y="49627"/>
                    </a:lnTo>
                    <a:lnTo>
                      <a:pt x="70372" y="49627"/>
                    </a:lnTo>
                    <a:lnTo>
                      <a:pt x="70372" y="49517"/>
                    </a:lnTo>
                    <a:close/>
                    <a:moveTo>
                      <a:pt x="25092" y="14987"/>
                    </a:moveTo>
                    <a:cubicBezTo>
                      <a:pt x="19187" y="14987"/>
                      <a:pt x="14400" y="19774"/>
                      <a:pt x="14400" y="25680"/>
                    </a:cubicBezTo>
                    <a:cubicBezTo>
                      <a:pt x="14400" y="31585"/>
                      <a:pt x="19187" y="36372"/>
                      <a:pt x="25092" y="36372"/>
                    </a:cubicBezTo>
                    <a:lnTo>
                      <a:pt x="35784" y="36372"/>
                    </a:lnTo>
                    <a:lnTo>
                      <a:pt x="35784" y="25680"/>
                    </a:lnTo>
                    <a:cubicBezTo>
                      <a:pt x="35784" y="19774"/>
                      <a:pt x="30997" y="14987"/>
                      <a:pt x="25092" y="14987"/>
                    </a:cubicBezTo>
                    <a:close/>
                    <a:moveTo>
                      <a:pt x="94338" y="14291"/>
                    </a:moveTo>
                    <a:cubicBezTo>
                      <a:pt x="88433" y="14291"/>
                      <a:pt x="83645" y="19079"/>
                      <a:pt x="83645" y="24984"/>
                    </a:cubicBezTo>
                    <a:lnTo>
                      <a:pt x="83645" y="35676"/>
                    </a:lnTo>
                    <a:lnTo>
                      <a:pt x="94338" y="35676"/>
                    </a:lnTo>
                    <a:cubicBezTo>
                      <a:pt x="100243" y="35676"/>
                      <a:pt x="105030" y="30889"/>
                      <a:pt x="105030" y="24984"/>
                    </a:cubicBezTo>
                    <a:lnTo>
                      <a:pt x="105030" y="24984"/>
                    </a:lnTo>
                    <a:cubicBezTo>
                      <a:pt x="105030" y="19079"/>
                      <a:pt x="100243" y="14291"/>
                      <a:pt x="94338" y="14291"/>
                    </a:cubicBezTo>
                    <a:close/>
                    <a:moveTo>
                      <a:pt x="95186" y="0"/>
                    </a:moveTo>
                    <a:cubicBezTo>
                      <a:pt x="108890" y="0"/>
                      <a:pt x="120000" y="11109"/>
                      <a:pt x="120000" y="24813"/>
                    </a:cubicBezTo>
                    <a:lnTo>
                      <a:pt x="119999" y="24813"/>
                    </a:lnTo>
                    <a:cubicBezTo>
                      <a:pt x="119999" y="38518"/>
                      <a:pt x="108890" y="49627"/>
                      <a:pt x="95186" y="49627"/>
                    </a:cubicBezTo>
                    <a:lnTo>
                      <a:pt x="83655" y="49627"/>
                    </a:lnTo>
                    <a:lnTo>
                      <a:pt x="83655" y="70334"/>
                    </a:lnTo>
                    <a:lnTo>
                      <a:pt x="95179" y="70334"/>
                    </a:lnTo>
                    <a:cubicBezTo>
                      <a:pt x="108883" y="70334"/>
                      <a:pt x="119993" y="81443"/>
                      <a:pt x="119993" y="95147"/>
                    </a:cubicBezTo>
                    <a:cubicBezTo>
                      <a:pt x="119993" y="108852"/>
                      <a:pt x="108883" y="119961"/>
                      <a:pt x="95179" y="119961"/>
                    </a:cubicBezTo>
                    <a:lnTo>
                      <a:pt x="95179" y="119961"/>
                    </a:lnTo>
                    <a:cubicBezTo>
                      <a:pt x="81475" y="119961"/>
                      <a:pt x="70366" y="108852"/>
                      <a:pt x="70366" y="95147"/>
                    </a:cubicBezTo>
                    <a:lnTo>
                      <a:pt x="70366" y="84331"/>
                    </a:lnTo>
                    <a:lnTo>
                      <a:pt x="49627" y="84331"/>
                    </a:lnTo>
                    <a:lnTo>
                      <a:pt x="49627" y="95186"/>
                    </a:lnTo>
                    <a:cubicBezTo>
                      <a:pt x="49627" y="108890"/>
                      <a:pt x="38517" y="120000"/>
                      <a:pt x="24813" y="120000"/>
                    </a:cubicBezTo>
                    <a:cubicBezTo>
                      <a:pt x="11109" y="120000"/>
                      <a:pt x="0" y="108890"/>
                      <a:pt x="0" y="95186"/>
                    </a:cubicBezTo>
                    <a:lnTo>
                      <a:pt x="0" y="95186"/>
                    </a:lnTo>
                    <a:cubicBezTo>
                      <a:pt x="0" y="81481"/>
                      <a:pt x="11109" y="70372"/>
                      <a:pt x="24813" y="70372"/>
                    </a:cubicBezTo>
                    <a:lnTo>
                      <a:pt x="36396" y="70372"/>
                    </a:lnTo>
                    <a:lnTo>
                      <a:pt x="36396" y="49645"/>
                    </a:lnTo>
                    <a:lnTo>
                      <a:pt x="24921" y="49645"/>
                    </a:lnTo>
                    <a:cubicBezTo>
                      <a:pt x="11217" y="49645"/>
                      <a:pt x="108" y="38536"/>
                      <a:pt x="108" y="24831"/>
                    </a:cubicBezTo>
                    <a:cubicBezTo>
                      <a:pt x="108" y="11127"/>
                      <a:pt x="11217" y="18"/>
                      <a:pt x="24921" y="18"/>
                    </a:cubicBezTo>
                    <a:lnTo>
                      <a:pt x="24921" y="18"/>
                    </a:lnTo>
                    <a:cubicBezTo>
                      <a:pt x="38625" y="18"/>
                      <a:pt x="49735" y="11127"/>
                      <a:pt x="49735" y="24832"/>
                    </a:cubicBezTo>
                    <a:lnTo>
                      <a:pt x="49735" y="37072"/>
                    </a:lnTo>
                    <a:lnTo>
                      <a:pt x="70372" y="37072"/>
                    </a:lnTo>
                    <a:lnTo>
                      <a:pt x="70372" y="24813"/>
                    </a:lnTo>
                    <a:cubicBezTo>
                      <a:pt x="70372" y="11109"/>
                      <a:pt x="81482" y="0"/>
                      <a:pt x="9518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3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21" name="Shape 1221"/>
            <p:cNvSpPr txBox="1"/>
            <p:nvPr/>
          </p:nvSpPr>
          <p:spPr>
            <a:xfrm>
              <a:off x="6791536" y="1803399"/>
              <a:ext cx="905575" cy="2768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2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Service</a:t>
              </a:r>
            </a:p>
          </p:txBody>
        </p:sp>
        <p:sp>
          <p:nvSpPr>
            <p:cNvPr id="1222" name="Shape 1222"/>
            <p:cNvSpPr/>
            <p:nvPr/>
          </p:nvSpPr>
          <p:spPr>
            <a:xfrm>
              <a:off x="7807128" y="1574578"/>
              <a:ext cx="159900" cy="152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7932"/>
                  </a:moveTo>
                  <a:cubicBezTo>
                    <a:pt x="0" y="77010"/>
                    <a:pt x="26863" y="84369"/>
                    <a:pt x="60000" y="84369"/>
                  </a:cubicBezTo>
                  <a:cubicBezTo>
                    <a:pt x="93137" y="84369"/>
                    <a:pt x="120000" y="77010"/>
                    <a:pt x="120000" y="67932"/>
                  </a:cubicBezTo>
                  <a:lnTo>
                    <a:pt x="120000" y="103563"/>
                  </a:lnTo>
                  <a:lnTo>
                    <a:pt x="120000" y="103665"/>
                  </a:lnTo>
                  <a:lnTo>
                    <a:pt x="119962" y="103665"/>
                  </a:lnTo>
                  <a:cubicBezTo>
                    <a:pt x="119797" y="112696"/>
                    <a:pt x="93011" y="120000"/>
                    <a:pt x="60000" y="120000"/>
                  </a:cubicBezTo>
                  <a:cubicBezTo>
                    <a:pt x="26988" y="120000"/>
                    <a:pt x="203" y="112696"/>
                    <a:pt x="37" y="103665"/>
                  </a:cubicBezTo>
                  <a:lnTo>
                    <a:pt x="0" y="103665"/>
                  </a:lnTo>
                  <a:lnTo>
                    <a:pt x="0" y="103563"/>
                  </a:lnTo>
                  <a:close/>
                  <a:moveTo>
                    <a:pt x="0" y="22813"/>
                  </a:moveTo>
                  <a:cubicBezTo>
                    <a:pt x="0" y="31890"/>
                    <a:pt x="26863" y="39249"/>
                    <a:pt x="60000" y="39249"/>
                  </a:cubicBezTo>
                  <a:cubicBezTo>
                    <a:pt x="93137" y="39249"/>
                    <a:pt x="120000" y="31890"/>
                    <a:pt x="120000" y="22813"/>
                  </a:cubicBezTo>
                  <a:lnTo>
                    <a:pt x="120000" y="58444"/>
                  </a:lnTo>
                  <a:lnTo>
                    <a:pt x="120000" y="58546"/>
                  </a:lnTo>
                  <a:lnTo>
                    <a:pt x="119962" y="58546"/>
                  </a:lnTo>
                  <a:cubicBezTo>
                    <a:pt x="119797" y="67577"/>
                    <a:pt x="93011" y="74880"/>
                    <a:pt x="60000" y="74880"/>
                  </a:cubicBezTo>
                  <a:cubicBezTo>
                    <a:pt x="26988" y="74880"/>
                    <a:pt x="203" y="67577"/>
                    <a:pt x="37" y="58546"/>
                  </a:cubicBezTo>
                  <a:lnTo>
                    <a:pt x="0" y="58546"/>
                  </a:lnTo>
                  <a:lnTo>
                    <a:pt x="0" y="58444"/>
                  </a:lnTo>
                  <a:close/>
                  <a:moveTo>
                    <a:pt x="59999" y="0"/>
                  </a:moveTo>
                  <a:cubicBezTo>
                    <a:pt x="91314" y="0"/>
                    <a:pt x="116699" y="6954"/>
                    <a:pt x="116699" y="15532"/>
                  </a:cubicBezTo>
                  <a:cubicBezTo>
                    <a:pt x="116699" y="24110"/>
                    <a:pt x="91314" y="31064"/>
                    <a:pt x="59999" y="31064"/>
                  </a:cubicBezTo>
                  <a:cubicBezTo>
                    <a:pt x="28685" y="31064"/>
                    <a:pt x="3300" y="24110"/>
                    <a:pt x="3300" y="15532"/>
                  </a:cubicBezTo>
                  <a:cubicBezTo>
                    <a:pt x="3300" y="6954"/>
                    <a:pt x="28685" y="0"/>
                    <a:pt x="599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4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23" name="Shape 1223"/>
          <p:cNvSpPr/>
          <p:nvPr/>
        </p:nvSpPr>
        <p:spPr>
          <a:xfrm>
            <a:off x="470830" y="2492110"/>
            <a:ext cx="3839999" cy="1240199"/>
          </a:xfrm>
          <a:prstGeom prst="rect">
            <a:avLst/>
          </a:prstGeom>
          <a:noFill/>
          <a:ln w="12700" cap="flat" cmpd="sng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24" name="Shape 1224"/>
          <p:cNvCxnSpPr>
            <a:stCxn id="1175" idx="2"/>
            <a:endCxn id="1223" idx="0"/>
          </p:cNvCxnSpPr>
          <p:nvPr/>
        </p:nvCxnSpPr>
        <p:spPr>
          <a:xfrm flipH="1">
            <a:off x="2390830" y="1878538"/>
            <a:ext cx="7824" cy="613572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225" name="Shape 1225"/>
          <p:cNvCxnSpPr>
            <a:stCxn id="1175" idx="3"/>
          </p:cNvCxnSpPr>
          <p:nvPr/>
        </p:nvCxnSpPr>
        <p:spPr>
          <a:xfrm flipV="1">
            <a:off x="4221342" y="1427470"/>
            <a:ext cx="1029670" cy="2269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54" name="Shape 1208"/>
          <p:cNvSpPr/>
          <p:nvPr/>
        </p:nvSpPr>
        <p:spPr>
          <a:xfrm>
            <a:off x="5332711" y="3884238"/>
            <a:ext cx="1648235" cy="62073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Shape 1211"/>
          <p:cNvSpPr/>
          <p:nvPr/>
        </p:nvSpPr>
        <p:spPr>
          <a:xfrm>
            <a:off x="5417442" y="3962795"/>
            <a:ext cx="1458403" cy="272100"/>
          </a:xfrm>
          <a:prstGeom prst="roundRect">
            <a:avLst>
              <a:gd name="adj" fmla="val 1774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lIns="91425" tIns="0" rIns="9142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Calibri"/>
              <a:buNone/>
            </a:pPr>
            <a:r>
              <a:rPr lang="en-US" sz="1200" b="0" i="0" u="none" strike="noStrike" cap="none" dirty="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Service </a:t>
            </a:r>
            <a:r>
              <a:rPr lang="en-US" sz="1200" b="0" i="0" u="none" strike="noStrike" cap="none" dirty="0" smtClean="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Broker*</a:t>
            </a:r>
            <a:endParaRPr lang="en-US" sz="1200" b="0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Shape 1213"/>
          <p:cNvSpPr/>
          <p:nvPr/>
        </p:nvSpPr>
        <p:spPr>
          <a:xfrm>
            <a:off x="6618966" y="3999333"/>
            <a:ext cx="194099" cy="194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5661" y="84323"/>
                </a:moveTo>
                <a:cubicBezTo>
                  <a:pt x="19756" y="84323"/>
                  <a:pt x="14969" y="89110"/>
                  <a:pt x="14969" y="95015"/>
                </a:cubicBezTo>
                <a:lnTo>
                  <a:pt x="14969" y="95015"/>
                </a:lnTo>
                <a:cubicBezTo>
                  <a:pt x="14969" y="100920"/>
                  <a:pt x="19756" y="105708"/>
                  <a:pt x="25661" y="105708"/>
                </a:cubicBezTo>
                <a:cubicBezTo>
                  <a:pt x="31566" y="105708"/>
                  <a:pt x="36354" y="100920"/>
                  <a:pt x="36354" y="95015"/>
                </a:cubicBezTo>
                <a:lnTo>
                  <a:pt x="36354" y="84323"/>
                </a:lnTo>
                <a:close/>
                <a:moveTo>
                  <a:pt x="84316" y="83607"/>
                </a:moveTo>
                <a:lnTo>
                  <a:pt x="84316" y="94299"/>
                </a:lnTo>
                <a:cubicBezTo>
                  <a:pt x="84316" y="100204"/>
                  <a:pt x="89103" y="104992"/>
                  <a:pt x="95008" y="104992"/>
                </a:cubicBezTo>
                <a:lnTo>
                  <a:pt x="95008" y="104992"/>
                </a:lnTo>
                <a:cubicBezTo>
                  <a:pt x="100914" y="104992"/>
                  <a:pt x="105701" y="100204"/>
                  <a:pt x="105701" y="94299"/>
                </a:cubicBezTo>
                <a:cubicBezTo>
                  <a:pt x="105701" y="88394"/>
                  <a:pt x="100914" y="83607"/>
                  <a:pt x="95008" y="83607"/>
                </a:cubicBezTo>
                <a:close/>
                <a:moveTo>
                  <a:pt x="49735" y="49517"/>
                </a:moveTo>
                <a:lnTo>
                  <a:pt x="49735" y="49645"/>
                </a:lnTo>
                <a:lnTo>
                  <a:pt x="49627" y="49645"/>
                </a:lnTo>
                <a:lnTo>
                  <a:pt x="49627" y="70372"/>
                </a:lnTo>
                <a:lnTo>
                  <a:pt x="70366" y="70372"/>
                </a:lnTo>
                <a:lnTo>
                  <a:pt x="70366" y="70334"/>
                </a:lnTo>
                <a:lnTo>
                  <a:pt x="70481" y="70334"/>
                </a:lnTo>
                <a:lnTo>
                  <a:pt x="70481" y="49627"/>
                </a:lnTo>
                <a:lnTo>
                  <a:pt x="70372" y="49627"/>
                </a:lnTo>
                <a:lnTo>
                  <a:pt x="70372" y="49517"/>
                </a:lnTo>
                <a:close/>
                <a:moveTo>
                  <a:pt x="25092" y="14987"/>
                </a:moveTo>
                <a:cubicBezTo>
                  <a:pt x="19187" y="14987"/>
                  <a:pt x="14400" y="19774"/>
                  <a:pt x="14400" y="25680"/>
                </a:cubicBezTo>
                <a:cubicBezTo>
                  <a:pt x="14400" y="31585"/>
                  <a:pt x="19187" y="36372"/>
                  <a:pt x="25092" y="36372"/>
                </a:cubicBezTo>
                <a:lnTo>
                  <a:pt x="35784" y="36372"/>
                </a:lnTo>
                <a:lnTo>
                  <a:pt x="35784" y="25680"/>
                </a:lnTo>
                <a:cubicBezTo>
                  <a:pt x="35784" y="19774"/>
                  <a:pt x="30997" y="14987"/>
                  <a:pt x="25092" y="14987"/>
                </a:cubicBezTo>
                <a:close/>
                <a:moveTo>
                  <a:pt x="94338" y="14291"/>
                </a:moveTo>
                <a:cubicBezTo>
                  <a:pt x="88433" y="14291"/>
                  <a:pt x="83645" y="19079"/>
                  <a:pt x="83645" y="24984"/>
                </a:cubicBezTo>
                <a:lnTo>
                  <a:pt x="83645" y="35676"/>
                </a:lnTo>
                <a:lnTo>
                  <a:pt x="94338" y="35676"/>
                </a:lnTo>
                <a:cubicBezTo>
                  <a:pt x="100243" y="35676"/>
                  <a:pt x="105030" y="30889"/>
                  <a:pt x="105030" y="24984"/>
                </a:cubicBezTo>
                <a:lnTo>
                  <a:pt x="105030" y="24984"/>
                </a:lnTo>
                <a:cubicBezTo>
                  <a:pt x="105030" y="19079"/>
                  <a:pt x="100243" y="14291"/>
                  <a:pt x="94338" y="14291"/>
                </a:cubicBezTo>
                <a:close/>
                <a:moveTo>
                  <a:pt x="95186" y="0"/>
                </a:moveTo>
                <a:cubicBezTo>
                  <a:pt x="108890" y="0"/>
                  <a:pt x="120000" y="11109"/>
                  <a:pt x="120000" y="24813"/>
                </a:cubicBezTo>
                <a:lnTo>
                  <a:pt x="119999" y="24813"/>
                </a:lnTo>
                <a:cubicBezTo>
                  <a:pt x="119999" y="38518"/>
                  <a:pt x="108890" y="49627"/>
                  <a:pt x="95186" y="49627"/>
                </a:cubicBezTo>
                <a:lnTo>
                  <a:pt x="83655" y="49627"/>
                </a:lnTo>
                <a:lnTo>
                  <a:pt x="83655" y="70334"/>
                </a:lnTo>
                <a:lnTo>
                  <a:pt x="95179" y="70334"/>
                </a:lnTo>
                <a:cubicBezTo>
                  <a:pt x="108883" y="70334"/>
                  <a:pt x="119993" y="81443"/>
                  <a:pt x="119993" y="95147"/>
                </a:cubicBezTo>
                <a:cubicBezTo>
                  <a:pt x="119993" y="108852"/>
                  <a:pt x="108883" y="119961"/>
                  <a:pt x="95179" y="119961"/>
                </a:cubicBezTo>
                <a:lnTo>
                  <a:pt x="95179" y="119961"/>
                </a:lnTo>
                <a:cubicBezTo>
                  <a:pt x="81475" y="119961"/>
                  <a:pt x="70366" y="108852"/>
                  <a:pt x="70366" y="95147"/>
                </a:cubicBezTo>
                <a:lnTo>
                  <a:pt x="70366" y="84331"/>
                </a:lnTo>
                <a:lnTo>
                  <a:pt x="49627" y="84331"/>
                </a:lnTo>
                <a:lnTo>
                  <a:pt x="49627" y="95186"/>
                </a:lnTo>
                <a:cubicBezTo>
                  <a:pt x="49627" y="108890"/>
                  <a:pt x="38517" y="120000"/>
                  <a:pt x="24813" y="120000"/>
                </a:cubicBezTo>
                <a:cubicBezTo>
                  <a:pt x="11109" y="120000"/>
                  <a:pt x="0" y="108890"/>
                  <a:pt x="0" y="95186"/>
                </a:cubicBezTo>
                <a:lnTo>
                  <a:pt x="0" y="95186"/>
                </a:lnTo>
                <a:cubicBezTo>
                  <a:pt x="0" y="81481"/>
                  <a:pt x="11109" y="70372"/>
                  <a:pt x="24813" y="70372"/>
                </a:cubicBezTo>
                <a:lnTo>
                  <a:pt x="36396" y="70372"/>
                </a:lnTo>
                <a:lnTo>
                  <a:pt x="36396" y="49645"/>
                </a:lnTo>
                <a:lnTo>
                  <a:pt x="24921" y="49645"/>
                </a:lnTo>
                <a:cubicBezTo>
                  <a:pt x="11217" y="49645"/>
                  <a:pt x="108" y="38536"/>
                  <a:pt x="108" y="24831"/>
                </a:cubicBezTo>
                <a:cubicBezTo>
                  <a:pt x="108" y="11127"/>
                  <a:pt x="11217" y="18"/>
                  <a:pt x="24921" y="18"/>
                </a:cubicBezTo>
                <a:lnTo>
                  <a:pt x="24921" y="18"/>
                </a:lnTo>
                <a:cubicBezTo>
                  <a:pt x="38625" y="18"/>
                  <a:pt x="49735" y="11127"/>
                  <a:pt x="49735" y="24832"/>
                </a:cubicBezTo>
                <a:lnTo>
                  <a:pt x="49735" y="37072"/>
                </a:lnTo>
                <a:lnTo>
                  <a:pt x="70372" y="37072"/>
                </a:lnTo>
                <a:lnTo>
                  <a:pt x="70372" y="24813"/>
                </a:lnTo>
                <a:cubicBezTo>
                  <a:pt x="70372" y="11109"/>
                  <a:pt x="81482" y="0"/>
                  <a:pt x="951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Picture 60" descr="m348_oracl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974" y="4236504"/>
            <a:ext cx="1155390" cy="276079"/>
          </a:xfrm>
          <a:prstGeom prst="rect">
            <a:avLst/>
          </a:prstGeom>
        </p:spPr>
      </p:pic>
      <p:pic>
        <p:nvPicPr>
          <p:cNvPr id="66" name="Picture 65" descr="m348_oracl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722" y="3947366"/>
            <a:ext cx="1155390" cy="27607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28609" y="1211839"/>
            <a:ext cx="961809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Provision 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and Manages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484410" y="1998267"/>
            <a:ext cx="9618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Provision 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and Manages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83477" y="4258756"/>
            <a:ext cx="44656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* Service Brokers are registered with PCF ERS marketplace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19765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/>
          <p:nvPr/>
        </p:nvSpPr>
        <p:spPr>
          <a:xfrm>
            <a:off x="205806" y="907996"/>
            <a:ext cx="6627633" cy="357860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 baseline="0">
              <a:solidFill>
                <a:srgbClr val="292C2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7" name="Shape 667"/>
          <p:cNvSpPr/>
          <p:nvPr/>
        </p:nvSpPr>
        <p:spPr>
          <a:xfrm>
            <a:off x="309766" y="1894005"/>
            <a:ext cx="6423653" cy="20103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 baseline="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8" name="Shape 668"/>
          <p:cNvSpPr/>
          <p:nvPr/>
        </p:nvSpPr>
        <p:spPr>
          <a:xfrm>
            <a:off x="6950116" y="907996"/>
            <a:ext cx="1822203" cy="3578601"/>
          </a:xfrm>
          <a:prstGeom prst="rect">
            <a:avLst/>
          </a:prstGeom>
          <a:solidFill>
            <a:srgbClr val="45A3E3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 baseline="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9" name="Shape 669"/>
          <p:cNvSpPr/>
          <p:nvPr/>
        </p:nvSpPr>
        <p:spPr>
          <a:xfrm>
            <a:off x="1470811" y="1353885"/>
            <a:ext cx="2033928" cy="45794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Container Scheduling</a:t>
            </a:r>
          </a:p>
        </p:txBody>
      </p:sp>
      <p:sp>
        <p:nvSpPr>
          <p:cNvPr id="670" name="Shape 670"/>
          <p:cNvSpPr/>
          <p:nvPr/>
        </p:nvSpPr>
        <p:spPr>
          <a:xfrm>
            <a:off x="1946964" y="1957135"/>
            <a:ext cx="3213037" cy="3385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b="1" i="0" u="none" strike="noStrike" cap="none" baseline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Application Framework</a:t>
            </a:r>
          </a:p>
        </p:txBody>
      </p:sp>
      <p:sp>
        <p:nvSpPr>
          <p:cNvPr id="671" name="Shape 671"/>
          <p:cNvSpPr/>
          <p:nvPr/>
        </p:nvSpPr>
        <p:spPr>
          <a:xfrm>
            <a:off x="7095998" y="918650"/>
            <a:ext cx="1527079" cy="3385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b="1" i="0" u="none" strike="noStrike" cap="none" baseline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Services</a:t>
            </a:r>
          </a:p>
        </p:txBody>
      </p:sp>
      <p:sp>
        <p:nvSpPr>
          <p:cNvPr id="672" name="Shape 672"/>
          <p:cNvSpPr/>
          <p:nvPr/>
        </p:nvSpPr>
        <p:spPr>
          <a:xfrm>
            <a:off x="1231773" y="928573"/>
            <a:ext cx="4650180" cy="3385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b="1" i="0" u="none" strike="noStrike" cap="none" baseline="0" dirty="0">
                <a:solidFill>
                  <a:srgbClr val="10253F"/>
                </a:solidFill>
                <a:latin typeface="Roboto"/>
                <a:ea typeface="Roboto"/>
                <a:cs typeface="Roboto"/>
                <a:sym typeface="Roboto"/>
              </a:rPr>
              <a:t>Platform </a:t>
            </a:r>
            <a:r>
              <a:rPr lang="en-US" sz="1600" b="1" i="0" u="none" strike="noStrike" cap="none" baseline="0" dirty="0" smtClean="0">
                <a:solidFill>
                  <a:srgbClr val="10253F"/>
                </a:solidFill>
                <a:latin typeface="Roboto"/>
                <a:ea typeface="Roboto"/>
                <a:cs typeface="Roboto"/>
                <a:sym typeface="Roboto"/>
              </a:rPr>
              <a:t>Runtime (Elastic Runtime)</a:t>
            </a:r>
            <a:endParaRPr lang="en-US" sz="1600" b="1" i="0" u="none" strike="noStrike" cap="none" baseline="0" dirty="0">
              <a:solidFill>
                <a:srgbClr val="1025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3" name="Shape 673"/>
          <p:cNvSpPr/>
          <p:nvPr/>
        </p:nvSpPr>
        <p:spPr>
          <a:xfrm>
            <a:off x="309768" y="1353885"/>
            <a:ext cx="1091588" cy="45794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Routing</a:t>
            </a:r>
          </a:p>
        </p:txBody>
      </p:sp>
      <p:sp>
        <p:nvSpPr>
          <p:cNvPr id="674" name="Shape 674"/>
          <p:cNvSpPr/>
          <p:nvPr/>
        </p:nvSpPr>
        <p:spPr>
          <a:xfrm>
            <a:off x="7095998" y="1369506"/>
            <a:ext cx="1527079" cy="411923"/>
          </a:xfrm>
          <a:prstGeom prst="rect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Database</a:t>
            </a:r>
          </a:p>
        </p:txBody>
      </p:sp>
      <p:sp>
        <p:nvSpPr>
          <p:cNvPr id="675" name="Shape 675"/>
          <p:cNvSpPr/>
          <p:nvPr/>
        </p:nvSpPr>
        <p:spPr>
          <a:xfrm>
            <a:off x="5423170" y="1348971"/>
            <a:ext cx="1310253" cy="45794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Configuration</a:t>
            </a:r>
          </a:p>
        </p:txBody>
      </p:sp>
      <p:sp>
        <p:nvSpPr>
          <p:cNvPr id="676" name="Shape 676"/>
          <p:cNvSpPr/>
          <p:nvPr/>
        </p:nvSpPr>
        <p:spPr>
          <a:xfrm>
            <a:off x="3578698" y="1349660"/>
            <a:ext cx="1768069" cy="45794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Service Discovery</a:t>
            </a:r>
          </a:p>
        </p:txBody>
      </p:sp>
      <p:sp>
        <p:nvSpPr>
          <p:cNvPr id="677" name="Shape 677"/>
          <p:cNvSpPr/>
          <p:nvPr/>
        </p:nvSpPr>
        <p:spPr>
          <a:xfrm>
            <a:off x="7095998" y="1873206"/>
            <a:ext cx="1527079" cy="423460"/>
          </a:xfrm>
          <a:prstGeom prst="rect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Big Data</a:t>
            </a:r>
          </a:p>
        </p:txBody>
      </p:sp>
      <p:sp>
        <p:nvSpPr>
          <p:cNvPr id="678" name="Shape 678"/>
          <p:cNvSpPr/>
          <p:nvPr/>
        </p:nvSpPr>
        <p:spPr>
          <a:xfrm>
            <a:off x="7096172" y="2388444"/>
            <a:ext cx="1527079" cy="423460"/>
          </a:xfrm>
          <a:prstGeom prst="rect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Object Storage</a:t>
            </a:r>
          </a:p>
        </p:txBody>
      </p:sp>
      <p:sp>
        <p:nvSpPr>
          <p:cNvPr id="679" name="Shape 679"/>
          <p:cNvSpPr/>
          <p:nvPr/>
        </p:nvSpPr>
        <p:spPr>
          <a:xfrm>
            <a:off x="7096172" y="2903682"/>
            <a:ext cx="1527079" cy="423460"/>
          </a:xfrm>
          <a:prstGeom prst="rect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Mobile</a:t>
            </a:r>
          </a:p>
        </p:txBody>
      </p:sp>
      <p:sp>
        <p:nvSpPr>
          <p:cNvPr id="680" name="Shape 680"/>
          <p:cNvSpPr/>
          <p:nvPr/>
        </p:nvSpPr>
        <p:spPr>
          <a:xfrm>
            <a:off x="7096172" y="3418919"/>
            <a:ext cx="1526905" cy="423460"/>
          </a:xfrm>
          <a:prstGeom prst="rect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Build CI</a:t>
            </a:r>
          </a:p>
        </p:txBody>
      </p:sp>
      <p:sp>
        <p:nvSpPr>
          <p:cNvPr id="681" name="Shape 681"/>
          <p:cNvSpPr/>
          <p:nvPr/>
        </p:nvSpPr>
        <p:spPr>
          <a:xfrm>
            <a:off x="7096172" y="3934155"/>
            <a:ext cx="1527079" cy="423460"/>
          </a:xfrm>
          <a:prstGeom prst="rect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User Provided</a:t>
            </a:r>
          </a:p>
        </p:txBody>
      </p:sp>
      <p:sp>
        <p:nvSpPr>
          <p:cNvPr id="682" name="Shape 682"/>
          <p:cNvSpPr/>
          <p:nvPr/>
        </p:nvSpPr>
        <p:spPr>
          <a:xfrm>
            <a:off x="309768" y="3994538"/>
            <a:ext cx="3194970" cy="37795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Logging &amp; Metrics</a:t>
            </a:r>
          </a:p>
        </p:txBody>
      </p:sp>
      <p:sp>
        <p:nvSpPr>
          <p:cNvPr id="683" name="Shape 683"/>
          <p:cNvSpPr/>
          <p:nvPr/>
        </p:nvSpPr>
        <p:spPr>
          <a:xfrm>
            <a:off x="3578698" y="3994538"/>
            <a:ext cx="3154724" cy="37795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Messaging</a:t>
            </a:r>
          </a:p>
        </p:txBody>
      </p:sp>
      <p:sp>
        <p:nvSpPr>
          <p:cNvPr id="684" name="Shape 684"/>
          <p:cNvSpPr/>
          <p:nvPr/>
        </p:nvSpPr>
        <p:spPr>
          <a:xfrm>
            <a:off x="5170714" y="2443249"/>
            <a:ext cx="1390763" cy="545125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Circuit Breakers</a:t>
            </a:r>
          </a:p>
        </p:txBody>
      </p:sp>
      <p:sp>
        <p:nvSpPr>
          <p:cNvPr id="685" name="Shape 685"/>
          <p:cNvSpPr/>
          <p:nvPr/>
        </p:nvSpPr>
        <p:spPr>
          <a:xfrm>
            <a:off x="486163" y="2443249"/>
            <a:ext cx="1390763" cy="545125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12 Factor Apps</a:t>
            </a:r>
          </a:p>
        </p:txBody>
      </p:sp>
      <p:sp>
        <p:nvSpPr>
          <p:cNvPr id="686" name="Shape 686"/>
          <p:cNvSpPr/>
          <p:nvPr/>
        </p:nvSpPr>
        <p:spPr>
          <a:xfrm>
            <a:off x="3606373" y="2443249"/>
            <a:ext cx="1390763" cy="545125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RESTful Services</a:t>
            </a:r>
          </a:p>
        </p:txBody>
      </p:sp>
      <p:sp>
        <p:nvSpPr>
          <p:cNvPr id="687" name="Shape 687"/>
          <p:cNvSpPr/>
          <p:nvPr/>
        </p:nvSpPr>
        <p:spPr>
          <a:xfrm>
            <a:off x="2042035" y="2443249"/>
            <a:ext cx="1390763" cy="545125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Microservices</a:t>
            </a:r>
          </a:p>
        </p:txBody>
      </p:sp>
      <p:sp>
        <p:nvSpPr>
          <p:cNvPr id="688" name="Shape 688"/>
          <p:cNvSpPr/>
          <p:nvPr/>
        </p:nvSpPr>
        <p:spPr>
          <a:xfrm>
            <a:off x="5160005" y="3162570"/>
            <a:ext cx="1390763" cy="545125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.NET</a:t>
            </a:r>
          </a:p>
        </p:txBody>
      </p:sp>
      <p:sp>
        <p:nvSpPr>
          <p:cNvPr id="689" name="Shape 689"/>
          <p:cNvSpPr/>
          <p:nvPr/>
        </p:nvSpPr>
        <p:spPr>
          <a:xfrm>
            <a:off x="475453" y="3162570"/>
            <a:ext cx="1390763" cy="545125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Spring Boot</a:t>
            </a:r>
          </a:p>
        </p:txBody>
      </p:sp>
      <p:sp>
        <p:nvSpPr>
          <p:cNvPr id="690" name="Shape 690"/>
          <p:cNvSpPr/>
          <p:nvPr/>
        </p:nvSpPr>
        <p:spPr>
          <a:xfrm>
            <a:off x="3595664" y="3162570"/>
            <a:ext cx="1390763" cy="545125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Node.js</a:t>
            </a:r>
          </a:p>
        </p:txBody>
      </p:sp>
      <p:sp>
        <p:nvSpPr>
          <p:cNvPr id="691" name="Shape 691"/>
          <p:cNvSpPr/>
          <p:nvPr/>
        </p:nvSpPr>
        <p:spPr>
          <a:xfrm>
            <a:off x="2031326" y="3162570"/>
            <a:ext cx="1390763" cy="545125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Ruby on Rails</a:t>
            </a:r>
          </a:p>
        </p:txBody>
      </p:sp>
      <p:sp>
        <p:nvSpPr>
          <p:cNvPr id="692" name="Shape 692"/>
          <p:cNvSpPr/>
          <p:nvPr/>
        </p:nvSpPr>
        <p:spPr>
          <a:xfrm>
            <a:off x="205804" y="4556334"/>
            <a:ext cx="8566514" cy="489222"/>
          </a:xfrm>
          <a:prstGeom prst="rect">
            <a:avLst/>
          </a:prstGeom>
          <a:solidFill>
            <a:srgbClr val="097F73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 baseline="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3" name="Shape 693"/>
          <p:cNvSpPr/>
          <p:nvPr/>
        </p:nvSpPr>
        <p:spPr>
          <a:xfrm>
            <a:off x="441892" y="4631668"/>
            <a:ext cx="1476413" cy="3385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b="1" i="0" u="none" strike="noStrike" cap="none" baseline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Operations</a:t>
            </a:r>
          </a:p>
        </p:txBody>
      </p:sp>
      <p:sp>
        <p:nvSpPr>
          <p:cNvPr id="694" name="Shape 694"/>
          <p:cNvSpPr/>
          <p:nvPr/>
        </p:nvSpPr>
        <p:spPr>
          <a:xfrm>
            <a:off x="2372603" y="4570113"/>
            <a:ext cx="1378453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Zero Downtime Deployments</a:t>
            </a:r>
          </a:p>
        </p:txBody>
      </p:sp>
      <p:sp>
        <p:nvSpPr>
          <p:cNvPr id="695" name="Shape 695"/>
          <p:cNvSpPr/>
          <p:nvPr/>
        </p:nvSpPr>
        <p:spPr>
          <a:xfrm>
            <a:off x="3947434" y="4570113"/>
            <a:ext cx="1165134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Failover &amp; Recovery</a:t>
            </a:r>
          </a:p>
        </p:txBody>
      </p:sp>
      <p:sp>
        <p:nvSpPr>
          <p:cNvPr id="696" name="Shape 696"/>
          <p:cNvSpPr/>
          <p:nvPr/>
        </p:nvSpPr>
        <p:spPr>
          <a:xfrm>
            <a:off x="5267309" y="4662447"/>
            <a:ext cx="1027763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Scaling</a:t>
            </a:r>
          </a:p>
        </p:txBody>
      </p:sp>
      <p:sp>
        <p:nvSpPr>
          <p:cNvPr id="697" name="Shape 697"/>
          <p:cNvSpPr/>
          <p:nvPr/>
        </p:nvSpPr>
        <p:spPr>
          <a:xfrm>
            <a:off x="6439400" y="4570113"/>
            <a:ext cx="1051431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Security Patching</a:t>
            </a:r>
          </a:p>
        </p:txBody>
      </p:sp>
      <p:sp>
        <p:nvSpPr>
          <p:cNvPr id="698" name="Shape 698"/>
          <p:cNvSpPr/>
          <p:nvPr/>
        </p:nvSpPr>
        <p:spPr>
          <a:xfrm>
            <a:off x="7655981" y="4570113"/>
            <a:ext cx="1051431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Platform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Upgrades</a:t>
            </a:r>
          </a:p>
        </p:txBody>
      </p:sp>
      <p:sp>
        <p:nvSpPr>
          <p:cNvPr id="40" name="Shape 954"/>
          <p:cNvSpPr txBox="1">
            <a:spLocks noGrp="1"/>
          </p:cNvSpPr>
          <p:nvPr>
            <p:ph type="title"/>
          </p:nvPr>
        </p:nvSpPr>
        <p:spPr>
          <a:xfrm>
            <a:off x="1077910" y="187313"/>
            <a:ext cx="6947616" cy="58551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dirty="0" smtClean="0">
                <a:solidFill>
                  <a:srgbClr val="29756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Pivotal Cloud Foundry Architecture</a:t>
            </a:r>
            <a:endParaRPr lang="en-US" sz="3200" b="0" i="0" u="none" strike="noStrike" cap="none" dirty="0">
              <a:solidFill>
                <a:srgbClr val="29756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7554694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Shape 80"/>
          <p:cNvGrpSpPr/>
          <p:nvPr/>
        </p:nvGrpSpPr>
        <p:grpSpPr>
          <a:xfrm>
            <a:off x="2187468" y="1171575"/>
            <a:ext cx="4026065" cy="3818441"/>
            <a:chOff x="214735" y="1131358"/>
            <a:chExt cx="4026065" cy="3818441"/>
          </a:xfrm>
        </p:grpSpPr>
        <p:sp>
          <p:nvSpPr>
            <p:cNvPr id="81" name="Shape 81"/>
            <p:cNvSpPr txBox="1"/>
            <p:nvPr/>
          </p:nvSpPr>
          <p:spPr>
            <a:xfrm>
              <a:off x="214735" y="4580467"/>
              <a:ext cx="4026065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 b="0" i="0" u="none" strike="noStrike" cap="none" baseline="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* </a:t>
              </a:r>
              <a:r>
                <a:rPr lang="en-US" sz="1800" b="0" i="0" u="none" strike="noStrike" cap="none" baseline="0" dirty="0" err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Devs</a:t>
              </a:r>
              <a:r>
                <a:rPr lang="en-US" sz="1800" b="0" i="0" u="none" strike="noStrike" cap="none" baseline="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may bring a custom </a:t>
              </a:r>
              <a:r>
                <a:rPr lang="en-US" sz="1800" b="0" i="0" u="none" strike="noStrike" cap="none" baseline="0" dirty="0" err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buildpack</a:t>
              </a:r>
              <a:endParaRPr lang="en-US" sz="18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Shape 82"/>
            <p:cNvSpPr/>
            <p:nvPr/>
          </p:nvSpPr>
          <p:spPr>
            <a:xfrm>
              <a:off x="277511" y="1131358"/>
              <a:ext cx="3254374" cy="2540000"/>
            </a:xfrm>
            <a:prstGeom prst="roundRect">
              <a:avLst>
                <a:gd name="adj" fmla="val 16667"/>
              </a:avLst>
            </a:prstGeom>
            <a:noFill/>
            <a:ln w="12700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Shape 83"/>
            <p:cNvSpPr/>
            <p:nvPr/>
          </p:nvSpPr>
          <p:spPr>
            <a:xfrm>
              <a:off x="572785" y="2036233"/>
              <a:ext cx="2635249" cy="6985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508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runtime layer*</a:t>
              </a:r>
            </a:p>
          </p:txBody>
        </p:sp>
        <p:sp>
          <p:nvSpPr>
            <p:cNvPr id="84" name="Shape 84"/>
            <p:cNvSpPr/>
            <p:nvPr/>
          </p:nvSpPr>
          <p:spPr>
            <a:xfrm>
              <a:off x="572785" y="2887133"/>
              <a:ext cx="2635249" cy="6985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OS image</a:t>
              </a:r>
            </a:p>
          </p:txBody>
        </p:sp>
        <p:sp>
          <p:nvSpPr>
            <p:cNvPr id="85" name="Shape 85"/>
            <p:cNvSpPr/>
            <p:nvPr/>
          </p:nvSpPr>
          <p:spPr>
            <a:xfrm>
              <a:off x="572785" y="1204383"/>
              <a:ext cx="2635249" cy="6985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127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application layer</a:t>
              </a:r>
            </a:p>
          </p:txBody>
        </p:sp>
        <p:sp>
          <p:nvSpPr>
            <p:cNvPr id="87" name="Shape 87"/>
            <p:cNvSpPr/>
            <p:nvPr/>
          </p:nvSpPr>
          <p:spPr>
            <a:xfrm>
              <a:off x="566435" y="3747557"/>
              <a:ext cx="2635249" cy="6985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linux host &amp; kernel</a:t>
              </a:r>
            </a:p>
          </p:txBody>
        </p:sp>
      </p:grpSp>
      <p:grpSp>
        <p:nvGrpSpPr>
          <p:cNvPr id="88" name="Shape 88"/>
          <p:cNvGrpSpPr/>
          <p:nvPr/>
        </p:nvGrpSpPr>
        <p:grpSpPr>
          <a:xfrm>
            <a:off x="259512" y="2309799"/>
            <a:ext cx="1670940" cy="1421369"/>
            <a:chOff x="3612312" y="3024691"/>
            <a:chExt cx="1670940" cy="1421369"/>
          </a:xfrm>
        </p:grpSpPr>
        <p:grpSp>
          <p:nvGrpSpPr>
            <p:cNvPr id="89" name="Shape 89"/>
            <p:cNvGrpSpPr/>
            <p:nvPr/>
          </p:nvGrpSpPr>
          <p:grpSpPr>
            <a:xfrm>
              <a:off x="3612313" y="4028402"/>
              <a:ext cx="1647824" cy="417658"/>
              <a:chOff x="3670300" y="3971926"/>
              <a:chExt cx="1647824" cy="409573"/>
            </a:xfrm>
          </p:grpSpPr>
          <p:sp>
            <p:nvSpPr>
              <p:cNvPr id="90" name="Shape 90"/>
              <p:cNvSpPr txBox="1"/>
              <p:nvPr/>
            </p:nvSpPr>
            <p:spPr>
              <a:xfrm>
                <a:off x="3856466" y="4019300"/>
                <a:ext cx="1300356" cy="3018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en-US" sz="1400" b="0" i="0" u="none" strike="noStrike" cap="none" baseline="0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rPr>
                  <a:t>App container</a:t>
                </a:r>
              </a:p>
            </p:txBody>
          </p:sp>
          <p:sp>
            <p:nvSpPr>
              <p:cNvPr id="91" name="Shape 91"/>
              <p:cNvSpPr/>
              <p:nvPr/>
            </p:nvSpPr>
            <p:spPr>
              <a:xfrm>
                <a:off x="3670300" y="3971926"/>
                <a:ext cx="1647824" cy="409573"/>
              </a:xfrm>
              <a:prstGeom prst="roundRect">
                <a:avLst>
                  <a:gd name="adj" fmla="val 16667"/>
                </a:avLst>
              </a:prstGeom>
              <a:noFill/>
              <a:ln w="12700" cap="flat" cmpd="sng">
                <a:solidFill>
                  <a:schemeClr val="lt2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2" name="Shape 92"/>
            <p:cNvSpPr/>
            <p:nvPr/>
          </p:nvSpPr>
          <p:spPr>
            <a:xfrm>
              <a:off x="3612312" y="3507316"/>
              <a:ext cx="1670940" cy="404284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PCF Supported</a:t>
              </a:r>
            </a:p>
          </p:txBody>
        </p:sp>
        <p:sp>
          <p:nvSpPr>
            <p:cNvPr id="93" name="Shape 93"/>
            <p:cNvSpPr/>
            <p:nvPr/>
          </p:nvSpPr>
          <p:spPr>
            <a:xfrm>
              <a:off x="3612312" y="3024691"/>
              <a:ext cx="1670940" cy="404284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127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Dev Supported</a:t>
              </a:r>
            </a:p>
          </p:txBody>
        </p:sp>
      </p:grpSp>
      <p:sp>
        <p:nvSpPr>
          <p:cNvPr id="94" name="Shape 94"/>
          <p:cNvSpPr/>
          <p:nvPr/>
        </p:nvSpPr>
        <p:spPr>
          <a:xfrm>
            <a:off x="259507" y="3859259"/>
            <a:ext cx="1670940" cy="404284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127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Ops Supported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5901866" y="1191666"/>
            <a:ext cx="2852675" cy="313932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PCF </a:t>
            </a:r>
            <a:r>
              <a:rPr lang="en-US" sz="1800" b="0" i="0" u="none" strike="noStrike" cap="none" baseline="0" dirty="0" err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buildpacks</a:t>
            </a:r>
            <a:r>
              <a:rPr lang="en-US" sz="1800" b="0" i="0" u="none" strike="noStrike" cap="none" baseline="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provide full support and maintenance for 3 of the 4 layers of the container stack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 err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Devs</a:t>
            </a:r>
            <a:r>
              <a:rPr lang="en-US" sz="1800" b="0" i="0" u="none" strike="noStrike" cap="none" baseline="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can focus on just the app code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PCF creates the container image for you</a:t>
            </a:r>
          </a:p>
        </p:txBody>
      </p:sp>
      <p:sp>
        <p:nvSpPr>
          <p:cNvPr id="21" name="Shape 81"/>
          <p:cNvSpPr txBox="1"/>
          <p:nvPr/>
        </p:nvSpPr>
        <p:spPr>
          <a:xfrm>
            <a:off x="2250243" y="854104"/>
            <a:ext cx="3254375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Container image</a:t>
            </a:r>
            <a:endParaRPr lang="en-US" sz="1800" b="0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756319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ounded Rectangle 51"/>
          <p:cNvSpPr/>
          <p:nvPr/>
        </p:nvSpPr>
        <p:spPr>
          <a:xfrm>
            <a:off x="3121471" y="1358557"/>
            <a:ext cx="4938795" cy="3488267"/>
          </a:xfrm>
          <a:prstGeom prst="roundRect">
            <a:avLst>
              <a:gd name="adj" fmla="val 8224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  <a:tileRect/>
          </a:gradFill>
          <a:ln w="9525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anchor="b"/>
          <a:lstStyle/>
          <a:p>
            <a:pPr algn="ctr">
              <a:defRPr/>
            </a:pPr>
            <a:endParaRPr lang="en-US" sz="1600" dirty="0">
              <a:solidFill>
                <a:srgbClr val="008881"/>
              </a:solidFill>
              <a:latin typeface="Arial"/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2800" dirty="0">
                <a:solidFill>
                  <a:srgbClr val="138A7E"/>
                </a:solidFill>
              </a:rPr>
              <a:t>Diego </a:t>
            </a:r>
            <a:r>
              <a:rPr lang="en-US" sz="2800" dirty="0" smtClean="0">
                <a:solidFill>
                  <a:srgbClr val="138A7E"/>
                </a:solidFill>
              </a:rPr>
              <a:t>for PCF</a:t>
            </a:r>
            <a:br>
              <a:rPr lang="en-US" sz="2800" dirty="0" smtClean="0">
                <a:solidFill>
                  <a:srgbClr val="138A7E"/>
                </a:solidFill>
              </a:rPr>
            </a:br>
            <a:r>
              <a:rPr lang="en-US" sz="1800" dirty="0" smtClean="0">
                <a:solidFill>
                  <a:srgbClr val="138A7E"/>
                </a:solidFill>
              </a:rPr>
              <a:t>SSH access to containers</a:t>
            </a:r>
            <a:endParaRPr lang="en-US" sz="1800" dirty="0">
              <a:solidFill>
                <a:srgbClr val="138A7E"/>
              </a:solidFill>
            </a:endParaRPr>
          </a:p>
        </p:txBody>
      </p:sp>
      <p:sp>
        <p:nvSpPr>
          <p:cNvPr id="26" name="Rounded Rectangle 25"/>
          <p:cNvSpPr/>
          <p:nvPr/>
        </p:nvSpPr>
        <p:spPr bwMode="auto">
          <a:xfrm>
            <a:off x="4705331" y="1519424"/>
            <a:ext cx="1845732" cy="495800"/>
          </a:xfrm>
          <a:prstGeom prst="roundRect">
            <a:avLst>
              <a:gd name="adj" fmla="val 2039"/>
            </a:avLst>
          </a:prstGeom>
          <a:solidFill>
            <a:srgbClr val="33928A"/>
          </a:solidFill>
          <a:ln w="41275">
            <a:noFill/>
            <a:round/>
            <a:headEnd/>
            <a:tailEnd/>
          </a:ln>
        </p:spPr>
        <p:txBody>
          <a:bodyPr wrap="none" lIns="91440" tIns="0" rIns="91440" bIns="0" rtlCol="0" anchor="t"/>
          <a:lstStyle/>
          <a:p>
            <a:pPr algn="ctr"/>
            <a:r>
              <a:rPr lang="en-US" sz="1200" dirty="0" smtClean="0">
                <a:solidFill>
                  <a:prstClr val="white">
                    <a:lumMod val="95000"/>
                  </a:prstClr>
                </a:solidFill>
                <a:latin typeface="Calibri"/>
              </a:rPr>
              <a:t>SSH Proxy Server</a:t>
            </a:r>
            <a:endParaRPr lang="en-US" sz="1200" dirty="0">
              <a:solidFill>
                <a:prstClr val="white">
                  <a:lumMod val="95000"/>
                </a:prstClr>
              </a:solidFill>
              <a:latin typeface="Calibri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4123621" y="3123670"/>
            <a:ext cx="2879341" cy="1582982"/>
            <a:chOff x="1817486" y="2686842"/>
            <a:chExt cx="2879341" cy="1687215"/>
          </a:xfrm>
        </p:grpSpPr>
        <p:grpSp>
          <p:nvGrpSpPr>
            <p:cNvPr id="7" name="Group 6"/>
            <p:cNvGrpSpPr/>
            <p:nvPr/>
          </p:nvGrpSpPr>
          <p:grpSpPr>
            <a:xfrm>
              <a:off x="1817486" y="2686842"/>
              <a:ext cx="2879341" cy="1687215"/>
              <a:chOff x="6426201" y="1225074"/>
              <a:chExt cx="1845732" cy="1081548"/>
            </a:xfrm>
          </p:grpSpPr>
          <p:sp>
            <p:nvSpPr>
              <p:cNvPr id="8" name="Rounded Rectangle 7"/>
              <p:cNvSpPr/>
              <p:nvPr/>
            </p:nvSpPr>
            <p:spPr bwMode="auto">
              <a:xfrm>
                <a:off x="6426201" y="1225074"/>
                <a:ext cx="1845732" cy="1081548"/>
              </a:xfrm>
              <a:prstGeom prst="roundRect">
                <a:avLst>
                  <a:gd name="adj" fmla="val 2039"/>
                </a:avLst>
              </a:prstGeom>
              <a:solidFill>
                <a:srgbClr val="33928A"/>
              </a:solidFill>
              <a:ln w="41275">
                <a:noFill/>
                <a:round/>
                <a:headEnd/>
                <a:tailEnd/>
              </a:ln>
            </p:spPr>
            <p:txBody>
              <a:bodyPr wrap="none" lIns="91440" tIns="0" rIns="91440" bIns="0" rtlCol="0" anchor="t"/>
              <a:lstStyle/>
              <a:p>
                <a:pPr algn="ctr"/>
                <a:endParaRPr lang="en-US" sz="1200" dirty="0">
                  <a:solidFill>
                    <a:prstClr val="white">
                      <a:lumMod val="95000"/>
                    </a:prstClr>
                  </a:solidFill>
                  <a:latin typeface="Calibri"/>
                </a:endParaRPr>
              </a:p>
            </p:txBody>
          </p:sp>
          <p:sp>
            <p:nvSpPr>
              <p:cNvPr id="9" name="Oval 170"/>
              <p:cNvSpPr/>
              <p:nvPr/>
            </p:nvSpPr>
            <p:spPr>
              <a:xfrm>
                <a:off x="7907867" y="1294494"/>
                <a:ext cx="11780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2663320" h="2626530">
                    <a:moveTo>
                      <a:pt x="1331660" y="779864"/>
                    </a:moveTo>
                    <a:cubicBezTo>
                      <a:pt x="1027142" y="779864"/>
                      <a:pt x="780282" y="1026724"/>
                      <a:pt x="780282" y="1331242"/>
                    </a:cubicBezTo>
                    <a:cubicBezTo>
                      <a:pt x="780282" y="1635760"/>
                      <a:pt x="1027142" y="1882620"/>
                      <a:pt x="1331660" y="1882620"/>
                    </a:cubicBezTo>
                    <a:cubicBezTo>
                      <a:pt x="1636178" y="1882620"/>
                      <a:pt x="1883038" y="1635760"/>
                      <a:pt x="1883038" y="1331242"/>
                    </a:cubicBezTo>
                    <a:cubicBezTo>
                      <a:pt x="1883038" y="1026724"/>
                      <a:pt x="1636178" y="779864"/>
                      <a:pt x="1331660" y="779864"/>
                    </a:cubicBezTo>
                    <a:close/>
                    <a:moveTo>
                      <a:pt x="1209800" y="0"/>
                    </a:moveTo>
                    <a:lnTo>
                      <a:pt x="1315227" y="0"/>
                    </a:lnTo>
                    <a:lnTo>
                      <a:pt x="1331390" y="0"/>
                    </a:lnTo>
                    <a:lnTo>
                      <a:pt x="1436817" y="0"/>
                    </a:lnTo>
                    <a:cubicBezTo>
                      <a:pt x="1474596" y="0"/>
                      <a:pt x="1505222" y="30626"/>
                      <a:pt x="1505222" y="68405"/>
                    </a:cubicBezTo>
                    <a:cubicBezTo>
                      <a:pt x="1505222" y="149387"/>
                      <a:pt x="1517336" y="219121"/>
                      <a:pt x="1531682" y="297942"/>
                    </a:cubicBezTo>
                    <a:cubicBezTo>
                      <a:pt x="1635422" y="318312"/>
                      <a:pt x="1733718" y="353850"/>
                      <a:pt x="1822662" y="404974"/>
                    </a:cubicBezTo>
                    <a:cubicBezTo>
                      <a:pt x="1886447" y="352054"/>
                      <a:pt x="1942106" y="305624"/>
                      <a:pt x="1995601" y="241871"/>
                    </a:cubicBezTo>
                    <a:cubicBezTo>
                      <a:pt x="2019885" y="212931"/>
                      <a:pt x="2063032" y="209156"/>
                      <a:pt x="2091972" y="233440"/>
                    </a:cubicBezTo>
                    <a:lnTo>
                      <a:pt x="2172734" y="301207"/>
                    </a:lnTo>
                    <a:lnTo>
                      <a:pt x="2185115" y="311596"/>
                    </a:lnTo>
                    <a:lnTo>
                      <a:pt x="2265877" y="379364"/>
                    </a:lnTo>
                    <a:cubicBezTo>
                      <a:pt x="2294818" y="403647"/>
                      <a:pt x="2298593" y="446794"/>
                      <a:pt x="2274309" y="475735"/>
                    </a:cubicBezTo>
                    <a:cubicBezTo>
                      <a:pt x="2222115" y="537937"/>
                      <a:pt x="2186520" y="599304"/>
                      <a:pt x="2146714" y="669137"/>
                    </a:cubicBezTo>
                    <a:cubicBezTo>
                      <a:pt x="2212332" y="749150"/>
                      <a:pt x="2266284" y="839037"/>
                      <a:pt x="2303557" y="937266"/>
                    </a:cubicBezTo>
                    <a:cubicBezTo>
                      <a:pt x="2387577" y="937729"/>
                      <a:pt x="2460748" y="938104"/>
                      <a:pt x="2543605" y="923494"/>
                    </a:cubicBezTo>
                    <a:cubicBezTo>
                      <a:pt x="2580810" y="916934"/>
                      <a:pt x="2616289" y="941776"/>
                      <a:pt x="2622849" y="978981"/>
                    </a:cubicBezTo>
                    <a:lnTo>
                      <a:pt x="2641156" y="1082806"/>
                    </a:lnTo>
                    <a:lnTo>
                      <a:pt x="2643963" y="1098724"/>
                    </a:lnTo>
                    <a:lnTo>
                      <a:pt x="2662270" y="1202549"/>
                    </a:lnTo>
                    <a:cubicBezTo>
                      <a:pt x="2668830" y="1239754"/>
                      <a:pt x="2643988" y="1275233"/>
                      <a:pt x="2606783" y="1281793"/>
                    </a:cubicBezTo>
                    <a:cubicBezTo>
                      <a:pt x="2526424" y="1295963"/>
                      <a:pt x="2459448" y="1320261"/>
                      <a:pt x="2383608" y="1348341"/>
                    </a:cubicBezTo>
                    <a:cubicBezTo>
                      <a:pt x="2382575" y="1458501"/>
                      <a:pt x="2364651" y="1564617"/>
                      <a:pt x="2330433" y="1663614"/>
                    </a:cubicBezTo>
                    <a:cubicBezTo>
                      <a:pt x="2393104" y="1716798"/>
                      <a:pt x="2448236" y="1763206"/>
                      <a:pt x="2519834" y="1804543"/>
                    </a:cubicBezTo>
                    <a:cubicBezTo>
                      <a:pt x="2552551" y="1823433"/>
                      <a:pt x="2563761" y="1865269"/>
                      <a:pt x="2544872" y="1897986"/>
                    </a:cubicBezTo>
                    <a:lnTo>
                      <a:pt x="2492158" y="1989289"/>
                    </a:lnTo>
                    <a:lnTo>
                      <a:pt x="2484077" y="2003286"/>
                    </a:lnTo>
                    <a:lnTo>
                      <a:pt x="2431363" y="2094589"/>
                    </a:lnTo>
                    <a:cubicBezTo>
                      <a:pt x="2412474" y="2127306"/>
                      <a:pt x="2370638" y="2138516"/>
                      <a:pt x="2337920" y="2119627"/>
                    </a:cubicBezTo>
                    <a:cubicBezTo>
                      <a:pt x="2267364" y="2078891"/>
                      <a:pt x="2200538" y="2054466"/>
                      <a:pt x="2124539" y="2027280"/>
                    </a:cubicBezTo>
                    <a:cubicBezTo>
                      <a:pt x="2057214" y="2107748"/>
                      <a:pt x="1976764" y="2176557"/>
                      <a:pt x="1887300" y="2232322"/>
                    </a:cubicBezTo>
                    <a:cubicBezTo>
                      <a:pt x="1900778" y="2311297"/>
                      <a:pt x="1913246" y="2380969"/>
                      <a:pt x="1940943" y="2457067"/>
                    </a:cubicBezTo>
                    <a:cubicBezTo>
                      <a:pt x="1953864" y="2492568"/>
                      <a:pt x="1935560" y="2531821"/>
                      <a:pt x="1900059" y="2544743"/>
                    </a:cubicBezTo>
                    <a:lnTo>
                      <a:pt x="1800990" y="2580801"/>
                    </a:lnTo>
                    <a:lnTo>
                      <a:pt x="1785802" y="2586329"/>
                    </a:lnTo>
                    <a:lnTo>
                      <a:pt x="1686733" y="2622387"/>
                    </a:lnTo>
                    <a:cubicBezTo>
                      <a:pt x="1651232" y="2635308"/>
                      <a:pt x="1611979" y="2617004"/>
                      <a:pt x="1599057" y="2581503"/>
                    </a:cubicBezTo>
                    <a:cubicBezTo>
                      <a:pt x="1571962" y="2507058"/>
                      <a:pt x="1537654" y="2446693"/>
                      <a:pt x="1498305" y="2379360"/>
                    </a:cubicBezTo>
                    <a:cubicBezTo>
                      <a:pt x="1442336" y="2389830"/>
                      <a:pt x="1384673" y="2394621"/>
                      <a:pt x="1325890" y="2394621"/>
                    </a:cubicBezTo>
                    <a:cubicBezTo>
                      <a:pt x="1273846" y="2394621"/>
                      <a:pt x="1222679" y="2390865"/>
                      <a:pt x="1172834" y="2382314"/>
                    </a:cubicBezTo>
                    <a:cubicBezTo>
                      <a:pt x="1134367" y="2448188"/>
                      <a:pt x="1100806" y="2507712"/>
                      <a:pt x="1074199" y="2580814"/>
                    </a:cubicBezTo>
                    <a:cubicBezTo>
                      <a:pt x="1061278" y="2616315"/>
                      <a:pt x="1022024" y="2634619"/>
                      <a:pt x="986523" y="2621698"/>
                    </a:cubicBezTo>
                    <a:lnTo>
                      <a:pt x="887455" y="2585640"/>
                    </a:lnTo>
                    <a:lnTo>
                      <a:pt x="872266" y="2580112"/>
                    </a:lnTo>
                    <a:lnTo>
                      <a:pt x="773197" y="2544054"/>
                    </a:lnTo>
                    <a:cubicBezTo>
                      <a:pt x="737697" y="2531132"/>
                      <a:pt x="719392" y="2491879"/>
                      <a:pt x="732313" y="2456378"/>
                    </a:cubicBezTo>
                    <a:cubicBezTo>
                      <a:pt x="758549" y="2384297"/>
                      <a:pt x="771120" y="2317982"/>
                      <a:pt x="783804" y="2244061"/>
                    </a:cubicBezTo>
                    <a:cubicBezTo>
                      <a:pt x="690731" y="2188796"/>
                      <a:pt x="606943" y="2119604"/>
                      <a:pt x="536799" y="2037993"/>
                    </a:cubicBezTo>
                    <a:cubicBezTo>
                      <a:pt x="459642" y="2065591"/>
                      <a:pt x="392042" y="2090114"/>
                      <a:pt x="320620" y="2131349"/>
                    </a:cubicBezTo>
                    <a:cubicBezTo>
                      <a:pt x="287903" y="2150238"/>
                      <a:pt x="246066" y="2139028"/>
                      <a:pt x="227177" y="2106311"/>
                    </a:cubicBezTo>
                    <a:lnTo>
                      <a:pt x="174463" y="2015008"/>
                    </a:lnTo>
                    <a:lnTo>
                      <a:pt x="166382" y="2001011"/>
                    </a:lnTo>
                    <a:lnTo>
                      <a:pt x="113668" y="1909708"/>
                    </a:lnTo>
                    <a:cubicBezTo>
                      <a:pt x="94779" y="1876991"/>
                      <a:pt x="105989" y="1835155"/>
                      <a:pt x="138706" y="1816265"/>
                    </a:cubicBezTo>
                    <a:cubicBezTo>
                      <a:pt x="209471" y="1775409"/>
                      <a:pt x="264152" y="1729599"/>
                      <a:pt x="325920" y="1677183"/>
                    </a:cubicBezTo>
                    <a:cubicBezTo>
                      <a:pt x="289848" y="1577947"/>
                      <a:pt x="270161" y="1471330"/>
                      <a:pt x="269418" y="1360419"/>
                    </a:cubicBezTo>
                    <a:cubicBezTo>
                      <a:pt x="197758" y="1333933"/>
                      <a:pt x="133244" y="1311179"/>
                      <a:pt x="56537" y="1297653"/>
                    </a:cubicBezTo>
                    <a:cubicBezTo>
                      <a:pt x="19332" y="1291093"/>
                      <a:pt x="-5510" y="1255614"/>
                      <a:pt x="1050" y="1218409"/>
                    </a:cubicBezTo>
                    <a:lnTo>
                      <a:pt x="19357" y="1114584"/>
                    </a:lnTo>
                    <a:lnTo>
                      <a:pt x="22164" y="1098666"/>
                    </a:lnTo>
                    <a:lnTo>
                      <a:pt x="40471" y="994841"/>
                    </a:lnTo>
                    <a:cubicBezTo>
                      <a:pt x="47031" y="957636"/>
                      <a:pt x="82510" y="932794"/>
                      <a:pt x="119715" y="939354"/>
                    </a:cubicBezTo>
                    <a:cubicBezTo>
                      <a:pt x="195980" y="952801"/>
                      <a:pt x="264038" y="953554"/>
                      <a:pt x="339904" y="953187"/>
                    </a:cubicBezTo>
                    <a:cubicBezTo>
                      <a:pt x="378857" y="852202"/>
                      <a:pt x="432897" y="758743"/>
                      <a:pt x="499628" y="675842"/>
                    </a:cubicBezTo>
                    <a:cubicBezTo>
                      <a:pt x="460035" y="606387"/>
                      <a:pt x="424523" y="545285"/>
                      <a:pt x="372558" y="483355"/>
                    </a:cubicBezTo>
                    <a:cubicBezTo>
                      <a:pt x="348274" y="454414"/>
                      <a:pt x="352049" y="411267"/>
                      <a:pt x="380989" y="386984"/>
                    </a:cubicBezTo>
                    <a:lnTo>
                      <a:pt x="461751" y="319216"/>
                    </a:lnTo>
                    <a:lnTo>
                      <a:pt x="474133" y="308827"/>
                    </a:lnTo>
                    <a:lnTo>
                      <a:pt x="554894" y="241060"/>
                    </a:lnTo>
                    <a:cubicBezTo>
                      <a:pt x="569364" y="228918"/>
                      <a:pt x="587386" y="223791"/>
                      <a:pt x="604826" y="225316"/>
                    </a:cubicBezTo>
                    <a:cubicBezTo>
                      <a:pt x="622266" y="226842"/>
                      <a:pt x="639123" y="235021"/>
                      <a:pt x="651265" y="249491"/>
                    </a:cubicBezTo>
                    <a:cubicBezTo>
                      <a:pt x="703517" y="311762"/>
                      <a:pt x="757832" y="357505"/>
                      <a:pt x="819777" y="408902"/>
                    </a:cubicBezTo>
                    <a:cubicBezTo>
                      <a:pt x="910193" y="357799"/>
                      <a:pt x="1009178" y="320466"/>
                      <a:pt x="1114390" y="300984"/>
                    </a:cubicBezTo>
                    <a:cubicBezTo>
                      <a:pt x="1128969" y="220909"/>
                      <a:pt x="1141395" y="150426"/>
                      <a:pt x="1141395" y="68405"/>
                    </a:cubicBezTo>
                    <a:cubicBezTo>
                      <a:pt x="1141395" y="30626"/>
                      <a:pt x="1172021" y="0"/>
                      <a:pt x="12098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23" name="Rounded Rectangle 22"/>
              <p:cNvSpPr/>
              <p:nvPr/>
            </p:nvSpPr>
            <p:spPr bwMode="auto">
              <a:xfrm>
                <a:off x="6594421" y="1536902"/>
                <a:ext cx="686911" cy="269211"/>
              </a:xfrm>
              <a:prstGeom prst="roundRect">
                <a:avLst>
                  <a:gd name="adj" fmla="val 10428"/>
                </a:avLst>
              </a:prstGeom>
              <a:noFill/>
              <a:ln w="1270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91440" tIns="0" rIns="91440" bIns="0" rtlCol="0" anchor="ctr"/>
              <a:lstStyle/>
              <a:p>
                <a:r>
                  <a:rPr lang="en-US" sz="1200" dirty="0" smtClean="0">
                    <a:solidFill>
                      <a:prstClr val="white">
                        <a:lumMod val="95000"/>
                      </a:prstClr>
                    </a:solidFill>
                    <a:latin typeface="Calibri"/>
                  </a:rPr>
                  <a:t>App</a:t>
                </a:r>
              </a:p>
            </p:txBody>
          </p:sp>
          <p:sp>
            <p:nvSpPr>
              <p:cNvPr id="20" name="Rounded Rectangle 19"/>
              <p:cNvSpPr/>
              <p:nvPr/>
            </p:nvSpPr>
            <p:spPr bwMode="auto">
              <a:xfrm>
                <a:off x="7415689" y="1536902"/>
                <a:ext cx="686911" cy="269211"/>
              </a:xfrm>
              <a:prstGeom prst="roundRect">
                <a:avLst>
                  <a:gd name="adj" fmla="val 10428"/>
                </a:avLst>
              </a:prstGeom>
              <a:noFill/>
              <a:ln w="1270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91440" tIns="0" rIns="91440" bIns="0" rtlCol="0" anchor="ctr"/>
              <a:lstStyle/>
              <a:p>
                <a:r>
                  <a:rPr lang="en-US" sz="1200" dirty="0" smtClean="0">
                    <a:solidFill>
                      <a:prstClr val="white">
                        <a:lumMod val="95000"/>
                      </a:prstClr>
                    </a:solidFill>
                    <a:latin typeface="Calibri"/>
                  </a:rPr>
                  <a:t>App</a:t>
                </a:r>
              </a:p>
            </p:txBody>
          </p:sp>
          <p:sp>
            <p:nvSpPr>
              <p:cNvPr id="17" name="Rounded Rectangle 16"/>
              <p:cNvSpPr/>
              <p:nvPr/>
            </p:nvSpPr>
            <p:spPr bwMode="auto">
              <a:xfrm>
                <a:off x="6602888" y="1934835"/>
                <a:ext cx="686911" cy="269211"/>
              </a:xfrm>
              <a:prstGeom prst="roundRect">
                <a:avLst>
                  <a:gd name="adj" fmla="val 10428"/>
                </a:avLst>
              </a:prstGeom>
              <a:noFill/>
              <a:ln w="1270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91440" tIns="0" rIns="91440" bIns="0" rtlCol="0" anchor="ctr"/>
              <a:lstStyle/>
              <a:p>
                <a:r>
                  <a:rPr lang="en-US" sz="1200" dirty="0" smtClean="0">
                    <a:solidFill>
                      <a:prstClr val="white">
                        <a:lumMod val="95000"/>
                      </a:prstClr>
                    </a:solidFill>
                    <a:latin typeface="Calibri"/>
                  </a:rPr>
                  <a:t>App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 bwMode="auto">
              <a:xfrm>
                <a:off x="7424156" y="1926369"/>
                <a:ext cx="686911" cy="269211"/>
              </a:xfrm>
              <a:prstGeom prst="roundRect">
                <a:avLst>
                  <a:gd name="adj" fmla="val 10428"/>
                </a:avLst>
              </a:prstGeom>
              <a:noFill/>
              <a:ln w="1270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91440" tIns="0" rIns="91440" bIns="0" rtlCol="0" anchor="ctr"/>
              <a:lstStyle/>
              <a:p>
                <a:r>
                  <a:rPr lang="en-US" sz="1200" dirty="0" smtClean="0">
                    <a:solidFill>
                      <a:prstClr val="white">
                        <a:lumMod val="95000"/>
                      </a:prstClr>
                    </a:solidFill>
                    <a:latin typeface="Calibri"/>
                  </a:rPr>
                  <a:t>App</a:t>
                </a:r>
              </a:p>
            </p:txBody>
          </p:sp>
        </p:grpSp>
        <p:pic>
          <p:nvPicPr>
            <p:cNvPr id="3" name="Picture 2" descr="ssh_ico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6269" y="3186386"/>
              <a:ext cx="391160" cy="391160"/>
            </a:xfrm>
            <a:prstGeom prst="rect">
              <a:avLst/>
            </a:prstGeom>
          </p:spPr>
        </p:pic>
        <p:pic>
          <p:nvPicPr>
            <p:cNvPr id="29" name="Picture 28" descr="ssh_ico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2313" y="3186386"/>
              <a:ext cx="391160" cy="391160"/>
            </a:xfrm>
            <a:prstGeom prst="rect">
              <a:avLst/>
            </a:prstGeom>
          </p:spPr>
        </p:pic>
        <p:pic>
          <p:nvPicPr>
            <p:cNvPr id="30" name="Picture 29" descr="ssh_ico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3423" y="3807162"/>
              <a:ext cx="391160" cy="391160"/>
            </a:xfrm>
            <a:prstGeom prst="rect">
              <a:avLst/>
            </a:prstGeom>
          </p:spPr>
        </p:pic>
        <p:pic>
          <p:nvPicPr>
            <p:cNvPr id="31" name="Picture 30" descr="ssh_ico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4716" y="3800024"/>
              <a:ext cx="391160" cy="391160"/>
            </a:xfrm>
            <a:prstGeom prst="rect">
              <a:avLst/>
            </a:prstGeom>
          </p:spPr>
        </p:pic>
      </p:grpSp>
      <p:cxnSp>
        <p:nvCxnSpPr>
          <p:cNvPr id="33" name="Straight Arrow Connector 32"/>
          <p:cNvCxnSpPr/>
          <p:nvPr/>
        </p:nvCxnSpPr>
        <p:spPr>
          <a:xfrm>
            <a:off x="5636664" y="2098976"/>
            <a:ext cx="0" cy="948819"/>
          </a:xfrm>
          <a:prstGeom prst="straightConnector1">
            <a:avLst/>
          </a:prstGeom>
          <a:ln w="19050">
            <a:solidFill>
              <a:srgbClr val="7F7F7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99417" y="1508385"/>
            <a:ext cx="21323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solidFill>
                  <a:srgbClr val="00685D"/>
                </a:solidFill>
                <a:latin typeface="Calibri"/>
              </a:rPr>
              <a:t>&gt; </a:t>
            </a:r>
            <a:r>
              <a:rPr lang="en-US" dirty="0" err="1" smtClean="0">
                <a:solidFill>
                  <a:srgbClr val="00685D"/>
                </a:solidFill>
                <a:latin typeface="Calibri"/>
              </a:rPr>
              <a:t>cf</a:t>
            </a:r>
            <a:r>
              <a:rPr lang="en-US" dirty="0" smtClean="0">
                <a:solidFill>
                  <a:srgbClr val="00685D"/>
                </a:solidFill>
                <a:latin typeface="Calibri"/>
              </a:rPr>
              <a:t> </a:t>
            </a:r>
            <a:r>
              <a:rPr lang="en-US" dirty="0" err="1">
                <a:solidFill>
                  <a:srgbClr val="00685D"/>
                </a:solidFill>
                <a:latin typeface="Calibri"/>
              </a:rPr>
              <a:t>ssh</a:t>
            </a:r>
            <a:r>
              <a:rPr lang="en-US" dirty="0">
                <a:solidFill>
                  <a:srgbClr val="00685D"/>
                </a:solidFill>
                <a:latin typeface="Calibri"/>
              </a:rPr>
              <a:t> my-awesome-app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654022" y="2049585"/>
            <a:ext cx="123040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685D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 </a:t>
            </a:r>
            <a:r>
              <a:rPr lang="en-US" sz="1200" dirty="0" smtClean="0">
                <a:solidFill>
                  <a:srgbClr val="00685D"/>
                </a:solidFill>
                <a:latin typeface="Calibri"/>
              </a:rPr>
              <a:t>Authenticate</a:t>
            </a:r>
            <a:endParaRPr lang="en-US" sz="1200" dirty="0">
              <a:solidFill>
                <a:srgbClr val="00685D"/>
              </a:solidFill>
              <a:latin typeface="Calibri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646124" y="2282652"/>
            <a:ext cx="17876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685D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 </a:t>
            </a:r>
            <a:r>
              <a:rPr lang="en-US" sz="1200" dirty="0" smtClean="0">
                <a:solidFill>
                  <a:srgbClr val="00685D"/>
                </a:solidFill>
                <a:latin typeface="Calibri"/>
              </a:rPr>
              <a:t>Locate target container</a:t>
            </a:r>
            <a:endParaRPr lang="en-US" sz="1200" dirty="0">
              <a:solidFill>
                <a:srgbClr val="00685D"/>
              </a:solidFill>
              <a:latin typeface="Calibri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630667" y="2527535"/>
            <a:ext cx="212480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685D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 </a:t>
            </a:r>
            <a:r>
              <a:rPr lang="en-US" sz="1200" dirty="0" smtClean="0">
                <a:solidFill>
                  <a:srgbClr val="00685D"/>
                </a:solidFill>
                <a:latin typeface="Calibri"/>
              </a:rPr>
              <a:t>Connect to the </a:t>
            </a:r>
            <a:r>
              <a:rPr lang="en-US" sz="1200" dirty="0" err="1" smtClean="0">
                <a:solidFill>
                  <a:srgbClr val="00685D"/>
                </a:solidFill>
                <a:latin typeface="Calibri"/>
              </a:rPr>
              <a:t>ssh</a:t>
            </a:r>
            <a:r>
              <a:rPr lang="en-US" sz="1200" dirty="0" smtClean="0">
                <a:solidFill>
                  <a:srgbClr val="00685D"/>
                </a:solidFill>
                <a:latin typeface="Calibri"/>
              </a:rPr>
              <a:t> daemon</a:t>
            </a:r>
            <a:endParaRPr lang="en-US" sz="1200" dirty="0">
              <a:solidFill>
                <a:srgbClr val="00685D"/>
              </a:solidFill>
              <a:latin typeface="Calibri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637089" y="2753862"/>
            <a:ext cx="20083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685D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 </a:t>
            </a:r>
            <a:r>
              <a:rPr lang="en-US" sz="1200" dirty="0" smtClean="0">
                <a:solidFill>
                  <a:srgbClr val="00685D"/>
                </a:solidFill>
                <a:latin typeface="Calibri"/>
              </a:rPr>
              <a:t>Manage communication</a:t>
            </a:r>
            <a:endParaRPr lang="en-US" sz="1200" dirty="0">
              <a:solidFill>
                <a:srgbClr val="00685D"/>
              </a:solidFill>
              <a:latin typeface="Calibri"/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1765615" y="1926972"/>
            <a:ext cx="1012905" cy="0"/>
          </a:xfrm>
          <a:prstGeom prst="straightConnector1">
            <a:avLst/>
          </a:prstGeom>
          <a:ln w="19050">
            <a:solidFill>
              <a:srgbClr val="7F7F7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9"/>
          <p:cNvSpPr/>
          <p:nvPr/>
        </p:nvSpPr>
        <p:spPr>
          <a:xfrm>
            <a:off x="5536256" y="1745650"/>
            <a:ext cx="141958" cy="181322"/>
          </a:xfrm>
          <a:custGeom>
            <a:avLst/>
            <a:gdLst/>
            <a:ahLst/>
            <a:cxnLst/>
            <a:rect l="l" t="t" r="r" b="b"/>
            <a:pathLst>
              <a:path w="990600" h="1265275">
                <a:moveTo>
                  <a:pt x="495299" y="621778"/>
                </a:moveTo>
                <a:cubicBezTo>
                  <a:pt x="426912" y="621778"/>
                  <a:pt x="371473" y="677217"/>
                  <a:pt x="371473" y="745604"/>
                </a:cubicBezTo>
                <a:cubicBezTo>
                  <a:pt x="371473" y="800510"/>
                  <a:pt x="407209" y="847069"/>
                  <a:pt x="457199" y="861738"/>
                </a:cubicBezTo>
                <a:lnTo>
                  <a:pt x="457199" y="1103911"/>
                </a:lnTo>
                <a:cubicBezTo>
                  <a:pt x="457199" y="1124953"/>
                  <a:pt x="474257" y="1142011"/>
                  <a:pt x="495299" y="1142011"/>
                </a:cubicBezTo>
                <a:cubicBezTo>
                  <a:pt x="516341" y="1142011"/>
                  <a:pt x="533399" y="1124953"/>
                  <a:pt x="533399" y="1103911"/>
                </a:cubicBezTo>
                <a:lnTo>
                  <a:pt x="533399" y="861738"/>
                </a:lnTo>
                <a:cubicBezTo>
                  <a:pt x="583390" y="847069"/>
                  <a:pt x="619125" y="800510"/>
                  <a:pt x="619125" y="745604"/>
                </a:cubicBezTo>
                <a:cubicBezTo>
                  <a:pt x="619125" y="677217"/>
                  <a:pt x="563686" y="621778"/>
                  <a:pt x="495299" y="621778"/>
                </a:cubicBezTo>
                <a:close/>
                <a:moveTo>
                  <a:pt x="495297" y="170493"/>
                </a:moveTo>
                <a:cubicBezTo>
                  <a:pt x="391746" y="170493"/>
                  <a:pt x="307802" y="254436"/>
                  <a:pt x="307802" y="357987"/>
                </a:cubicBezTo>
                <a:lnTo>
                  <a:pt x="307804" y="357991"/>
                </a:lnTo>
                <a:lnTo>
                  <a:pt x="307544" y="357991"/>
                </a:lnTo>
                <a:lnTo>
                  <a:pt x="307544" y="538211"/>
                </a:lnTo>
                <a:lnTo>
                  <a:pt x="683058" y="538211"/>
                </a:lnTo>
                <a:lnTo>
                  <a:pt x="683058" y="357991"/>
                </a:lnTo>
                <a:lnTo>
                  <a:pt x="682792" y="357991"/>
                </a:lnTo>
                <a:cubicBezTo>
                  <a:pt x="682792" y="357988"/>
                  <a:pt x="682792" y="357988"/>
                  <a:pt x="682792" y="357987"/>
                </a:cubicBezTo>
                <a:cubicBezTo>
                  <a:pt x="682792" y="254436"/>
                  <a:pt x="598848" y="170493"/>
                  <a:pt x="495297" y="170493"/>
                </a:cubicBezTo>
                <a:close/>
                <a:moveTo>
                  <a:pt x="495300" y="0"/>
                </a:moveTo>
                <a:cubicBezTo>
                  <a:pt x="686657" y="0"/>
                  <a:pt x="841781" y="155124"/>
                  <a:pt x="841781" y="346479"/>
                </a:cubicBezTo>
                <a:lnTo>
                  <a:pt x="841781" y="346481"/>
                </a:lnTo>
                <a:lnTo>
                  <a:pt x="841781" y="538211"/>
                </a:lnTo>
                <a:lnTo>
                  <a:pt x="869420" y="538211"/>
                </a:lnTo>
                <a:cubicBezTo>
                  <a:pt x="936346" y="538211"/>
                  <a:pt x="990600" y="592465"/>
                  <a:pt x="990600" y="659391"/>
                </a:cubicBezTo>
                <a:lnTo>
                  <a:pt x="990600" y="1144095"/>
                </a:lnTo>
                <a:cubicBezTo>
                  <a:pt x="990600" y="1211021"/>
                  <a:pt x="936346" y="1265275"/>
                  <a:pt x="869420" y="1265275"/>
                </a:cubicBezTo>
                <a:lnTo>
                  <a:pt x="121180" y="1265275"/>
                </a:lnTo>
                <a:cubicBezTo>
                  <a:pt x="54254" y="1265275"/>
                  <a:pt x="0" y="1211021"/>
                  <a:pt x="0" y="1144095"/>
                </a:cubicBezTo>
                <a:lnTo>
                  <a:pt x="0" y="659391"/>
                </a:lnTo>
                <a:cubicBezTo>
                  <a:pt x="0" y="592465"/>
                  <a:pt x="54254" y="538211"/>
                  <a:pt x="121180" y="538211"/>
                </a:cubicBezTo>
                <a:lnTo>
                  <a:pt x="148819" y="538211"/>
                </a:lnTo>
                <a:lnTo>
                  <a:pt x="148819" y="346481"/>
                </a:lnTo>
                <a:cubicBezTo>
                  <a:pt x="148819" y="155124"/>
                  <a:pt x="303944" y="0"/>
                  <a:pt x="495300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147527" y="3190335"/>
            <a:ext cx="825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prstClr val="white">
                    <a:lumMod val="95000"/>
                  </a:prstClr>
                </a:solidFill>
                <a:latin typeface="Calibri"/>
              </a:rPr>
              <a:t>DEA /CELL</a:t>
            </a:r>
            <a:endParaRPr lang="en-US" sz="1200" dirty="0">
              <a:solidFill>
                <a:prstClr val="white">
                  <a:lumMod val="9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07906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4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9" grpId="0"/>
      <p:bldP spid="40" grpId="0"/>
      <p:bldP spid="41" grpId="0"/>
      <p:bldP spid="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Shape 2188"/>
          <p:cNvSpPr txBox="1">
            <a:spLocks noGrp="1"/>
          </p:cNvSpPr>
          <p:nvPr>
            <p:ph type="title"/>
          </p:nvPr>
        </p:nvSpPr>
        <p:spPr>
          <a:xfrm>
            <a:off x="-125618" y="407953"/>
            <a:ext cx="6947616" cy="58551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1"/>
                </a:solidFill>
              </a:rPr>
              <a:t>Blue-Green Deployments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323987" y="1241297"/>
            <a:ext cx="8583559" cy="22935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87878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87878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87878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87878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Clr>
                <a:schemeClr val="bg2"/>
              </a:buClr>
              <a:buFont typeface="Arial"/>
              <a:buChar char="•"/>
            </a:pPr>
            <a:r>
              <a:rPr lang="en-US" sz="2000" dirty="0" smtClean="0">
                <a:solidFill>
                  <a:srgbClr val="FFFFFF"/>
                </a:solidFill>
              </a:rPr>
              <a:t>Blue-Green deployment is an approach to upgrading application with minimal downtime.</a:t>
            </a:r>
          </a:p>
          <a:p>
            <a:pPr marL="342900" lvl="1" indent="-342900">
              <a:buClr>
                <a:schemeClr val="bg2"/>
              </a:buClr>
              <a:buFont typeface="Arial"/>
              <a:buChar char="•"/>
            </a:pPr>
            <a:r>
              <a:rPr lang="en-US" sz="2000" dirty="0" smtClean="0">
                <a:solidFill>
                  <a:srgbClr val="FFFFFF"/>
                </a:solidFill>
              </a:rPr>
              <a:t>It also enables easy rollback to the old version if the new version experiences problems</a:t>
            </a:r>
          </a:p>
          <a:p>
            <a:pPr marL="342900" lvl="1" indent="-342900">
              <a:buClr>
                <a:schemeClr val="bg2"/>
              </a:buClr>
              <a:buFont typeface="Arial"/>
              <a:buChar char="•"/>
            </a:pPr>
            <a:r>
              <a:rPr lang="en-US" sz="2000" dirty="0" smtClean="0">
                <a:solidFill>
                  <a:srgbClr val="FFFFFF"/>
                </a:solidFill>
              </a:rPr>
              <a:t>It works by keeping both versions online, and switching from the old version to the new version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2735318" y="3534838"/>
            <a:ext cx="1021304" cy="4973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  <a:r>
              <a:rPr lang="en-US" sz="1600" dirty="0" smtClean="0"/>
              <a:t>pp 1.0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2735318" y="4184603"/>
            <a:ext cx="1021304" cy="497365"/>
          </a:xfrm>
          <a:prstGeom prst="rect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  <a:r>
              <a:rPr lang="en-US" sz="1600" dirty="0" smtClean="0"/>
              <a:t>pp 1.1</a:t>
            </a:r>
            <a:endParaRPr lang="en-US" sz="1600" dirty="0"/>
          </a:p>
        </p:txBody>
      </p:sp>
      <p:cxnSp>
        <p:nvCxnSpPr>
          <p:cNvPr id="7" name="Straight Arrow Connector 6"/>
          <p:cNvCxnSpPr>
            <a:endCxn id="2" idx="1"/>
          </p:cNvCxnSpPr>
          <p:nvPr/>
        </p:nvCxnSpPr>
        <p:spPr>
          <a:xfrm>
            <a:off x="1971560" y="3783521"/>
            <a:ext cx="7637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906170" y="3454913"/>
            <a:ext cx="829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</a:t>
            </a:r>
            <a:r>
              <a:rPr lang="en-US" dirty="0" smtClean="0">
                <a:solidFill>
                  <a:srgbClr val="FFFFFF"/>
                </a:solidFill>
              </a:rPr>
              <a:t>ive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traffic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35318" y="4681968"/>
            <a:ext cx="1070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Before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873127" y="3534838"/>
            <a:ext cx="1021304" cy="4973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  <a:r>
              <a:rPr lang="en-US" sz="1600" dirty="0" smtClean="0"/>
              <a:t>pp 1.0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5880583" y="4184603"/>
            <a:ext cx="1021304" cy="497365"/>
          </a:xfrm>
          <a:prstGeom prst="rect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  <a:r>
              <a:rPr lang="en-US" sz="1600" dirty="0" smtClean="0"/>
              <a:t>pp 1.1</a:t>
            </a:r>
            <a:endParaRPr lang="en-US" sz="16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116825" y="4408654"/>
            <a:ext cx="7637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51435" y="4080046"/>
            <a:ext cx="829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</a:t>
            </a:r>
            <a:r>
              <a:rPr lang="en-US" dirty="0" smtClean="0">
                <a:solidFill>
                  <a:srgbClr val="FFFFFF"/>
                </a:solidFill>
              </a:rPr>
              <a:t>ive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traffic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80583" y="4681968"/>
            <a:ext cx="1070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306143259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Shape 2188"/>
          <p:cNvSpPr txBox="1">
            <a:spLocks noGrp="1"/>
          </p:cNvSpPr>
          <p:nvPr>
            <p:ph type="title"/>
          </p:nvPr>
        </p:nvSpPr>
        <p:spPr>
          <a:xfrm>
            <a:off x="-125618" y="407953"/>
            <a:ext cx="9175258" cy="58551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1"/>
                </a:solidFill>
              </a:rPr>
              <a:t>Blue-Green Deployments using Routes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323987" y="1241298"/>
            <a:ext cx="8583559" cy="1609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87878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87878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87878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87878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Clr>
                <a:schemeClr val="bg2"/>
              </a:buClr>
              <a:buFont typeface="Arial"/>
              <a:buChar char="•"/>
            </a:pPr>
            <a:r>
              <a:rPr lang="en-US" sz="2000" dirty="0" smtClean="0">
                <a:solidFill>
                  <a:srgbClr val="FFFFFF"/>
                </a:solidFill>
              </a:rPr>
              <a:t>Main idea: you always want </a:t>
            </a:r>
            <a:r>
              <a:rPr lang="en-US" sz="2000" b="1" i="1" dirty="0" err="1" smtClean="0">
                <a:solidFill>
                  <a:srgbClr val="FFFFFF"/>
                </a:solidFill>
              </a:rPr>
              <a:t>myapp.cfapps.io</a:t>
            </a:r>
            <a:r>
              <a:rPr lang="en-US" sz="2000" i="1" dirty="0" smtClean="0">
                <a:solidFill>
                  <a:srgbClr val="FFFFFF"/>
                </a:solidFill>
              </a:rPr>
              <a:t> </a:t>
            </a:r>
            <a:r>
              <a:rPr lang="en-US" sz="2000" dirty="0" smtClean="0">
                <a:solidFill>
                  <a:srgbClr val="FFFFFF"/>
                </a:solidFill>
              </a:rPr>
              <a:t>to be good</a:t>
            </a:r>
          </a:p>
          <a:p>
            <a:pPr marL="342900" lvl="1" indent="-342900">
              <a:buClr>
                <a:schemeClr val="bg2"/>
              </a:buClr>
              <a:buFont typeface="Arial"/>
              <a:buChar char="•"/>
            </a:pPr>
            <a:r>
              <a:rPr lang="en-US" sz="2000" dirty="0" smtClean="0">
                <a:solidFill>
                  <a:srgbClr val="FFFFFF"/>
                </a:solidFill>
              </a:rPr>
              <a:t>Use routes to achieve this</a:t>
            </a:r>
          </a:p>
          <a:p>
            <a:pPr marL="342900" lvl="1" indent="-342900">
              <a:buClr>
                <a:schemeClr val="bg2"/>
              </a:buClr>
              <a:buFont typeface="Arial"/>
              <a:buChar char="•"/>
            </a:pPr>
            <a:r>
              <a:rPr lang="en-US" sz="2000" dirty="0" smtClean="0">
                <a:solidFill>
                  <a:srgbClr val="FFFFFF"/>
                </a:solidFill>
              </a:rPr>
              <a:t>Because you are in a single space, multiple application can use the same routes</a:t>
            </a:r>
          </a:p>
        </p:txBody>
      </p:sp>
      <p:sp>
        <p:nvSpPr>
          <p:cNvPr id="2" name="Rectangle 1"/>
          <p:cNvSpPr/>
          <p:nvPr/>
        </p:nvSpPr>
        <p:spPr>
          <a:xfrm>
            <a:off x="1906170" y="2984178"/>
            <a:ext cx="1021304" cy="4973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  <a:r>
              <a:rPr lang="en-US" sz="1600" dirty="0" smtClean="0"/>
              <a:t>pp 1.0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1906170" y="3633943"/>
            <a:ext cx="1021304" cy="497365"/>
          </a:xfrm>
          <a:prstGeom prst="rect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  <a:r>
              <a:rPr lang="en-US" sz="1600" dirty="0" smtClean="0"/>
              <a:t>pp 1.1</a:t>
            </a:r>
            <a:endParaRPr lang="en-US" sz="1600" dirty="0"/>
          </a:p>
        </p:txBody>
      </p:sp>
      <p:cxnSp>
        <p:nvCxnSpPr>
          <p:cNvPr id="7" name="Straight Arrow Connector 6"/>
          <p:cNvCxnSpPr>
            <a:endCxn id="2" idx="1"/>
          </p:cNvCxnSpPr>
          <p:nvPr/>
        </p:nvCxnSpPr>
        <p:spPr>
          <a:xfrm>
            <a:off x="1142412" y="3232861"/>
            <a:ext cx="7637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88567" y="2904253"/>
            <a:ext cx="1381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FFFFFF"/>
                </a:solidFill>
              </a:rPr>
              <a:t>m</a:t>
            </a:r>
            <a:r>
              <a:rPr lang="en-US" sz="1200" dirty="0" err="1" smtClean="0">
                <a:solidFill>
                  <a:srgbClr val="FFFFFF"/>
                </a:solidFill>
              </a:rPr>
              <a:t>yapp.cfapps.io</a:t>
            </a:r>
            <a:endParaRPr lang="en-US" sz="1200" dirty="0" smtClean="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5996" y="4197342"/>
            <a:ext cx="2619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</a:rPr>
              <a:t>Before</a:t>
            </a:r>
          </a:p>
          <a:p>
            <a:pPr algn="ctr"/>
            <a:r>
              <a:rPr lang="en-US" sz="1400" dirty="0" smtClean="0">
                <a:solidFill>
                  <a:srgbClr val="FFFFFF"/>
                </a:solidFill>
              </a:rPr>
              <a:t>(working on version 1.1)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5989" y="3633943"/>
            <a:ext cx="16220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FFFFFF"/>
                </a:solidFill>
              </a:rPr>
              <a:t>myappdev.cfapps.io</a:t>
            </a:r>
            <a:endParaRPr lang="en-US" sz="1200" dirty="0" smtClean="0">
              <a:solidFill>
                <a:srgbClr val="FFFFFF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142412" y="3910942"/>
            <a:ext cx="7637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847173" y="2957528"/>
            <a:ext cx="1021304" cy="4973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  <a:r>
              <a:rPr lang="en-US" sz="1600" dirty="0" smtClean="0"/>
              <a:t>pp 1.0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4847173" y="3607293"/>
            <a:ext cx="1021304" cy="497365"/>
          </a:xfrm>
          <a:prstGeom prst="rect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  <a:r>
              <a:rPr lang="en-US" sz="1600" dirty="0" smtClean="0"/>
              <a:t>pp 1.1</a:t>
            </a:r>
            <a:endParaRPr lang="en-US" sz="1600" dirty="0"/>
          </a:p>
        </p:txBody>
      </p:sp>
      <p:cxnSp>
        <p:nvCxnSpPr>
          <p:cNvPr id="21" name="Straight Arrow Connector 20"/>
          <p:cNvCxnSpPr>
            <a:endCxn id="19" idx="1"/>
          </p:cNvCxnSpPr>
          <p:nvPr/>
        </p:nvCxnSpPr>
        <p:spPr>
          <a:xfrm>
            <a:off x="4083415" y="3206211"/>
            <a:ext cx="7637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29570" y="2877603"/>
            <a:ext cx="1381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FFFFFF"/>
                </a:solidFill>
              </a:rPr>
              <a:t>m</a:t>
            </a:r>
            <a:r>
              <a:rPr lang="en-US" sz="1200" dirty="0" err="1" smtClean="0">
                <a:solidFill>
                  <a:srgbClr val="FFFFFF"/>
                </a:solidFill>
              </a:rPr>
              <a:t>yapp.cfapps.io</a:t>
            </a:r>
            <a:endParaRPr lang="en-US" sz="1200" dirty="0" smtClean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86999" y="4170692"/>
            <a:ext cx="2619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</a:rPr>
              <a:t>During</a:t>
            </a:r>
          </a:p>
          <a:p>
            <a:pPr algn="ctr"/>
            <a:r>
              <a:rPr lang="en-US" sz="1400" dirty="0" smtClean="0">
                <a:solidFill>
                  <a:srgbClr val="FFFFFF"/>
                </a:solidFill>
              </a:rPr>
              <a:t>(version 1.1 is ready)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97898" y="3607293"/>
            <a:ext cx="1381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FFFFFF"/>
                </a:solidFill>
              </a:rPr>
              <a:t>myapp.cfapps.io</a:t>
            </a:r>
            <a:endParaRPr lang="en-US" sz="1200" dirty="0" smtClean="0">
              <a:solidFill>
                <a:srgbClr val="FFFFFF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083415" y="3884292"/>
            <a:ext cx="7637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684308" y="2984178"/>
            <a:ext cx="1021304" cy="4973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  <a:r>
              <a:rPr lang="en-US" sz="1600" dirty="0" smtClean="0"/>
              <a:t>pp 1.0</a:t>
            </a:r>
            <a:endParaRPr lang="en-US" sz="1600" dirty="0"/>
          </a:p>
        </p:txBody>
      </p:sp>
      <p:sp>
        <p:nvSpPr>
          <p:cNvPr id="27" name="Rectangle 26"/>
          <p:cNvSpPr/>
          <p:nvPr/>
        </p:nvSpPr>
        <p:spPr>
          <a:xfrm>
            <a:off x="7684308" y="3633943"/>
            <a:ext cx="1021304" cy="497365"/>
          </a:xfrm>
          <a:prstGeom prst="rect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  <a:r>
              <a:rPr lang="en-US" sz="1600" dirty="0" smtClean="0"/>
              <a:t>pp 1.1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6524134" y="4197342"/>
            <a:ext cx="2619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</a:rPr>
              <a:t>After</a:t>
            </a:r>
          </a:p>
          <a:p>
            <a:pPr algn="ctr"/>
            <a:r>
              <a:rPr lang="en-US" sz="1400" dirty="0" smtClean="0">
                <a:solidFill>
                  <a:srgbClr val="FFFFFF"/>
                </a:solidFill>
              </a:rPr>
              <a:t>(done with version 1.0)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302499" y="3633943"/>
            <a:ext cx="1381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FFFFFF"/>
                </a:solidFill>
              </a:rPr>
              <a:t>myapp.cfapps.io</a:t>
            </a:r>
            <a:endParaRPr lang="en-US" sz="1200" dirty="0" smtClean="0">
              <a:solidFill>
                <a:srgbClr val="FFFFFF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920550" y="3910942"/>
            <a:ext cx="7637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22565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Shape 2188"/>
          <p:cNvSpPr txBox="1">
            <a:spLocks noGrp="1"/>
          </p:cNvSpPr>
          <p:nvPr>
            <p:ph type="title"/>
          </p:nvPr>
        </p:nvSpPr>
        <p:spPr>
          <a:xfrm>
            <a:off x="-125618" y="407953"/>
            <a:ext cx="9269618" cy="58551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200" dirty="0" smtClean="0">
                <a:solidFill>
                  <a:schemeClr val="accent1"/>
                </a:solidFill>
              </a:rPr>
              <a:t>Slowly Turning on Traffic using Instances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323987" y="1241298"/>
            <a:ext cx="8583559" cy="1734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87878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87878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87878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87878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Clr>
                <a:schemeClr val="bg2"/>
              </a:buClr>
              <a:buFont typeface="Arial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Start with four instance of blue, one instance of green</a:t>
            </a:r>
          </a:p>
          <a:p>
            <a:pPr marL="742950" lvl="2" indent="-342900">
              <a:buClr>
                <a:schemeClr val="bg2"/>
              </a:buClr>
            </a:pPr>
            <a:r>
              <a:rPr lang="en-US" sz="1600" dirty="0">
                <a:solidFill>
                  <a:srgbClr val="FFFFFF"/>
                </a:solidFill>
              </a:rPr>
              <a:t>80% of traffic will use version 1.0</a:t>
            </a:r>
          </a:p>
          <a:p>
            <a:pPr marL="342900" lvl="1" indent="-342900">
              <a:buClr>
                <a:schemeClr val="bg2"/>
              </a:buClr>
              <a:buFont typeface="Arial"/>
              <a:buChar char="•"/>
            </a:pPr>
            <a:r>
              <a:rPr lang="en-US" sz="2000" dirty="0" smtClean="0">
                <a:solidFill>
                  <a:srgbClr val="FFFFFF"/>
                </a:solidFill>
              </a:rPr>
              <a:t>Decrease blue instance, increase green instances as confidence builds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786804" y="3064111"/>
            <a:ext cx="1021304" cy="4973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  <a:r>
              <a:rPr lang="en-US" sz="1600" dirty="0" smtClean="0"/>
              <a:t>pp 1.0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2786804" y="3811573"/>
            <a:ext cx="1021304" cy="497365"/>
          </a:xfrm>
          <a:prstGeom prst="rect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  <a:r>
              <a:rPr lang="en-US" sz="1600" dirty="0" smtClean="0"/>
              <a:t>pp 1.1</a:t>
            </a:r>
            <a:endParaRPr lang="en-US" sz="1600" dirty="0"/>
          </a:p>
        </p:txBody>
      </p:sp>
      <p:cxnSp>
        <p:nvCxnSpPr>
          <p:cNvPr id="19" name="Straight Arrow Connector 18"/>
          <p:cNvCxnSpPr>
            <a:endCxn id="17" idx="1"/>
          </p:cNvCxnSpPr>
          <p:nvPr/>
        </p:nvCxnSpPr>
        <p:spPr>
          <a:xfrm>
            <a:off x="2023046" y="3312794"/>
            <a:ext cx="7637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469201" y="2984186"/>
            <a:ext cx="1381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FFFFFF"/>
                </a:solidFill>
              </a:rPr>
              <a:t>m</a:t>
            </a:r>
            <a:r>
              <a:rPr lang="en-US" sz="1200" dirty="0" err="1" smtClean="0">
                <a:solidFill>
                  <a:srgbClr val="FFFFFF"/>
                </a:solidFill>
              </a:rPr>
              <a:t>yapp.cfapps.io</a:t>
            </a:r>
            <a:endParaRPr lang="en-US" sz="1200" dirty="0" smtClean="0">
              <a:solidFill>
                <a:srgbClr val="FFFF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37529" y="3811573"/>
            <a:ext cx="1381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FFFFFF"/>
                </a:solidFill>
              </a:rPr>
              <a:t>myapp.cfapps.io</a:t>
            </a:r>
            <a:endParaRPr lang="en-US" sz="1200" dirty="0" smtClean="0">
              <a:solidFill>
                <a:srgbClr val="FFFFFF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023046" y="4088572"/>
            <a:ext cx="7637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851010" y="3012502"/>
            <a:ext cx="1021304" cy="4973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  <a:r>
              <a:rPr lang="en-US" sz="1600" dirty="0" smtClean="0"/>
              <a:t>pp 1.0</a:t>
            </a:r>
            <a:endParaRPr lang="en-US" sz="1600" dirty="0"/>
          </a:p>
        </p:txBody>
      </p:sp>
      <p:sp>
        <p:nvSpPr>
          <p:cNvPr id="29" name="Rectangle 28"/>
          <p:cNvSpPr/>
          <p:nvPr/>
        </p:nvSpPr>
        <p:spPr>
          <a:xfrm>
            <a:off x="2931748" y="2951482"/>
            <a:ext cx="1021304" cy="4973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  <a:r>
              <a:rPr lang="en-US" sz="1600" dirty="0" smtClean="0"/>
              <a:t>pp 1.0</a:t>
            </a:r>
            <a:endParaRPr lang="en-US" sz="1600" dirty="0"/>
          </a:p>
        </p:txBody>
      </p:sp>
      <p:sp>
        <p:nvSpPr>
          <p:cNvPr id="30" name="Rectangle 29"/>
          <p:cNvSpPr/>
          <p:nvPr/>
        </p:nvSpPr>
        <p:spPr>
          <a:xfrm>
            <a:off x="3057505" y="2815429"/>
            <a:ext cx="1021304" cy="4973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  <a:r>
              <a:rPr lang="en-US" sz="1600" dirty="0" smtClean="0"/>
              <a:t>pp 1.0</a:t>
            </a:r>
            <a:endParaRPr lang="en-US" sz="1600" dirty="0"/>
          </a:p>
        </p:txBody>
      </p:sp>
      <p:sp>
        <p:nvSpPr>
          <p:cNvPr id="31" name="Rectangle 30"/>
          <p:cNvSpPr/>
          <p:nvPr/>
        </p:nvSpPr>
        <p:spPr>
          <a:xfrm>
            <a:off x="6553731" y="3728667"/>
            <a:ext cx="1021304" cy="497365"/>
          </a:xfrm>
          <a:prstGeom prst="rect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  <a:r>
              <a:rPr lang="en-US" sz="1600" dirty="0" smtClean="0"/>
              <a:t>pp 1.1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5204456" y="3728667"/>
            <a:ext cx="1381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FFFFFF"/>
                </a:solidFill>
              </a:rPr>
              <a:t>myapp.cfapps.io</a:t>
            </a:r>
            <a:endParaRPr lang="en-US" sz="1200" dirty="0" smtClean="0">
              <a:solidFill>
                <a:srgbClr val="FFFFFF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789973" y="4005666"/>
            <a:ext cx="7637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706131" y="3632384"/>
            <a:ext cx="1021304" cy="497365"/>
          </a:xfrm>
          <a:prstGeom prst="rect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  <a:r>
              <a:rPr lang="en-US" sz="1600" dirty="0" smtClean="0"/>
              <a:t>pp 1.1</a:t>
            </a:r>
            <a:endParaRPr lang="en-US" sz="1600" dirty="0"/>
          </a:p>
        </p:txBody>
      </p:sp>
      <p:sp>
        <p:nvSpPr>
          <p:cNvPr id="38" name="Rectangle 37"/>
          <p:cNvSpPr/>
          <p:nvPr/>
        </p:nvSpPr>
        <p:spPr>
          <a:xfrm>
            <a:off x="6858531" y="3508301"/>
            <a:ext cx="1021304" cy="497365"/>
          </a:xfrm>
          <a:prstGeom prst="rect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  <a:r>
              <a:rPr lang="en-US" sz="1600" dirty="0" smtClean="0"/>
              <a:t>pp 1.1</a:t>
            </a:r>
            <a:endParaRPr lang="en-US" sz="1600" dirty="0"/>
          </a:p>
        </p:txBody>
      </p:sp>
      <p:sp>
        <p:nvSpPr>
          <p:cNvPr id="39" name="Rectangle 38"/>
          <p:cNvSpPr/>
          <p:nvPr/>
        </p:nvSpPr>
        <p:spPr>
          <a:xfrm>
            <a:off x="6948765" y="3383701"/>
            <a:ext cx="1021304" cy="497365"/>
          </a:xfrm>
          <a:prstGeom prst="rect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  <a:r>
              <a:rPr lang="en-US" sz="1600" dirty="0" smtClean="0"/>
              <a:t>pp 1.1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927495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Domains – Behind the Scenes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4320726" cy="314616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buClr>
                <a:schemeClr val="bg2"/>
              </a:buClr>
              <a:buFont typeface="Arial"/>
              <a:buChar char="•"/>
            </a:pPr>
            <a:r>
              <a:rPr lang="en-US" sz="2000" dirty="0" smtClean="0"/>
              <a:t>A wildcard entry (*) is added to the DNS for the app domain</a:t>
            </a:r>
          </a:p>
          <a:p>
            <a:pPr marL="342900" indent="-342900">
              <a:buClr>
                <a:schemeClr val="bg2"/>
              </a:buClr>
              <a:buFont typeface="Arial"/>
              <a:buChar char="•"/>
            </a:pPr>
            <a:r>
              <a:rPr lang="en-US" sz="2000" dirty="0" smtClean="0"/>
              <a:t>That DNS entry points to a load balancer (or Cloud Foundry’s HA Proxy), which points to the Cloud Foundry’s Router</a:t>
            </a:r>
          </a:p>
          <a:p>
            <a:pPr marL="342900" indent="-342900">
              <a:buClr>
                <a:schemeClr val="bg2"/>
              </a:buClr>
              <a:buFont typeface="Arial"/>
              <a:buChar char="•"/>
            </a:pPr>
            <a:r>
              <a:rPr lang="en-US" sz="2000" dirty="0" smtClean="0"/>
              <a:t>The Router uses the subdomain to map to application instance(s)</a:t>
            </a:r>
          </a:p>
        </p:txBody>
      </p:sp>
      <p:pic>
        <p:nvPicPr>
          <p:cNvPr id="4" name="Picture 3" descr="Screen Shot 2016-01-20 at 11.14.4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172" y="1509857"/>
            <a:ext cx="4210780" cy="176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88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506978" y="2990368"/>
            <a:ext cx="7886571" cy="1324767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bg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685576" y="786013"/>
            <a:ext cx="2060370" cy="524008"/>
          </a:xfrm>
          <a:prstGeom prst="roundRect">
            <a:avLst/>
          </a:prstGeom>
          <a:solidFill>
            <a:srgbClr val="FF6600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 Balancer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685576" y="1863702"/>
            <a:ext cx="2060370" cy="524008"/>
          </a:xfrm>
          <a:prstGeom prst="roundRect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9641" y="1536499"/>
            <a:ext cx="8197073" cy="2975303"/>
          </a:xfrm>
          <a:prstGeom prst="rect">
            <a:avLst/>
          </a:prstGeom>
          <a:noFill/>
          <a:ln w="6350">
            <a:solidFill>
              <a:schemeClr val="bg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/>
              <a:t>Pivotal Elastic Runtime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900519" y="2492677"/>
            <a:ext cx="1074588" cy="414600"/>
          </a:xfrm>
          <a:prstGeom prst="roundRect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Health Manager</a:t>
            </a:r>
            <a:endParaRPr lang="en-US" sz="1400" dirty="0"/>
          </a:p>
        </p:txBody>
      </p:sp>
      <p:sp>
        <p:nvSpPr>
          <p:cNvPr id="11" name="Rounded Rectangle 10"/>
          <p:cNvSpPr/>
          <p:nvPr/>
        </p:nvSpPr>
        <p:spPr>
          <a:xfrm>
            <a:off x="1900518" y="1976135"/>
            <a:ext cx="1074589" cy="407134"/>
          </a:xfrm>
          <a:prstGeom prst="roundRect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Cloud Controller</a:t>
            </a:r>
            <a:endParaRPr lang="en-US" sz="1400" dirty="0"/>
          </a:p>
        </p:txBody>
      </p:sp>
      <p:sp>
        <p:nvSpPr>
          <p:cNvPr id="15" name="Rounded Rectangle 14"/>
          <p:cNvSpPr/>
          <p:nvPr/>
        </p:nvSpPr>
        <p:spPr>
          <a:xfrm>
            <a:off x="3878104" y="3803934"/>
            <a:ext cx="2134267" cy="524008"/>
          </a:xfrm>
          <a:prstGeom prst="roundRect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</a:t>
            </a:r>
            <a:r>
              <a:rPr lang="en-US" sz="1200" b="1" dirty="0" smtClean="0"/>
              <a:t>ttendees-</a:t>
            </a:r>
            <a:r>
              <a:rPr lang="en-US" sz="1200" b="1" dirty="0" err="1" smtClean="0"/>
              <a:t>blue</a:t>
            </a:r>
            <a:r>
              <a:rPr lang="en-US" sz="1200" dirty="0" err="1" smtClean="0"/>
              <a:t>.cfapps.io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585810" y="3081881"/>
            <a:ext cx="7886571" cy="1324767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bg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/>
              <a:t>Runtime VMs</a:t>
            </a:r>
            <a:endParaRPr lang="en-US" dirty="0"/>
          </a:p>
        </p:txBody>
      </p:sp>
      <p:cxnSp>
        <p:nvCxnSpPr>
          <p:cNvPr id="18" name="Straight Arrow Connector 17"/>
          <p:cNvCxnSpPr>
            <a:endCxn id="4" idx="0"/>
          </p:cNvCxnSpPr>
          <p:nvPr/>
        </p:nvCxnSpPr>
        <p:spPr>
          <a:xfrm>
            <a:off x="4715761" y="204275"/>
            <a:ext cx="0" cy="5817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90084" y="301971"/>
            <a:ext cx="1358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*.</a:t>
            </a:r>
            <a:r>
              <a:rPr lang="en-US" dirty="0" err="1" smtClean="0">
                <a:solidFill>
                  <a:schemeClr val="bg1"/>
                </a:solidFill>
              </a:rPr>
              <a:t>cfapps.io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Cube 20"/>
          <p:cNvSpPr/>
          <p:nvPr/>
        </p:nvSpPr>
        <p:spPr>
          <a:xfrm>
            <a:off x="585811" y="1976135"/>
            <a:ext cx="1261422" cy="407134"/>
          </a:xfrm>
          <a:prstGeom prst="cube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BLOB store</a:t>
            </a:r>
            <a:endParaRPr lang="en-US" sz="1400" dirty="0"/>
          </a:p>
        </p:txBody>
      </p:sp>
      <p:sp>
        <p:nvSpPr>
          <p:cNvPr id="22" name="Can 21"/>
          <p:cNvSpPr/>
          <p:nvPr/>
        </p:nvSpPr>
        <p:spPr>
          <a:xfrm>
            <a:off x="585811" y="2492677"/>
            <a:ext cx="1261422" cy="414600"/>
          </a:xfrm>
          <a:prstGeom prst="can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metadata</a:t>
            </a:r>
            <a:endParaRPr lang="en-US" sz="1400" dirty="0"/>
          </a:p>
        </p:txBody>
      </p:sp>
      <p:cxnSp>
        <p:nvCxnSpPr>
          <p:cNvPr id="24" name="Straight Connector 23"/>
          <p:cNvCxnSpPr>
            <a:stCxn id="4" idx="2"/>
            <a:endCxn id="5" idx="0"/>
          </p:cNvCxnSpPr>
          <p:nvPr/>
        </p:nvCxnSpPr>
        <p:spPr>
          <a:xfrm>
            <a:off x="4715761" y="1310021"/>
            <a:ext cx="0" cy="5536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2"/>
            <a:endCxn id="7" idx="0"/>
          </p:cNvCxnSpPr>
          <p:nvPr/>
        </p:nvCxnSpPr>
        <p:spPr>
          <a:xfrm>
            <a:off x="4715761" y="2387710"/>
            <a:ext cx="0" cy="12210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2"/>
            <a:endCxn id="8" idx="0"/>
          </p:cNvCxnSpPr>
          <p:nvPr/>
        </p:nvCxnSpPr>
        <p:spPr>
          <a:xfrm>
            <a:off x="4715761" y="2387710"/>
            <a:ext cx="2521297" cy="12210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1403182" y="3608738"/>
            <a:ext cx="2123962" cy="524008"/>
          </a:xfrm>
          <a:prstGeom prst="roundRect">
            <a:avLst/>
          </a:prstGeom>
          <a:solidFill>
            <a:schemeClr val="accent2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a</a:t>
            </a:r>
            <a:r>
              <a:rPr lang="en-US" sz="1200" b="1" dirty="0" err="1" smtClean="0"/>
              <a:t>ttendees</a:t>
            </a:r>
            <a:r>
              <a:rPr lang="en-US" sz="1200" dirty="0" err="1" smtClean="0"/>
              <a:t>.cfapps.io</a:t>
            </a:r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3648627" y="3608738"/>
            <a:ext cx="2134267" cy="524008"/>
          </a:xfrm>
          <a:prstGeom prst="roundRect">
            <a:avLst/>
          </a:prstGeom>
          <a:solidFill>
            <a:schemeClr val="accent2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</a:t>
            </a:r>
            <a:r>
              <a:rPr lang="en-US" sz="1200" dirty="0" smtClean="0"/>
              <a:t>ttendees-</a:t>
            </a:r>
            <a:r>
              <a:rPr lang="en-US" sz="1200" dirty="0" err="1" smtClean="0"/>
              <a:t>blue.cfapps.io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6164771" y="3608738"/>
            <a:ext cx="2144574" cy="524008"/>
          </a:xfrm>
          <a:prstGeom prst="roundRect">
            <a:avLst/>
          </a:prstGeom>
          <a:solidFill>
            <a:schemeClr val="accent2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</a:t>
            </a:r>
            <a:r>
              <a:rPr lang="en-US" sz="1200" dirty="0" smtClean="0"/>
              <a:t>ttendees-</a:t>
            </a:r>
            <a:r>
              <a:rPr lang="en-US" sz="1200" dirty="0" err="1" smtClean="0"/>
              <a:t>green.cfapps.io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6248975" y="3652752"/>
            <a:ext cx="2144574" cy="524008"/>
          </a:xfrm>
          <a:prstGeom prst="roundRect">
            <a:avLst/>
          </a:prstGeom>
          <a:solidFill>
            <a:schemeClr val="accent2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</a:t>
            </a:r>
            <a:r>
              <a:rPr lang="en-US" sz="1200" b="1" dirty="0" smtClean="0"/>
              <a:t>ttendees-</a:t>
            </a:r>
            <a:r>
              <a:rPr lang="en-US" sz="1200" b="1" dirty="0" err="1" smtClean="0"/>
              <a:t>green</a:t>
            </a:r>
            <a:r>
              <a:rPr lang="en-US" sz="1200" dirty="0" err="1" smtClean="0"/>
              <a:t>.cfapps.io</a:t>
            </a:r>
            <a:endParaRPr lang="en-US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3725704" y="3651534"/>
            <a:ext cx="2134267" cy="524008"/>
          </a:xfrm>
          <a:prstGeom prst="roundRect">
            <a:avLst/>
          </a:prstGeom>
          <a:solidFill>
            <a:schemeClr val="accent2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</a:t>
            </a:r>
            <a:r>
              <a:rPr lang="en-US" sz="1200" dirty="0" smtClean="0"/>
              <a:t>ttendees-</a:t>
            </a:r>
            <a:r>
              <a:rPr lang="en-US" sz="1200" dirty="0" err="1" smtClean="0"/>
              <a:t>blue.cfapps.io</a:t>
            </a:r>
            <a:endParaRPr lang="en-US" sz="1200" dirty="0"/>
          </a:p>
        </p:txBody>
      </p:sp>
      <p:sp>
        <p:nvSpPr>
          <p:cNvPr id="14" name="Rounded Rectangle 13"/>
          <p:cNvSpPr/>
          <p:nvPr/>
        </p:nvSpPr>
        <p:spPr>
          <a:xfrm>
            <a:off x="3809908" y="3738738"/>
            <a:ext cx="2134267" cy="524008"/>
          </a:xfrm>
          <a:prstGeom prst="roundRect">
            <a:avLst/>
          </a:prstGeom>
          <a:solidFill>
            <a:schemeClr val="accent2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</a:t>
            </a:r>
            <a:r>
              <a:rPr lang="en-US" sz="1200" dirty="0" smtClean="0"/>
              <a:t>ttendees-</a:t>
            </a:r>
            <a:r>
              <a:rPr lang="en-US" sz="1200" dirty="0" err="1" smtClean="0"/>
              <a:t>blue.cfapps.io</a:t>
            </a:r>
            <a:endParaRPr lang="en-US" sz="1200" dirty="0"/>
          </a:p>
        </p:txBody>
      </p:sp>
      <p:cxnSp>
        <p:nvCxnSpPr>
          <p:cNvPr id="26" name="Straight Arrow Connector 25"/>
          <p:cNvCxnSpPr>
            <a:stCxn id="5" idx="2"/>
            <a:endCxn id="6" idx="0"/>
          </p:cNvCxnSpPr>
          <p:nvPr/>
        </p:nvCxnSpPr>
        <p:spPr>
          <a:xfrm flipH="1">
            <a:off x="2465163" y="2387710"/>
            <a:ext cx="2250598" cy="12210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061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262626"/>
      </a:dk1>
      <a:lt1>
        <a:sysClr val="window" lastClr="FFFFFF"/>
      </a:lt1>
      <a:dk2>
        <a:srgbClr val="1B2831"/>
      </a:dk2>
      <a:lt2>
        <a:srgbClr val="F5F5F5"/>
      </a:lt2>
      <a:accent1>
        <a:srgbClr val="138A7E"/>
      </a:accent1>
      <a:accent2>
        <a:srgbClr val="0C5B50"/>
      </a:accent2>
      <a:accent3>
        <a:srgbClr val="8198A4"/>
      </a:accent3>
      <a:accent4>
        <a:srgbClr val="1A6FB7"/>
      </a:accent4>
      <a:accent5>
        <a:srgbClr val="E8E8E8"/>
      </a:accent5>
      <a:accent6>
        <a:srgbClr val="6D3F76"/>
      </a:accent6>
      <a:hlink>
        <a:srgbClr val="138A7E"/>
      </a:hlink>
      <a:folHlink>
        <a:srgbClr val="878787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8881"/>
        </a:solidFill>
        <a:ln w="6350">
          <a:solidFill>
            <a:schemeClr val="bg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terms/"/>
    <ds:schemaRef ds:uri="http://schemas.microsoft.com/sharepoint/v3/field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16530</TotalTime>
  <Words>657</Words>
  <Application>Microsoft Macintosh PowerPoint</Application>
  <PresentationFormat>On-screen Show (16:9)</PresentationFormat>
  <Paragraphs>184</Paragraphs>
  <Slides>11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Diagrams only</vt:lpstr>
      <vt:lpstr>Pivotal Cloud Foundry Architecture</vt:lpstr>
      <vt:lpstr>PowerPoint Presentation</vt:lpstr>
      <vt:lpstr>Diego for PCF SSH access to containers</vt:lpstr>
      <vt:lpstr>Blue-Green Deployments</vt:lpstr>
      <vt:lpstr>Blue-Green Deployments using Routes</vt:lpstr>
      <vt:lpstr>Slowly Turning on Traffic using Instances</vt:lpstr>
      <vt:lpstr>Domains – Behind the Scenes</vt:lpstr>
      <vt:lpstr>PowerPoint Presentation</vt:lpstr>
      <vt:lpstr>PowerPoint Presentation</vt:lpstr>
      <vt:lpstr>Pivotal Cloud Foundry Architecture Recap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Marcelo Borges</cp:lastModifiedBy>
  <cp:revision>363</cp:revision>
  <dcterms:created xsi:type="dcterms:W3CDTF">2010-04-12T23:12:02Z</dcterms:created>
  <dcterms:modified xsi:type="dcterms:W3CDTF">2016-03-09T01:59:26Z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