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0" r:id="rId4"/>
    <p:sldId id="261" r:id="rId5"/>
    <p:sldId id="275" r:id="rId6"/>
    <p:sldId id="264" r:id="rId7"/>
    <p:sldId id="266" r:id="rId8"/>
    <p:sldId id="274" r:id="rId9"/>
    <p:sldId id="267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" userDrawn="1">
          <p15:clr>
            <a:srgbClr val="A4A3A4"/>
          </p15:clr>
        </p15:guide>
        <p15:guide id="2" pos="38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91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714" y="90"/>
      </p:cViewPr>
      <p:guideLst>
        <p:guide orient="horz" pos="64"/>
        <p:guide pos="38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698C-F6B3-1745-B09E-CC371134DB7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42F1-9B8D-5D46-97CF-2F9A17CC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A489-2D30-AC43-901D-01205F8369CD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35883-4BD7-1D44-8611-23B37042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An analogy</a:t>
            </a:r>
          </a:p>
          <a:p>
            <a:pPr marL="228600" indent="-228600">
              <a:buAutoNum type="arabicPeriod"/>
            </a:pPr>
            <a:r>
              <a:rPr lang="en-US" dirty="0" smtClean="0"/>
              <a:t>Flaws</a:t>
            </a:r>
            <a:r>
              <a:rPr lang="en-US" baseline="0" dirty="0" smtClean="0"/>
              <a:t> in the box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Human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Programming Bugs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Human Causes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Programming Bugs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Eg</a:t>
            </a:r>
            <a:r>
              <a:rPr lang="en-US" baseline="0" dirty="0" smtClean="0"/>
              <a:t>. A buffer overflow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228600" lvl="0" indent="-228600">
              <a:buAutoNum type="arabicPeriod"/>
            </a:pPr>
            <a:r>
              <a:rPr lang="en-US" baseline="0" dirty="0" smtClean="0"/>
              <a:t>Countermeasures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Prevention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Better programming languages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Better libraries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Formal verification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Hardware improvements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Can’t prevent; so make </a:t>
            </a:r>
            <a:r>
              <a:rPr lang="en-US" baseline="0" smtClean="0"/>
              <a:t>it difficult </a:t>
            </a:r>
            <a:endParaRPr lang="en-US" baseline="0" dirty="0" smtClean="0"/>
          </a:p>
          <a:p>
            <a:pPr marL="1371600" lvl="3" indent="0">
              <a:buNone/>
            </a:pPr>
            <a:r>
              <a:rPr lang="en-US" baseline="0" dirty="0" smtClean="0"/>
              <a:t>	</a:t>
            </a:r>
          </a:p>
          <a:p>
            <a:pPr marL="1143000" lvl="2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27D3-975C-6E47-8BD5-6435C0E168F7}" type="datetime1">
              <a:rPr lang="en-IN" smtClean="0"/>
              <a:t>14-09-2018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87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67044"/>
            <a:ext cx="12192000" cy="1187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2DC-B45C-2247-9AC8-4DDD324B31A1}" type="datetime1">
              <a:rPr lang="en-IN" smtClean="0"/>
              <a:t>14-09-2018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8F3A-11FC-1246-82B4-16B612C2730B}" type="datetime1">
              <a:rPr lang="en-IN" smtClean="0"/>
              <a:t>14-09-2018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E787-1CFC-BA4F-9814-A8CC6E8A625A}" type="datetime1">
              <a:rPr lang="en-IN" smtClean="0"/>
              <a:t>14-09-2018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F788-C032-B444-9850-A812360AF7A7}" type="datetime1">
              <a:rPr lang="en-IN" smtClean="0"/>
              <a:t>14-09-2018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5BE9-8938-0047-A4C7-240D6488C018}" type="datetime1">
              <a:rPr lang="en-IN" smtClean="0"/>
              <a:t>14-09-2018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5FAE-6D5A-864E-AB1B-1301AFC65A1A}" type="datetime1">
              <a:rPr lang="en-IN" smtClean="0"/>
              <a:t>14-09-2018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340-3530-3840-B003-FAFE08A9C653}" type="datetime1">
              <a:rPr lang="en-IN" smtClean="0"/>
              <a:t>14-09-2018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76AA-C278-604C-AB2D-BFCBDD392B4D}" type="datetime1">
              <a:rPr lang="en-IN" smtClean="0"/>
              <a:t>14-09-2018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184E-3813-E344-A2DC-70C821B59E43}" type="datetime1">
              <a:rPr lang="en-IN" smtClean="0"/>
              <a:t>14-09-2018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97FA-8EA0-3842-A203-2DE091F1135F}" type="datetime1">
              <a:rPr lang="en-IN" smtClean="0"/>
              <a:t>14-09-2018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CEC6-8B32-B44F-8D9A-D593FD66028C}" type="datetime1">
              <a:rPr lang="en-IN" smtClean="0"/>
              <a:t>14-09-2018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68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3E6A548-B2ED-8C42-9E64-DB4B1D814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87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67044"/>
            <a:ext cx="12192000" cy="1187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" y="6258029"/>
            <a:ext cx="203575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pple Chancery"/>
                <a:cs typeface="Apple Chancery"/>
              </a:rPr>
              <a:t>CR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4735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Secure Systems Engineering</a:t>
            </a:r>
            <a:endParaRPr lang="en-US" sz="4000" dirty="0">
              <a:latin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Arial" charset="0"/>
              </a:rPr>
              <a:t>Chester Rebeiro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Indian Institute of Technology Madras</a:t>
            </a:r>
          </a:p>
        </p:txBody>
      </p:sp>
    </p:spTree>
    <p:extLst>
      <p:ext uri="{BB962C8B-B14F-4D97-AF65-F5344CB8AC3E}">
        <p14:creationId xmlns:p14="http://schemas.microsoft.com/office/powerpoint/2010/main" val="42411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27084" y="1891396"/>
            <a:ext cx="3104062" cy="4336702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85997" y="3295563"/>
            <a:ext cx="2123523" cy="9051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0066"/>
                </a:solidFill>
              </a:rPr>
              <a:t>Hardware Based</a:t>
            </a:r>
          </a:p>
          <a:p>
            <a:pPr algn="ctr"/>
            <a:r>
              <a:rPr lang="en-US" dirty="0">
                <a:solidFill>
                  <a:srgbClr val="660066"/>
                </a:solidFill>
              </a:rPr>
              <a:t>Mechanisms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80312" y="4510859"/>
            <a:ext cx="2123523" cy="9051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0066"/>
                </a:solidFill>
              </a:rPr>
              <a:t>Side Channel Analysis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85997" y="2100312"/>
            <a:ext cx="2123523" cy="9051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0066"/>
                </a:solidFill>
              </a:rPr>
              <a:t>Compiler Based Mechanisms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80312" y="2100312"/>
            <a:ext cx="2123523" cy="9051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0066"/>
                </a:solidFill>
              </a:rPr>
              <a:t>System Software Attacks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085" y="58587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29699" y="1891396"/>
            <a:ext cx="2854727" cy="4336702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9699" y="5858766"/>
            <a:ext cx="95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Defense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880312" y="3295563"/>
            <a:ext cx="2123523" cy="9051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0066"/>
                </a:solidFill>
              </a:rPr>
              <a:t>Hardware Based Attacks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85997" y="4510859"/>
            <a:ext cx="2123523" cy="9051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0066"/>
                </a:solidFill>
              </a:rPr>
              <a:t>Trusted Computing</a:t>
            </a:r>
          </a:p>
          <a:p>
            <a:pPr algn="ctr"/>
            <a:r>
              <a:rPr lang="en-US" dirty="0">
                <a:solidFill>
                  <a:srgbClr val="660066"/>
                </a:solidFill>
              </a:rPr>
              <a:t>Environments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 during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Deep study of systems:</a:t>
            </a:r>
          </a:p>
          <a:p>
            <a:pPr lvl="1"/>
            <a:r>
              <a:rPr lang="en-US" sz="2000" dirty="0"/>
              <a:t>Software</a:t>
            </a:r>
          </a:p>
          <a:p>
            <a:pPr lvl="2"/>
            <a:r>
              <a:rPr lang="en-US" sz="1800" dirty="0"/>
              <a:t>Assembly level</a:t>
            </a:r>
          </a:p>
          <a:p>
            <a:pPr lvl="2"/>
            <a:r>
              <a:rPr lang="en-US" sz="1800" dirty="0"/>
              <a:t>Compiler and OS level</a:t>
            </a:r>
          </a:p>
          <a:p>
            <a:pPr lvl="1"/>
            <a:r>
              <a:rPr lang="en-US" sz="2000" dirty="0"/>
              <a:t>Hardware</a:t>
            </a:r>
          </a:p>
          <a:p>
            <a:pPr lvl="2"/>
            <a:r>
              <a:rPr lang="en-US" sz="1800" dirty="0"/>
              <a:t>Some computer organization features</a:t>
            </a:r>
          </a:p>
          <a:p>
            <a:r>
              <a:rPr lang="en-US" sz="2600" dirty="0"/>
              <a:t>Expected Outcomes</a:t>
            </a:r>
          </a:p>
          <a:p>
            <a:pPr lvl="1"/>
            <a:r>
              <a:rPr lang="en-US" sz="1600" dirty="0"/>
              <a:t>Understand the internals of malware and other security threats</a:t>
            </a:r>
          </a:p>
          <a:p>
            <a:pPr lvl="1"/>
            <a:r>
              <a:rPr lang="en-US" sz="1600" dirty="0"/>
              <a:t>Evaluate security measure applied at the hardware, OS, and compiler</a:t>
            </a:r>
          </a:p>
          <a:p>
            <a:pPr lvl="1"/>
            <a:r>
              <a:rPr lang="en-US" sz="1600" dirty="0"/>
              <a:t>Understand trade offs between performance and security</a:t>
            </a:r>
          </a:p>
          <a:p>
            <a:endParaRPr lang="en-US" sz="26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64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and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Reference Textbooks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000" dirty="0"/>
              <a:t>mostly research papers; will be provided as per topic</a:t>
            </a:r>
            <a:endParaRPr lang="en-US" sz="2800" dirty="0"/>
          </a:p>
          <a:p>
            <a:r>
              <a:rPr lang="en-US" sz="2800" dirty="0">
                <a:solidFill>
                  <a:srgbClr val="660066"/>
                </a:solidFill>
              </a:rPr>
              <a:t>For slides and programming assignments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553418" y="3141891"/>
            <a:ext cx="609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chetrebeiro@bitbucket.org</a:t>
            </a:r>
            <a:r>
              <a:rPr lang="en-US" dirty="0"/>
              <a:t>/</a:t>
            </a:r>
            <a:r>
              <a:rPr lang="en-US" dirty="0" err="1"/>
              <a:t>casl</a:t>
            </a:r>
            <a:r>
              <a:rPr lang="en-US" dirty="0"/>
              <a:t>/</a:t>
            </a:r>
            <a:r>
              <a:rPr lang="en-US" dirty="0" err="1"/>
              <a:t>sse.git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</a:t>
            </a:r>
            <a:r>
              <a:rPr lang="en-US" dirty="0"/>
              <a:t>Systems</a:t>
            </a:r>
          </a:p>
        </p:txBody>
      </p:sp>
      <p:sp>
        <p:nvSpPr>
          <p:cNvPr id="3084" name="AutoShape 12" descr="9k="/>
          <p:cNvSpPr>
            <a:spLocks noChangeAspect="1" noChangeArrowheads="1"/>
          </p:cNvSpPr>
          <p:nvPr/>
        </p:nvSpPr>
        <p:spPr bwMode="auto">
          <a:xfrm>
            <a:off x="4191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AutoShape 14" descr="9k="/>
          <p:cNvSpPr>
            <a:spLocks noChangeAspect="1" noChangeArrowheads="1"/>
          </p:cNvSpPr>
          <p:nvPr/>
        </p:nvSpPr>
        <p:spPr bwMode="auto">
          <a:xfrm>
            <a:off x="4191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Computer systems can be considered a closed box. </a:t>
            </a:r>
          </a:p>
          <a:p>
            <a:r>
              <a:rPr lang="en-US" sz="2400" dirty="0"/>
              <a:t>Information in the box is safe as long as nothing enters or leaves the box.</a:t>
            </a:r>
          </a:p>
        </p:txBody>
      </p:sp>
      <p:pic>
        <p:nvPicPr>
          <p:cNvPr id="3091" name="Picture 19" descr="Air Lock Wooden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38526"/>
            <a:ext cx="23812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3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5D7370-C376-3B43-929F-46E196093D5B}" type="slidenum">
              <a:rPr lang="en-US"/>
              <a:pPr/>
              <a:t>3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Still Secure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Even with viruses, worms, and spyware around information is still safe as long as they do not enter the system</a:t>
            </a:r>
          </a:p>
        </p:txBody>
      </p:sp>
      <p:pic>
        <p:nvPicPr>
          <p:cNvPr id="5124" name="Picture 4" descr="Air Lock Wooden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1"/>
            <a:ext cx="23812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3352800"/>
            <a:ext cx="11461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127" name="Picture 7" descr="ANd9GcQjyU-GWaHsQj-jvNiMnh8UKQ8m4r2c86sZnoTF-xecn-SZ41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ANd9GcTYWdt_Q75PkjjFE9XTPZhHX3SZ3hU5jL-7owA_9sPEoNrcZBn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6" y="5257801"/>
            <a:ext cx="15335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52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1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BEB2EC-AAA5-1B41-A627-0B93AAF0AF35}" type="slidenum">
              <a:rPr lang="en-US"/>
              <a:pPr/>
              <a:t>4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flaw that an attacker can use to gain access into the system</a:t>
            </a:r>
          </a:p>
        </p:txBody>
      </p:sp>
      <p:pic>
        <p:nvPicPr>
          <p:cNvPr id="7173" name="Picture 5" descr="Air Lock Wooden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33801"/>
            <a:ext cx="23812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943600" y="4876800"/>
            <a:ext cx="304800" cy="457200"/>
          </a:xfrm>
          <a:prstGeom prst="lightningBol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3343275"/>
            <a:ext cx="11461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176" name="AutoShape 8"/>
          <p:cNvSpPr>
            <a:spLocks noChangeArrowheads="1"/>
          </p:cNvSpPr>
          <p:nvPr/>
        </p:nvSpPr>
        <p:spPr bwMode="auto">
          <a:xfrm rot="10800000">
            <a:off x="6172200" y="4467226"/>
            <a:ext cx="2057400" cy="866775"/>
          </a:xfrm>
          <a:custGeom>
            <a:avLst/>
            <a:gdLst>
              <a:gd name="G0" fmla="+- 17129 0 0"/>
              <a:gd name="G1" fmla="+- 4470 0 0"/>
              <a:gd name="G2" fmla="+- 12158 0 4470"/>
              <a:gd name="G3" fmla="+- G2 0 4470"/>
              <a:gd name="G4" fmla="*/ G3 32768 32059"/>
              <a:gd name="G5" fmla="*/ G4 1 2"/>
              <a:gd name="G6" fmla="+- 21600 0 17129"/>
              <a:gd name="G7" fmla="*/ G6 4470 6079"/>
              <a:gd name="G8" fmla="+- G7 17129 0"/>
              <a:gd name="T0" fmla="*/ 17129 w 21600"/>
              <a:gd name="T1" fmla="*/ 0 h 21600"/>
              <a:gd name="T2" fmla="*/ 17129 w 21600"/>
              <a:gd name="T3" fmla="*/ 12158 h 21600"/>
              <a:gd name="T4" fmla="*/ 1645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7129" y="0"/>
                </a:lnTo>
                <a:lnTo>
                  <a:pt x="17129" y="4470"/>
                </a:lnTo>
                <a:lnTo>
                  <a:pt x="12427" y="4470"/>
                </a:lnTo>
                <a:cubicBezTo>
                  <a:pt x="5564" y="4470"/>
                  <a:pt x="0" y="7912"/>
                  <a:pt x="0" y="12158"/>
                </a:cubicBezTo>
                <a:lnTo>
                  <a:pt x="0" y="21600"/>
                </a:lnTo>
                <a:lnTo>
                  <a:pt x="3289" y="21600"/>
                </a:lnTo>
                <a:lnTo>
                  <a:pt x="3289" y="12158"/>
                </a:lnTo>
                <a:cubicBezTo>
                  <a:pt x="3289" y="9689"/>
                  <a:pt x="7380" y="7688"/>
                  <a:pt x="12427" y="7688"/>
                </a:cubicBezTo>
                <a:lnTo>
                  <a:pt x="17129" y="7688"/>
                </a:lnTo>
                <a:lnTo>
                  <a:pt x="17129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080125" y="5446713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flaw</a:t>
            </a:r>
          </a:p>
        </p:txBody>
      </p:sp>
    </p:spTree>
    <p:extLst>
      <p:ext uri="{BB962C8B-B14F-4D97-AF65-F5344CB8AC3E}">
        <p14:creationId xmlns:p14="http://schemas.microsoft.com/office/powerpoint/2010/main" val="8243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772400" y="6356351"/>
            <a:ext cx="2895600" cy="365125"/>
          </a:xfrm>
        </p:spPr>
        <p:txBody>
          <a:bodyPr/>
          <a:lstStyle/>
          <a:p>
            <a:pPr algn="r"/>
            <a:fld id="{1E8F89D1-3A15-904D-9249-74D3DA870610}" type="slidenum">
              <a:rPr lang="en-US"/>
              <a:pPr algn="r"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Flaws that would allow an attacker access a system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5959475" y="3369545"/>
            <a:ext cx="304800" cy="457200"/>
          </a:xfrm>
          <a:prstGeom prst="lightningBol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4987493" y="3424073"/>
            <a:ext cx="813232" cy="9537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754370" y="2907881"/>
            <a:ext cx="736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flaw</a:t>
            </a:r>
            <a:endParaRPr lang="en-US" b="1" dirty="0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264276" y="3424073"/>
            <a:ext cx="550953" cy="447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744326" y="3997677"/>
            <a:ext cx="2074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Bugs in the Program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815229" y="3508967"/>
            <a:ext cx="18739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The Human factor</a:t>
            </a:r>
          </a:p>
        </p:txBody>
      </p:sp>
      <p:pic>
        <p:nvPicPr>
          <p:cNvPr id="820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63" y="3997678"/>
            <a:ext cx="3066960" cy="229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028" y="4336703"/>
            <a:ext cx="2855248" cy="182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07535" y="1311463"/>
            <a:ext cx="3686574" cy="369332"/>
          </a:xfrm>
          <a:prstGeom prst="rect">
            <a:avLst/>
          </a:prstGeom>
          <a:solidFill>
            <a:srgbClr val="C0504D"/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attacker just needs </a:t>
            </a:r>
            <a:r>
              <a:rPr lang="en-US" dirty="0" err="1"/>
              <a:t>oneflaw</a:t>
            </a:r>
            <a:r>
              <a:rPr lang="is-IS" dirty="0"/>
              <a:t>!!!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16" y="974752"/>
            <a:ext cx="904775" cy="8559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493" y="1973499"/>
            <a:ext cx="3062001" cy="1705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274" y="3018358"/>
            <a:ext cx="1764529" cy="1789979"/>
          </a:xfrm>
          <a:prstGeom prst="rect">
            <a:avLst/>
          </a:prstGeom>
        </p:spPr>
      </p:pic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545423" y="1649832"/>
            <a:ext cx="13918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Design Flaws</a:t>
            </a:r>
            <a:endParaRPr lang="en-US" dirty="0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 flipV="1">
            <a:off x="5011276" y="2499346"/>
            <a:ext cx="789449" cy="6002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583" y="1417640"/>
            <a:ext cx="2525836" cy="1681977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6396075" y="2687721"/>
            <a:ext cx="706509" cy="562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7632417" y="1048308"/>
            <a:ext cx="16887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Hardware Flaws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3" grpId="0" animBg="1"/>
      <p:bldP spid="8204" grpId="0"/>
      <p:bldP spid="8205" grpId="0"/>
      <p:bldP spid="2" grpId="0" animBg="1"/>
      <p:bldP spid="16" grpId="0"/>
      <p:bldP spid="17" grpId="0" animBg="1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3" y="1417638"/>
            <a:ext cx="4130675" cy="45259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In application software</a:t>
            </a:r>
          </a:p>
          <a:p>
            <a:pPr lvl="1"/>
            <a:r>
              <a:rPr lang="en-US" sz="1600" dirty="0"/>
              <a:t>SQL Injection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>
                <a:solidFill>
                  <a:srgbClr val="660066"/>
                </a:solidFill>
              </a:rPr>
              <a:t>In system software	</a:t>
            </a:r>
          </a:p>
          <a:p>
            <a:pPr lvl="1"/>
            <a:r>
              <a:rPr lang="en-US" sz="1600" dirty="0"/>
              <a:t>Buffers overflows and </a:t>
            </a:r>
            <a:r>
              <a:rPr lang="en-US" sz="1600" dirty="0" err="1"/>
              <a:t>overreads</a:t>
            </a:r>
            <a:endParaRPr lang="en-US" sz="1600" dirty="0"/>
          </a:p>
          <a:p>
            <a:pPr lvl="1"/>
            <a:r>
              <a:rPr lang="en-US" sz="1800" dirty="0"/>
              <a:t>Heap: </a:t>
            </a:r>
            <a:r>
              <a:rPr lang="en-US" sz="1600" dirty="0"/>
              <a:t>double free, use after free</a:t>
            </a:r>
          </a:p>
          <a:p>
            <a:pPr lvl="1"/>
            <a:r>
              <a:rPr lang="en-US" sz="1600" dirty="0"/>
              <a:t>Integer overflows</a:t>
            </a:r>
          </a:p>
          <a:p>
            <a:pPr lvl="1"/>
            <a:r>
              <a:rPr lang="en-US" sz="1600" dirty="0"/>
              <a:t>Format string</a:t>
            </a:r>
          </a:p>
          <a:p>
            <a:pPr lvl="1"/>
            <a:endParaRPr lang="en-US" sz="1800" dirty="0"/>
          </a:p>
          <a:p>
            <a:r>
              <a:rPr lang="en-US" sz="1600" dirty="0">
                <a:solidFill>
                  <a:srgbClr val="660066"/>
                </a:solidFill>
              </a:rPr>
              <a:t>Side Channels Attacks</a:t>
            </a:r>
          </a:p>
          <a:p>
            <a:pPr lvl="1"/>
            <a:r>
              <a:rPr lang="en-US" sz="1600" dirty="0"/>
              <a:t>Cache timing attacks</a:t>
            </a:r>
          </a:p>
          <a:p>
            <a:pPr lvl="1"/>
            <a:r>
              <a:rPr lang="en-US" sz="1600" dirty="0"/>
              <a:t>Power Analysis Attacks</a:t>
            </a:r>
          </a:p>
          <a:p>
            <a:pPr lvl="1"/>
            <a:r>
              <a:rPr lang="en-US" sz="1600" dirty="0"/>
              <a:t>Fault Injection Attacks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Systems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686610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660066"/>
                </a:solidFill>
              </a:rPr>
              <a:t>Approach 1: </a:t>
            </a:r>
            <a:r>
              <a:rPr lang="en-US" sz="2400" dirty="0">
                <a:solidFill>
                  <a:srgbClr val="660066"/>
                </a:solidFill>
              </a:rPr>
              <a:t>Design flawless systems </a:t>
            </a:r>
          </a:p>
          <a:p>
            <a:pPr marL="0" indent="0">
              <a:buNone/>
            </a:pPr>
            <a:r>
              <a:rPr lang="en-US" sz="2400" dirty="0" err="1"/>
              <a:t>e</a:t>
            </a:r>
            <a:r>
              <a:rPr lang="en-US" sz="2400" dirty="0" err="1"/>
              <a:t>g</a:t>
            </a:r>
            <a:r>
              <a:rPr lang="en-US" sz="2400" dirty="0"/>
              <a:t>. SeL4</a:t>
            </a:r>
          </a:p>
          <a:p>
            <a:pPr marL="0" indent="0">
              <a:buNone/>
            </a:pPr>
            <a:r>
              <a:rPr lang="en-US" sz="2400" dirty="0"/>
              <a:t>(Not easy to develop these systems in a large scale)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5" descr="Air Lock Wooden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60846"/>
            <a:ext cx="23812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855725" y="3992198"/>
            <a:ext cx="2905002" cy="4458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226" y="5069571"/>
            <a:ext cx="657436" cy="1056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32713" y="4426457"/>
            <a:ext cx="23027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Static analysis /</a:t>
            </a:r>
          </a:p>
          <a:p>
            <a:r>
              <a:rPr lang="en-US" dirty="0"/>
              <a:t>Formal Proof Assistant</a:t>
            </a:r>
          </a:p>
          <a:p>
            <a:r>
              <a:rPr lang="en-US" dirty="0" err="1"/>
              <a:t>e</a:t>
            </a:r>
            <a:r>
              <a:rPr lang="en-US" dirty="0" err="1"/>
              <a:t>g</a:t>
            </a:r>
            <a:r>
              <a:rPr lang="en-US" dirty="0"/>
              <a:t>. COQ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844" y="3404220"/>
            <a:ext cx="1977329" cy="16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Systems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6866106" cy="4525963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660066"/>
                </a:solidFill>
              </a:rPr>
              <a:t>Approach 2: 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0066"/>
                </a:solidFill>
              </a:rPr>
              <a:t>Isolate systems </a:t>
            </a:r>
            <a:r>
              <a:rPr lang="en-US" sz="2400" dirty="0"/>
              <a:t>: sandbox environments, virtual machines, trusted execution environments</a:t>
            </a:r>
            <a:br>
              <a:rPr lang="en-US" sz="2400" dirty="0"/>
            </a:br>
            <a:r>
              <a:rPr lang="en-US" sz="2400" dirty="0"/>
              <a:t>(trusted computing)</a:t>
            </a:r>
            <a:endParaRPr lang="en-US" sz="2400" dirty="0"/>
          </a:p>
        </p:txBody>
      </p:sp>
      <p:pic>
        <p:nvPicPr>
          <p:cNvPr id="4" name="Picture 5" descr="Air Lock Wooden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3377006"/>
            <a:ext cx="23812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388467" y="2877626"/>
            <a:ext cx="3296839" cy="3039743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81403" y="3036429"/>
            <a:ext cx="2901230" cy="2746803"/>
          </a:xfrm>
          <a:prstGeom prst="rect">
            <a:avLst/>
          </a:prstGeom>
          <a:noFill/>
          <a:ln w="762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029" y="2415703"/>
            <a:ext cx="11461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Picture 7" descr="ANd9GcQjyU-GWaHsQj-jvNiMnh8UKQ8m4r2c86sZnoTF-xecn-SZ41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27524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ANd9GcTYWdt_Q75PkjjFE9XTPZhHX3SZ3hU5jL-7owA_9sPEoNrcZBn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397" y="4558106"/>
            <a:ext cx="15335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1" y="4929213"/>
            <a:ext cx="2189543" cy="1196950"/>
          </a:xfrm>
          <a:prstGeom prst="rect">
            <a:avLst/>
          </a:prstGeom>
        </p:spPr>
      </p:pic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46206" y="4320734"/>
            <a:ext cx="304800" cy="457200"/>
          </a:xfrm>
          <a:prstGeom prst="lightningBol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669595" y="4092134"/>
            <a:ext cx="304800" cy="457200"/>
          </a:xfrm>
          <a:prstGeom prst="lightningBolt">
            <a:avLst/>
          </a:prstGeom>
          <a:solidFill>
            <a:srgbClr val="3366FF"/>
          </a:solidFill>
          <a:ln w="9525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5254506" y="4647394"/>
            <a:ext cx="304800" cy="457200"/>
          </a:xfrm>
          <a:prstGeom prst="lightningBolt">
            <a:avLst/>
          </a:prstGeom>
          <a:solidFill>
            <a:srgbClr val="008000"/>
          </a:solidFill>
          <a:ln w="9525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89202" y="3618515"/>
            <a:ext cx="304800" cy="457200"/>
          </a:xfrm>
          <a:prstGeom prst="lightningBolt">
            <a:avLst/>
          </a:prstGeom>
          <a:solidFill>
            <a:srgbClr val="FF66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1557" y="4430557"/>
            <a:ext cx="1709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Takes care of the </a:t>
            </a:r>
          </a:p>
          <a:p>
            <a:r>
              <a:rPr lang="en-US" sz="1400" dirty="0"/>
              <a:t>human factor as well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45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ir Lock Wooden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13" y="2688494"/>
            <a:ext cx="2907198" cy="28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Systems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9065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660066"/>
                </a:solidFill>
              </a:rPr>
              <a:t>Approach 3: </a:t>
            </a:r>
            <a:r>
              <a:rPr lang="en-US" sz="2400" dirty="0">
                <a:solidFill>
                  <a:srgbClr val="660066"/>
                </a:solidFill>
              </a:rPr>
              <a:t>Detect and Mitigate Attacks</a:t>
            </a:r>
            <a:br>
              <a:rPr lang="en-US" sz="2400" dirty="0">
                <a:solidFill>
                  <a:srgbClr val="660066"/>
                </a:solidFill>
              </a:rPr>
            </a:br>
            <a:r>
              <a:rPr lang="en-US" sz="2400" dirty="0">
                <a:solidFill>
                  <a:srgbClr val="660066"/>
                </a:solidFill>
              </a:rPr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794833" y="3904082"/>
            <a:ext cx="304800" cy="457200"/>
          </a:xfrm>
          <a:prstGeom prst="lightningBol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406906" y="3664393"/>
            <a:ext cx="304800" cy="457200"/>
          </a:xfrm>
          <a:prstGeom prst="lightningBolt">
            <a:avLst/>
          </a:prstGeom>
          <a:solidFill>
            <a:srgbClr val="3366FF"/>
          </a:solidFill>
          <a:ln w="9525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991817" y="4219653"/>
            <a:ext cx="304800" cy="457200"/>
          </a:xfrm>
          <a:prstGeom prst="lightningBolt">
            <a:avLst/>
          </a:prstGeom>
          <a:solidFill>
            <a:srgbClr val="008000"/>
          </a:solidFill>
          <a:ln w="9525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231117" y="2962174"/>
            <a:ext cx="304800" cy="457200"/>
          </a:xfrm>
          <a:prstGeom prst="lightningBolt">
            <a:avLst/>
          </a:prstGeom>
          <a:solidFill>
            <a:srgbClr val="FF66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782764"/>
            <a:ext cx="11461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Picture 7" descr="ANd9GcQjyU-GWaHsQj-jvNiMnh8UKQ8m4r2c86sZnoTF-xecn-SZ41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11364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ANd9GcTYWdt_Q75PkjjFE9XTPZhHX3SZ3hU5jL-7owA_9sPEoNrcZBn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14" y="4975019"/>
            <a:ext cx="15335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5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8722</TotalTime>
  <Words>307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Apple Chancery</vt:lpstr>
      <vt:lpstr>Arial</vt:lpstr>
      <vt:lpstr>Calibri</vt:lpstr>
      <vt:lpstr>Office Theme</vt:lpstr>
      <vt:lpstr>Secure Systems Engineering</vt:lpstr>
      <vt:lpstr>Secure Systems</vt:lpstr>
      <vt:lpstr>Systems Still Secure</vt:lpstr>
      <vt:lpstr>Vulnerability</vt:lpstr>
      <vt:lpstr>Flaws that would allow an attacker access a system</vt:lpstr>
      <vt:lpstr>Program Flaws</vt:lpstr>
      <vt:lpstr>Secure Systems Engineering</vt:lpstr>
      <vt:lpstr>Secure Systems Engineering</vt:lpstr>
      <vt:lpstr>Secure Systems Engineering</vt:lpstr>
      <vt:lpstr>Course Structure</vt:lpstr>
      <vt:lpstr>What to expect during this course</vt:lpstr>
      <vt:lpstr>Websites and Communication</vt:lpstr>
    </vt:vector>
  </TitlesOfParts>
  <Manager/>
  <Company>IIT Madras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Systems Engineering</dc:title>
  <dc:subject>Introduction to the Course</dc:subject>
  <dc:creator>Chester Rebeiro</dc:creator>
  <cp:keywords/>
  <dc:description/>
  <cp:lastModifiedBy>NPTEL_MSB203</cp:lastModifiedBy>
  <cp:revision>116</cp:revision>
  <dcterms:created xsi:type="dcterms:W3CDTF">2017-05-23T06:29:27Z</dcterms:created>
  <dcterms:modified xsi:type="dcterms:W3CDTF">2018-09-14T04:34:58Z</dcterms:modified>
  <cp:category/>
</cp:coreProperties>
</file>