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4" r:id="rId3"/>
    <p:sldId id="285" r:id="rId4"/>
    <p:sldId id="286" r:id="rId5"/>
    <p:sldId id="287" r:id="rId6"/>
    <p:sldId id="291" r:id="rId7"/>
    <p:sldId id="288" r:id="rId8"/>
    <p:sldId id="289" r:id="rId9"/>
    <p:sldId id="290" r:id="rId10"/>
    <p:sldId id="293" r:id="rId11"/>
    <p:sldId id="292" r:id="rId12"/>
    <p:sldId id="295" r:id="rId13"/>
    <p:sldId id="29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D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1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444" y="126"/>
      </p:cViewPr>
      <p:guideLst>
        <p:guide orient="horz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www.theregister.co.uk</a:t>
            </a:r>
            <a:r>
              <a:rPr lang="en-US" dirty="0" smtClean="0"/>
              <a:t>/2014/04/09/</a:t>
            </a:r>
            <a:r>
              <a:rPr lang="en-US" dirty="0" err="1" smtClean="0"/>
              <a:t>heartbleed_explained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like the</a:t>
            </a:r>
            <a:r>
              <a:rPr lang="en-US" baseline="0" dirty="0" smtClean="0"/>
              <a:t> 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like the</a:t>
            </a:r>
            <a:r>
              <a:rPr lang="en-US" baseline="0" dirty="0" smtClean="0"/>
              <a:t> 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</a:t>
            </a:r>
            <a:r>
              <a:rPr lang="en-US" smtClean="0"/>
              <a:t>like the</a:t>
            </a:r>
            <a:r>
              <a:rPr lang="en-US" baseline="0" smtClean="0"/>
              <a:t> ping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is 1 bytes</a:t>
            </a:r>
          </a:p>
          <a:p>
            <a:r>
              <a:rPr lang="en-US" dirty="0" smtClean="0"/>
              <a:t>Length is 2 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86F7-2D34-F141-B8EB-C46CDF18FA91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E95D-D484-394B-9EB8-217CC85D01D1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430F-4B25-8542-B499-EFC91618FA05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D8A-6E6D-7E44-8831-F681D5F71A5E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6A4D-9C3C-5B4A-A2D9-643C61F6F53E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1931-9E77-2844-9DA5-3FFBA99920C4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B779-DC7F-614E-984C-3BC2B62D7CDF}" type="datetime1">
              <a:rPr lang="en-IN" smtClean="0"/>
              <a:t>29-09-2018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060-2C04-A448-B671-A4D25ED466EB}" type="datetime1">
              <a:rPr lang="en-IN" smtClean="0"/>
              <a:t>29-09-2018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EFAC-92D0-9E45-B788-1ABD99A2E3E7}" type="datetime1">
              <a:rPr lang="en-IN" smtClean="0"/>
              <a:t>29-09-2018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0847-25F4-1548-A6F9-20471201050C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6C9D-C35A-C742-A06B-5C260AE988D9}" type="datetime1">
              <a:rPr lang="en-IN" smtClean="0"/>
              <a:t>29-09-2018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F051-0237-3846-9B2C-3CD51D1EDE76}" type="datetime1">
              <a:rPr lang="en-IN" smtClean="0"/>
              <a:t>29-09-2018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1542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3E6A548-B2ED-8C42-9E64-DB4B1D814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4693522"/>
            <a:ext cx="152681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0" i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pple Chancery"/>
                <a:cs typeface="Apple Chancery"/>
              </a:rPr>
              <a:t>CR</a:t>
            </a:r>
            <a:endParaRPr lang="en-US" sz="2800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penssl.org/gitweb/?p=openssl.git;a=blob;f=ssl/t1_lib.c;h=a2e2475d136f33fa26958fd192b8ace158c4899d#l396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register.co.uk/2014/04/09/heartbleed_explaine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020"/>
            <a:ext cx="8229600" cy="857250"/>
          </a:xfrm>
        </p:spPr>
        <p:txBody>
          <a:bodyPr/>
          <a:lstStyle/>
          <a:p>
            <a:r>
              <a:rPr lang="en-US" dirty="0" smtClean="0"/>
              <a:t>Buffer </a:t>
            </a:r>
            <a:r>
              <a:rPr lang="en-US" dirty="0" err="1" smtClean="0"/>
              <a:t>Overreads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smtClean="0">
                <a:latin typeface="Arial" charset="0"/>
              </a:rPr>
              <a:t>Chester Rebeiro</a:t>
            </a:r>
          </a:p>
          <a:p>
            <a:pPr marL="0" indent="0" algn="ctr">
              <a:buNone/>
            </a:pPr>
            <a:endParaRPr lang="en-US" sz="2000" smtClean="0">
              <a:latin typeface="Arial" charset="0"/>
            </a:endParaRPr>
          </a:p>
          <a:p>
            <a:pPr marL="0" indent="0" algn="ctr">
              <a:buNone/>
            </a:pPr>
            <a:r>
              <a:rPr lang="en-US" sz="1600" smtClean="0">
                <a:latin typeface="Arial" charset="0"/>
              </a:rPr>
              <a:t>Indian Institute of Technology Madras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6104"/>
            <a:ext cx="5715000" cy="449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Elbow Connector 9"/>
          <p:cNvCxnSpPr>
            <a:stCxn id="8" idx="0"/>
          </p:cNvCxnSpPr>
          <p:nvPr/>
        </p:nvCxnSpPr>
        <p:spPr>
          <a:xfrm rot="16200000" flipV="1">
            <a:off x="5607306" y="-640187"/>
            <a:ext cx="618594" cy="2999638"/>
          </a:xfrm>
          <a:prstGeom prst="bentConnector2">
            <a:avLst/>
          </a:prstGeom>
          <a:ln>
            <a:solidFill>
              <a:srgbClr val="8EB4E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/>
              <a:t>Broken </a:t>
            </a:r>
            <a:r>
              <a:rPr lang="en-US" sz="3600" dirty="0" err="1" smtClean="0"/>
              <a:t>OpenSSL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code@victim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978" y="4820478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git.openssl.org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gitweb</a:t>
            </a:r>
            <a:r>
              <a:rPr lang="en-US" sz="1200" dirty="0">
                <a:hlinkClick r:id="rId3"/>
              </a:rPr>
              <a:t>/?p=</a:t>
            </a:r>
            <a:r>
              <a:rPr lang="en-US" sz="1200" dirty="0" err="1">
                <a:hlinkClick r:id="rId3"/>
              </a:rPr>
              <a:t>openssl.git;a</a:t>
            </a:r>
            <a:r>
              <a:rPr lang="en-US" sz="1200" dirty="0">
                <a:hlinkClick r:id="rId3"/>
              </a:rPr>
              <a:t>=</a:t>
            </a:r>
            <a:r>
              <a:rPr lang="en-US" sz="1200" dirty="0" err="1">
                <a:hlinkClick r:id="rId3"/>
              </a:rPr>
              <a:t>blob;f</a:t>
            </a:r>
            <a:r>
              <a:rPr lang="en-US" sz="1200" dirty="0">
                <a:hlinkClick r:id="rId3"/>
              </a:rPr>
              <a:t>=</a:t>
            </a:r>
            <a:r>
              <a:rPr lang="en-US" sz="1200" dirty="0" err="1" smtClean="0">
                <a:hlinkClick r:id="rId3"/>
              </a:rPr>
              <a:t>ssl</a:t>
            </a:r>
            <a:r>
              <a:rPr lang="en-US" sz="1200" dirty="0" smtClean="0">
                <a:hlinkClick r:id="rId3"/>
              </a:rPr>
              <a:t>/t1_lib.c</a:t>
            </a:r>
            <a:r>
              <a:rPr lang="en-US" sz="1200" dirty="0">
                <a:hlinkClick r:id="rId3"/>
              </a:rPr>
              <a:t>;h=a2e2475d136f33fa26958fd192b8ace158c4899d#l3969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54890" y="1168929"/>
            <a:ext cx="2923064" cy="52322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 points to the attacker’s heart beat packet which the victim just received.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4889" y="2076979"/>
            <a:ext cx="2923065" cy="83099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the heartbeat type; fill payload with size of payload  (</a:t>
            </a:r>
            <a:r>
              <a:rPr lang="en-US" sz="1200" dirty="0" err="1" smtClean="0"/>
              <a:t>pl</a:t>
            </a:r>
            <a:r>
              <a:rPr lang="en-US" sz="1200" dirty="0"/>
              <a:t> </a:t>
            </a:r>
            <a:r>
              <a:rPr lang="en-US" sz="1200" dirty="0" smtClean="0"/>
              <a:t>in our notation) This is picked up from the attacker’s payload and contains</a:t>
            </a:r>
            <a:br>
              <a:rPr lang="en-US" sz="1200" dirty="0" smtClean="0"/>
            </a:br>
            <a:r>
              <a:rPr lang="en-US" sz="1200" dirty="0" smtClean="0"/>
              <a:t>65535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2198513" y="1410362"/>
            <a:ext cx="3756378" cy="90738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2046111" y="1168930"/>
            <a:ext cx="152402" cy="4185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44066" y="3183858"/>
            <a:ext cx="3015852" cy="30777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Allocate buffer of 3 + 65535 + 16</a:t>
            </a:r>
            <a:r>
              <a:rPr lang="en-US" sz="1400" dirty="0"/>
              <a:t> </a:t>
            </a:r>
            <a:r>
              <a:rPr lang="en-US" sz="1400" dirty="0" smtClean="0"/>
              <a:t>bytes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6" idx="1"/>
          </p:cNvCxnSpPr>
          <p:nvPr/>
        </p:nvCxnSpPr>
        <p:spPr>
          <a:xfrm rot="10800000" flipV="1">
            <a:off x="5573890" y="3337746"/>
            <a:ext cx="470176" cy="5497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0396" y="4092787"/>
            <a:ext cx="2328917" cy="52322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memcpy</a:t>
            </a:r>
            <a:r>
              <a:rPr lang="en-US" sz="1400" dirty="0" smtClean="0"/>
              <a:t> grossly </a:t>
            </a:r>
            <a:r>
              <a:rPr lang="en-US" sz="1400" dirty="0" err="1" smtClean="0"/>
              <a:t>overreads</a:t>
            </a:r>
            <a:r>
              <a:rPr lang="en-US" sz="1400" dirty="0" smtClean="0"/>
              <a:t> from the victim’s heap</a:t>
            </a:r>
            <a:endParaRPr lang="en-US" sz="1400" dirty="0"/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3302000" y="4105811"/>
            <a:ext cx="3348398" cy="1143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42000" y="931333"/>
            <a:ext cx="437444" cy="237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715001" y="1958181"/>
            <a:ext cx="437444" cy="237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04845" y="3617647"/>
            <a:ext cx="437444" cy="237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5578" y="4380499"/>
            <a:ext cx="437444" cy="237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Broken </a:t>
            </a:r>
            <a:r>
              <a:rPr lang="en-US" dirty="0" err="1"/>
              <a:t>OpenSSL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code@victim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4610"/>
            <a:ext cx="6946900" cy="2209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57536" y="3827411"/>
            <a:ext cx="2287806" cy="738664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padding and send the</a:t>
            </a:r>
            <a:br>
              <a:rPr lang="en-US" sz="1400" dirty="0" smtClean="0"/>
            </a:br>
            <a:r>
              <a:rPr lang="en-US" sz="1400" dirty="0" smtClean="0"/>
              <a:t>response heartbeat message</a:t>
            </a:r>
            <a:br>
              <a:rPr lang="en-US" sz="1400" dirty="0" smtClean="0"/>
            </a:br>
            <a:r>
              <a:rPr lang="en-US" sz="1400" dirty="0" smtClean="0"/>
              <a:t>back to the attacker</a:t>
            </a:r>
          </a:p>
        </p:txBody>
      </p:sp>
      <p:cxnSp>
        <p:nvCxnSpPr>
          <p:cNvPr id="10" name="Elbow Connector 9"/>
          <p:cNvCxnSpPr>
            <a:endCxn id="7" idx="3"/>
          </p:cNvCxnSpPr>
          <p:nvPr/>
        </p:nvCxnSpPr>
        <p:spPr>
          <a:xfrm rot="16200000" flipV="1">
            <a:off x="7074720" y="2658890"/>
            <a:ext cx="1509662" cy="8509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04845" y="3617647"/>
            <a:ext cx="437444" cy="237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65534 byte return payload may contain sensitive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12" y="1330085"/>
            <a:ext cx="5390445" cy="2739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1" y="4154681"/>
            <a:ext cx="778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Further, invocations of similar false </a:t>
            </a:r>
            <a:r>
              <a:rPr lang="en-US" sz="1400" dirty="0" err="1" smtClean="0"/>
              <a:t>heartbleed</a:t>
            </a:r>
            <a:r>
              <a:rPr lang="en-US" sz="1400" dirty="0" smtClean="0"/>
              <a:t> will result in another 64KB of the heap to be read.</a:t>
            </a:r>
          </a:p>
          <a:p>
            <a:r>
              <a:rPr lang="en-US" sz="1400" dirty="0" smtClean="0"/>
              <a:t>In this way, the attacker can scrape through the victim’s heap.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53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2" y="443622"/>
            <a:ext cx="5715000" cy="449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76" y="3155812"/>
            <a:ext cx="1320662" cy="1849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8137" y="1281833"/>
            <a:ext cx="2721702" cy="738664"/>
          </a:xfrm>
          <a:prstGeom prst="rect">
            <a:avLst/>
          </a:prstGeom>
          <a:solidFill>
            <a:srgbClr val="CCFFCC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would you patch this code so that it cannot be exploited by </a:t>
            </a:r>
            <a:r>
              <a:rPr lang="en-US" sz="1400" dirty="0" err="1" smtClean="0"/>
              <a:t>Heartbleed</a:t>
            </a:r>
            <a:r>
              <a:rPr lang="en-US" sz="1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62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64" y="866396"/>
            <a:ext cx="4965700" cy="4191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r>
              <a:rPr lang="en-US" dirty="0" err="1" smtClean="0"/>
              <a:t>Overread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4460097"/>
            <a:ext cx="3835400" cy="409575"/>
          </a:xfrm>
          <a:prstGeom prst="rect">
            <a:avLst/>
          </a:prstGeom>
          <a:ln>
            <a:solidFill>
              <a:srgbClr val="66006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49772" y="1459584"/>
            <a:ext cx="285005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60066"/>
                </a:solidFill>
              </a:rPr>
              <a:t>len</a:t>
            </a:r>
            <a:r>
              <a:rPr lang="en-US" dirty="0" smtClean="0">
                <a:solidFill>
                  <a:srgbClr val="660066"/>
                </a:solidFill>
              </a:rPr>
              <a:t> read from command line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3010274" y="1644249"/>
            <a:ext cx="2439498" cy="1272213"/>
          </a:xfrm>
          <a:prstGeom prst="curvedConnector3">
            <a:avLst>
              <a:gd name="adj1" fmla="val 50000"/>
            </a:avLst>
          </a:prstGeom>
          <a:ln>
            <a:solidFill>
              <a:srgbClr val="BFBFB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9625" y="3570635"/>
            <a:ext cx="3694229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len</a:t>
            </a:r>
            <a:r>
              <a:rPr lang="en-US" sz="1400" dirty="0" smtClean="0">
                <a:solidFill>
                  <a:srgbClr val="660066"/>
                </a:solidFill>
              </a:rPr>
              <a:t> used to specify how much needs to be read. Can lead to an </a:t>
            </a:r>
            <a:r>
              <a:rPr lang="en-US" sz="1400" dirty="0" err="1" smtClean="0">
                <a:solidFill>
                  <a:srgbClr val="660066"/>
                </a:solidFill>
              </a:rPr>
              <a:t>overread</a:t>
            </a:r>
            <a:endParaRPr lang="en-US" sz="1400" dirty="0">
              <a:solidFill>
                <a:srgbClr val="660066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163635" y="3657340"/>
            <a:ext cx="2455993" cy="164639"/>
          </a:xfrm>
          <a:prstGeom prst="curvedConnector3">
            <a:avLst>
              <a:gd name="adj1" fmla="val 50000"/>
            </a:avLst>
          </a:prstGeom>
          <a:ln>
            <a:solidFill>
              <a:srgbClr val="BFBFB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Buffer </a:t>
            </a:r>
            <a:r>
              <a:rPr lang="en-US" dirty="0" err="1" smtClean="0"/>
              <a:t>Overreads</a:t>
            </a:r>
            <a:r>
              <a:rPr lang="en-US" dirty="0" smtClean="0"/>
              <a:t> and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Cannot be prevented by canaries</a:t>
            </a:r>
            <a:endParaRPr lang="en-US" sz="1800" dirty="0"/>
          </a:p>
          <a:p>
            <a:pPr lvl="1"/>
            <a:r>
              <a:rPr lang="en-US" sz="1400" dirty="0" smtClean="0"/>
              <a:t>canaries only look for changes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Cannot be prevented by the W^X bit</a:t>
            </a:r>
          </a:p>
          <a:p>
            <a:pPr lvl="1"/>
            <a:r>
              <a:rPr lang="en-US" sz="1400" dirty="0" smtClean="0"/>
              <a:t>we are not executing any code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Cannot be prevented by ASLR</a:t>
            </a:r>
          </a:p>
          <a:p>
            <a:pPr lvl="1"/>
            <a:r>
              <a:rPr lang="en-US" sz="1400" dirty="0" smtClean="0"/>
              <a:t>not moving out of the segment</a:t>
            </a:r>
          </a:p>
          <a:p>
            <a:pPr marL="457200" lvl="1" indent="0"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Heartbleed</a:t>
            </a:r>
            <a:r>
              <a:rPr lang="en-US" dirty="0" smtClean="0"/>
              <a:t> : A buffer </a:t>
            </a:r>
            <a:r>
              <a:rPr lang="en-US" dirty="0" err="1" smtClean="0"/>
              <a:t>overread</a:t>
            </a:r>
            <a:r>
              <a:rPr lang="en-US" dirty="0" smtClean="0"/>
              <a:t> malware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38" y="922867"/>
            <a:ext cx="2794000" cy="250507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6372577" cy="33944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2012 – 2014</a:t>
            </a:r>
          </a:p>
          <a:p>
            <a:pPr lvl="1"/>
            <a:r>
              <a:rPr lang="en-US" sz="1400" dirty="0" smtClean="0"/>
              <a:t>Introduced in 2012; disclosed in 2014</a:t>
            </a:r>
          </a:p>
          <a:p>
            <a:r>
              <a:rPr lang="de-DE" sz="1600" dirty="0"/>
              <a:t>CVE-2014-0160</a:t>
            </a:r>
            <a:endParaRPr lang="en-US" sz="1600" dirty="0" smtClean="0"/>
          </a:p>
          <a:p>
            <a:r>
              <a:rPr lang="en-US" sz="1600" dirty="0" smtClean="0"/>
              <a:t>Target : </a:t>
            </a:r>
            <a:r>
              <a:rPr lang="en-US" sz="1600" dirty="0" err="1" smtClean="0"/>
              <a:t>OpenSSL</a:t>
            </a:r>
            <a:r>
              <a:rPr lang="en-US" sz="1600" dirty="0" smtClean="0"/>
              <a:t> implementation of TLS – transport layer security</a:t>
            </a:r>
          </a:p>
          <a:p>
            <a:pPr lvl="1"/>
            <a:r>
              <a:rPr lang="en-US" sz="1400" dirty="0" smtClean="0"/>
              <a:t>TLS defines crypto-protocols for secure communication </a:t>
            </a:r>
          </a:p>
          <a:p>
            <a:pPr lvl="1"/>
            <a:r>
              <a:rPr lang="en-US" sz="1400" dirty="0" smtClean="0"/>
              <a:t>Used in applications such as email, web-browsing, VoIP, instant messaging, </a:t>
            </a:r>
          </a:p>
          <a:p>
            <a:pPr lvl="1"/>
            <a:r>
              <a:rPr lang="en-US" sz="1400" dirty="0" smtClean="0"/>
              <a:t>Provide privacy and data integrity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398" y="4753474"/>
            <a:ext cx="8043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www.theregister.co.uk</a:t>
            </a:r>
            <a:r>
              <a:rPr lang="en-US" dirty="0">
                <a:hlinkClick r:id="rId4"/>
              </a:rPr>
              <a:t>/2014/04/09/</a:t>
            </a:r>
            <a:r>
              <a:rPr lang="en-US" dirty="0" err="1">
                <a:hlinkClick r:id="rId4"/>
              </a:rPr>
              <a:t>heartbleed_explained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96578" cy="3394472"/>
          </a:xfrm>
        </p:spPr>
        <p:txBody>
          <a:bodyPr>
            <a:normAutofit fontScale="85000" lnSpcReduction="2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 component of TLS that provides a means to keep alive secure communication links</a:t>
            </a:r>
          </a:p>
          <a:p>
            <a:pPr lvl="1"/>
            <a:r>
              <a:rPr lang="en-US" sz="1800" dirty="0" smtClean="0"/>
              <a:t>This avoids closure of connections due to some firewalls</a:t>
            </a:r>
          </a:p>
          <a:p>
            <a:pPr lvl="1"/>
            <a:r>
              <a:rPr lang="en-US" sz="1800" dirty="0" smtClean="0"/>
              <a:t>Also ensures that the peer is still alive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4" y="1573391"/>
            <a:ext cx="1660553" cy="901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89" y="1361724"/>
            <a:ext cx="1956066" cy="14670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7444" y="1573391"/>
            <a:ext cx="3499556" cy="33410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43111" y="1338204"/>
            <a:ext cx="174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Hello World; 12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977444" y="2140325"/>
            <a:ext cx="3499556" cy="33410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43111" y="1923036"/>
            <a:ext cx="174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Hello World; 12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12334" y="2979208"/>
            <a:ext cx="6462889" cy="30691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06223" y="2654994"/>
            <a:ext cx="201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Heartbeat Message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2486" y="2979208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43110" y="2979208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69290" y="2979208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2334" y="2989792"/>
            <a:ext cx="6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7397" y="2987675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7463" y="2989792"/>
            <a:ext cx="92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33250" y="2979209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96578" cy="3394472"/>
          </a:xfrm>
        </p:spPr>
        <p:txBody>
          <a:bodyPr>
            <a:normAutofit fontScale="92500" lnSpcReduction="2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1700" dirty="0" smtClean="0"/>
              <a:t>Client sends a heart beat message with some payload</a:t>
            </a:r>
          </a:p>
          <a:p>
            <a:r>
              <a:rPr lang="en-US" sz="1700" dirty="0" smtClean="0"/>
              <a:t>Server replies with the same payload to signal that everything is OK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4" y="1573391"/>
            <a:ext cx="1660553" cy="901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89" y="1361724"/>
            <a:ext cx="1956066" cy="14670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7444" y="1573391"/>
            <a:ext cx="3499556" cy="33410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43111" y="1326444"/>
            <a:ext cx="174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Hello World; 12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977444" y="2140325"/>
            <a:ext cx="3499556" cy="334104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07834" y="1911276"/>
            <a:ext cx="174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Hello World; 12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12334" y="2979208"/>
            <a:ext cx="6462889" cy="30691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06223" y="2643234"/>
            <a:ext cx="201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Heartbeat Message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2486" y="2979208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43110" y="2979208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2334" y="2989792"/>
            <a:ext cx="6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7397" y="2987675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7463" y="2989792"/>
            <a:ext cx="92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24" y="3372285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TLS1_HB_REQUEST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117279" y="3286125"/>
            <a:ext cx="293787" cy="86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SSL3 </a:t>
            </a:r>
            <a:r>
              <a:rPr lang="en-US" dirty="0" err="1" smtClean="0"/>
              <a:t>struct</a:t>
            </a:r>
            <a:r>
              <a:rPr lang="en-US" dirty="0" smtClean="0"/>
              <a:t> and Heartbeat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96578" cy="33944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Heartbeat message arrives via an SSL3 structure, which is defined as follows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 smtClean="0"/>
              <a:t>length : length of the heartbeat message</a:t>
            </a:r>
          </a:p>
          <a:p>
            <a:pPr marL="0" indent="0">
              <a:buNone/>
            </a:pPr>
            <a:r>
              <a:rPr lang="en-US" sz="1400" dirty="0" smtClean="0"/>
              <a:t>data  : pointer to the entire heartbeat message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354668" y="1748422"/>
            <a:ext cx="6462888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"/>
                <a:cs typeface="Courier"/>
              </a:rPr>
              <a:t>struct</a:t>
            </a:r>
            <a:r>
              <a:rPr lang="en-US" sz="1400" b="1" dirty="0">
                <a:latin typeface="Courier"/>
                <a:cs typeface="Courier"/>
              </a:rPr>
              <a:t> ssl3_record_st</a:t>
            </a:r>
          </a:p>
          <a:p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r>
              <a:rPr lang="en-US" sz="1400" b="1" dirty="0">
                <a:latin typeface="Courier"/>
                <a:cs typeface="Courier"/>
              </a:rPr>
              <a:t>  unsigned </a:t>
            </a:r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err="1" smtClean="0">
                <a:latin typeface="Courier"/>
                <a:cs typeface="Courier"/>
              </a:rPr>
              <a:t>D_length</a:t>
            </a:r>
            <a:r>
              <a:rPr lang="en-US" sz="1400" b="1" dirty="0">
                <a:latin typeface="Courier"/>
                <a:cs typeface="Courier"/>
              </a:rPr>
              <a:t>;    /* How many bytes available */</a:t>
            </a:r>
          </a:p>
          <a:p>
            <a:r>
              <a:rPr lang="pt-BR" sz="1400" b="1" dirty="0">
                <a:latin typeface="Courier"/>
                <a:cs typeface="Courier"/>
              </a:rPr>
              <a:t>  [...]</a:t>
            </a:r>
          </a:p>
          <a:p>
            <a:r>
              <a:rPr lang="pt-BR" sz="1400" b="1" dirty="0">
                <a:latin typeface="Courier"/>
                <a:cs typeface="Courier"/>
              </a:rPr>
              <a:t>  </a:t>
            </a:r>
            <a:r>
              <a:rPr lang="pt-BR" sz="1400" b="1" dirty="0" err="1">
                <a:latin typeface="Courier"/>
                <a:cs typeface="Courier"/>
              </a:rPr>
              <a:t>unsigned</a:t>
            </a:r>
            <a:r>
              <a:rPr lang="pt-BR" sz="1400" b="1" dirty="0">
                <a:latin typeface="Courier"/>
                <a:cs typeface="Courier"/>
              </a:rPr>
              <a:t> char *data;    /* pointer </a:t>
            </a:r>
            <a:r>
              <a:rPr lang="pt-BR" sz="1400" b="1" dirty="0" err="1">
                <a:latin typeface="Courier"/>
                <a:cs typeface="Courier"/>
              </a:rPr>
              <a:t>to</a:t>
            </a:r>
            <a:r>
              <a:rPr lang="pt-BR" sz="1400" b="1" dirty="0">
                <a:latin typeface="Courier"/>
                <a:cs typeface="Courier"/>
              </a:rPr>
              <a:t> </a:t>
            </a:r>
            <a:r>
              <a:rPr lang="pt-BR" sz="1400" b="1" dirty="0" err="1">
                <a:latin typeface="Courier"/>
                <a:cs typeface="Courier"/>
              </a:rPr>
              <a:t>the</a:t>
            </a:r>
            <a:r>
              <a:rPr lang="pt-BR" sz="1400" b="1" dirty="0">
                <a:latin typeface="Courier"/>
                <a:cs typeface="Courier"/>
              </a:rPr>
              <a:t> </a:t>
            </a:r>
            <a:r>
              <a:rPr lang="pt-BR" sz="1400" b="1" dirty="0" err="1">
                <a:latin typeface="Courier"/>
                <a:cs typeface="Courier"/>
              </a:rPr>
              <a:t>record</a:t>
            </a:r>
            <a:r>
              <a:rPr lang="pt-BR" sz="1400" b="1" dirty="0">
                <a:latin typeface="Courier"/>
                <a:cs typeface="Courier"/>
              </a:rPr>
              <a:t> data */</a:t>
            </a:r>
          </a:p>
          <a:p>
            <a:r>
              <a:rPr lang="pt-BR" sz="1400" b="1" dirty="0">
                <a:latin typeface="Courier"/>
                <a:cs typeface="Courier"/>
              </a:rPr>
              <a:t>  [...]</a:t>
            </a:r>
          </a:p>
          <a:p>
            <a:r>
              <a:rPr lang="pt-BR" sz="1400" b="1" dirty="0">
                <a:latin typeface="Courier"/>
                <a:cs typeface="Courier"/>
              </a:rPr>
              <a:t>} SSL3_RECORD;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12334" y="4417066"/>
            <a:ext cx="6462889" cy="30691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12486" y="4417066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43110" y="4417066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12334" y="4427649"/>
            <a:ext cx="6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17397" y="4425533"/>
            <a:ext cx="1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(</a:t>
            </a:r>
            <a:r>
              <a:rPr lang="en-US" dirty="0" err="1" smtClean="0"/>
              <a:t>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97463" y="4427649"/>
            <a:ext cx="92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12334" y="4111391"/>
            <a:ext cx="360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Format of data (Heartbeat Message)</a:t>
            </a:r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Payload and Heartbeat length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7916"/>
            <a:ext cx="8229600" cy="2212998"/>
          </a:xfrm>
        </p:spPr>
        <p:txBody>
          <a:bodyPr>
            <a:normAutofit/>
          </a:bodyPr>
          <a:lstStyle/>
          <a:p>
            <a:r>
              <a:rPr lang="en-US" sz="1800" b="1" i="1" dirty="0" err="1" smtClean="0"/>
              <a:t>payload_length</a:t>
            </a:r>
            <a:r>
              <a:rPr lang="en-US" sz="1800" dirty="0" smtClean="0"/>
              <a:t>: controlled by the heartbeat message creator</a:t>
            </a:r>
          </a:p>
          <a:p>
            <a:pPr lvl="1"/>
            <a:r>
              <a:rPr lang="en-US" sz="1600" dirty="0" smtClean="0"/>
              <a:t>Can never be larger than </a:t>
            </a:r>
            <a:r>
              <a:rPr lang="en-US" sz="1600" dirty="0" err="1" smtClean="0"/>
              <a:t>D_length</a:t>
            </a:r>
            <a:endParaRPr lang="en-US" sz="1600" dirty="0" smtClean="0"/>
          </a:p>
          <a:p>
            <a:pPr lvl="1"/>
            <a:r>
              <a:rPr lang="en-US" sz="1600" dirty="0" smtClean="0"/>
              <a:t>However, this check was never done!!! </a:t>
            </a:r>
          </a:p>
          <a:p>
            <a:pPr lvl="2"/>
            <a:r>
              <a:rPr lang="en-US" sz="1400" dirty="0" smtClean="0"/>
              <a:t>Thus allowing the heartbeat message creator to place some arbitrary large number in the </a:t>
            </a:r>
            <a:r>
              <a:rPr lang="en-US" sz="1400" dirty="0" err="1" smtClean="0"/>
              <a:t>payload_length</a:t>
            </a:r>
            <a:endParaRPr lang="en-US" sz="1400" dirty="0" smtClean="0"/>
          </a:p>
          <a:p>
            <a:pPr lvl="2"/>
            <a:r>
              <a:rPr lang="en-US" sz="1400" dirty="0" smtClean="0"/>
              <a:t>Resulting in </a:t>
            </a:r>
            <a:r>
              <a:rPr lang="en-US" sz="1400" dirty="0" err="1" smtClean="0"/>
              <a:t>overread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46928" y="1222750"/>
            <a:ext cx="6462889" cy="30691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47080" y="1222750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77704" y="1222750"/>
            <a:ext cx="0" cy="306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6928" y="1233333"/>
            <a:ext cx="6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1991" y="1231216"/>
            <a:ext cx="1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(</a:t>
            </a:r>
            <a:r>
              <a:rPr lang="en-US" dirty="0" err="1" smtClean="0"/>
              <a:t>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2057" y="1233333"/>
            <a:ext cx="92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466" y="917075"/>
            <a:ext cx="201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 Message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5388169" y="-510067"/>
            <a:ext cx="303365" cy="4339930"/>
          </a:xfrm>
          <a:prstGeom prst="rightBrac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64446" y="1697822"/>
            <a:ext cx="194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 length (</a:t>
            </a:r>
            <a:r>
              <a:rPr lang="en-US" dirty="0" err="1" smtClean="0"/>
              <a:t>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343275" y="-1150528"/>
            <a:ext cx="324918" cy="6408164"/>
          </a:xfrm>
          <a:prstGeom prst="rightBrac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2680" y="2139899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Overread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20" y="1206500"/>
            <a:ext cx="6934159" cy="3550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43778" y="1063229"/>
            <a:ext cx="4143021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Attacker sends a heartbeat message with a single byte payload to the server. However, the </a:t>
            </a:r>
            <a:r>
              <a:rPr lang="en-US" sz="1400" dirty="0" err="1" smtClean="0"/>
              <a:t>pl_length</a:t>
            </a:r>
            <a:r>
              <a:rPr lang="en-US" sz="1400" dirty="0" smtClean="0"/>
              <a:t> is set to 65535 (the max permissible </a:t>
            </a:r>
            <a:r>
              <a:rPr lang="en-US" sz="1400" dirty="0" err="1" smtClean="0"/>
              <a:t>pl_length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29667" y="3103696"/>
            <a:ext cx="4157132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Victim ignores the </a:t>
            </a:r>
            <a:r>
              <a:rPr lang="en-US" sz="1400" dirty="0" err="1" smtClean="0"/>
              <a:t>D_length</a:t>
            </a:r>
            <a:r>
              <a:rPr lang="en-US" sz="1400" dirty="0" smtClean="0"/>
              <a:t> (of 4 bytes), looks only at the </a:t>
            </a:r>
            <a:r>
              <a:rPr lang="en-US" sz="1400" dirty="0" err="1" smtClean="0"/>
              <a:t>pl_length</a:t>
            </a:r>
            <a:r>
              <a:rPr lang="en-US" sz="1400" dirty="0" smtClean="0"/>
              <a:t> and returns a payload of 65535 bytes. In the payload, only 1 byte is victim’s data remaining 65534 from its own memory space.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214" y="1539277"/>
            <a:ext cx="78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D_Length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72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57702</TotalTime>
  <Words>591</Words>
  <Application>Microsoft Office PowerPoint</Application>
  <PresentationFormat>On-screen Show (16:9)</PresentationFormat>
  <Paragraphs>144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Chancery</vt:lpstr>
      <vt:lpstr>Arial</vt:lpstr>
      <vt:lpstr>Calibri</vt:lpstr>
      <vt:lpstr>Courier</vt:lpstr>
      <vt:lpstr>Office Theme</vt:lpstr>
      <vt:lpstr>Buffer Overreads</vt:lpstr>
      <vt:lpstr>Buffer Overread Example</vt:lpstr>
      <vt:lpstr>Buffer Overreads and Countermeasures</vt:lpstr>
      <vt:lpstr>Heartbleed : A buffer overread malware</vt:lpstr>
      <vt:lpstr>Heartbeat</vt:lpstr>
      <vt:lpstr>Heartbeat</vt:lpstr>
      <vt:lpstr>SSL3 struct and Heartbeat</vt:lpstr>
      <vt:lpstr>Payload and Heartbeat length</vt:lpstr>
      <vt:lpstr>Overread Example</vt:lpstr>
      <vt:lpstr>Broken OpenSSL  code@victim</vt:lpstr>
      <vt:lpstr>Broken OpenSSL  code@victim</vt:lpstr>
      <vt:lpstr>65534 byte return payload may contain sensitive data</vt:lpstr>
      <vt:lpstr>Ponder</vt:lpstr>
    </vt:vector>
  </TitlesOfParts>
  <Manager/>
  <Company>IIT Madras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Systems Engineering</dc:title>
  <dc:subject>More Vulnerabilities</dc:subject>
  <dc:creator>Chester Rebeiro</dc:creator>
  <cp:keywords/>
  <dc:description>Format String; Heap Based</dc:description>
  <cp:lastModifiedBy>NPTEL_MSB203</cp:lastModifiedBy>
  <cp:revision>434</cp:revision>
  <cp:lastPrinted>2017-09-01T03:11:33Z</cp:lastPrinted>
  <dcterms:created xsi:type="dcterms:W3CDTF">2017-05-23T06:29:27Z</dcterms:created>
  <dcterms:modified xsi:type="dcterms:W3CDTF">2018-09-29T06:25:22Z</dcterms:modified>
  <cp:category/>
</cp:coreProperties>
</file>